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4"/>
  </p:notesMasterIdLst>
  <p:sldIdLst>
    <p:sldId id="256" r:id="rId2"/>
    <p:sldId id="257" r:id="rId3"/>
    <p:sldId id="259" r:id="rId4"/>
    <p:sldId id="262" r:id="rId5"/>
    <p:sldId id="264" r:id="rId6"/>
    <p:sldId id="265" r:id="rId7"/>
    <p:sldId id="269" r:id="rId8"/>
    <p:sldId id="266" r:id="rId9"/>
    <p:sldId id="267" r:id="rId10"/>
    <p:sldId id="268" r:id="rId11"/>
    <p:sldId id="270" r:id="rId12"/>
    <p:sldId id="271" r:id="rId13"/>
    <p:sldId id="276" r:id="rId14"/>
    <p:sldId id="272" r:id="rId15"/>
    <p:sldId id="273" r:id="rId16"/>
    <p:sldId id="274"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37" r:id="rId56"/>
    <p:sldId id="33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8" r:id="rId71"/>
    <p:sldId id="331" r:id="rId72"/>
    <p:sldId id="332" r:id="rId73"/>
    <p:sldId id="333" r:id="rId74"/>
    <p:sldId id="334" r:id="rId75"/>
    <p:sldId id="335" r:id="rId76"/>
    <p:sldId id="371" r:id="rId77"/>
    <p:sldId id="345" r:id="rId78"/>
    <p:sldId id="346" r:id="rId79"/>
    <p:sldId id="347" r:id="rId80"/>
    <p:sldId id="348" r:id="rId81"/>
    <p:sldId id="349" r:id="rId82"/>
    <p:sldId id="372" r:id="rId83"/>
    <p:sldId id="351" r:id="rId84"/>
    <p:sldId id="352" r:id="rId85"/>
    <p:sldId id="353" r:id="rId86"/>
    <p:sldId id="354" r:id="rId87"/>
    <p:sldId id="355" r:id="rId88"/>
    <p:sldId id="356" r:id="rId89"/>
    <p:sldId id="357" r:id="rId90"/>
    <p:sldId id="358" r:id="rId91"/>
    <p:sldId id="359" r:id="rId92"/>
    <p:sldId id="360" r:id="rId93"/>
    <p:sldId id="361" r:id="rId94"/>
    <p:sldId id="373" r:id="rId95"/>
    <p:sldId id="363" r:id="rId96"/>
    <p:sldId id="364" r:id="rId97"/>
    <p:sldId id="365" r:id="rId98"/>
    <p:sldId id="366" r:id="rId99"/>
    <p:sldId id="367" r:id="rId100"/>
    <p:sldId id="368" r:id="rId101"/>
    <p:sldId id="369" r:id="rId102"/>
    <p:sldId id="370"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FF0000"/>
    <a:srgbClr val="3333FF"/>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65" autoAdjust="0"/>
    <p:restoredTop sz="94660"/>
  </p:normalViewPr>
  <p:slideViewPr>
    <p:cSldViewPr>
      <p:cViewPr varScale="1">
        <p:scale>
          <a:sx n="108" d="100"/>
          <a:sy n="108" d="100"/>
        </p:scale>
        <p:origin x="172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681D01-498B-4753-B775-C627529EC729}" type="datetimeFigureOut">
              <a:rPr lang="en-US" smtClean="0"/>
              <a:pPr/>
              <a:t>9/6/2023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A32AB3-79C4-4EFE-9A7A-237E078448B1}" type="slidenum">
              <a:rPr lang="en-US" smtClean="0"/>
              <a:pPr/>
              <a:t>‹#›</a:t>
            </a:fld>
            <a:endParaRPr lang="en-US"/>
          </a:p>
        </p:txBody>
      </p:sp>
    </p:spTree>
    <p:extLst>
      <p:ext uri="{BB962C8B-B14F-4D97-AF65-F5344CB8AC3E}">
        <p14:creationId xmlns:p14="http://schemas.microsoft.com/office/powerpoint/2010/main" val="143924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A32AB3-79C4-4EFE-9A7A-237E078448B1}" type="slidenum">
              <a:rPr lang="en-US" smtClean="0"/>
              <a:pPr/>
              <a:t>9</a:t>
            </a:fld>
            <a:endParaRPr lang="en-US"/>
          </a:p>
        </p:txBody>
      </p:sp>
    </p:spTree>
    <p:extLst>
      <p:ext uri="{BB962C8B-B14F-4D97-AF65-F5344CB8AC3E}">
        <p14:creationId xmlns:p14="http://schemas.microsoft.com/office/powerpoint/2010/main" val="3233667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A32AB3-79C4-4EFE-9A7A-237E078448B1}" type="slidenum">
              <a:rPr lang="en-US" smtClean="0"/>
              <a:pPr/>
              <a:t>20</a:t>
            </a:fld>
            <a:endParaRPr lang="en-US"/>
          </a:p>
        </p:txBody>
      </p:sp>
    </p:spTree>
    <p:extLst>
      <p:ext uri="{BB962C8B-B14F-4D97-AF65-F5344CB8AC3E}">
        <p14:creationId xmlns:p14="http://schemas.microsoft.com/office/powerpoint/2010/main" val="3396600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A32AB3-79C4-4EFE-9A7A-237E078448B1}" type="slidenum">
              <a:rPr lang="en-US" smtClean="0"/>
              <a:pPr/>
              <a:t>41</a:t>
            </a:fld>
            <a:endParaRPr lang="en-US"/>
          </a:p>
        </p:txBody>
      </p:sp>
    </p:spTree>
    <p:extLst>
      <p:ext uri="{BB962C8B-B14F-4D97-AF65-F5344CB8AC3E}">
        <p14:creationId xmlns:p14="http://schemas.microsoft.com/office/powerpoint/2010/main" val="226305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A32AB3-79C4-4EFE-9A7A-237E078448B1}" type="slidenum">
              <a:rPr lang="en-US" smtClean="0"/>
              <a:pPr/>
              <a:t>49</a:t>
            </a:fld>
            <a:endParaRPr lang="en-US"/>
          </a:p>
        </p:txBody>
      </p:sp>
    </p:spTree>
    <p:extLst>
      <p:ext uri="{BB962C8B-B14F-4D97-AF65-F5344CB8AC3E}">
        <p14:creationId xmlns:p14="http://schemas.microsoft.com/office/powerpoint/2010/main" val="1221863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A32AB3-79C4-4EFE-9A7A-237E078448B1}" type="slidenum">
              <a:rPr lang="en-US" smtClean="0"/>
              <a:pPr/>
              <a:t>97</a:t>
            </a:fld>
            <a:endParaRPr lang="en-US"/>
          </a:p>
        </p:txBody>
      </p:sp>
    </p:spTree>
    <p:extLst>
      <p:ext uri="{BB962C8B-B14F-4D97-AF65-F5344CB8AC3E}">
        <p14:creationId xmlns:p14="http://schemas.microsoft.com/office/powerpoint/2010/main" val="5773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A32AB3-79C4-4EFE-9A7A-237E078448B1}" type="slidenum">
              <a:rPr lang="en-US" smtClean="0"/>
              <a:pPr/>
              <a:t>100</a:t>
            </a:fld>
            <a:endParaRPr lang="en-US"/>
          </a:p>
        </p:txBody>
      </p:sp>
    </p:spTree>
    <p:extLst>
      <p:ext uri="{BB962C8B-B14F-4D97-AF65-F5344CB8AC3E}">
        <p14:creationId xmlns:p14="http://schemas.microsoft.com/office/powerpoint/2010/main" val="3658712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9/6/2023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9/6/2023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32560" y="2514600"/>
            <a:ext cx="7406640" cy="838200"/>
          </a:xfrm>
        </p:spPr>
        <p:txBody>
          <a:bodyPr>
            <a:normAutofit/>
          </a:bodyPr>
          <a:lstStyle/>
          <a:p>
            <a:pPr algn="ctr"/>
            <a:r>
              <a:rPr lang="en-US" sz="4800" b="1" dirty="0">
                <a:solidFill>
                  <a:srgbClr val="C00000"/>
                </a:solidFill>
                <a:latin typeface="Times New Roman" pitchFamily="18" charset="0"/>
                <a:cs typeface="Times New Roman" pitchFamily="18" charset="0"/>
              </a:rPr>
              <a:t>DEVOPS FOUNDATION</a:t>
            </a:r>
          </a:p>
        </p:txBody>
      </p:sp>
      <p:sp>
        <p:nvSpPr>
          <p:cNvPr id="4" name="Title 1"/>
          <p:cNvSpPr txBox="1">
            <a:spLocks/>
          </p:cNvSpPr>
          <p:nvPr/>
        </p:nvSpPr>
        <p:spPr>
          <a:xfrm>
            <a:off x="152400" y="5181600"/>
            <a:ext cx="8763000" cy="1905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l"/>
            <a:r>
              <a:rPr lang="en-US" sz="2600" dirty="0">
                <a:solidFill>
                  <a:schemeClr val="bg1"/>
                </a:solidFill>
                <a:latin typeface="SimSun" panose="02010600030101010101" pitchFamily="2" charset="-122"/>
                <a:ea typeface="SimSun" panose="02010600030101010101" pitchFamily="2" charset="-122"/>
              </a:rPr>
              <a:t>Prepared by:</a:t>
            </a:r>
          </a:p>
          <a:p>
            <a:pPr algn="l"/>
            <a:r>
              <a:rPr lang="en-US" sz="2600" dirty="0">
                <a:solidFill>
                  <a:schemeClr val="bg1"/>
                </a:solidFill>
                <a:latin typeface="SimSun" panose="02010600030101010101" pitchFamily="2" charset="-122"/>
                <a:ea typeface="SimSun" panose="02010600030101010101" pitchFamily="2" charset="-122"/>
              </a:rPr>
              <a:t>Akshiv Rajendran © </a:t>
            </a:r>
          </a:p>
          <a:p>
            <a:pPr algn="l"/>
            <a:r>
              <a:rPr lang="en-US" sz="2600" dirty="0">
                <a:solidFill>
                  <a:schemeClr val="bg1"/>
                </a:solidFill>
                <a:latin typeface="SimSun" panose="02010600030101010101" pitchFamily="2" charset="-122"/>
                <a:ea typeface="SimSun" panose="02010600030101010101" pitchFamily="2" charset="-122"/>
              </a:rPr>
              <a:t>Cloud DevOps Corporate Trainer</a:t>
            </a:r>
          </a:p>
          <a:p>
            <a:endParaRPr lang="en-US" sz="3600" dirty="0">
              <a:solidFill>
                <a:srgbClr val="C00000"/>
              </a:solidFill>
            </a:endParaRPr>
          </a:p>
          <a:p>
            <a:endParaRPr lang="en-US" sz="3600" dirty="0">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839200" cy="1143000"/>
          </a:xfrm>
        </p:spPr>
        <p:txBody>
          <a:bodyPr>
            <a:noAutofit/>
          </a:bodyPr>
          <a:lstStyle/>
          <a:p>
            <a:br>
              <a:rPr lang="en-US" sz="2800" dirty="0">
                <a:solidFill>
                  <a:schemeClr val="accent2">
                    <a:lumMod val="75000"/>
                  </a:schemeClr>
                </a:solidFill>
              </a:rPr>
            </a:br>
            <a:br>
              <a:rPr lang="en-US" sz="2800" dirty="0">
                <a:solidFill>
                  <a:schemeClr val="accent2">
                    <a:lumMod val="75000"/>
                  </a:schemeClr>
                </a:solidFill>
              </a:rPr>
            </a:br>
            <a:br>
              <a:rPr lang="en-US" sz="2800" dirty="0">
                <a:solidFill>
                  <a:schemeClr val="accent2">
                    <a:lumMod val="75000"/>
                  </a:schemeClr>
                </a:solidFill>
              </a:rPr>
            </a:br>
            <a:br>
              <a:rPr lang="en-US" sz="2800" dirty="0">
                <a:solidFill>
                  <a:schemeClr val="accent2">
                    <a:lumMod val="75000"/>
                  </a:schemeClr>
                </a:solidFill>
              </a:rPr>
            </a:br>
            <a:br>
              <a:rPr lang="en-US" sz="2800" dirty="0">
                <a:solidFill>
                  <a:schemeClr val="accent2">
                    <a:lumMod val="75000"/>
                  </a:schemeClr>
                </a:solidFill>
              </a:rPr>
            </a:br>
            <a:br>
              <a:rPr lang="en-US" sz="2800" dirty="0">
                <a:solidFill>
                  <a:schemeClr val="accent2">
                    <a:lumMod val="75000"/>
                  </a:schemeClr>
                </a:solidFill>
              </a:rPr>
            </a:br>
            <a:br>
              <a:rPr lang="en-US" sz="2800" dirty="0">
                <a:solidFill>
                  <a:schemeClr val="accent2">
                    <a:lumMod val="75000"/>
                  </a:schemeClr>
                </a:solidFill>
              </a:rPr>
            </a:br>
            <a:br>
              <a:rPr lang="en-US" sz="2800" dirty="0">
                <a:solidFill>
                  <a:schemeClr val="accent2">
                    <a:lumMod val="75000"/>
                  </a:schemeClr>
                </a:solidFill>
              </a:rPr>
            </a:br>
            <a:br>
              <a:rPr lang="en-US" sz="2800" dirty="0">
                <a:solidFill>
                  <a:schemeClr val="accent2">
                    <a:lumMod val="75000"/>
                  </a:schemeClr>
                </a:solidFill>
              </a:rPr>
            </a:br>
            <a:br>
              <a:rPr lang="en-US" sz="2800" dirty="0">
                <a:solidFill>
                  <a:schemeClr val="accent2">
                    <a:lumMod val="75000"/>
                  </a:schemeClr>
                </a:solidFill>
              </a:rPr>
            </a:br>
            <a:br>
              <a:rPr lang="en-US" sz="2800" dirty="0">
                <a:solidFill>
                  <a:schemeClr val="accent2">
                    <a:lumMod val="75000"/>
                  </a:schemeClr>
                </a:solidFill>
              </a:rPr>
            </a:br>
            <a:br>
              <a:rPr lang="en-US" sz="2800" dirty="0">
                <a:solidFill>
                  <a:schemeClr val="accent2">
                    <a:lumMod val="75000"/>
                  </a:schemeClr>
                </a:solidFill>
              </a:rPr>
            </a:br>
            <a:br>
              <a:rPr lang="en-US" sz="2800" dirty="0">
                <a:solidFill>
                  <a:schemeClr val="accent2">
                    <a:lumMod val="75000"/>
                  </a:schemeClr>
                </a:solidFill>
              </a:rPr>
            </a:br>
            <a:r>
              <a:rPr lang="en-US" sz="4000" b="1" dirty="0">
                <a:solidFill>
                  <a:srgbClr val="C00000"/>
                </a:solidFill>
              </a:rPr>
              <a:t>DevOps Goals:</a:t>
            </a:r>
            <a:br>
              <a:rPr lang="en-US" sz="2800" dirty="0"/>
            </a:br>
            <a:endParaRPr lang="en-US" sz="2800" dirty="0"/>
          </a:p>
        </p:txBody>
      </p:sp>
      <p:sp>
        <p:nvSpPr>
          <p:cNvPr id="3" name="Content Placeholder 2"/>
          <p:cNvSpPr>
            <a:spLocks noGrp="1"/>
          </p:cNvSpPr>
          <p:nvPr>
            <p:ph idx="1"/>
          </p:nvPr>
        </p:nvSpPr>
        <p:spPr>
          <a:xfrm>
            <a:off x="533400" y="1676400"/>
            <a:ext cx="8400288" cy="4572000"/>
          </a:xfrm>
        </p:spPr>
        <p:txBody>
          <a:bodyPr>
            <a:normAutofit/>
          </a:bodyPr>
          <a:lstStyle/>
          <a:p>
            <a:r>
              <a:rPr lang="en-US" sz="2800" dirty="0"/>
              <a:t>Smaller, more frequent releases</a:t>
            </a:r>
          </a:p>
          <a:p>
            <a:r>
              <a:rPr lang="en-US" sz="2800" dirty="0"/>
              <a:t>Reduced effort and risks</a:t>
            </a:r>
          </a:p>
          <a:p>
            <a:r>
              <a:rPr lang="en-US" sz="2800" dirty="0"/>
              <a:t>Reduced cost of product iterations &amp; delays</a:t>
            </a:r>
          </a:p>
          <a:p>
            <a:r>
              <a:rPr lang="en-US" sz="2800" dirty="0"/>
              <a:t>A culture of communication and collaboration</a:t>
            </a:r>
          </a:p>
          <a:p>
            <a:r>
              <a:rPr lang="en-US" sz="2800" dirty="0"/>
              <a:t>Consistency and speed through automation</a:t>
            </a:r>
          </a:p>
          <a:p>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77112"/>
          </a:xfrm>
        </p:spPr>
        <p:txBody>
          <a:bodyPr>
            <a:normAutofit fontScale="90000"/>
          </a:bodyPr>
          <a:lstStyle/>
          <a:p>
            <a:r>
              <a:rPr lang="en-US" sz="4000" b="1" dirty="0">
                <a:solidFill>
                  <a:srgbClr val="C00000"/>
                </a:solidFill>
              </a:rPr>
              <a:t>Critical Success Factors:</a:t>
            </a:r>
            <a:br>
              <a:rPr lang="en-US" dirty="0"/>
            </a:br>
            <a:endParaRPr lang="en-US" dirty="0"/>
          </a:p>
        </p:txBody>
      </p:sp>
      <p:sp>
        <p:nvSpPr>
          <p:cNvPr id="3" name="Content Placeholder 2"/>
          <p:cNvSpPr>
            <a:spLocks noGrp="1"/>
          </p:cNvSpPr>
          <p:nvPr>
            <p:ph idx="1"/>
          </p:nvPr>
        </p:nvSpPr>
        <p:spPr>
          <a:xfrm>
            <a:off x="228600" y="1524000"/>
            <a:ext cx="8458200" cy="4800600"/>
          </a:xfrm>
        </p:spPr>
        <p:txBody>
          <a:bodyPr>
            <a:normAutofit/>
          </a:bodyPr>
          <a:lstStyle/>
          <a:p>
            <a:pPr lvl="1"/>
            <a:r>
              <a:rPr lang="en-US" dirty="0"/>
              <a:t>Management commitment to culture change</a:t>
            </a:r>
          </a:p>
          <a:p>
            <a:pPr lvl="1"/>
            <a:r>
              <a:rPr lang="en-US" dirty="0"/>
              <a:t>Creation of a collaborative, learning culture</a:t>
            </a:r>
          </a:p>
          <a:p>
            <a:pPr lvl="1"/>
            <a:r>
              <a:rPr lang="en-US" dirty="0"/>
              <a:t>Training and continuous skills improvement</a:t>
            </a:r>
          </a:p>
          <a:p>
            <a:pPr lvl="1"/>
            <a:r>
              <a:rPr lang="en-US" dirty="0"/>
              <a:t>Common values and vocabulary</a:t>
            </a:r>
          </a:p>
          <a:p>
            <a:pPr lvl="1"/>
            <a:r>
              <a:rPr lang="en-US" dirty="0"/>
              <a:t>Meaningful metrics</a:t>
            </a:r>
          </a:p>
          <a:p>
            <a:pPr lvl="1"/>
            <a:r>
              <a:rPr lang="en-US" dirty="0"/>
              <a:t>A balance between automation and human interaction</a:t>
            </a:r>
          </a:p>
          <a:p>
            <a:pPr lvl="1"/>
            <a:r>
              <a:rPr lang="en-US" dirty="0"/>
              <a:t>Application of agile and lean methods</a:t>
            </a:r>
          </a:p>
          <a:p>
            <a:pPr lvl="1"/>
            <a:r>
              <a:rPr lang="en-US" dirty="0"/>
              <a:t>Open and frequent communication</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81912"/>
          </a:xfrm>
        </p:spPr>
        <p:txBody>
          <a:bodyPr>
            <a:normAutofit/>
          </a:bodyPr>
          <a:lstStyle/>
          <a:p>
            <a:r>
              <a:rPr lang="en-US" sz="4000" b="1" dirty="0">
                <a:solidFill>
                  <a:srgbClr val="C00000"/>
                </a:solidFill>
              </a:rPr>
              <a:t>Challenges and Risks:</a:t>
            </a:r>
            <a:br>
              <a:rPr lang="en-US" dirty="0"/>
            </a:br>
            <a:endParaRPr lang="en-US" dirty="0"/>
          </a:p>
        </p:txBody>
      </p:sp>
      <p:sp>
        <p:nvSpPr>
          <p:cNvPr id="3" name="Content Placeholder 2"/>
          <p:cNvSpPr>
            <a:spLocks noGrp="1"/>
          </p:cNvSpPr>
          <p:nvPr>
            <p:ph idx="1"/>
          </p:nvPr>
        </p:nvSpPr>
        <p:spPr>
          <a:xfrm>
            <a:off x="457200" y="1752600"/>
            <a:ext cx="8229600" cy="4572000"/>
          </a:xfrm>
        </p:spPr>
        <p:txBody>
          <a:bodyPr>
            <a:normAutofit/>
          </a:bodyPr>
          <a:lstStyle/>
          <a:p>
            <a:pPr lvl="1"/>
            <a:r>
              <a:rPr lang="en-US" sz="2800" dirty="0"/>
              <a:t>Lack of commitment or clarity</a:t>
            </a:r>
          </a:p>
          <a:p>
            <a:pPr lvl="1"/>
            <a:r>
              <a:rPr lang="en-US" sz="2800" dirty="0"/>
              <a:t>Transforming a "them" and "us" culture</a:t>
            </a:r>
          </a:p>
          <a:p>
            <a:pPr lvl="1"/>
            <a:r>
              <a:rPr lang="en-US" sz="2800" dirty="0"/>
              <a:t>Lack of education, training and skill</a:t>
            </a:r>
          </a:p>
          <a:p>
            <a:pPr lvl="1"/>
            <a:r>
              <a:rPr lang="en-US" sz="2800" dirty="0"/>
              <a:t>Inadequate technologies</a:t>
            </a:r>
          </a:p>
          <a:p>
            <a:pPr lvl="1"/>
            <a:r>
              <a:rPr lang="en-US" sz="2800" dirty="0"/>
              <a:t>Poor communication</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295400"/>
          </a:xfrm>
        </p:spPr>
        <p:txBody>
          <a:bodyPr>
            <a:normAutofit fontScale="90000"/>
          </a:bodyPr>
          <a:lstStyle/>
          <a:p>
            <a:r>
              <a:rPr lang="en-US" sz="4000" b="1" dirty="0">
                <a:solidFill>
                  <a:srgbClr val="C00000"/>
                </a:solidFill>
              </a:rPr>
              <a:t>Summary:</a:t>
            </a:r>
            <a:br>
              <a:rPr lang="en-US" dirty="0"/>
            </a:br>
            <a:endParaRPr lang="en-US" dirty="0"/>
          </a:p>
        </p:txBody>
      </p:sp>
      <p:sp>
        <p:nvSpPr>
          <p:cNvPr id="3" name="Content Placeholder 2"/>
          <p:cNvSpPr>
            <a:spLocks noGrp="1"/>
          </p:cNvSpPr>
          <p:nvPr>
            <p:ph idx="1"/>
          </p:nvPr>
        </p:nvSpPr>
        <p:spPr>
          <a:xfrm>
            <a:off x="228600" y="1600200"/>
            <a:ext cx="8458200" cy="4953000"/>
          </a:xfrm>
        </p:spPr>
        <p:txBody>
          <a:bodyPr/>
          <a:lstStyle/>
          <a:p>
            <a:pPr lvl="1"/>
            <a:r>
              <a:rPr lang="en-US" dirty="0"/>
              <a:t>DevOps enables companies to deliver better software faster and more reliably by:</a:t>
            </a:r>
          </a:p>
          <a:p>
            <a:pPr lvl="1"/>
            <a:r>
              <a:rPr lang="en-US" dirty="0"/>
              <a:t>Improving communication, collaboration and the integration of processes and tools across the IT value stream</a:t>
            </a:r>
          </a:p>
          <a:p>
            <a:pPr lvl="1"/>
            <a:r>
              <a:rPr lang="en-US" dirty="0"/>
              <a:t>Automating the process of software delivery and infrastructure changes</a:t>
            </a:r>
          </a:p>
          <a:p>
            <a:pPr lvl="1"/>
            <a:r>
              <a:rPr lang="en-US" dirty="0"/>
              <a:t>Leveraging agile, lean, ITSM, and evolving DevOps practices</a:t>
            </a:r>
          </a:p>
          <a:p>
            <a:endParaRPr lang="en-US" dirty="0"/>
          </a:p>
          <a:p>
            <a:endParaRPr lang="en-US" dirty="0"/>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04088"/>
            <a:ext cx="8458200" cy="819912"/>
          </a:xfrm>
        </p:spPr>
        <p:txBody>
          <a:bodyPr>
            <a:normAutofit fontScale="90000"/>
          </a:bodyPr>
          <a:lstStyle/>
          <a:p>
            <a:r>
              <a:rPr lang="en-US" sz="5400" b="1" dirty="0">
                <a:solidFill>
                  <a:srgbClr val="C00000"/>
                </a:solidFill>
              </a:rPr>
              <a:t> DevOps Value</a:t>
            </a:r>
            <a:endParaRPr lang="en-US" b="1" dirty="0"/>
          </a:p>
        </p:txBody>
      </p:sp>
      <p:pic>
        <p:nvPicPr>
          <p:cNvPr id="5122" name="Picture 2" descr="C:\Users\user\Desktop\husband work\devops fouindation images\new.PNG"/>
          <p:cNvPicPr>
            <a:picLocks noGrp="1" noChangeAspect="1" noChangeArrowheads="1"/>
          </p:cNvPicPr>
          <p:nvPr>
            <p:ph idx="1"/>
          </p:nvPr>
        </p:nvPicPr>
        <p:blipFill>
          <a:blip r:embed="rId2"/>
          <a:srcRect/>
          <a:stretch>
            <a:fillRect/>
          </a:stretch>
        </p:blipFill>
        <p:spPr bwMode="auto">
          <a:xfrm>
            <a:off x="457200" y="1676400"/>
            <a:ext cx="7848600" cy="46482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normAutofit fontScale="47500" lnSpcReduction="20000"/>
          </a:bodyPr>
          <a:lstStyle/>
          <a:p>
            <a:endParaRPr lang="en-US" dirty="0"/>
          </a:p>
          <a:p>
            <a:pPr algn="just">
              <a:buNone/>
            </a:pPr>
            <a:endParaRPr lang="en-US" sz="3200" b="1" dirty="0">
              <a:solidFill>
                <a:srgbClr val="002060"/>
              </a:solidFill>
            </a:endParaRPr>
          </a:p>
          <a:p>
            <a:pPr algn="just"/>
            <a:r>
              <a:rPr lang="en-US" sz="3200" b="1" dirty="0">
                <a:solidFill>
                  <a:srgbClr val="002060"/>
                </a:solidFill>
              </a:rPr>
              <a:t>More than anything else, DevOps is a cultural movement based on human and technical interactions to improve relationships and results</a:t>
            </a:r>
            <a:r>
              <a:rPr lang="en-US" b="1" dirty="0">
                <a:solidFill>
                  <a:schemeClr val="accent6">
                    <a:lumMod val="75000"/>
                  </a:schemeClr>
                </a:solidFill>
              </a:rPr>
              <a:t>.</a:t>
            </a:r>
          </a:p>
          <a:p>
            <a:pPr>
              <a:buNone/>
            </a:pPr>
            <a:endParaRPr lang="en-US" b="1" dirty="0">
              <a:solidFill>
                <a:srgbClr val="C00000"/>
              </a:solidFill>
            </a:endParaRPr>
          </a:p>
          <a:p>
            <a:pPr>
              <a:buNone/>
            </a:pPr>
            <a:r>
              <a:rPr lang="en-US" sz="3800" b="1" dirty="0">
                <a:solidFill>
                  <a:srgbClr val="C00000"/>
                </a:solidFill>
              </a:rPr>
              <a:t>Culture  </a:t>
            </a:r>
            <a:r>
              <a:rPr lang="en-US" b="1" dirty="0">
                <a:solidFill>
                  <a:srgbClr val="C00000"/>
                </a:solidFill>
              </a:rPr>
              <a:t> </a:t>
            </a:r>
            <a:r>
              <a:rPr lang="en-US" sz="2900" b="1" dirty="0">
                <a:solidFill>
                  <a:srgbClr val="C00000"/>
                </a:solidFill>
              </a:rPr>
              <a:t>- </a:t>
            </a:r>
            <a:r>
              <a:rPr lang="en-US" sz="3400" dirty="0"/>
              <a:t>“These are the beliefs, values  behaviors of a group of people, and a company's culture is the same. It's the vision, values, beliefs and habits of the company“</a:t>
            </a:r>
          </a:p>
          <a:p>
            <a:pPr>
              <a:buNone/>
            </a:pPr>
            <a:endParaRPr lang="en-US" dirty="0"/>
          </a:p>
          <a:p>
            <a:pPr>
              <a:buNone/>
            </a:pPr>
            <a:r>
              <a:rPr lang="en-US" sz="3800" b="1" dirty="0">
                <a:solidFill>
                  <a:srgbClr val="C00000"/>
                </a:solidFill>
              </a:rPr>
              <a:t>Automation </a:t>
            </a:r>
            <a:r>
              <a:rPr lang="en-US" sz="3400" b="1" dirty="0">
                <a:solidFill>
                  <a:srgbClr val="C00000"/>
                </a:solidFill>
              </a:rPr>
              <a:t>- </a:t>
            </a:r>
            <a:r>
              <a:rPr lang="en-US" sz="3400" dirty="0"/>
              <a:t>“The technique, methods, or system of operating or controlling a process by highly automatic means, as by electronic devices, reducing human intervention to a minimum, it is important to DevOps because it helps your development, deployment and operations pipeline move faster"</a:t>
            </a:r>
          </a:p>
          <a:p>
            <a:pPr>
              <a:buNone/>
            </a:pPr>
            <a:endParaRPr lang="en-US" b="1" dirty="0">
              <a:solidFill>
                <a:schemeClr val="accent5">
                  <a:lumMod val="50000"/>
                </a:schemeClr>
              </a:solidFill>
            </a:endParaRPr>
          </a:p>
          <a:p>
            <a:pPr>
              <a:buNone/>
            </a:pPr>
            <a:r>
              <a:rPr lang="en-US" sz="3800" b="1" dirty="0">
                <a:solidFill>
                  <a:schemeClr val="accent5">
                    <a:lumMod val="50000"/>
                  </a:schemeClr>
                </a:solidFill>
              </a:rPr>
              <a:t>Lean</a:t>
            </a:r>
          </a:p>
          <a:p>
            <a:pPr>
              <a:buNone/>
            </a:pPr>
            <a:endParaRPr lang="en-US" dirty="0">
              <a:solidFill>
                <a:srgbClr val="C00000"/>
              </a:solidFill>
            </a:endParaRPr>
          </a:p>
          <a:p>
            <a:pPr>
              <a:buNone/>
            </a:pPr>
            <a:r>
              <a:rPr lang="en-US" sz="3800" b="1" dirty="0">
                <a:solidFill>
                  <a:srgbClr val="C00000"/>
                </a:solidFill>
              </a:rPr>
              <a:t>Measurement/Metrics</a:t>
            </a:r>
            <a:r>
              <a:rPr lang="en-US" sz="3800" dirty="0">
                <a:solidFill>
                  <a:srgbClr val="C00000"/>
                </a:solidFill>
              </a:rPr>
              <a:t> </a:t>
            </a:r>
            <a:r>
              <a:rPr lang="en-US" dirty="0">
                <a:solidFill>
                  <a:srgbClr val="C00000"/>
                </a:solidFill>
              </a:rPr>
              <a:t>- </a:t>
            </a:r>
            <a:r>
              <a:rPr lang="en-US" sz="3400" dirty="0"/>
              <a:t>"These should be used to help enhance the efficiency of your development and deployment process, some of the important metrics.</a:t>
            </a:r>
          </a:p>
          <a:p>
            <a:pPr>
              <a:buNone/>
            </a:pPr>
            <a:endParaRPr lang="en-US" sz="3400" dirty="0"/>
          </a:p>
          <a:p>
            <a:pPr>
              <a:buNone/>
            </a:pPr>
            <a:r>
              <a:rPr lang="en-US" sz="3400" dirty="0"/>
              <a:t> 1. Frequency of deployments, </a:t>
            </a:r>
          </a:p>
          <a:p>
            <a:pPr>
              <a:buNone/>
            </a:pPr>
            <a:r>
              <a:rPr lang="en-US" sz="3400" dirty="0"/>
              <a:t>2. Mean time to Recovery [MTTR] (is the average amount of time it takes you to resolve problems with your production environment), </a:t>
            </a:r>
          </a:p>
          <a:p>
            <a:pPr>
              <a:buNone/>
            </a:pPr>
            <a:r>
              <a:rPr lang="en-US" sz="3400" dirty="0"/>
              <a:t>3. Mean time to discovery [MTTD], </a:t>
            </a:r>
          </a:p>
          <a:p>
            <a:pPr>
              <a:buNone/>
            </a:pPr>
            <a:r>
              <a:rPr lang="en-US" sz="3400" dirty="0"/>
              <a:t>4. System  Availability (know the availability of your systems),</a:t>
            </a:r>
          </a:p>
          <a:p>
            <a:pPr>
              <a:buNone/>
            </a:pPr>
            <a:r>
              <a:rPr lang="en-US" sz="3400" dirty="0"/>
              <a:t> 5. Service Performance, </a:t>
            </a:r>
          </a:p>
          <a:p>
            <a:pPr>
              <a:buNone/>
            </a:pPr>
            <a:r>
              <a:rPr lang="en-US" sz="3400" dirty="0"/>
              <a:t>6. Customer Complaints, </a:t>
            </a:r>
          </a:p>
          <a:p>
            <a:pPr>
              <a:buNone/>
            </a:pPr>
            <a:r>
              <a:rPr lang="en-US" sz="3400" dirty="0"/>
              <a:t>7. Lead time (Time in between Feature Requested to feature Released"</a:t>
            </a:r>
          </a:p>
          <a:p>
            <a:pPr>
              <a:buNone/>
            </a:pPr>
            <a:endParaRPr lang="en-US" b="1" dirty="0">
              <a:solidFill>
                <a:srgbClr val="00B050"/>
              </a:solidFill>
            </a:endParaRPr>
          </a:p>
          <a:p>
            <a:pPr>
              <a:buNone/>
            </a:pPr>
            <a:r>
              <a:rPr lang="en-US" sz="3800" b="1" dirty="0">
                <a:solidFill>
                  <a:schemeClr val="accent5">
                    <a:lumMod val="50000"/>
                  </a:schemeClr>
                </a:solidFill>
              </a:rPr>
              <a:t>Sharing</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rmAutofit/>
          </a:bodyPr>
          <a:lstStyle/>
          <a:p>
            <a:r>
              <a:rPr lang="en-US" sz="3600" b="1" dirty="0">
                <a:solidFill>
                  <a:srgbClr val="C00000"/>
                </a:solidFill>
              </a:rPr>
              <a:t>IT is a System of System</a:t>
            </a:r>
          </a:p>
        </p:txBody>
      </p:sp>
      <p:pic>
        <p:nvPicPr>
          <p:cNvPr id="1026" name="Picture 2" descr="C:\Users\user\Desktop\husband work\devops fouindation images\new it sysetem.PNG"/>
          <p:cNvPicPr>
            <a:picLocks noGrp="1" noChangeAspect="1" noChangeArrowheads="1"/>
          </p:cNvPicPr>
          <p:nvPr>
            <p:ph idx="1"/>
          </p:nvPr>
        </p:nvPicPr>
        <p:blipFill>
          <a:blip r:embed="rId2"/>
          <a:srcRect/>
          <a:stretch>
            <a:fillRect/>
          </a:stretch>
        </p:blipFill>
        <p:spPr bwMode="auto">
          <a:xfrm>
            <a:off x="228600" y="1219200"/>
            <a:ext cx="8686800" cy="5486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r>
              <a:rPr lang="en-US" dirty="0"/>
              <a:t>Dev includes all the people involved in developing software products and services including Architects, product managers, project managers, QA testers and analysts, etc.</a:t>
            </a:r>
          </a:p>
          <a:p>
            <a:endParaRPr lang="en-US" dirty="0"/>
          </a:p>
          <a:p>
            <a:r>
              <a:rPr lang="en-US" dirty="0"/>
              <a:t>Ops includes all the people involved in delivering and managing software products and services including Information security professionals, system engineers, system administrators, IT operation engineers, release engineers, Database Administrators (DBAs), network engineers, etc.</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382000" cy="457200"/>
          </a:xfrm>
        </p:spPr>
        <p:txBody>
          <a:bodyPr>
            <a:normAutofit fontScale="90000"/>
          </a:bodyPr>
          <a:lstStyle/>
          <a:p>
            <a:br>
              <a:rPr lang="en-US" dirty="0"/>
            </a:br>
            <a:br>
              <a:rPr lang="en-US" dirty="0"/>
            </a:br>
            <a:r>
              <a:rPr lang="en-US" sz="4000" b="1" dirty="0">
                <a:solidFill>
                  <a:srgbClr val="C00000"/>
                </a:solidFill>
              </a:rPr>
              <a:t>Why does DevOps matters?</a:t>
            </a:r>
            <a:br>
              <a:rPr lang="en-US" dirty="0"/>
            </a:br>
            <a:endParaRPr lang="en-US" dirty="0"/>
          </a:p>
        </p:txBody>
      </p:sp>
      <p:sp>
        <p:nvSpPr>
          <p:cNvPr id="3" name="Content Placeholder 2"/>
          <p:cNvSpPr>
            <a:spLocks noGrp="1"/>
          </p:cNvSpPr>
          <p:nvPr>
            <p:ph idx="1"/>
          </p:nvPr>
        </p:nvSpPr>
        <p:spPr>
          <a:xfrm>
            <a:off x="304800" y="1524000"/>
            <a:ext cx="8534400" cy="4953000"/>
          </a:xfrm>
        </p:spPr>
        <p:txBody>
          <a:bodyPr>
            <a:normAutofit fontScale="92500" lnSpcReduction="10000"/>
          </a:bodyPr>
          <a:lstStyle/>
          <a:p>
            <a:pPr marL="0" indent="0">
              <a:buNone/>
            </a:pPr>
            <a:r>
              <a:rPr lang="en-US" dirty="0"/>
              <a:t>	Business wants to move quickly as we all know time is money</a:t>
            </a:r>
          </a:p>
          <a:p>
            <a:pPr>
              <a:buNone/>
            </a:pPr>
            <a:endParaRPr lang="en-US" dirty="0"/>
          </a:p>
          <a:p>
            <a:pPr>
              <a:buNone/>
            </a:pPr>
            <a:r>
              <a:rPr lang="en-US" b="1" dirty="0">
                <a:solidFill>
                  <a:srgbClr val="C00000"/>
                </a:solidFill>
              </a:rPr>
              <a:t>History</a:t>
            </a:r>
            <a:r>
              <a:rPr lang="en-US" dirty="0">
                <a:solidFill>
                  <a:srgbClr val="C00000"/>
                </a:solidFill>
              </a:rPr>
              <a:t>:</a:t>
            </a:r>
          </a:p>
          <a:p>
            <a:r>
              <a:rPr lang="en-US" dirty="0"/>
              <a:t>Going back like waterfall method, works under linear activity where one activity can't begin until the previous activity is complete, in this approach make that customer feedback is delayed until the project is complete, we have here limited release windows because we need to fix all the bugs each time one by one.</a:t>
            </a:r>
          </a:p>
          <a:p>
            <a:endParaRPr lang="en-US" dirty="0"/>
          </a:p>
          <a:p>
            <a:r>
              <a:rPr lang="en-US" dirty="0"/>
              <a:t>Agile/Lean DevOps, the wait time reduces as we can simultaneously do activities and this reduces wait time.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66800"/>
            <a:ext cx="8458200" cy="990600"/>
          </a:xfrm>
        </p:spPr>
        <p:txBody>
          <a:bodyPr>
            <a:normAutofit fontScale="90000"/>
          </a:bodyPr>
          <a:lstStyle/>
          <a:p>
            <a:br>
              <a:rPr lang="en-US" dirty="0"/>
            </a:br>
            <a:br>
              <a:rPr lang="en-US" dirty="0"/>
            </a:br>
            <a:br>
              <a:rPr lang="en-US" dirty="0"/>
            </a:br>
            <a:br>
              <a:rPr lang="en-US" b="1" dirty="0"/>
            </a:br>
            <a:r>
              <a:rPr lang="en-US" sz="4000" b="1" dirty="0">
                <a:solidFill>
                  <a:srgbClr val="C00000"/>
                </a:solidFill>
              </a:rPr>
              <a:t>DevOps improves Throughput and Stability</a:t>
            </a:r>
            <a:br>
              <a:rPr lang="en-US" b="1" dirty="0"/>
            </a:br>
            <a:endParaRPr lang="en-US" b="1" dirty="0"/>
          </a:p>
        </p:txBody>
      </p:sp>
      <p:sp>
        <p:nvSpPr>
          <p:cNvPr id="3" name="Content Placeholder 2"/>
          <p:cNvSpPr>
            <a:spLocks noGrp="1"/>
          </p:cNvSpPr>
          <p:nvPr>
            <p:ph idx="1"/>
          </p:nvPr>
        </p:nvSpPr>
        <p:spPr>
          <a:xfrm>
            <a:off x="381000" y="1600200"/>
            <a:ext cx="8305800" cy="4724400"/>
          </a:xfrm>
        </p:spPr>
        <p:txBody>
          <a:bodyPr/>
          <a:lstStyle/>
          <a:p>
            <a:r>
              <a:rPr lang="en-US" dirty="0"/>
              <a:t>According to the 2017 state of DevOps Report, high-performing organizations have:</a:t>
            </a:r>
          </a:p>
          <a:p>
            <a:r>
              <a:rPr lang="en-US" dirty="0"/>
              <a:t>46 times more frequent code deployments</a:t>
            </a:r>
          </a:p>
          <a:p>
            <a:r>
              <a:rPr lang="en-US" dirty="0"/>
              <a:t>440 times faster lead time from commit to deploy</a:t>
            </a:r>
          </a:p>
          <a:p>
            <a:r>
              <a:rPr lang="en-US" dirty="0"/>
              <a:t>96 times faster mean time to recover from downtime</a:t>
            </a:r>
          </a:p>
          <a:p>
            <a:r>
              <a:rPr lang="en-US" dirty="0"/>
              <a:t> 5 times lower change failure rate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534400" cy="5334000"/>
          </a:xfrm>
        </p:spPr>
        <p:txBody>
          <a:bodyPr/>
          <a:lstStyle/>
          <a:p>
            <a:pPr>
              <a:buNone/>
            </a:pPr>
            <a:r>
              <a:rPr lang="en-US" sz="3200" b="1" dirty="0">
                <a:solidFill>
                  <a:srgbClr val="C00000"/>
                </a:solidFill>
              </a:rPr>
              <a:t>Now this were accomplished by practicing </a:t>
            </a:r>
          </a:p>
          <a:p>
            <a:pPr lvl="1" algn="just"/>
            <a:r>
              <a:rPr lang="en-US" dirty="0"/>
              <a:t>version control</a:t>
            </a:r>
          </a:p>
          <a:p>
            <a:pPr lvl="1" algn="just"/>
            <a:r>
              <a:rPr lang="en-US" dirty="0"/>
              <a:t>continuous integration</a:t>
            </a:r>
          </a:p>
          <a:p>
            <a:pPr lvl="1" algn="just"/>
            <a:r>
              <a:rPr lang="en-US" dirty="0"/>
              <a:t>continuous delivery</a:t>
            </a:r>
          </a:p>
          <a:p>
            <a:pPr lvl="1" algn="just"/>
            <a:r>
              <a:rPr lang="en-US" dirty="0"/>
              <a:t>automated testing</a:t>
            </a:r>
          </a:p>
          <a:p>
            <a:pPr marL="393192" lvl="1" indent="0" algn="just">
              <a:buNone/>
            </a:pPr>
            <a:endParaRPr lang="en-US" dirty="0"/>
          </a:p>
          <a:p>
            <a:pPr marL="393192" lvl="1" indent="0" algn="just">
              <a:buNone/>
            </a:pPr>
            <a:r>
              <a:rPr lang="en-US" dirty="0"/>
              <a:t>Another consideration is that organizations are introducing more sophisticated monitoring early in the development cycles.</a:t>
            </a:r>
          </a:p>
          <a:p>
            <a:pPr marL="393192" lvl="1" indent="0" algn="just">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400800"/>
          </a:xfrm>
        </p:spPr>
        <p:txBody>
          <a:bodyPr>
            <a:normAutofit/>
          </a:bodyPr>
          <a:lstStyle/>
          <a:p>
            <a:endParaRPr lang="en-US" dirty="0"/>
          </a:p>
          <a:p>
            <a:pPr>
              <a:buNone/>
            </a:pPr>
            <a:r>
              <a:rPr lang="en-US" sz="2200" dirty="0"/>
              <a:t>	</a:t>
            </a:r>
            <a:r>
              <a:rPr lang="en-US" sz="2400" b="1" dirty="0">
                <a:solidFill>
                  <a:srgbClr val="C00000"/>
                </a:solidFill>
              </a:rPr>
              <a:t>The IT Challenge</a:t>
            </a:r>
          </a:p>
          <a:p>
            <a:pPr algn="just"/>
            <a:r>
              <a:rPr lang="en-US" sz="2200" dirty="0"/>
              <a:t>DevOps must continuously deliver outcomes by bridging and improving almost every aspect of IT.</a:t>
            </a:r>
          </a:p>
          <a:p>
            <a:pPr algn="just"/>
            <a:r>
              <a:rPr lang="en-US" sz="2200" dirty="0"/>
              <a:t>Internal IT challenges:</a:t>
            </a:r>
          </a:p>
          <a:p>
            <a:pPr algn="just"/>
            <a:r>
              <a:rPr lang="en-US" sz="2200" dirty="0"/>
              <a:t>IT must go faster, faster, faster without risking quality</a:t>
            </a:r>
          </a:p>
          <a:p>
            <a:pPr algn="just"/>
            <a:r>
              <a:rPr lang="en-US" sz="2200" dirty="0"/>
              <a:t>Prior investments aren't delivering end to end value</a:t>
            </a:r>
          </a:p>
          <a:p>
            <a:pPr algn="just"/>
            <a:r>
              <a:rPr lang="en-US" sz="2200" dirty="0"/>
              <a:t>Agile SW development is good but isn't delivering full value</a:t>
            </a:r>
          </a:p>
          <a:p>
            <a:pPr algn="just"/>
            <a:r>
              <a:rPr lang="en-US" sz="2200" dirty="0"/>
              <a:t>ITSM (IT service management) processes are good but aren't delivering full value</a:t>
            </a:r>
          </a:p>
          <a:p>
            <a:pPr algn="just"/>
            <a:r>
              <a:rPr lang="en-US" sz="2200" dirty="0"/>
              <a:t>New automation is good but isn't delivering full value</a:t>
            </a:r>
          </a:p>
          <a:p>
            <a:pPr algn="just"/>
            <a:r>
              <a:rPr lang="en-US" sz="2200" dirty="0"/>
              <a:t>IT's silo culture is constraining the value stream</a:t>
            </a:r>
          </a:p>
          <a:p>
            <a:pPr algn="just"/>
            <a:r>
              <a:rPr lang="en-US" sz="2200" dirty="0"/>
              <a:t>IT no longer needs to align or integrate with the business, IT IS the business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90600"/>
            <a:ext cx="8382000" cy="1295400"/>
          </a:xfrm>
        </p:spPr>
        <p:txBody>
          <a:bodyPr>
            <a:normAutofit fontScale="90000"/>
          </a:bodyPr>
          <a:lstStyle/>
          <a:p>
            <a:r>
              <a:rPr lang="en-US" sz="4000" b="1" dirty="0">
                <a:solidFill>
                  <a:srgbClr val="C00000"/>
                </a:solidFill>
              </a:rPr>
              <a:t>what Is The Drawbacks of Silos In Business?</a:t>
            </a:r>
            <a:br>
              <a:rPr lang="en-US" dirty="0"/>
            </a:br>
            <a:endParaRPr lang="en-US" dirty="0"/>
          </a:p>
        </p:txBody>
      </p:sp>
      <p:sp>
        <p:nvSpPr>
          <p:cNvPr id="3" name="Content Placeholder 2"/>
          <p:cNvSpPr>
            <a:spLocks noGrp="1"/>
          </p:cNvSpPr>
          <p:nvPr>
            <p:ph idx="1"/>
          </p:nvPr>
        </p:nvSpPr>
        <p:spPr>
          <a:xfrm>
            <a:off x="304800" y="1828800"/>
            <a:ext cx="8458200" cy="4572000"/>
          </a:xfrm>
        </p:spPr>
        <p:txBody>
          <a:bodyPr/>
          <a:lstStyle/>
          <a:p>
            <a:pPr algn="just">
              <a:buNone/>
            </a:pPr>
            <a:r>
              <a:rPr lang="en-US" dirty="0"/>
              <a:t>		</a:t>
            </a:r>
            <a:r>
              <a:rPr lang="en-US" sz="2400" dirty="0"/>
              <a:t>It creates a self-fulfilling prophecy adopted by departments, as each department cares only about their success and not the organization's success as a whole. </a:t>
            </a:r>
          </a:p>
          <a:p>
            <a:pPr algn="just">
              <a:buNone/>
            </a:pPr>
            <a:r>
              <a:rPr lang="en-US" sz="2400" dirty="0"/>
              <a:t>		It will lead to inefficiency at the organizational level and may reduce the organization's potential to achieve their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458200" cy="990600"/>
          </a:xfrm>
        </p:spPr>
        <p:txBody>
          <a:bodyPr>
            <a:normAutofit/>
          </a:bodyPr>
          <a:lstStyle/>
          <a:p>
            <a:r>
              <a:rPr lang="en-US" sz="3600" b="1" dirty="0">
                <a:solidFill>
                  <a:srgbClr val="C00000"/>
                </a:solidFill>
              </a:rPr>
              <a:t>DevOps Foundation Exam</a:t>
            </a:r>
          </a:p>
        </p:txBody>
      </p:sp>
      <p:sp>
        <p:nvSpPr>
          <p:cNvPr id="3" name="Content Placeholder 2"/>
          <p:cNvSpPr>
            <a:spLocks noGrp="1"/>
          </p:cNvSpPr>
          <p:nvPr>
            <p:ph idx="1"/>
          </p:nvPr>
        </p:nvSpPr>
        <p:spPr>
          <a:xfrm>
            <a:off x="457200" y="1905000"/>
            <a:ext cx="8153400" cy="4343400"/>
          </a:xfrm>
        </p:spPr>
        <p:txBody>
          <a:bodyPr>
            <a:normAutofit/>
          </a:bodyPr>
          <a:lstStyle/>
          <a:p>
            <a:pPr>
              <a:buNone/>
            </a:pPr>
            <a:r>
              <a:rPr lang="en-US" sz="2800" dirty="0"/>
              <a:t>DevOps Foundation Exam accredited by DevOps Institute</a:t>
            </a:r>
          </a:p>
          <a:p>
            <a:r>
              <a:rPr lang="en-US" sz="2800" dirty="0"/>
              <a:t>40 MCQs</a:t>
            </a:r>
          </a:p>
          <a:p>
            <a:r>
              <a:rPr lang="en-US" sz="2800" dirty="0"/>
              <a:t>60 minutes</a:t>
            </a:r>
          </a:p>
          <a:p>
            <a:r>
              <a:rPr lang="en-US" sz="2800" dirty="0"/>
              <a:t>65% is passing</a:t>
            </a:r>
          </a:p>
          <a:p>
            <a:r>
              <a:rPr lang="en-US" sz="2800" dirty="0"/>
              <a:t>with Digital badge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lstStyle/>
          <a:p>
            <a:pPr>
              <a:buNone/>
            </a:pPr>
            <a:r>
              <a:rPr lang="en-US" sz="3200" b="1" dirty="0">
                <a:solidFill>
                  <a:srgbClr val="C00000"/>
                </a:solidFill>
              </a:rPr>
              <a:t>The wall of Confusion</a:t>
            </a:r>
          </a:p>
          <a:p>
            <a:pPr lvl="1"/>
            <a:r>
              <a:rPr lang="en-US" dirty="0"/>
              <a:t>Dev wants change</a:t>
            </a:r>
          </a:p>
          <a:p>
            <a:pPr lvl="1"/>
            <a:r>
              <a:rPr lang="en-US" dirty="0"/>
              <a:t>Ops wants stability</a:t>
            </a:r>
          </a:p>
          <a:p>
            <a:pPr>
              <a:buNone/>
            </a:pPr>
            <a:endParaRPr lang="en-US" dirty="0"/>
          </a:p>
          <a:p>
            <a:pPr>
              <a:buNone/>
            </a:pPr>
            <a:r>
              <a:rPr lang="en-US" dirty="0"/>
              <a:t>	Due to this 2 different goals, we always facing some confusions when they run separately</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r>
              <a:rPr lang="en-US" sz="4000" b="1" dirty="0">
                <a:solidFill>
                  <a:srgbClr val="C00000"/>
                </a:solidFill>
              </a:rPr>
              <a:t>Top 5 Predictors of IT performance:</a:t>
            </a:r>
            <a:br>
              <a:rPr lang="en-US" dirty="0"/>
            </a:br>
            <a:endParaRPr lang="en-US" dirty="0"/>
          </a:p>
        </p:txBody>
      </p:sp>
      <p:sp>
        <p:nvSpPr>
          <p:cNvPr id="3" name="Content Placeholder 2"/>
          <p:cNvSpPr>
            <a:spLocks noGrp="1"/>
          </p:cNvSpPr>
          <p:nvPr>
            <p:ph idx="1"/>
          </p:nvPr>
        </p:nvSpPr>
        <p:spPr>
          <a:xfrm>
            <a:off x="304800" y="1371600"/>
            <a:ext cx="8458200" cy="5105400"/>
          </a:xfrm>
        </p:spPr>
        <p:txBody>
          <a:bodyPr>
            <a:normAutofit/>
          </a:bodyPr>
          <a:lstStyle/>
          <a:p>
            <a:pPr>
              <a:buNone/>
            </a:pPr>
            <a:r>
              <a:rPr lang="en-US" dirty="0">
                <a:solidFill>
                  <a:srgbClr val="C00000"/>
                </a:solidFill>
              </a:rPr>
              <a:t>DevOps helps IT organizations become high performing</a:t>
            </a:r>
          </a:p>
          <a:p>
            <a:pPr lvl="1">
              <a:buNone/>
            </a:pPr>
            <a:r>
              <a:rPr lang="en-US" dirty="0"/>
              <a:t>1. Peer-reviewed change approval process</a:t>
            </a:r>
          </a:p>
          <a:p>
            <a:pPr lvl="1">
              <a:buNone/>
            </a:pPr>
            <a:r>
              <a:rPr lang="en-US" dirty="0"/>
              <a:t>2.Version control for all production artifacts (when a changes failed it's easy to pin-point and move back to the running state code that reduced the time to recover)</a:t>
            </a:r>
          </a:p>
          <a:p>
            <a:pPr lvl="1">
              <a:buNone/>
            </a:pPr>
            <a:r>
              <a:rPr lang="en-US" dirty="0"/>
              <a:t>3.Proactive monitoring (diagnose and resolve problems faster, and have high degree of accountability)</a:t>
            </a:r>
          </a:p>
          <a:p>
            <a:pPr lvl="1">
              <a:buNone/>
            </a:pPr>
            <a:r>
              <a:rPr lang="en-US" dirty="0"/>
              <a:t>4. High-trust organizational culture </a:t>
            </a:r>
          </a:p>
          <a:p>
            <a:pPr lvl="1">
              <a:buNone/>
            </a:pPr>
            <a:r>
              <a:rPr lang="en-US" dirty="0"/>
              <a:t>5. win-win relationship between Dev &amp; Ops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762000"/>
          </a:xfrm>
        </p:spPr>
        <p:txBody>
          <a:bodyPr>
            <a:normAutofit fontScale="90000"/>
          </a:bodyPr>
          <a:lstStyle/>
          <a:p>
            <a:br>
              <a:rPr lang="en-US" dirty="0"/>
            </a:br>
            <a:br>
              <a:rPr lang="en-US" dirty="0"/>
            </a:br>
            <a:br>
              <a:rPr lang="en-US" dirty="0"/>
            </a:br>
            <a:br>
              <a:rPr lang="en-US" dirty="0"/>
            </a:br>
            <a:r>
              <a:rPr lang="en-US" sz="4000" b="1" dirty="0">
                <a:solidFill>
                  <a:srgbClr val="C00000"/>
                </a:solidFill>
              </a:rPr>
              <a:t>2. Core DevOps Principles</a:t>
            </a:r>
            <a:br>
              <a:rPr lang="en-US" dirty="0"/>
            </a:br>
            <a:endParaRPr lang="en-US" dirty="0"/>
          </a:p>
        </p:txBody>
      </p:sp>
      <p:sp>
        <p:nvSpPr>
          <p:cNvPr id="3" name="Content Placeholder 2"/>
          <p:cNvSpPr>
            <a:spLocks noGrp="1"/>
          </p:cNvSpPr>
          <p:nvPr>
            <p:ph idx="1"/>
          </p:nvPr>
        </p:nvSpPr>
        <p:spPr>
          <a:xfrm>
            <a:off x="457200" y="1600200"/>
            <a:ext cx="8229600" cy="4724400"/>
          </a:xfrm>
        </p:spPr>
        <p:txBody>
          <a:bodyPr/>
          <a:lstStyle/>
          <a:p>
            <a:pPr>
              <a:buNone/>
            </a:pPr>
            <a:r>
              <a:rPr lang="en-US" b="1" dirty="0"/>
              <a:t>The Three ways</a:t>
            </a:r>
          </a:p>
          <a:p>
            <a:r>
              <a:rPr lang="en-US" dirty="0"/>
              <a:t>The Theory of Constraints</a:t>
            </a:r>
          </a:p>
          <a:p>
            <a:r>
              <a:rPr lang="en-US" dirty="0"/>
              <a:t>Chaos Engineering</a:t>
            </a:r>
          </a:p>
          <a:p>
            <a:r>
              <a:rPr lang="en-US" dirty="0"/>
              <a:t>Learning Organizations</a:t>
            </a:r>
          </a:p>
          <a:p>
            <a:pPr>
              <a:buNone/>
            </a:pPr>
            <a:endParaRPr lang="en-US" dirty="0">
              <a:solidFill>
                <a:srgbClr val="C00000"/>
              </a:solidFill>
            </a:endParaRPr>
          </a:p>
          <a:p>
            <a:pPr>
              <a:buNone/>
            </a:pPr>
            <a:r>
              <a:rPr lang="en-US" dirty="0">
                <a:solidFill>
                  <a:srgbClr val="C00000"/>
                </a:solidFill>
              </a:rPr>
              <a:t>The Three Ways</a:t>
            </a:r>
          </a:p>
          <a:p>
            <a:r>
              <a:rPr lang="en-US" dirty="0"/>
              <a:t>The First Way (Flow) = Understand and increase the flow of work (left {dev} to right {ops}), [the goal is to have quick and fast flow]</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066800"/>
          </a:xfrm>
        </p:spPr>
        <p:txBody>
          <a:bodyPr>
            <a:normAutofit fontScale="90000"/>
          </a:bodyPr>
          <a:lstStyle/>
          <a:p>
            <a:r>
              <a:rPr lang="en-US" sz="4000" b="1" dirty="0">
                <a:solidFill>
                  <a:srgbClr val="C00000"/>
                </a:solidFill>
              </a:rPr>
              <a:t>Theory of Constraints</a:t>
            </a:r>
            <a:br>
              <a:rPr lang="en-US" dirty="0"/>
            </a:br>
            <a:endParaRPr lang="en-US" dirty="0"/>
          </a:p>
        </p:txBody>
      </p:sp>
      <p:sp>
        <p:nvSpPr>
          <p:cNvPr id="3" name="Content Placeholder 2"/>
          <p:cNvSpPr>
            <a:spLocks noGrp="1"/>
          </p:cNvSpPr>
          <p:nvPr>
            <p:ph idx="1"/>
          </p:nvPr>
        </p:nvSpPr>
        <p:spPr>
          <a:xfrm>
            <a:off x="457200" y="1600200"/>
            <a:ext cx="8229600" cy="3962400"/>
          </a:xfrm>
        </p:spPr>
        <p:txBody>
          <a:bodyPr/>
          <a:lstStyle/>
          <a:p>
            <a:pPr algn="just">
              <a:buNone/>
            </a:pPr>
            <a:r>
              <a:rPr lang="en-US" dirty="0"/>
              <a:t>		A methodology for identifying the most important limiting factor (i.e., constraint) that stands in the way of achieving a goal and then systematically improving that constraint until it is no longer the limiting factor.</a:t>
            </a:r>
          </a:p>
          <a:p>
            <a:pPr algn="just">
              <a:buNone/>
            </a:pPr>
            <a:r>
              <a:rPr lang="en-US" dirty="0"/>
              <a:t>		 Every process has at least one constraint or bottleneck that affects its ability to consistently meet its goal</a:t>
            </a:r>
          </a:p>
          <a:p>
            <a:pPr algn="just">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219200"/>
          </a:xfrm>
        </p:spPr>
        <p:txBody>
          <a:bodyPr>
            <a:normAutofit fontScale="90000"/>
          </a:bodyPr>
          <a:lstStyle/>
          <a:p>
            <a:r>
              <a:rPr lang="en-US" sz="4000" b="1" dirty="0">
                <a:solidFill>
                  <a:srgbClr val="C00000"/>
                </a:solidFill>
              </a:rPr>
              <a:t>Common Constraints:</a:t>
            </a:r>
            <a:br>
              <a:rPr lang="en-US" dirty="0">
                <a:solidFill>
                  <a:srgbClr val="C00000"/>
                </a:solidFill>
              </a:rPr>
            </a:br>
            <a:endParaRPr lang="en-US" dirty="0">
              <a:solidFill>
                <a:srgbClr val="C00000"/>
              </a:solidFill>
            </a:endParaRPr>
          </a:p>
        </p:txBody>
      </p:sp>
      <p:sp>
        <p:nvSpPr>
          <p:cNvPr id="3" name="Content Placeholder 2"/>
          <p:cNvSpPr>
            <a:spLocks noGrp="1"/>
          </p:cNvSpPr>
          <p:nvPr>
            <p:ph idx="1"/>
          </p:nvPr>
        </p:nvSpPr>
        <p:spPr>
          <a:xfrm>
            <a:off x="381000" y="1752600"/>
            <a:ext cx="8229600" cy="4191000"/>
          </a:xfrm>
        </p:spPr>
        <p:txBody>
          <a:bodyPr>
            <a:normAutofit/>
          </a:bodyPr>
          <a:lstStyle/>
          <a:p>
            <a:r>
              <a:rPr lang="en-US" dirty="0"/>
              <a:t>Development delays</a:t>
            </a:r>
          </a:p>
          <a:p>
            <a:r>
              <a:rPr lang="en-US" dirty="0"/>
              <a:t>Environment creation (test, staging, production, etc.,)</a:t>
            </a:r>
          </a:p>
          <a:p>
            <a:r>
              <a:rPr lang="en-US" dirty="0"/>
              <a:t>Code deployment (delayed due to number of dependencies and other reasons)</a:t>
            </a:r>
          </a:p>
          <a:p>
            <a:r>
              <a:rPr lang="en-US" dirty="0"/>
              <a:t>Security or QA assessments (3rd party tools may delays)</a:t>
            </a:r>
          </a:p>
          <a:p>
            <a:r>
              <a:rPr lang="en-US" dirty="0"/>
              <a:t>Complex or bureaucratic processes / Overly tight architecture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3600" b="1" dirty="0">
                <a:solidFill>
                  <a:srgbClr val="C00000"/>
                </a:solidFill>
              </a:rPr>
              <a:t>Second Way (Feedback)</a:t>
            </a:r>
          </a:p>
        </p:txBody>
      </p:sp>
      <p:sp>
        <p:nvSpPr>
          <p:cNvPr id="3" name="Content Placeholder 2"/>
          <p:cNvSpPr>
            <a:spLocks noGrp="1"/>
          </p:cNvSpPr>
          <p:nvPr>
            <p:ph idx="1"/>
          </p:nvPr>
        </p:nvSpPr>
        <p:spPr>
          <a:xfrm>
            <a:off x="457200" y="1676400"/>
            <a:ext cx="8229600" cy="4648200"/>
          </a:xfrm>
        </p:spPr>
        <p:txBody>
          <a:bodyPr/>
          <a:lstStyle/>
          <a:p>
            <a:r>
              <a:rPr lang="en-US" dirty="0"/>
              <a:t>The Second Way (Feedback) = Create short feedback loops that enable continuous improvement (right {ops} to left {dev})</a:t>
            </a:r>
          </a:p>
          <a:p>
            <a:r>
              <a:rPr lang="en-US" dirty="0"/>
              <a:t>Understand and respond to the needs of all customers - both internal and external [the goal is to shorten and amplify right to left feedback loops so necessary corrections can be continually made; this helps us to protect &amp; correct our project on timely basis and provide better performance for our customers]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219200"/>
          </a:xfrm>
        </p:spPr>
        <p:txBody>
          <a:bodyPr>
            <a:noAutofit/>
          </a:bodyPr>
          <a:lstStyle/>
          <a:p>
            <a:r>
              <a:rPr lang="en-US" sz="3600" b="1" dirty="0">
                <a:solidFill>
                  <a:srgbClr val="C00000"/>
                </a:solidFill>
              </a:rPr>
              <a:t>Third Way (Continuous Experimentation &amp; Learning)</a:t>
            </a:r>
          </a:p>
        </p:txBody>
      </p:sp>
      <p:sp>
        <p:nvSpPr>
          <p:cNvPr id="3" name="Content Placeholder 2"/>
          <p:cNvSpPr>
            <a:spLocks noGrp="1"/>
          </p:cNvSpPr>
          <p:nvPr>
            <p:ph idx="1"/>
          </p:nvPr>
        </p:nvSpPr>
        <p:spPr>
          <a:xfrm>
            <a:off x="457200" y="1828800"/>
            <a:ext cx="8382000" cy="4572000"/>
          </a:xfrm>
        </p:spPr>
        <p:txBody>
          <a:bodyPr>
            <a:normAutofit lnSpcReduction="10000"/>
          </a:bodyPr>
          <a:lstStyle/>
          <a:p>
            <a:r>
              <a:rPr lang="en-US" dirty="0"/>
              <a:t>The Third Way (Continuous Experimentation &amp; Learning) </a:t>
            </a:r>
          </a:p>
          <a:p>
            <a:r>
              <a:rPr lang="en-US" dirty="0"/>
              <a:t>Create a culture that fosters:  -&gt; Experimentations, taking risks and learning from failure,-&gt; Understanding that repetition and practice is the prerequisite to mastery</a:t>
            </a:r>
          </a:p>
          <a:p>
            <a:r>
              <a:rPr lang="en-US" dirty="0"/>
              <a:t>Allocate time for the improvement of daily work</a:t>
            </a:r>
          </a:p>
          <a:p>
            <a:r>
              <a:rPr lang="en-US" dirty="0"/>
              <a:t>Create rituals that reward the team for taking risks</a:t>
            </a:r>
          </a:p>
          <a:p>
            <a:r>
              <a:rPr lang="en-US" dirty="0"/>
              <a:t>Introduce faults into the system to increase resilience</a:t>
            </a:r>
          </a:p>
          <a:p>
            <a:r>
              <a:rPr lang="en-US" dirty="0"/>
              <a:t>Plan time for safe experimentation and innovation (hackathons)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371600"/>
          </a:xfrm>
        </p:spPr>
        <p:txBody>
          <a:bodyPr>
            <a:normAutofit fontScale="90000"/>
          </a:bodyPr>
          <a:lstStyle/>
          <a:p>
            <a:br>
              <a:rPr lang="en-US" sz="4000" b="1" dirty="0">
                <a:solidFill>
                  <a:srgbClr val="C00000"/>
                </a:solidFill>
              </a:rPr>
            </a:br>
            <a:br>
              <a:rPr lang="en-US" sz="4000" b="1" dirty="0">
                <a:solidFill>
                  <a:srgbClr val="C00000"/>
                </a:solidFill>
              </a:rPr>
            </a:br>
            <a:r>
              <a:rPr lang="en-US" sz="4000" b="1" dirty="0">
                <a:solidFill>
                  <a:srgbClr val="C00000"/>
                </a:solidFill>
              </a:rPr>
              <a:t>which leads us to Chaos Engineering</a:t>
            </a:r>
            <a:br>
              <a:rPr lang="en-US" b="1" dirty="0">
                <a:solidFill>
                  <a:srgbClr val="C00000"/>
                </a:solidFill>
              </a:rPr>
            </a:br>
            <a:r>
              <a:rPr lang="en-US" dirty="0"/>
              <a:t> </a:t>
            </a:r>
            <a:br>
              <a:rPr lang="en-US" dirty="0"/>
            </a:br>
            <a:endParaRPr lang="en-US" dirty="0"/>
          </a:p>
        </p:txBody>
      </p:sp>
      <p:sp>
        <p:nvSpPr>
          <p:cNvPr id="3" name="Content Placeholder 2"/>
          <p:cNvSpPr>
            <a:spLocks noGrp="1"/>
          </p:cNvSpPr>
          <p:nvPr>
            <p:ph idx="1"/>
          </p:nvPr>
        </p:nvSpPr>
        <p:spPr>
          <a:xfrm>
            <a:off x="228600" y="1219200"/>
            <a:ext cx="8686800" cy="5410200"/>
          </a:xfrm>
        </p:spPr>
        <p:txBody>
          <a:bodyPr>
            <a:normAutofit fontScale="70000" lnSpcReduction="20000"/>
          </a:bodyPr>
          <a:lstStyle/>
          <a:p>
            <a:pPr>
              <a:buNone/>
            </a:pPr>
            <a:r>
              <a:rPr lang="en-US" sz="3100" b="1" dirty="0">
                <a:solidFill>
                  <a:srgbClr val="002060"/>
                </a:solidFill>
              </a:rPr>
              <a:t>Chaos Engineering</a:t>
            </a:r>
          </a:p>
          <a:p>
            <a:r>
              <a:rPr lang="en-US" sz="2800" dirty="0"/>
              <a:t>The 'Simian Army' concept was first adopted by Netflix as a service that randomly terminates a production instance</a:t>
            </a:r>
          </a:p>
          <a:p>
            <a:r>
              <a:rPr lang="en-US" sz="2800" dirty="0"/>
              <a:t>Response to attacks helps to build competencies to recover the production environment from inevitable</a:t>
            </a:r>
          </a:p>
          <a:p>
            <a:endParaRPr lang="en-US" sz="2800" dirty="0"/>
          </a:p>
          <a:p>
            <a:pPr marL="0" indent="0" algn="just">
              <a:buNone/>
            </a:pPr>
            <a:r>
              <a:rPr lang="en-US" sz="2800" dirty="0"/>
              <a:t>	["Chaos Monkey is a tool that randomly disables our production instances to make sure we can survive this common type of failure without any customer impact. The name comes from the idea of unleashing a wild monkey with a weapon in your data center (or cloud region) to randomly shoot down instances and chew through cables -- all the while we continue serving our customers without interruption. By running Chaos Monkey in the middle of the business day, in a carefully monitored environment with engineers standing by to address any problems, we can still learn the lessons about the weaknesses of our system, and build automatic recovery mechanisms to deal with them.</a:t>
            </a:r>
          </a:p>
          <a:p>
            <a:pPr marL="0" indent="0" algn="just">
              <a:buNone/>
            </a:pPr>
            <a:r>
              <a:rPr lang="en-US" sz="2800" dirty="0"/>
              <a:t>	So next time an instance fails at 3 am on a Sunday, we won't even notice" - Netflix]</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704088"/>
          </a:xfrm>
        </p:spPr>
        <p:txBody>
          <a:bodyPr>
            <a:normAutofit fontScale="90000"/>
          </a:bodyPr>
          <a:lstStyle/>
          <a:p>
            <a:r>
              <a:rPr lang="en-US" sz="4000" b="1" dirty="0">
                <a:solidFill>
                  <a:srgbClr val="C00000"/>
                </a:solidFill>
              </a:rPr>
              <a:t>Learning Culture:</a:t>
            </a:r>
            <a:br>
              <a:rPr lang="en-US" dirty="0"/>
            </a:br>
            <a:endParaRPr lang="en-US" dirty="0"/>
          </a:p>
        </p:txBody>
      </p:sp>
      <p:sp>
        <p:nvSpPr>
          <p:cNvPr id="3" name="Content Placeholder 2"/>
          <p:cNvSpPr>
            <a:spLocks noGrp="1"/>
          </p:cNvSpPr>
          <p:nvPr>
            <p:ph idx="1"/>
          </p:nvPr>
        </p:nvSpPr>
        <p:spPr>
          <a:xfrm>
            <a:off x="304800" y="1295400"/>
            <a:ext cx="8610600" cy="4648200"/>
          </a:xfrm>
        </p:spPr>
        <p:txBody>
          <a:bodyPr/>
          <a:lstStyle/>
          <a:p>
            <a:r>
              <a:rPr lang="en-US" dirty="0"/>
              <a:t>Encourage daily learning and knowledge sharing</a:t>
            </a:r>
          </a:p>
          <a:p>
            <a:r>
              <a:rPr lang="en-US" dirty="0"/>
              <a:t>Create training and skills-based education plans</a:t>
            </a:r>
          </a:p>
          <a:p>
            <a:r>
              <a:rPr lang="en-US" dirty="0"/>
              <a:t>Incorporate learning into processes</a:t>
            </a:r>
          </a:p>
          <a:p>
            <a:r>
              <a:rPr lang="en-US" dirty="0"/>
              <a:t>Use technology to accelerate learning</a:t>
            </a:r>
          </a:p>
          <a:p>
            <a:r>
              <a:rPr lang="en-US" dirty="0"/>
              <a:t>Make work educational through experimentation, problem solving and demonstrations</a:t>
            </a:r>
          </a:p>
          <a:p>
            <a:r>
              <a:rPr lang="en-US" dirty="0"/>
              <a:t>Allow and use mistakes as sources of learning</a:t>
            </a:r>
          </a:p>
          <a:p>
            <a:r>
              <a:rPr lang="en-US" dirty="0"/>
              <a:t>Make the results of learning visible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sz="4000" b="1" dirty="0">
                <a:solidFill>
                  <a:srgbClr val="C00000"/>
                </a:solidFill>
              </a:rPr>
              <a:t>3. Key DevOps Practices</a:t>
            </a:r>
            <a:br>
              <a:rPr lang="en-US" dirty="0"/>
            </a:br>
            <a:endParaRPr lang="en-US" dirty="0"/>
          </a:p>
        </p:txBody>
      </p:sp>
      <p:sp>
        <p:nvSpPr>
          <p:cNvPr id="3" name="Content Placeholder 2"/>
          <p:cNvSpPr>
            <a:spLocks noGrp="1"/>
          </p:cNvSpPr>
          <p:nvPr>
            <p:ph idx="1"/>
          </p:nvPr>
        </p:nvSpPr>
        <p:spPr>
          <a:xfrm>
            <a:off x="457200" y="1524000"/>
            <a:ext cx="8458200" cy="4953000"/>
          </a:xfrm>
        </p:spPr>
        <p:txBody>
          <a:bodyPr>
            <a:normAutofit/>
          </a:bodyPr>
          <a:lstStyle/>
          <a:p>
            <a:pPr marL="0" indent="0">
              <a:buNone/>
            </a:pPr>
            <a:r>
              <a:rPr lang="en-US" dirty="0"/>
              <a:t>Continuous:</a:t>
            </a:r>
          </a:p>
          <a:p>
            <a:r>
              <a:rPr lang="en-US" dirty="0"/>
              <a:t>Testing</a:t>
            </a:r>
          </a:p>
          <a:p>
            <a:r>
              <a:rPr lang="en-US" dirty="0"/>
              <a:t>Integration</a:t>
            </a:r>
          </a:p>
          <a:p>
            <a:r>
              <a:rPr lang="en-US" dirty="0"/>
              <a:t>Delivery</a:t>
            </a:r>
          </a:p>
          <a:p>
            <a:r>
              <a:rPr lang="en-US" dirty="0"/>
              <a:t>Deployment</a:t>
            </a:r>
          </a:p>
          <a:p>
            <a:pPr>
              <a:buNone/>
            </a:pPr>
            <a:endParaRPr lang="en-US" b="1" dirty="0">
              <a:solidFill>
                <a:srgbClr val="C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533400"/>
            <a:ext cx="8001000" cy="5791200"/>
          </a:xfrm>
        </p:spPr>
        <p:txBody>
          <a:bodyPr>
            <a:normAutofit/>
          </a:bodyPr>
          <a:lstStyle/>
          <a:p>
            <a:pPr marL="596646" indent="-514350">
              <a:buNone/>
            </a:pPr>
            <a:endParaRPr lang="en-US" dirty="0"/>
          </a:p>
          <a:p>
            <a:pPr marL="596646" indent="-514350">
              <a:buNone/>
            </a:pPr>
            <a:r>
              <a:rPr lang="en-US" dirty="0"/>
              <a:t>Lecture 1  Exploring DevOps</a:t>
            </a:r>
          </a:p>
          <a:p>
            <a:pPr marL="596646" indent="-514350">
              <a:buNone/>
            </a:pPr>
            <a:r>
              <a:rPr lang="en-US" dirty="0"/>
              <a:t>Lecture 2  Core DevOps Principles</a:t>
            </a:r>
          </a:p>
          <a:p>
            <a:pPr marL="596646" indent="-514350">
              <a:buNone/>
            </a:pPr>
            <a:r>
              <a:rPr lang="en-US" dirty="0"/>
              <a:t>Lecture 3  Key DevOps Practices</a:t>
            </a:r>
          </a:p>
          <a:p>
            <a:pPr marL="596646" indent="-514350">
              <a:buNone/>
            </a:pPr>
            <a:r>
              <a:rPr lang="en-US" dirty="0"/>
              <a:t>Lecture 4  Business and Technology Frameworks</a:t>
            </a:r>
          </a:p>
          <a:p>
            <a:pPr marL="596646" indent="-514350">
              <a:buNone/>
            </a:pPr>
            <a:r>
              <a:rPr lang="en-US" dirty="0"/>
              <a:t>Lecture 5  Culture, Behaviors and Operating Models</a:t>
            </a:r>
          </a:p>
          <a:p>
            <a:pPr marL="596646" indent="-514350">
              <a:buNone/>
            </a:pPr>
            <a:r>
              <a:rPr lang="en-US" dirty="0"/>
              <a:t>Lecture 6  Automation &amp; Architecting DevOps      		       Tool chains</a:t>
            </a:r>
          </a:p>
          <a:p>
            <a:pPr marL="596646" indent="-514350">
              <a:buNone/>
            </a:pPr>
            <a:r>
              <a:rPr lang="en-US" dirty="0"/>
              <a:t>Lecture 7  Measurement, Metrics &amp; Reporting</a:t>
            </a:r>
          </a:p>
          <a:p>
            <a:pPr marL="596646" indent="-514350">
              <a:buNone/>
            </a:pPr>
            <a:r>
              <a:rPr lang="en-US" dirty="0"/>
              <a:t>Lecture 8  Sharing, Shadowing &amp; Evolving</a:t>
            </a:r>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04800" y="228600"/>
            <a:ext cx="8382000" cy="6096000"/>
          </a:xfrm>
        </p:spPr>
        <p:txBody>
          <a:bodyPr>
            <a:normAutofit fontScale="92500" lnSpcReduction="10000"/>
          </a:bodyPr>
          <a:lstStyle/>
          <a:p>
            <a:pPr>
              <a:buNone/>
            </a:pPr>
            <a:endParaRPr lang="en-US" b="1" dirty="0">
              <a:solidFill>
                <a:srgbClr val="C00000"/>
              </a:solidFill>
            </a:endParaRPr>
          </a:p>
          <a:p>
            <a:pPr>
              <a:buNone/>
            </a:pPr>
            <a:r>
              <a:rPr lang="en-US" sz="3500" b="1" dirty="0">
                <a:solidFill>
                  <a:srgbClr val="C00000"/>
                </a:solidFill>
                <a:latin typeface="+mj-lt"/>
              </a:rPr>
              <a:t>Continuous Testing:</a:t>
            </a:r>
          </a:p>
          <a:p>
            <a:pPr marL="0" indent="0">
              <a:buNone/>
            </a:pPr>
            <a:r>
              <a:rPr lang="en-US" dirty="0"/>
              <a:t>	It is the process of executing automated tests as part of the deployment pipeline to obtain immediate feedback on the business risks associated with a software release candidate.</a:t>
            </a:r>
            <a:endParaRPr lang="en-US" b="1" dirty="0">
              <a:solidFill>
                <a:srgbClr val="C00000"/>
              </a:solidFill>
            </a:endParaRPr>
          </a:p>
          <a:p>
            <a:pPr>
              <a:buNone/>
            </a:pPr>
            <a:r>
              <a:rPr lang="en-US" b="1" dirty="0">
                <a:solidFill>
                  <a:srgbClr val="C00000"/>
                </a:solidFill>
              </a:rPr>
              <a:t>Functional</a:t>
            </a:r>
          </a:p>
          <a:p>
            <a:r>
              <a:rPr lang="en-US" dirty="0"/>
              <a:t>Unit tests</a:t>
            </a:r>
          </a:p>
          <a:p>
            <a:r>
              <a:rPr lang="en-US" dirty="0"/>
              <a:t>API</a:t>
            </a:r>
          </a:p>
          <a:p>
            <a:r>
              <a:rPr lang="en-US" dirty="0"/>
              <a:t>Integration</a:t>
            </a:r>
          </a:p>
          <a:p>
            <a:r>
              <a:rPr lang="en-US" dirty="0"/>
              <a:t>System testing</a:t>
            </a:r>
          </a:p>
          <a:p>
            <a:pPr>
              <a:buNone/>
            </a:pPr>
            <a:r>
              <a:rPr lang="en-US" b="1" dirty="0">
                <a:solidFill>
                  <a:srgbClr val="C00000"/>
                </a:solidFill>
              </a:rPr>
              <a:t>Non-Functional</a:t>
            </a:r>
          </a:p>
          <a:p>
            <a:r>
              <a:rPr lang="en-US" dirty="0"/>
              <a:t>Performance</a:t>
            </a:r>
          </a:p>
          <a:p>
            <a:r>
              <a:rPr lang="en-US" dirty="0"/>
              <a:t>Security</a:t>
            </a:r>
          </a:p>
          <a:p>
            <a:r>
              <a:rPr lang="en-US" dirty="0"/>
              <a:t>Compliance</a:t>
            </a:r>
          </a:p>
          <a:p>
            <a:r>
              <a:rPr lang="en-US" dirty="0"/>
              <a:t>Capacity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762000"/>
          </a:xfrm>
        </p:spPr>
        <p:txBody>
          <a:bodyPr>
            <a:normAutofit fontScale="90000"/>
          </a:bodyPr>
          <a:lstStyle/>
          <a:p>
            <a:r>
              <a:rPr lang="en-US" sz="4000" b="1" dirty="0">
                <a:solidFill>
                  <a:srgbClr val="C00000"/>
                </a:solidFill>
              </a:rPr>
              <a:t>Some of the Testing's are: </a:t>
            </a:r>
            <a:br>
              <a:rPr lang="en-US" dirty="0"/>
            </a:br>
            <a:endParaRPr lang="en-US" dirty="0"/>
          </a:p>
        </p:txBody>
      </p:sp>
      <p:sp>
        <p:nvSpPr>
          <p:cNvPr id="3" name="Content Placeholder 2"/>
          <p:cNvSpPr>
            <a:spLocks noGrp="1"/>
          </p:cNvSpPr>
          <p:nvPr>
            <p:ph idx="1"/>
          </p:nvPr>
        </p:nvSpPr>
        <p:spPr>
          <a:xfrm>
            <a:off x="457200" y="1600200"/>
            <a:ext cx="8229600" cy="3810000"/>
          </a:xfrm>
        </p:spPr>
        <p:txBody>
          <a:bodyPr/>
          <a:lstStyle/>
          <a:p>
            <a:pPr>
              <a:buNone/>
            </a:pPr>
            <a:endParaRPr lang="en-US" dirty="0"/>
          </a:p>
          <a:p>
            <a:r>
              <a:rPr lang="en-US" dirty="0"/>
              <a:t>Test driven development (TDD)</a:t>
            </a:r>
          </a:p>
          <a:p>
            <a:r>
              <a:rPr lang="en-US" dirty="0"/>
              <a:t>Performance testing</a:t>
            </a:r>
          </a:p>
          <a:p>
            <a:r>
              <a:rPr lang="en-US" dirty="0"/>
              <a:t>End-to-End use case testing</a:t>
            </a:r>
          </a:p>
          <a:p>
            <a:r>
              <a:rPr lang="en-US" dirty="0"/>
              <a:t>Security testing</a:t>
            </a:r>
          </a:p>
          <a:p>
            <a:r>
              <a:rPr lang="en-US" dirty="0"/>
              <a:t>Manual testing</a:t>
            </a:r>
          </a:p>
          <a:p>
            <a:r>
              <a:rPr lang="en-US" dirty="0"/>
              <a:t>Canary &amp; Blue/Green deployments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382000" cy="6400800"/>
          </a:xfrm>
        </p:spPr>
        <p:txBody>
          <a:bodyPr>
            <a:normAutofit fontScale="92500" lnSpcReduction="10000"/>
          </a:bodyPr>
          <a:lstStyle/>
          <a:p>
            <a:pPr>
              <a:buNone/>
            </a:pPr>
            <a:endParaRPr lang="en-US" b="1" dirty="0">
              <a:solidFill>
                <a:srgbClr val="C00000"/>
              </a:solidFill>
            </a:endParaRPr>
          </a:p>
          <a:p>
            <a:pPr>
              <a:buNone/>
            </a:pPr>
            <a:r>
              <a:rPr lang="en-US" sz="3500" b="1" dirty="0">
                <a:solidFill>
                  <a:srgbClr val="C00000"/>
                </a:solidFill>
                <a:latin typeface="+mj-lt"/>
              </a:rPr>
              <a:t>Continuous Integration:</a:t>
            </a:r>
          </a:p>
          <a:p>
            <a:pPr>
              <a:buNone/>
            </a:pPr>
            <a:r>
              <a:rPr lang="en-US" dirty="0"/>
              <a:t>		CI is a development practice that required developers to commit code into a shared repository (master) at least daily.</a:t>
            </a:r>
          </a:p>
          <a:p>
            <a:pPr>
              <a:buNone/>
            </a:pPr>
            <a:endParaRPr lang="en-US" dirty="0"/>
          </a:p>
          <a:p>
            <a:pPr>
              <a:buNone/>
            </a:pPr>
            <a:r>
              <a:rPr lang="en-US" b="1" dirty="0">
                <a:solidFill>
                  <a:srgbClr val="C00000"/>
                </a:solidFill>
              </a:rPr>
              <a:t>Each check-in is validated by</a:t>
            </a:r>
          </a:p>
          <a:p>
            <a:r>
              <a:rPr lang="en-US" dirty="0"/>
              <a:t>An automated build</a:t>
            </a:r>
          </a:p>
          <a:p>
            <a:r>
              <a:rPr lang="en-US" dirty="0"/>
              <a:t>Automated unit, integration and acceptance tests</a:t>
            </a:r>
          </a:p>
          <a:p>
            <a:r>
              <a:rPr lang="en-US" dirty="0"/>
              <a:t>Requires version control repositories and CI servers to collect, build and test committed code together</a:t>
            </a:r>
          </a:p>
          <a:p>
            <a:r>
              <a:rPr lang="en-US" dirty="0"/>
              <a:t>Runs on production-like environments</a:t>
            </a:r>
          </a:p>
          <a:p>
            <a:r>
              <a:rPr lang="en-US" dirty="0"/>
              <a:t>Allows for early detection and quick remediation of errors from code changes before moving to production</a:t>
            </a:r>
          </a:p>
          <a:p>
            <a:r>
              <a:rPr lang="en-US" dirty="0"/>
              <a:t>Reduce merge conflicts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676400"/>
          </a:xfrm>
        </p:spPr>
        <p:txBody>
          <a:bodyPr>
            <a:normAutofit/>
          </a:bodyPr>
          <a:lstStyle/>
          <a:p>
            <a:r>
              <a:rPr lang="en-US" sz="4000" b="1" dirty="0">
                <a:solidFill>
                  <a:srgbClr val="C00000"/>
                </a:solidFill>
              </a:rPr>
              <a:t>Continuous Delivery:</a:t>
            </a:r>
            <a:br>
              <a:rPr lang="en-US" dirty="0"/>
            </a:br>
            <a:endParaRPr lang="en-US" dirty="0"/>
          </a:p>
        </p:txBody>
      </p:sp>
      <p:sp>
        <p:nvSpPr>
          <p:cNvPr id="3" name="Content Placeholder 2"/>
          <p:cNvSpPr>
            <a:spLocks noGrp="1"/>
          </p:cNvSpPr>
          <p:nvPr>
            <p:ph idx="1"/>
          </p:nvPr>
        </p:nvSpPr>
        <p:spPr>
          <a:xfrm>
            <a:off x="228600" y="1219200"/>
            <a:ext cx="8686800" cy="5105400"/>
          </a:xfrm>
        </p:spPr>
        <p:txBody>
          <a:bodyPr>
            <a:normAutofit fontScale="92500"/>
          </a:bodyPr>
          <a:lstStyle/>
          <a:p>
            <a:pPr marL="0" indent="0">
              <a:buNone/>
            </a:pPr>
            <a:r>
              <a:rPr lang="en-US" dirty="0"/>
              <a:t>	CD is a methodology that focuses on making sure software is always in a releasable state throughout its lifecycle.</a:t>
            </a:r>
          </a:p>
          <a:p>
            <a:endParaRPr lang="en-US" dirty="0"/>
          </a:p>
          <a:p>
            <a:pPr>
              <a:buNone/>
            </a:pPr>
            <a:r>
              <a:rPr lang="en-US" dirty="0">
                <a:solidFill>
                  <a:srgbClr val="C00000"/>
                </a:solidFill>
              </a:rPr>
              <a:t>Takes CI to the next level</a:t>
            </a:r>
          </a:p>
          <a:p>
            <a:r>
              <a:rPr lang="en-US" dirty="0"/>
              <a:t>Provides fast, automated feedback on a system's production-readiness</a:t>
            </a:r>
          </a:p>
          <a:p>
            <a:r>
              <a:rPr lang="en-US" dirty="0"/>
              <a:t>Prioritizes keeping software releasable/deployable over working on new features</a:t>
            </a:r>
          </a:p>
          <a:p>
            <a:r>
              <a:rPr lang="en-US" dirty="0"/>
              <a:t>Reduces the cost, time, and risk of delivering incremental changes</a:t>
            </a:r>
          </a:p>
          <a:p>
            <a:r>
              <a:rPr lang="en-US" dirty="0"/>
              <a:t>Relies on a deployment pipeline that enables push-button deployments on demand</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14400"/>
            <a:ext cx="8458200" cy="1219200"/>
          </a:xfrm>
        </p:spPr>
        <p:txBody>
          <a:bodyPr>
            <a:normAutofit fontScale="90000"/>
          </a:bodyPr>
          <a:lstStyle/>
          <a:p>
            <a:r>
              <a:rPr lang="en-US" sz="3600" b="1" dirty="0">
                <a:solidFill>
                  <a:srgbClr val="C00000"/>
                </a:solidFill>
              </a:rPr>
              <a:t>Continuous Delivery &amp; Continuous Deployment:</a:t>
            </a:r>
            <a:br>
              <a:rPr lang="en-US" dirty="0"/>
            </a:br>
            <a:endParaRPr lang="en-US" dirty="0"/>
          </a:p>
        </p:txBody>
      </p:sp>
      <p:sp>
        <p:nvSpPr>
          <p:cNvPr id="3" name="Content Placeholder 2"/>
          <p:cNvSpPr>
            <a:spLocks noGrp="1"/>
          </p:cNvSpPr>
          <p:nvPr>
            <p:ph idx="1"/>
          </p:nvPr>
        </p:nvSpPr>
        <p:spPr>
          <a:xfrm>
            <a:off x="228600" y="1676400"/>
            <a:ext cx="8686800" cy="4648200"/>
          </a:xfrm>
        </p:spPr>
        <p:txBody>
          <a:bodyPr/>
          <a:lstStyle/>
          <a:p>
            <a:pPr marL="0" indent="0">
              <a:buNone/>
            </a:pPr>
            <a:r>
              <a:rPr lang="en-US" dirty="0"/>
              <a:t>	If the trigger towards production is Manual then it is Continuous Delivery, and if that is Automatic trigger towards the production server it is Continuous Deployment. According to project this will be decided. </a:t>
            </a:r>
          </a:p>
          <a:p>
            <a:endParaRPr lang="en-US" dirty="0"/>
          </a:p>
          <a:p>
            <a:pPr>
              <a:buNone/>
            </a:pPr>
            <a:r>
              <a:rPr lang="en-US" dirty="0"/>
              <a:t>	[***Show the connection between Local server - cloud - </a:t>
            </a:r>
            <a:r>
              <a:rPr lang="en-US" dirty="0" err="1"/>
              <a:t>Github</a:t>
            </a:r>
            <a:r>
              <a:rPr lang="en-US" dirty="0"/>
              <a:t> - Jenkins using web hooks push a sample code]</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32688"/>
          </a:xfrm>
        </p:spPr>
        <p:txBody>
          <a:bodyPr>
            <a:normAutofit fontScale="90000"/>
          </a:bodyPr>
          <a:lstStyle/>
          <a:p>
            <a:r>
              <a:rPr lang="en-US" sz="4000" b="1" dirty="0">
                <a:solidFill>
                  <a:srgbClr val="C00000"/>
                </a:solidFill>
              </a:rPr>
              <a:t>Site Reliability Engineering:</a:t>
            </a:r>
            <a:br>
              <a:rPr lang="en-US" b="1" dirty="0">
                <a:solidFill>
                  <a:srgbClr val="C00000"/>
                </a:solidFill>
              </a:rPr>
            </a:br>
            <a:endParaRPr lang="en-US" b="1" dirty="0">
              <a:solidFill>
                <a:srgbClr val="C00000"/>
              </a:solidFill>
            </a:endParaRPr>
          </a:p>
        </p:txBody>
      </p:sp>
      <p:sp>
        <p:nvSpPr>
          <p:cNvPr id="3" name="Content Placeholder 2"/>
          <p:cNvSpPr>
            <a:spLocks noGrp="1"/>
          </p:cNvSpPr>
          <p:nvPr>
            <p:ph idx="1"/>
          </p:nvPr>
        </p:nvSpPr>
        <p:spPr>
          <a:xfrm>
            <a:off x="381000" y="1371600"/>
            <a:ext cx="8458200" cy="4953000"/>
          </a:xfrm>
        </p:spPr>
        <p:txBody>
          <a:bodyPr/>
          <a:lstStyle/>
          <a:p>
            <a:r>
              <a:rPr lang="en-US" dirty="0"/>
              <a:t>"What happens when a software engineer is tasked with what used to be called operations" Ben </a:t>
            </a:r>
            <a:r>
              <a:rPr lang="en-US" dirty="0" err="1"/>
              <a:t>Treynor</a:t>
            </a:r>
            <a:r>
              <a:rPr lang="en-US" dirty="0"/>
              <a:t>, Google.</a:t>
            </a:r>
          </a:p>
          <a:p>
            <a:r>
              <a:rPr lang="en-US" dirty="0"/>
              <a:t>Goals are to create ultra-scalable and highly reliable software systems</a:t>
            </a:r>
          </a:p>
          <a:p>
            <a:r>
              <a:rPr lang="en-US" dirty="0"/>
              <a:t>50% of their time doing "ops" related work such as issues, on-call, and manual intervention</a:t>
            </a:r>
          </a:p>
          <a:p>
            <a:r>
              <a:rPr lang="en-US" dirty="0"/>
              <a:t>50% of their time on development tasks such as new features, scaling or automation.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551688"/>
          </a:xfrm>
        </p:spPr>
        <p:txBody>
          <a:bodyPr>
            <a:normAutofit fontScale="90000"/>
          </a:bodyPr>
          <a:lstStyle/>
          <a:p>
            <a:r>
              <a:rPr lang="en-US" sz="4000" b="1" dirty="0">
                <a:solidFill>
                  <a:srgbClr val="C00000"/>
                </a:solidFill>
              </a:rPr>
              <a:t>Resilience Engineering:</a:t>
            </a:r>
            <a:br>
              <a:rPr lang="en-US" b="1" dirty="0">
                <a:solidFill>
                  <a:srgbClr val="C00000"/>
                </a:solidFill>
              </a:rPr>
            </a:br>
            <a:endParaRPr lang="en-US" b="1" dirty="0">
              <a:solidFill>
                <a:srgbClr val="C00000"/>
              </a:solidFill>
            </a:endParaRPr>
          </a:p>
        </p:txBody>
      </p:sp>
      <p:sp>
        <p:nvSpPr>
          <p:cNvPr id="3" name="Content Placeholder 2"/>
          <p:cNvSpPr>
            <a:spLocks noGrp="1"/>
          </p:cNvSpPr>
          <p:nvPr>
            <p:ph idx="1"/>
          </p:nvPr>
        </p:nvSpPr>
        <p:spPr>
          <a:xfrm>
            <a:off x="457200" y="1371600"/>
            <a:ext cx="8229600" cy="4953000"/>
          </a:xfrm>
        </p:spPr>
        <p:txBody>
          <a:bodyPr/>
          <a:lstStyle/>
          <a:p>
            <a:r>
              <a:rPr lang="en-US" dirty="0"/>
              <a:t>They looks at how the organization functions as a whole</a:t>
            </a:r>
          </a:p>
          <a:p>
            <a:r>
              <a:rPr lang="en-US" dirty="0"/>
              <a:t>Take an aggressive, blameless and systemic view post incident</a:t>
            </a:r>
          </a:p>
          <a:p>
            <a:r>
              <a:rPr lang="en-US" dirty="0"/>
              <a:t>Consider both human and technical elements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err="1">
                <a:solidFill>
                  <a:srgbClr val="C00000"/>
                </a:solidFill>
              </a:rPr>
              <a:t>DevSecOps</a:t>
            </a:r>
            <a:r>
              <a:rPr lang="en-US" sz="4000" b="1" dirty="0">
                <a:solidFill>
                  <a:srgbClr val="C00000"/>
                </a:solidFill>
              </a:rPr>
              <a:t>:</a:t>
            </a:r>
            <a:br>
              <a:rPr lang="en-US" dirty="0"/>
            </a:br>
            <a:endParaRPr lang="en-US" dirty="0"/>
          </a:p>
        </p:txBody>
      </p:sp>
      <p:sp>
        <p:nvSpPr>
          <p:cNvPr id="3" name="Content Placeholder 2"/>
          <p:cNvSpPr>
            <a:spLocks noGrp="1"/>
          </p:cNvSpPr>
          <p:nvPr>
            <p:ph idx="1"/>
          </p:nvPr>
        </p:nvSpPr>
        <p:spPr>
          <a:xfrm>
            <a:off x="304800" y="1295400"/>
            <a:ext cx="8686800" cy="5029200"/>
          </a:xfrm>
        </p:spPr>
        <p:txBody>
          <a:bodyPr>
            <a:normAutofit/>
          </a:bodyPr>
          <a:lstStyle/>
          <a:p>
            <a:r>
              <a:rPr lang="en-US" dirty="0"/>
              <a:t>The purpose and intent of </a:t>
            </a:r>
            <a:r>
              <a:rPr lang="en-US" dirty="0" err="1"/>
              <a:t>DevSecOps</a:t>
            </a:r>
            <a:r>
              <a:rPr lang="en-US" dirty="0"/>
              <a:t> is to build on the mindset that "everyone is responsible for security" with the goal of safely distributing security decisions at speed and scale to those who hold the highest level of contact without sacrificing the safety required</a:t>
            </a:r>
          </a:p>
          <a:p>
            <a:r>
              <a:rPr lang="en-US" dirty="0"/>
              <a:t>Introduces security as code</a:t>
            </a:r>
          </a:p>
          <a:p>
            <a:r>
              <a:rPr lang="en-US" dirty="0"/>
              <a:t>Leverages automation for resilience, testing, detection and audit</a:t>
            </a:r>
          </a:p>
          <a:p>
            <a:r>
              <a:rPr lang="en-US" dirty="0"/>
              <a:t> Breaks the security constraint</a:t>
            </a:r>
          </a:p>
          <a:p>
            <a:pPr>
              <a:buNone/>
            </a:pPr>
            <a:r>
              <a:rPr lang="en-US" b="1" dirty="0"/>
              <a:t>	[For every 100 developers, there are 10 IT operations people and 1 security person]</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704088"/>
          </a:xfrm>
        </p:spPr>
        <p:txBody>
          <a:bodyPr>
            <a:normAutofit fontScale="90000"/>
          </a:bodyPr>
          <a:lstStyle/>
          <a:p>
            <a:r>
              <a:rPr lang="en-US" sz="4000" b="1" dirty="0" err="1">
                <a:solidFill>
                  <a:srgbClr val="C00000"/>
                </a:solidFill>
              </a:rPr>
              <a:t>ChatOps</a:t>
            </a:r>
            <a:r>
              <a:rPr lang="en-US" sz="4000" b="1" dirty="0">
                <a:solidFill>
                  <a:srgbClr val="C00000"/>
                </a:solidFill>
              </a:rPr>
              <a:t>:</a:t>
            </a:r>
            <a:br>
              <a:rPr lang="en-US" dirty="0"/>
            </a:br>
            <a:endParaRPr lang="en-US" dirty="0"/>
          </a:p>
        </p:txBody>
      </p:sp>
      <p:sp>
        <p:nvSpPr>
          <p:cNvPr id="3" name="Content Placeholder 2"/>
          <p:cNvSpPr>
            <a:spLocks noGrp="1"/>
          </p:cNvSpPr>
          <p:nvPr>
            <p:ph idx="1"/>
          </p:nvPr>
        </p:nvSpPr>
        <p:spPr>
          <a:xfrm>
            <a:off x="228600" y="1219200"/>
            <a:ext cx="8763000" cy="5257800"/>
          </a:xfrm>
        </p:spPr>
        <p:txBody>
          <a:bodyPr>
            <a:normAutofit/>
          </a:bodyPr>
          <a:lstStyle/>
          <a:p>
            <a:pPr algn="just"/>
            <a:r>
              <a:rPr lang="en-US" sz="2400" dirty="0"/>
              <a:t>It is a communication system that allows teams to collaborate and manage many aspects of their infrastructure, code, and data from a chat room. It is great for synchronous communication, regardless of where people are, problem-solving and creating a shared history, as communications are searchable. </a:t>
            </a:r>
          </a:p>
          <a:p>
            <a:pPr algn="just">
              <a:buNone/>
            </a:pPr>
            <a:endParaRPr lang="en-US" sz="2400" dirty="0"/>
          </a:p>
          <a:p>
            <a:pPr algn="just"/>
            <a:r>
              <a:rPr lang="en-US" sz="2400" dirty="0"/>
              <a:t>Now care must be taken to ensure information that needs to be kept secure, and also that information that is relevant to deployments or best practices gets moved to more permanent locations, such as knowledge bases, wikis, or Google Docs. </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32688"/>
          </a:xfrm>
        </p:spPr>
        <p:txBody>
          <a:bodyPr>
            <a:normAutofit fontScale="90000"/>
          </a:bodyPr>
          <a:lstStyle/>
          <a:p>
            <a:r>
              <a:rPr lang="en-US" sz="4000" b="1" dirty="0" err="1">
                <a:solidFill>
                  <a:srgbClr val="C00000"/>
                </a:solidFill>
              </a:rPr>
              <a:t>Kanban</a:t>
            </a:r>
            <a:r>
              <a:rPr lang="en-US" sz="4000" b="1" dirty="0">
                <a:solidFill>
                  <a:srgbClr val="C00000"/>
                </a:solidFill>
              </a:rPr>
              <a:t>:</a:t>
            </a:r>
            <a:br>
              <a:rPr lang="en-US" dirty="0"/>
            </a:br>
            <a:endParaRPr lang="en-US" dirty="0"/>
          </a:p>
        </p:txBody>
      </p:sp>
      <p:sp>
        <p:nvSpPr>
          <p:cNvPr id="3" name="Content Placeholder 2"/>
          <p:cNvSpPr>
            <a:spLocks noGrp="1"/>
          </p:cNvSpPr>
          <p:nvPr>
            <p:ph idx="1"/>
          </p:nvPr>
        </p:nvSpPr>
        <p:spPr>
          <a:xfrm>
            <a:off x="304800" y="1219200"/>
            <a:ext cx="8534400" cy="5334000"/>
          </a:xfrm>
        </p:spPr>
        <p:txBody>
          <a:bodyPr>
            <a:normAutofit fontScale="92500" lnSpcReduction="10000"/>
          </a:bodyPr>
          <a:lstStyle/>
          <a:p>
            <a:pPr marL="0" indent="0" algn="just">
              <a:buNone/>
            </a:pPr>
            <a:r>
              <a:rPr lang="en-US" sz="2200" dirty="0" err="1"/>
              <a:t>Kanban</a:t>
            </a:r>
            <a:r>
              <a:rPr lang="en-US" sz="2200" dirty="0"/>
              <a:t> is a method of work that pulls the flow of work through a process at a manageable pace. </a:t>
            </a:r>
          </a:p>
          <a:p>
            <a:pPr marL="0" indent="0" algn="just">
              <a:buNone/>
            </a:pPr>
            <a:r>
              <a:rPr lang="en-US" sz="2200" dirty="0"/>
              <a:t>In Japanese, Kan means visual and ban means board. </a:t>
            </a:r>
          </a:p>
          <a:p>
            <a:pPr marL="0" indent="0" algn="just">
              <a:buNone/>
            </a:pPr>
            <a:r>
              <a:rPr lang="en-US" sz="2200" dirty="0"/>
              <a:t>So </a:t>
            </a:r>
            <a:r>
              <a:rPr lang="en-US" sz="2200" dirty="0" err="1"/>
              <a:t>Kanban</a:t>
            </a:r>
            <a:r>
              <a:rPr lang="en-US" sz="2200" dirty="0"/>
              <a:t> is basically a pull system. Teams pull work only when they are ready for it, in an effort to prevent overburdening of teams.</a:t>
            </a:r>
          </a:p>
          <a:p>
            <a:pPr>
              <a:buNone/>
            </a:pPr>
            <a:endParaRPr lang="en-US" sz="2200" dirty="0"/>
          </a:p>
          <a:p>
            <a:r>
              <a:rPr lang="en-US" sz="2200" dirty="0"/>
              <a:t> Visualizes and manages workflow</a:t>
            </a:r>
          </a:p>
          <a:p>
            <a:r>
              <a:rPr lang="en-US" sz="2200" dirty="0"/>
              <a:t> Pulls work for teams when they are ready for it</a:t>
            </a:r>
          </a:p>
          <a:p>
            <a:r>
              <a:rPr lang="en-US" sz="2200" dirty="0"/>
              <a:t> Enables people to work collaboratively to improve flow</a:t>
            </a:r>
          </a:p>
          <a:p>
            <a:r>
              <a:rPr lang="en-US" sz="2200" dirty="0"/>
              <a:t> Measures team velocity (quantity of work done in an iteration)</a:t>
            </a:r>
          </a:p>
          <a:p>
            <a:r>
              <a:rPr lang="en-US" sz="2200" dirty="0"/>
              <a:t> Reduces idle time and waste in a process</a:t>
            </a:r>
          </a:p>
          <a:p>
            <a:r>
              <a:rPr lang="en-US" sz="2200" dirty="0"/>
              <a:t> Makes work visible</a:t>
            </a:r>
          </a:p>
          <a:p>
            <a:r>
              <a:rPr lang="en-US" sz="2200" dirty="0"/>
              <a:t> Makes policies explicit</a:t>
            </a:r>
          </a:p>
          <a:p>
            <a:endParaRPr lang="en-US" sz="2200" dirty="0"/>
          </a:p>
          <a:p>
            <a:pPr>
              <a:buNone/>
            </a:pPr>
            <a:r>
              <a:rPr lang="en-US" sz="2200" b="1" dirty="0"/>
              <a:t>	[*** show with </a:t>
            </a:r>
            <a:r>
              <a:rPr lang="en-US" sz="2200" b="1" dirty="0" err="1"/>
              <a:t>Jira</a:t>
            </a:r>
            <a:r>
              <a:rPr lang="en-US" sz="2200" b="1" dirty="0"/>
              <a:t> Software for </a:t>
            </a:r>
            <a:r>
              <a:rPr lang="en-US" sz="2200" b="1" dirty="0" err="1"/>
              <a:t>Kanban</a:t>
            </a:r>
            <a:r>
              <a:rPr lang="en-US" sz="2200" b="1" dirty="0"/>
              <a: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28888" cy="838200"/>
          </a:xfrm>
        </p:spPr>
        <p:txBody>
          <a:bodyPr>
            <a:normAutofit/>
          </a:bodyPr>
          <a:lstStyle/>
          <a:p>
            <a:r>
              <a:rPr lang="en-US" sz="3600" b="1" dirty="0">
                <a:solidFill>
                  <a:srgbClr val="C00000"/>
                </a:solidFill>
              </a:rPr>
              <a:t>Exploring DevOps</a:t>
            </a:r>
          </a:p>
        </p:txBody>
      </p:sp>
      <p:sp>
        <p:nvSpPr>
          <p:cNvPr id="3" name="Content Placeholder 2"/>
          <p:cNvSpPr>
            <a:spLocks noGrp="1"/>
          </p:cNvSpPr>
          <p:nvPr>
            <p:ph idx="1"/>
          </p:nvPr>
        </p:nvSpPr>
        <p:spPr>
          <a:xfrm>
            <a:off x="228600" y="1524000"/>
            <a:ext cx="8476488" cy="4724400"/>
          </a:xfrm>
        </p:spPr>
        <p:txBody>
          <a:bodyPr>
            <a:normAutofit/>
          </a:bodyPr>
          <a:lstStyle/>
          <a:p>
            <a:pPr algn="just"/>
            <a:r>
              <a:rPr lang="en-US" sz="2400" dirty="0"/>
              <a:t>This fulfilled the gap in between Dev &amp; Ops team, or in the other words, DevOps avoided the conflict between Dev &amp; Ops team by combining it together In other words, DevOps is a Philosophy of the efficient development, deployment and operation of the highest quality software possible. It is a combination of Culture, Automation &amp; Measurement.</a:t>
            </a:r>
          </a:p>
          <a:p>
            <a:pPr>
              <a:buNone/>
            </a:pPr>
            <a:endParaRPr lang="en-US" sz="2800" dirty="0"/>
          </a:p>
          <a:p>
            <a:pPr>
              <a:buNone/>
            </a:pPr>
            <a:r>
              <a:rPr lang="en-US" sz="2400" dirty="0"/>
              <a:t>	==&gt; Plan ==&gt; Code ==&gt; Build ==&gt; Test ==&gt; Release ==&gt; Operate ==&gt; Monitor back to ==&gt; Plan</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704088"/>
          </a:xfrm>
        </p:spPr>
        <p:txBody>
          <a:bodyPr>
            <a:normAutofit fontScale="90000"/>
          </a:bodyPr>
          <a:lstStyle/>
          <a:p>
            <a:br>
              <a:rPr lang="en-US" dirty="0"/>
            </a:br>
            <a:br>
              <a:rPr lang="en-US" dirty="0"/>
            </a:br>
            <a:r>
              <a:rPr lang="en-US" sz="4000" b="1" dirty="0">
                <a:solidFill>
                  <a:srgbClr val="C00000"/>
                </a:solidFill>
              </a:rPr>
              <a:t>4. Business &amp; Technology Frameworks</a:t>
            </a:r>
            <a:br>
              <a:rPr lang="en-US" dirty="0"/>
            </a:br>
            <a:endParaRPr lang="en-US" dirty="0"/>
          </a:p>
        </p:txBody>
      </p:sp>
      <p:sp>
        <p:nvSpPr>
          <p:cNvPr id="3" name="Content Placeholder 2"/>
          <p:cNvSpPr>
            <a:spLocks noGrp="1"/>
          </p:cNvSpPr>
          <p:nvPr>
            <p:ph idx="1"/>
          </p:nvPr>
        </p:nvSpPr>
        <p:spPr>
          <a:xfrm>
            <a:off x="228600" y="1447800"/>
            <a:ext cx="8610600" cy="4876800"/>
          </a:xfrm>
        </p:spPr>
        <p:txBody>
          <a:bodyPr>
            <a:normAutofit/>
          </a:bodyPr>
          <a:lstStyle/>
          <a:p>
            <a:pPr algn="just"/>
            <a:r>
              <a:rPr lang="en-US" sz="2000" dirty="0"/>
              <a:t>DevOps cannot stand alone, Successful DevOps relies on the adoption and integration of multiple frameworks and methodologies, DevOps isn't the framework or methodology all in itself. </a:t>
            </a:r>
          </a:p>
          <a:p>
            <a:pPr algn="just"/>
            <a:r>
              <a:rPr lang="en-US" sz="2000" dirty="0"/>
              <a:t>DevOps adopts and leverages multiple frameworks and methodologies such as Agile, Lean and IT Service Management.</a:t>
            </a:r>
          </a:p>
          <a:p>
            <a:pPr algn="just"/>
            <a:r>
              <a:rPr lang="en-US" sz="2000" dirty="0"/>
              <a:t>DevOps applies lean principles such as increasing flow and reducing waste to the IT value stream. </a:t>
            </a:r>
          </a:p>
          <a:p>
            <a:pPr algn="just"/>
            <a:r>
              <a:rPr lang="en-US" sz="2000" dirty="0"/>
              <a:t>DevOps has benefited tremendously from the work Agile community has done, showing how small teams operating with high trust, small batch sizes with small or more frequent software releases can dramatically increase productivity of development organizations.</a:t>
            </a:r>
          </a:p>
          <a:p>
            <a:endParaRPr lang="en-US" dirty="0"/>
          </a:p>
          <a:p>
            <a:pPr>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normAutofit fontScale="90000"/>
          </a:bodyPr>
          <a:lstStyle/>
          <a:p>
            <a:br>
              <a:rPr lang="en-US" sz="3600" b="1" dirty="0">
                <a:solidFill>
                  <a:srgbClr val="C00000"/>
                </a:solidFill>
              </a:rPr>
            </a:br>
            <a:br>
              <a:rPr lang="en-US" sz="3600" b="1" dirty="0">
                <a:solidFill>
                  <a:srgbClr val="C00000"/>
                </a:solidFill>
              </a:rPr>
            </a:br>
            <a:br>
              <a:rPr lang="en-US" sz="3600" b="1" dirty="0">
                <a:solidFill>
                  <a:srgbClr val="C00000"/>
                </a:solidFill>
              </a:rPr>
            </a:br>
            <a:r>
              <a:rPr lang="en-US" sz="4000" b="1" dirty="0">
                <a:solidFill>
                  <a:srgbClr val="C00000"/>
                </a:solidFill>
              </a:rPr>
              <a:t>Agile:</a:t>
            </a:r>
            <a:br>
              <a:rPr lang="en-US" dirty="0"/>
            </a:br>
            <a:endParaRPr lang="en-US" dirty="0"/>
          </a:p>
        </p:txBody>
      </p:sp>
      <p:sp>
        <p:nvSpPr>
          <p:cNvPr id="3" name="Content Placeholder 2"/>
          <p:cNvSpPr>
            <a:spLocks noGrp="1"/>
          </p:cNvSpPr>
          <p:nvPr>
            <p:ph idx="1"/>
          </p:nvPr>
        </p:nvSpPr>
        <p:spPr>
          <a:xfrm>
            <a:off x="304800" y="1447800"/>
            <a:ext cx="8382000" cy="5029200"/>
          </a:xfrm>
        </p:spPr>
        <p:txBody>
          <a:bodyPr/>
          <a:lstStyle/>
          <a:p>
            <a:pPr marL="0" indent="0" algn="just">
              <a:buNone/>
            </a:pPr>
            <a:r>
              <a:rPr lang="en-US" dirty="0"/>
              <a:t>	The Agile methodology is a way to manage a project by breaking it up into several phases. It involves constant collaboration with stakeholders and continuous improvement at every stage. Once the work begins, teams cycle through a process of planning, executing, and evaluating.</a:t>
            </a:r>
          </a:p>
          <a:p>
            <a:endParaRPr lang="en-US" dirty="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rgbClr val="C00000"/>
                </a:solidFill>
              </a:rPr>
              <a:t>Scrum:</a:t>
            </a:r>
            <a:br>
              <a:rPr lang="en-US" dirty="0"/>
            </a:br>
            <a:endParaRPr lang="en-US" dirty="0"/>
          </a:p>
        </p:txBody>
      </p:sp>
      <p:sp>
        <p:nvSpPr>
          <p:cNvPr id="3" name="Content Placeholder 2"/>
          <p:cNvSpPr>
            <a:spLocks noGrp="1"/>
          </p:cNvSpPr>
          <p:nvPr>
            <p:ph idx="1"/>
          </p:nvPr>
        </p:nvSpPr>
        <p:spPr>
          <a:xfrm>
            <a:off x="381000" y="1371600"/>
            <a:ext cx="8382000" cy="4953000"/>
          </a:xfrm>
        </p:spPr>
        <p:txBody>
          <a:bodyPr/>
          <a:lstStyle/>
          <a:p>
            <a:pPr marL="0" indent="0" algn="just">
              <a:buNone/>
            </a:pPr>
            <a:r>
              <a:rPr lang="en-US" dirty="0"/>
              <a:t>	Scrum is a simple framework for effective team collaboration on complex projects. Scrum provides a small set of rules that create "just enough" structure for teams to be able to focus their innovation on solving what might otherwise be an insurmountable challenge. Scrum is not a process or a technique for building products. It increases the ability to release more frequently.</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914400"/>
          </a:xfrm>
        </p:spPr>
        <p:txBody>
          <a:bodyPr>
            <a:normAutofit fontScale="90000"/>
          </a:bodyPr>
          <a:lstStyle/>
          <a:p>
            <a:r>
              <a:rPr lang="en-US" sz="4000" b="1" dirty="0">
                <a:solidFill>
                  <a:srgbClr val="C00000"/>
                </a:solidFill>
              </a:rPr>
              <a:t>Scaled Agile Framework (</a:t>
            </a:r>
            <a:r>
              <a:rPr lang="en-US" sz="4000" b="1" dirty="0" err="1">
                <a:solidFill>
                  <a:srgbClr val="C00000"/>
                </a:solidFill>
              </a:rPr>
              <a:t>SAFe</a:t>
            </a:r>
            <a:r>
              <a:rPr lang="en-US" sz="4000" b="1" dirty="0">
                <a:solidFill>
                  <a:srgbClr val="C00000"/>
                </a:solidFill>
              </a:rPr>
              <a:t>):</a:t>
            </a:r>
            <a:br>
              <a:rPr lang="en-US" dirty="0"/>
            </a:br>
            <a:endParaRPr lang="en-US" dirty="0"/>
          </a:p>
        </p:txBody>
      </p:sp>
      <p:sp>
        <p:nvSpPr>
          <p:cNvPr id="3" name="Content Placeholder 2"/>
          <p:cNvSpPr>
            <a:spLocks noGrp="1"/>
          </p:cNvSpPr>
          <p:nvPr>
            <p:ph idx="1"/>
          </p:nvPr>
        </p:nvSpPr>
        <p:spPr>
          <a:xfrm>
            <a:off x="381000" y="1600200"/>
            <a:ext cx="8305800" cy="4724400"/>
          </a:xfrm>
        </p:spPr>
        <p:txBody>
          <a:bodyPr/>
          <a:lstStyle/>
          <a:p>
            <a:pPr algn="just"/>
            <a:r>
              <a:rPr lang="en-US" dirty="0"/>
              <a:t>The scaled Agile Framework (</a:t>
            </a:r>
            <a:r>
              <a:rPr lang="en-US" dirty="0" err="1"/>
              <a:t>SAFe</a:t>
            </a:r>
            <a:r>
              <a:rPr lang="en-US" dirty="0"/>
              <a:t>) is a proven, publicly available framework for applying Lean-Agile principles and practices at enterprise scale. </a:t>
            </a:r>
          </a:p>
          <a:p>
            <a:pPr algn="just"/>
            <a:r>
              <a:rPr lang="en-US" dirty="0"/>
              <a:t>This can be applied to organizations with a large number of practitioners and teams.</a:t>
            </a:r>
          </a:p>
          <a:p>
            <a:pPr>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627888"/>
          </a:xfrm>
        </p:spPr>
        <p:txBody>
          <a:bodyPr>
            <a:normAutofit fontScale="90000"/>
          </a:bodyPr>
          <a:lstStyle/>
          <a:p>
            <a:r>
              <a:rPr lang="en-US" sz="4000" b="1" dirty="0">
                <a:solidFill>
                  <a:srgbClr val="C00000"/>
                </a:solidFill>
              </a:rPr>
              <a:t>How to increase Agility = by DevOps:</a:t>
            </a:r>
            <a:br>
              <a:rPr lang="en-US" dirty="0"/>
            </a:br>
            <a:endParaRPr lang="en-US" dirty="0"/>
          </a:p>
        </p:txBody>
      </p:sp>
      <p:sp>
        <p:nvSpPr>
          <p:cNvPr id="3" name="Content Placeholder 2"/>
          <p:cNvSpPr>
            <a:spLocks noGrp="1"/>
          </p:cNvSpPr>
          <p:nvPr>
            <p:ph idx="1"/>
          </p:nvPr>
        </p:nvSpPr>
        <p:spPr>
          <a:xfrm>
            <a:off x="381000" y="1371600"/>
            <a:ext cx="8382000" cy="5105400"/>
          </a:xfrm>
        </p:spPr>
        <p:txBody>
          <a:bodyPr>
            <a:normAutofit/>
          </a:bodyPr>
          <a:lstStyle/>
          <a:p>
            <a:r>
              <a:rPr lang="en-US" dirty="0"/>
              <a:t>Breaking down silos</a:t>
            </a:r>
          </a:p>
          <a:p>
            <a:r>
              <a:rPr lang="en-US" dirty="0"/>
              <a:t>Improving constraints</a:t>
            </a:r>
          </a:p>
          <a:p>
            <a:r>
              <a:rPr lang="en-US" dirty="0"/>
              <a:t>Taking a unified approach to system engineering</a:t>
            </a:r>
          </a:p>
          <a:p>
            <a:r>
              <a:rPr lang="en-US" dirty="0"/>
              <a:t>Applying agile principles to both Dev &amp; Ops</a:t>
            </a:r>
          </a:p>
          <a:p>
            <a:r>
              <a:rPr lang="en-US" dirty="0"/>
              <a:t>Sharing knowledge, skills, experience and data</a:t>
            </a:r>
          </a:p>
          <a:p>
            <a:r>
              <a:rPr lang="en-US" dirty="0"/>
              <a:t>Recognizing the criticality of automation</a:t>
            </a:r>
          </a:p>
          <a:p>
            <a:r>
              <a:rPr lang="en-US" dirty="0"/>
              <a:t>Deploying faster with fewer error</a:t>
            </a:r>
          </a:p>
          <a:p>
            <a:pPr>
              <a:buNone/>
            </a:pPr>
            <a:endParaRPr lang="en-US" dirty="0"/>
          </a:p>
          <a:p>
            <a:pPr algn="just">
              <a:buNone/>
            </a:pPr>
            <a:r>
              <a:rPr lang="en-US" sz="2800" dirty="0"/>
              <a:t>	</a:t>
            </a:r>
            <a:r>
              <a:rPr lang="en-US" sz="2400" b="1" dirty="0"/>
              <a:t>DevOps extends agile principles beyond the boundaries of the software to the entire delivered service across the organization.</a:t>
            </a:r>
          </a:p>
          <a:p>
            <a:pPr>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382000" cy="5410200"/>
          </a:xfrm>
        </p:spPr>
        <p:txBody>
          <a:bodyPr>
            <a:normAutofit/>
          </a:bodyPr>
          <a:lstStyle/>
          <a:p>
            <a:pPr>
              <a:buNone/>
            </a:pPr>
            <a:r>
              <a:rPr lang="en-US" sz="2800" b="1" dirty="0">
                <a:solidFill>
                  <a:srgbClr val="C00000"/>
                </a:solidFill>
              </a:rPr>
              <a:t>IT Service Management:</a:t>
            </a:r>
            <a:endParaRPr lang="en-US" sz="2800" b="1" dirty="0"/>
          </a:p>
          <a:p>
            <a:pPr algn="just">
              <a:buFont typeface="Wingdings" pitchFamily="2" charset="2"/>
              <a:buChar char="§"/>
            </a:pPr>
            <a:r>
              <a:rPr lang="en-US" sz="2200" dirty="0"/>
              <a:t>It is the implementation and management of quality IT services that meet the needs of the business. </a:t>
            </a:r>
          </a:p>
          <a:p>
            <a:pPr algn="just">
              <a:buFont typeface="Wingdings" pitchFamily="2" charset="2"/>
              <a:buChar char="§"/>
            </a:pPr>
            <a:r>
              <a:rPr lang="en-US" sz="2200" dirty="0"/>
              <a:t>This provides guidance and structure to processes such as Change, Configuration, Release, Incident and Problem Management.</a:t>
            </a:r>
          </a:p>
          <a:p>
            <a:pPr algn="just">
              <a:buFont typeface="Wingdings" pitchFamily="2" charset="2"/>
              <a:buChar char="§"/>
            </a:pPr>
            <a:r>
              <a:rPr lang="en-US" sz="2200" dirty="0"/>
              <a:t>ITSM processes the entire service lifecycle from strategy, design, transition, operations, continual improvement and value creation. </a:t>
            </a:r>
          </a:p>
          <a:p>
            <a:pPr algn="just">
              <a:buFont typeface="Wingdings" pitchFamily="2" charset="2"/>
              <a:buChar char="§"/>
            </a:pPr>
            <a:r>
              <a:rPr lang="en-US" sz="2200" dirty="0"/>
              <a:t>DevOps needs ITSM practices to meet the goal of deploying faster changes without causing disruption.</a:t>
            </a:r>
          </a:p>
          <a:p>
            <a:pPr>
              <a:buNone/>
            </a:pPr>
            <a:endParaRPr lang="en-US" sz="2200" dirty="0"/>
          </a:p>
          <a:p>
            <a:pPr>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fontScale="90000"/>
          </a:bodyPr>
          <a:lstStyle/>
          <a:p>
            <a:br>
              <a:rPr lang="en-US" dirty="0"/>
            </a:br>
            <a:r>
              <a:rPr lang="en-US" sz="4000" b="1" dirty="0">
                <a:solidFill>
                  <a:srgbClr val="C00000"/>
                </a:solidFill>
              </a:rPr>
              <a:t>IT Infrastructure Library (ITIL):</a:t>
            </a:r>
            <a:br>
              <a:rPr lang="en-US" dirty="0"/>
            </a:br>
            <a:endParaRPr lang="en-US" dirty="0"/>
          </a:p>
        </p:txBody>
      </p:sp>
      <p:sp>
        <p:nvSpPr>
          <p:cNvPr id="3" name="Content Placeholder 2"/>
          <p:cNvSpPr>
            <a:spLocks noGrp="1"/>
          </p:cNvSpPr>
          <p:nvPr>
            <p:ph idx="1"/>
          </p:nvPr>
        </p:nvSpPr>
        <p:spPr>
          <a:xfrm>
            <a:off x="457200" y="1828800"/>
            <a:ext cx="8229600" cy="4191000"/>
          </a:xfrm>
        </p:spPr>
        <p:txBody>
          <a:bodyPr>
            <a:normAutofit/>
          </a:bodyPr>
          <a:lstStyle/>
          <a:p>
            <a:pPr algn="just"/>
            <a:r>
              <a:rPr lang="en-US" sz="2400" dirty="0"/>
              <a:t>ITIL or IT Infrastructure Libraries is the most widely accepted approach to IT Service Management. </a:t>
            </a:r>
          </a:p>
          <a:p>
            <a:pPr algn="just"/>
            <a:r>
              <a:rPr lang="en-US" sz="2400" dirty="0"/>
              <a:t>ITIL and ITSM remain the basic codifications of the processes that underpin IT Operations. </a:t>
            </a:r>
          </a:p>
          <a:p>
            <a:pPr algn="just"/>
            <a:r>
              <a:rPr lang="en-US" sz="2400" dirty="0"/>
              <a:t>And they actually describe many of the capabilities needed for IT operations to support a DevOps style work stream. </a:t>
            </a:r>
          </a:p>
          <a:p>
            <a:pPr algn="just"/>
            <a:r>
              <a:rPr lang="en-US" sz="2400" dirty="0"/>
              <a:t>Organizations that have adopted ITIL are finding that they can improve flow by applying Agile and lean principles to ITIL processes' improvement. </a:t>
            </a:r>
          </a:p>
          <a:p>
            <a:endParaRPr lang="en-US" dirty="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990600"/>
          </a:xfrm>
        </p:spPr>
        <p:txBody>
          <a:bodyPr>
            <a:normAutofit fontScale="90000"/>
          </a:bodyPr>
          <a:lstStyle/>
          <a:p>
            <a:r>
              <a:rPr lang="en-US" sz="3600" b="1" dirty="0">
                <a:solidFill>
                  <a:srgbClr val="C00000"/>
                </a:solidFill>
              </a:rPr>
              <a:t>ITSM process models support DevOps and Continuous Delivery by:</a:t>
            </a:r>
            <a:br>
              <a:rPr lang="en-US" dirty="0"/>
            </a:br>
            <a:endParaRPr lang="en-US" dirty="0"/>
          </a:p>
        </p:txBody>
      </p:sp>
      <p:sp>
        <p:nvSpPr>
          <p:cNvPr id="3" name="Content Placeholder 2"/>
          <p:cNvSpPr>
            <a:spLocks noGrp="1"/>
          </p:cNvSpPr>
          <p:nvPr>
            <p:ph idx="1"/>
          </p:nvPr>
        </p:nvSpPr>
        <p:spPr>
          <a:xfrm>
            <a:off x="457200" y="1676400"/>
            <a:ext cx="8229600" cy="4648200"/>
          </a:xfrm>
        </p:spPr>
        <p:txBody>
          <a:bodyPr>
            <a:normAutofit/>
          </a:bodyPr>
          <a:lstStyle/>
          <a:p>
            <a:r>
              <a:rPr lang="en-US" sz="2400" dirty="0"/>
              <a:t>Predefined procedures</a:t>
            </a:r>
          </a:p>
          <a:p>
            <a:r>
              <a:rPr lang="en-US" sz="2400" dirty="0"/>
              <a:t>Steps to be taken</a:t>
            </a:r>
          </a:p>
          <a:p>
            <a:r>
              <a:rPr lang="en-US" sz="2400" dirty="0"/>
              <a:t>Chronological order and dependencies</a:t>
            </a:r>
          </a:p>
          <a:p>
            <a:r>
              <a:rPr lang="en-US" sz="2400" dirty="0"/>
              <a:t> Responsibilities</a:t>
            </a:r>
          </a:p>
          <a:p>
            <a:r>
              <a:rPr lang="en-US" sz="2400" dirty="0"/>
              <a:t> Timescales and thresholds</a:t>
            </a:r>
          </a:p>
          <a:p>
            <a:r>
              <a:rPr lang="en-US" sz="2400" dirty="0"/>
              <a:t> Escalation procedures</a:t>
            </a:r>
          </a:p>
          <a:p>
            <a:r>
              <a:rPr lang="en-US" sz="2400" dirty="0"/>
              <a:t> Define steps for handling specific types of transaction</a:t>
            </a:r>
          </a:p>
          <a:p>
            <a:r>
              <a:rPr lang="en-US" sz="2400" dirty="0"/>
              <a:t> Ensure a defined path or timeline is followed</a:t>
            </a:r>
          </a:p>
          <a:p>
            <a:r>
              <a:rPr lang="en-US" sz="2400" dirty="0"/>
              <a:t> Can be automated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429512"/>
          </a:xfrm>
        </p:spPr>
        <p:txBody>
          <a:bodyPr>
            <a:normAutofit/>
          </a:bodyPr>
          <a:lstStyle/>
          <a:p>
            <a:r>
              <a:rPr lang="en-US" sz="4000" b="1" dirty="0">
                <a:solidFill>
                  <a:srgbClr val="C00000"/>
                </a:solidFill>
              </a:rPr>
              <a:t>Lean:</a:t>
            </a:r>
            <a:br>
              <a:rPr lang="en-US" dirty="0"/>
            </a:br>
            <a:endParaRPr lang="en-US" dirty="0"/>
          </a:p>
        </p:txBody>
      </p:sp>
      <p:sp>
        <p:nvSpPr>
          <p:cNvPr id="3" name="Content Placeholder 2"/>
          <p:cNvSpPr>
            <a:spLocks noGrp="1"/>
          </p:cNvSpPr>
          <p:nvPr>
            <p:ph idx="1"/>
          </p:nvPr>
        </p:nvSpPr>
        <p:spPr>
          <a:xfrm>
            <a:off x="457200" y="1524000"/>
            <a:ext cx="8229600" cy="4800600"/>
          </a:xfrm>
        </p:spPr>
        <p:txBody>
          <a:bodyPr>
            <a:normAutofit/>
          </a:bodyPr>
          <a:lstStyle/>
          <a:p>
            <a:pPr algn="just"/>
            <a:r>
              <a:rPr lang="en-US" sz="2200" dirty="0"/>
              <a:t>DevOps has its roots in the lean manufacturing world. Lean methodology is a way of optimizing the people, resources, effort, and energy of your organization toward creating value for the customer.</a:t>
            </a:r>
          </a:p>
          <a:p>
            <a:pPr algn="just"/>
            <a:r>
              <a:rPr lang="en-US" sz="2200" dirty="0"/>
              <a:t>It is based on two guiding tenets, continuous improvement and respect for people. </a:t>
            </a:r>
          </a:p>
          <a:p>
            <a:pPr algn="just"/>
            <a:r>
              <a:rPr lang="en-US" sz="2200" dirty="0"/>
              <a:t>It is a systematic approach to identifying and eliminating waste in processes to deliver more value to customers with fewer resources. </a:t>
            </a:r>
          </a:p>
          <a:p>
            <a:pPr algn="just"/>
            <a:r>
              <a:rPr lang="en-US" sz="2200" dirty="0"/>
              <a:t>The lean methodology seeks to optimize workflow, minimize inventory, reduce lead times, and engage and empower employees at all levels.</a:t>
            </a:r>
          </a:p>
          <a:p>
            <a:pPr>
              <a:buNone/>
            </a:pPr>
            <a:endParaRPr lang="en-US" dirty="0"/>
          </a:p>
          <a:p>
            <a:pPr>
              <a:buNone/>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914400"/>
          </a:xfrm>
        </p:spPr>
        <p:txBody>
          <a:bodyPr>
            <a:normAutofit fontScale="90000"/>
          </a:bodyPr>
          <a:lstStyle/>
          <a:p>
            <a:r>
              <a:rPr lang="en-US" sz="4000" b="1" dirty="0">
                <a:solidFill>
                  <a:srgbClr val="C00000"/>
                </a:solidFill>
              </a:rPr>
              <a:t>Improvement </a:t>
            </a:r>
            <a:r>
              <a:rPr lang="en-US" sz="4000" b="1" dirty="0" err="1">
                <a:solidFill>
                  <a:srgbClr val="C00000"/>
                </a:solidFill>
              </a:rPr>
              <a:t>Kata</a:t>
            </a:r>
            <a:r>
              <a:rPr lang="en-US" sz="4000" b="1" dirty="0">
                <a:solidFill>
                  <a:srgbClr val="C00000"/>
                </a:solidFill>
              </a:rPr>
              <a:t>:</a:t>
            </a:r>
            <a:br>
              <a:rPr lang="en-US" dirty="0"/>
            </a:br>
            <a:endParaRPr lang="en-US" dirty="0"/>
          </a:p>
        </p:txBody>
      </p:sp>
      <p:sp>
        <p:nvSpPr>
          <p:cNvPr id="3" name="Content Placeholder 2"/>
          <p:cNvSpPr>
            <a:spLocks noGrp="1"/>
          </p:cNvSpPr>
          <p:nvPr>
            <p:ph idx="1"/>
          </p:nvPr>
        </p:nvSpPr>
        <p:spPr>
          <a:xfrm>
            <a:off x="228600" y="1447800"/>
            <a:ext cx="8610600" cy="4876800"/>
          </a:xfrm>
        </p:spPr>
        <p:txBody>
          <a:bodyPr>
            <a:noAutofit/>
          </a:bodyPr>
          <a:lstStyle/>
          <a:p>
            <a:r>
              <a:rPr lang="en-US" sz="2000" dirty="0"/>
              <a:t>A </a:t>
            </a:r>
            <a:r>
              <a:rPr lang="en-US" sz="2000" dirty="0" err="1"/>
              <a:t>kata</a:t>
            </a:r>
            <a:r>
              <a:rPr lang="en-US" sz="2000" dirty="0"/>
              <a:t> is any structured way of thinking and acting that you practice until the pattern becomes a habit. </a:t>
            </a:r>
          </a:p>
          <a:p>
            <a:r>
              <a:rPr lang="en-US" sz="2000" dirty="0"/>
              <a:t>The improvement </a:t>
            </a:r>
            <a:r>
              <a:rPr lang="en-US" sz="2000" dirty="0" err="1"/>
              <a:t>kata</a:t>
            </a:r>
            <a:r>
              <a:rPr lang="en-US" sz="2000" dirty="0"/>
              <a:t> is a 4 step process that focuses on learning and improving work. It considers the organization's long-term vision or direction.</a:t>
            </a:r>
          </a:p>
          <a:p>
            <a:pPr lvl="1">
              <a:buNone/>
            </a:pPr>
            <a:r>
              <a:rPr lang="en-US" sz="1800" dirty="0"/>
              <a:t>P = Plan</a:t>
            </a:r>
          </a:p>
          <a:p>
            <a:pPr lvl="1">
              <a:buNone/>
            </a:pPr>
            <a:r>
              <a:rPr lang="en-US" sz="1800" dirty="0"/>
              <a:t>D = Do</a:t>
            </a:r>
          </a:p>
          <a:p>
            <a:pPr lvl="1">
              <a:buNone/>
            </a:pPr>
            <a:r>
              <a:rPr lang="en-US" sz="1800" dirty="0"/>
              <a:t>C = Check</a:t>
            </a:r>
          </a:p>
          <a:p>
            <a:pPr lvl="1">
              <a:buNone/>
            </a:pPr>
            <a:r>
              <a:rPr lang="en-US" sz="1800" dirty="0"/>
              <a:t>A = Act</a:t>
            </a:r>
          </a:p>
          <a:p>
            <a:pPr>
              <a:buNone/>
            </a:pPr>
            <a:r>
              <a:rPr lang="en-US" sz="2000" b="1" dirty="0"/>
              <a:t>1.Understand the long-term vision of direction</a:t>
            </a:r>
          </a:p>
          <a:p>
            <a:pPr>
              <a:buNone/>
            </a:pPr>
            <a:r>
              <a:rPr lang="en-US" sz="2000" b="1" dirty="0"/>
              <a:t>2. Grasp the current condition</a:t>
            </a:r>
          </a:p>
          <a:p>
            <a:pPr>
              <a:buNone/>
            </a:pPr>
            <a:r>
              <a:rPr lang="en-US" sz="2000" b="1" dirty="0"/>
              <a:t>3. Establish the next target condition</a:t>
            </a:r>
          </a:p>
          <a:p>
            <a:pPr>
              <a:buNone/>
            </a:pPr>
            <a:r>
              <a:rPr lang="en-US" sz="2000" b="1" dirty="0"/>
              <a:t>4. PDCA and experiment toward the target condition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user\Desktop\husband work\devops fouindation images\history.PNG"/>
          <p:cNvPicPr>
            <a:picLocks noGrp="1" noChangeAspect="1" noChangeArrowheads="1"/>
          </p:cNvPicPr>
          <p:nvPr>
            <p:ph idx="1"/>
          </p:nvPr>
        </p:nvPicPr>
        <p:blipFill>
          <a:blip r:embed="rId2"/>
          <a:srcRect/>
          <a:stretch>
            <a:fillRect/>
          </a:stretch>
        </p:blipFill>
        <p:spPr bwMode="auto">
          <a:xfrm>
            <a:off x="381000" y="1447800"/>
            <a:ext cx="8458200" cy="5181600"/>
          </a:xfrm>
          <a:prstGeom prst="rect">
            <a:avLst/>
          </a:prstGeom>
          <a:noFill/>
        </p:spPr>
      </p:pic>
      <p:sp>
        <p:nvSpPr>
          <p:cNvPr id="8" name="Rectangle 7"/>
          <p:cNvSpPr/>
          <p:nvPr/>
        </p:nvSpPr>
        <p:spPr>
          <a:xfrm>
            <a:off x="304801" y="685800"/>
            <a:ext cx="4419600" cy="646331"/>
          </a:xfrm>
          <a:prstGeom prst="rect">
            <a:avLst/>
          </a:prstGeom>
        </p:spPr>
        <p:txBody>
          <a:bodyPr wrap="square">
            <a:spAutoFit/>
          </a:bodyPr>
          <a:lstStyle/>
          <a:p>
            <a:r>
              <a:rPr lang="en-US" sz="3600" b="1" dirty="0">
                <a:solidFill>
                  <a:srgbClr val="C00000"/>
                </a:solidFill>
              </a:rPr>
              <a:t>The History </a:t>
            </a:r>
            <a:endParaRPr lang="en-US" sz="3600" dirty="0">
              <a:solidFill>
                <a:srgbClr val="C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447800"/>
          </a:xfrm>
        </p:spPr>
        <p:txBody>
          <a:bodyPr>
            <a:normAutofit/>
          </a:bodyPr>
          <a:lstStyle/>
          <a:p>
            <a:r>
              <a:rPr lang="en-US" sz="3600" b="1" dirty="0">
                <a:solidFill>
                  <a:srgbClr val="C00000"/>
                </a:solidFill>
              </a:rPr>
              <a:t>Safety Culture:</a:t>
            </a:r>
            <a:br>
              <a:rPr lang="en-US" dirty="0"/>
            </a:br>
            <a:endParaRPr lang="en-US" dirty="0"/>
          </a:p>
        </p:txBody>
      </p:sp>
      <p:sp>
        <p:nvSpPr>
          <p:cNvPr id="3" name="Content Placeholder 2"/>
          <p:cNvSpPr>
            <a:spLocks noGrp="1"/>
          </p:cNvSpPr>
          <p:nvPr>
            <p:ph idx="1"/>
          </p:nvPr>
        </p:nvSpPr>
        <p:spPr>
          <a:xfrm>
            <a:off x="304800" y="1752600"/>
            <a:ext cx="8382000" cy="4572000"/>
          </a:xfrm>
        </p:spPr>
        <p:txBody>
          <a:bodyPr/>
          <a:lstStyle/>
          <a:p>
            <a:pPr algn="just">
              <a:buNone/>
            </a:pPr>
            <a:r>
              <a:rPr lang="en-US" dirty="0"/>
              <a:t>		A safety culture in DevOps is about both psychological safety and rewarding the right behaviors. It's about being fearless, about reporting problems. Systemic safety, using techniques and tools to prevent,  predict the remediate failure. </a:t>
            </a:r>
          </a:p>
          <a:p>
            <a:endParaRPr lang="en-US" dirty="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551688"/>
          </a:xfrm>
        </p:spPr>
        <p:txBody>
          <a:bodyPr>
            <a:normAutofit fontScale="90000"/>
          </a:bodyPr>
          <a:lstStyle/>
          <a:p>
            <a:r>
              <a:rPr lang="en-US" sz="3600" b="1" dirty="0">
                <a:solidFill>
                  <a:srgbClr val="C00000"/>
                </a:solidFill>
              </a:rPr>
              <a:t>Learning Organizations:</a:t>
            </a:r>
            <a:br>
              <a:rPr lang="en-US" dirty="0"/>
            </a:br>
            <a:endParaRPr lang="en-US" dirty="0"/>
          </a:p>
        </p:txBody>
      </p:sp>
      <p:sp>
        <p:nvSpPr>
          <p:cNvPr id="3" name="Content Placeholder 2"/>
          <p:cNvSpPr>
            <a:spLocks noGrp="1"/>
          </p:cNvSpPr>
          <p:nvPr>
            <p:ph idx="1"/>
          </p:nvPr>
        </p:nvSpPr>
        <p:spPr>
          <a:xfrm>
            <a:off x="304800" y="1371600"/>
            <a:ext cx="8534400" cy="4953000"/>
          </a:xfrm>
        </p:spPr>
        <p:txBody>
          <a:bodyPr/>
          <a:lstStyle/>
          <a:p>
            <a:pPr lvl="1"/>
            <a:r>
              <a:rPr lang="en-US" dirty="0"/>
              <a:t>Have a commitment to learning</a:t>
            </a:r>
          </a:p>
          <a:p>
            <a:pPr lvl="1"/>
            <a:r>
              <a:rPr lang="en-US" dirty="0"/>
              <a:t>Improvement requires learning something new</a:t>
            </a:r>
          </a:p>
          <a:p>
            <a:pPr lvl="1"/>
            <a:r>
              <a:rPr lang="en-US" dirty="0"/>
              <a:t>Not learning creates cultural debt</a:t>
            </a:r>
          </a:p>
          <a:p>
            <a:pPr lvl="1"/>
            <a:r>
              <a:rPr lang="en-US" dirty="0"/>
              <a:t>Management commitment is essential</a:t>
            </a:r>
          </a:p>
          <a:p>
            <a:pPr>
              <a:buNone/>
            </a:pPr>
            <a:endParaRPr lang="en-US" dirty="0"/>
          </a:p>
          <a:p>
            <a:pPr>
              <a:buNone/>
            </a:pPr>
            <a:r>
              <a:rPr lang="en-US" dirty="0"/>
              <a:t>	</a:t>
            </a:r>
            <a:r>
              <a:rPr lang="en-US" b="1" dirty="0"/>
              <a:t>Organizations that don't learn are less likely to be able to compete long term. It may experience high and expensive staff turnover</a:t>
            </a:r>
            <a:r>
              <a:rPr lang="en-US" dirty="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371600"/>
          </a:xfrm>
        </p:spPr>
        <p:txBody>
          <a:bodyPr>
            <a:normAutofit/>
          </a:bodyPr>
          <a:lstStyle/>
          <a:p>
            <a:r>
              <a:rPr lang="en-US" sz="3600" b="1" dirty="0">
                <a:solidFill>
                  <a:srgbClr val="C00000"/>
                </a:solidFill>
              </a:rPr>
              <a:t>Continuous Funding:</a:t>
            </a:r>
            <a:br>
              <a:rPr lang="en-US" dirty="0"/>
            </a:br>
            <a:endParaRPr lang="en-US" dirty="0"/>
          </a:p>
        </p:txBody>
      </p:sp>
      <p:sp>
        <p:nvSpPr>
          <p:cNvPr id="3" name="Content Placeholder 2"/>
          <p:cNvSpPr>
            <a:spLocks noGrp="1"/>
          </p:cNvSpPr>
          <p:nvPr>
            <p:ph idx="1"/>
          </p:nvPr>
        </p:nvSpPr>
        <p:spPr>
          <a:xfrm>
            <a:off x="457200" y="1676400"/>
            <a:ext cx="8229600" cy="4648200"/>
          </a:xfrm>
        </p:spPr>
        <p:txBody>
          <a:bodyPr/>
          <a:lstStyle/>
          <a:p>
            <a:pPr>
              <a:buNone/>
            </a:pPr>
            <a:r>
              <a:rPr lang="en-US" dirty="0"/>
              <a:t>	Traditional funding happens on annual cycles</a:t>
            </a:r>
          </a:p>
          <a:p>
            <a:pPr marL="0" indent="0">
              <a:buNone/>
            </a:pPr>
            <a:r>
              <a:rPr lang="en-US" dirty="0"/>
              <a:t>Agile funding can be:</a:t>
            </a:r>
          </a:p>
          <a:p>
            <a:r>
              <a:rPr lang="en-US" dirty="0"/>
              <a:t>Fixed cost or continuous</a:t>
            </a:r>
          </a:p>
          <a:p>
            <a:r>
              <a:rPr lang="en-US" dirty="0"/>
              <a:t>Frequently reviewed</a:t>
            </a:r>
          </a:p>
          <a:p>
            <a:r>
              <a:rPr lang="en-US" dirty="0"/>
              <a:t>Product/Team based funding</a:t>
            </a:r>
          </a:p>
          <a:p>
            <a:r>
              <a:rPr lang="en-US" dirty="0"/>
              <a:t>Venture funding</a:t>
            </a:r>
          </a:p>
          <a:p>
            <a:r>
              <a:rPr lang="en-US" dirty="0"/>
              <a:t>Focus on measuring return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77112"/>
          </a:xfrm>
        </p:spPr>
        <p:txBody>
          <a:bodyPr>
            <a:normAutofit fontScale="90000"/>
          </a:bodyPr>
          <a:lstStyle/>
          <a:p>
            <a:r>
              <a:rPr lang="en-US" sz="4000" b="1" dirty="0">
                <a:solidFill>
                  <a:srgbClr val="C00000"/>
                </a:solidFill>
              </a:rPr>
              <a:t>5. Culture, Behaviors &amp; Operating Models</a:t>
            </a:r>
            <a:br>
              <a:rPr lang="en-US" dirty="0"/>
            </a:br>
            <a:endParaRPr lang="en-US" dirty="0"/>
          </a:p>
        </p:txBody>
      </p:sp>
      <p:sp>
        <p:nvSpPr>
          <p:cNvPr id="3" name="Content Placeholder 2"/>
          <p:cNvSpPr>
            <a:spLocks noGrp="1"/>
          </p:cNvSpPr>
          <p:nvPr>
            <p:ph idx="1"/>
          </p:nvPr>
        </p:nvSpPr>
        <p:spPr>
          <a:xfrm>
            <a:off x="457200" y="1676400"/>
            <a:ext cx="8229600" cy="4648200"/>
          </a:xfrm>
        </p:spPr>
        <p:txBody>
          <a:bodyPr/>
          <a:lstStyle/>
          <a:p>
            <a:pPr lvl="1"/>
            <a:r>
              <a:rPr lang="en-US" dirty="0"/>
              <a:t>Defining culture</a:t>
            </a:r>
          </a:p>
          <a:p>
            <a:pPr lvl="1"/>
            <a:r>
              <a:rPr lang="en-US" dirty="0"/>
              <a:t>Behavioral Models</a:t>
            </a:r>
          </a:p>
          <a:p>
            <a:pPr lvl="1"/>
            <a:r>
              <a:rPr lang="en-US" dirty="0"/>
              <a:t>Organizational Models</a:t>
            </a:r>
          </a:p>
          <a:p>
            <a:pPr lvl="1"/>
            <a:r>
              <a:rPr lang="en-US" dirty="0"/>
              <a:t>Target Operating Models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fontScale="90000"/>
          </a:bodyPr>
          <a:lstStyle/>
          <a:p>
            <a:r>
              <a:rPr lang="en-US" sz="4000" b="1" dirty="0">
                <a:solidFill>
                  <a:srgbClr val="C00000"/>
                </a:solidFill>
              </a:rPr>
              <a:t>Characteristics of a DevOps culture:</a:t>
            </a:r>
            <a:br>
              <a:rPr lang="en-US" dirty="0"/>
            </a:br>
            <a:endParaRPr lang="en-US" dirty="0"/>
          </a:p>
        </p:txBody>
      </p:sp>
      <p:sp>
        <p:nvSpPr>
          <p:cNvPr id="3" name="Content Placeholder 2"/>
          <p:cNvSpPr>
            <a:spLocks noGrp="1"/>
          </p:cNvSpPr>
          <p:nvPr>
            <p:ph idx="1"/>
          </p:nvPr>
        </p:nvSpPr>
        <p:spPr>
          <a:xfrm>
            <a:off x="304800" y="838200"/>
            <a:ext cx="8534400" cy="5867400"/>
          </a:xfrm>
        </p:spPr>
        <p:txBody>
          <a:bodyPr>
            <a:normAutofit fontScale="77500" lnSpcReduction="20000"/>
          </a:bodyPr>
          <a:lstStyle/>
          <a:p>
            <a:r>
              <a:rPr lang="en-US" dirty="0"/>
              <a:t> Shared vision, goals and incentives</a:t>
            </a:r>
          </a:p>
          <a:p>
            <a:r>
              <a:rPr lang="en-US" dirty="0"/>
              <a:t> Open, honest, two-way communication</a:t>
            </a:r>
          </a:p>
          <a:p>
            <a:r>
              <a:rPr lang="en-US" dirty="0"/>
              <a:t> Collaboration</a:t>
            </a:r>
          </a:p>
          <a:p>
            <a:r>
              <a:rPr lang="en-US" dirty="0"/>
              <a:t> Pride of workmanship</a:t>
            </a:r>
          </a:p>
          <a:p>
            <a:r>
              <a:rPr lang="en-US" dirty="0"/>
              <a:t> Respect</a:t>
            </a:r>
          </a:p>
          <a:p>
            <a:r>
              <a:rPr lang="en-US" dirty="0"/>
              <a:t> Trust</a:t>
            </a:r>
          </a:p>
          <a:p>
            <a:r>
              <a:rPr lang="en-US" dirty="0"/>
              <a:t> Transparency</a:t>
            </a:r>
          </a:p>
          <a:p>
            <a:r>
              <a:rPr lang="en-US" dirty="0"/>
              <a:t> Continuous improvement</a:t>
            </a:r>
          </a:p>
          <a:p>
            <a:r>
              <a:rPr lang="en-US" dirty="0"/>
              <a:t> Experimentation</a:t>
            </a:r>
          </a:p>
          <a:p>
            <a:r>
              <a:rPr lang="en-US" dirty="0"/>
              <a:t> Intelligent risk taking</a:t>
            </a:r>
          </a:p>
          <a:p>
            <a:r>
              <a:rPr lang="en-US" dirty="0"/>
              <a:t> Learning and practicing</a:t>
            </a:r>
          </a:p>
          <a:p>
            <a:r>
              <a:rPr lang="en-US" dirty="0"/>
              <a:t> Data-driven</a:t>
            </a:r>
          </a:p>
          <a:p>
            <a:r>
              <a:rPr lang="en-US" dirty="0"/>
              <a:t> Safe</a:t>
            </a:r>
          </a:p>
          <a:p>
            <a:r>
              <a:rPr lang="en-US" dirty="0"/>
              <a:t> Reflection</a:t>
            </a:r>
          </a:p>
          <a:p>
            <a:r>
              <a:rPr lang="en-US" dirty="0"/>
              <a:t> Recognition</a:t>
            </a:r>
          </a:p>
          <a:p>
            <a:pPr>
              <a:buNone/>
            </a:pPr>
            <a:endParaRPr lang="en-US" dirty="0"/>
          </a:p>
          <a:p>
            <a:pPr>
              <a:buNone/>
            </a:pPr>
            <a:r>
              <a:rPr lang="en-US" b="1" dirty="0"/>
              <a:t>	Organizational culture is one of the strongest predictors of both IT performance and overall performance of the organization.</a:t>
            </a:r>
          </a:p>
          <a:p>
            <a:pPr>
              <a:buNone/>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00912"/>
          </a:xfrm>
        </p:spPr>
        <p:txBody>
          <a:bodyPr>
            <a:normAutofit fontScale="90000"/>
          </a:bodyPr>
          <a:lstStyle/>
          <a:p>
            <a:r>
              <a:rPr lang="en-US" sz="4000" b="1" dirty="0">
                <a:solidFill>
                  <a:srgbClr val="C00000"/>
                </a:solidFill>
              </a:rPr>
              <a:t>Shifting Thoughts and Behaviors: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54655110"/>
              </p:ext>
            </p:extLst>
          </p:nvPr>
        </p:nvGraphicFramePr>
        <p:xfrm>
          <a:off x="457200" y="1447805"/>
          <a:ext cx="8458200" cy="4038594"/>
        </p:xfrm>
        <a:graphic>
          <a:graphicData uri="http://schemas.openxmlformats.org/drawingml/2006/table">
            <a:tbl>
              <a:tblPr firstRow="1" bandRow="1">
                <a:tableStyleId>{5C22544A-7EE6-4342-B048-85BDC9FD1C3A}</a:tableStyleId>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470589">
                <a:tc>
                  <a:txBody>
                    <a:bodyPr/>
                    <a:lstStyle/>
                    <a:p>
                      <a:pPr algn="ctr"/>
                      <a:r>
                        <a:rPr lang="en-US" sz="2400" b="1" dirty="0">
                          <a:solidFill>
                            <a:srgbClr val="C00000"/>
                          </a:solidFill>
                        </a:rPr>
                        <a:t> From</a:t>
                      </a:r>
                      <a:r>
                        <a:rPr lang="en-US" sz="2400" dirty="0"/>
                        <a:t>	</a:t>
                      </a:r>
                    </a:p>
                  </a:txBody>
                  <a:tcPr/>
                </a:tc>
                <a:tc>
                  <a:txBody>
                    <a:bodyPr/>
                    <a:lstStyle/>
                    <a:p>
                      <a:pPr algn="ctr"/>
                      <a:r>
                        <a:rPr lang="en-US" sz="2400" dirty="0"/>
                        <a:t> </a:t>
                      </a:r>
                      <a:r>
                        <a:rPr lang="en-US" sz="2400" b="1" dirty="0">
                          <a:solidFill>
                            <a:srgbClr val="C00000"/>
                          </a:solidFill>
                        </a:rPr>
                        <a:t>To</a:t>
                      </a:r>
                      <a:endParaRPr lang="en-US" sz="2400" dirty="0"/>
                    </a:p>
                  </a:txBody>
                  <a:tcPr/>
                </a:tc>
                <a:extLst>
                  <a:ext uri="{0D108BD9-81ED-4DB2-BD59-A6C34878D82A}">
                    <a16:rowId xmlns:a16="http://schemas.microsoft.com/office/drawing/2014/main" val="10000"/>
                  </a:ext>
                </a:extLst>
              </a:tr>
              <a:tr h="396445">
                <a:tc>
                  <a:txBody>
                    <a:bodyPr/>
                    <a:lstStyle/>
                    <a:p>
                      <a:r>
                        <a:rPr lang="en-US" dirty="0"/>
                        <a:t> IT focus (inside-out)</a:t>
                      </a:r>
                    </a:p>
                  </a:txBody>
                  <a:tcPr/>
                </a:tc>
                <a:tc>
                  <a:txBody>
                    <a:bodyPr/>
                    <a:lstStyle/>
                    <a:p>
                      <a:r>
                        <a:rPr lang="en-US" dirty="0"/>
                        <a:t> Customer focus (outside-in)</a:t>
                      </a:r>
                    </a:p>
                  </a:txBody>
                  <a:tcPr/>
                </a:tc>
                <a:extLst>
                  <a:ext uri="{0D108BD9-81ED-4DB2-BD59-A6C34878D82A}">
                    <a16:rowId xmlns:a16="http://schemas.microsoft.com/office/drawing/2014/main" val="10001"/>
                  </a:ext>
                </a:extLst>
              </a:tr>
              <a:tr h="396445">
                <a:tc>
                  <a:txBody>
                    <a:bodyPr/>
                    <a:lstStyle/>
                    <a:p>
                      <a:r>
                        <a:rPr lang="en-US" dirty="0"/>
                        <a:t> Silos</a:t>
                      </a:r>
                    </a:p>
                  </a:txBody>
                  <a:tcPr/>
                </a:tc>
                <a:tc>
                  <a:txBody>
                    <a:bodyPr/>
                    <a:lstStyle/>
                    <a:p>
                      <a:r>
                        <a:rPr lang="en-US" dirty="0"/>
                        <a:t> Cross-functional teams</a:t>
                      </a:r>
                    </a:p>
                  </a:txBody>
                  <a:tcPr/>
                </a:tc>
                <a:extLst>
                  <a:ext uri="{0D108BD9-81ED-4DB2-BD59-A6C34878D82A}">
                    <a16:rowId xmlns:a16="http://schemas.microsoft.com/office/drawing/2014/main" val="10002"/>
                  </a:ext>
                </a:extLst>
              </a:tr>
              <a:tr h="396445">
                <a:tc>
                  <a:txBody>
                    <a:bodyPr/>
                    <a:lstStyle/>
                    <a:p>
                      <a:r>
                        <a:rPr lang="en-US" dirty="0"/>
                        <a:t> Command and control</a:t>
                      </a:r>
                    </a:p>
                  </a:txBody>
                  <a:tcPr/>
                </a:tc>
                <a:tc>
                  <a:txBody>
                    <a:bodyPr/>
                    <a:lstStyle/>
                    <a:p>
                      <a:r>
                        <a:rPr lang="en-US" dirty="0"/>
                        <a:t> Collaborative</a:t>
                      </a:r>
                    </a:p>
                  </a:txBody>
                  <a:tcPr/>
                </a:tc>
                <a:extLst>
                  <a:ext uri="{0D108BD9-81ED-4DB2-BD59-A6C34878D82A}">
                    <a16:rowId xmlns:a16="http://schemas.microsoft.com/office/drawing/2014/main" val="10003"/>
                  </a:ext>
                </a:extLst>
              </a:tr>
              <a:tr h="396445">
                <a:tc>
                  <a:txBody>
                    <a:bodyPr/>
                    <a:lstStyle/>
                    <a:p>
                      <a:r>
                        <a:rPr lang="en-US" dirty="0"/>
                        <a:t> Task-oriented</a:t>
                      </a:r>
                    </a:p>
                  </a:txBody>
                  <a:tcPr/>
                </a:tc>
                <a:tc>
                  <a:txBody>
                    <a:bodyPr/>
                    <a:lstStyle/>
                    <a:p>
                      <a:r>
                        <a:rPr lang="en-US" dirty="0"/>
                        <a:t> Outcome-oriented</a:t>
                      </a:r>
                    </a:p>
                  </a:txBody>
                  <a:tcPr/>
                </a:tc>
                <a:extLst>
                  <a:ext uri="{0D108BD9-81ED-4DB2-BD59-A6C34878D82A}">
                    <a16:rowId xmlns:a16="http://schemas.microsoft.com/office/drawing/2014/main" val="10004"/>
                  </a:ext>
                </a:extLst>
              </a:tr>
              <a:tr h="396445">
                <a:tc>
                  <a:txBody>
                    <a:bodyPr/>
                    <a:lstStyle/>
                    <a:p>
                      <a:r>
                        <a:rPr lang="en-US" dirty="0"/>
                        <a:t> Blame</a:t>
                      </a:r>
                    </a:p>
                  </a:txBody>
                  <a:tcPr/>
                </a:tc>
                <a:tc>
                  <a:txBody>
                    <a:bodyPr/>
                    <a:lstStyle/>
                    <a:p>
                      <a:r>
                        <a:rPr lang="en-US" dirty="0"/>
                        <a:t> Responsibility</a:t>
                      </a:r>
                    </a:p>
                  </a:txBody>
                  <a:tcPr/>
                </a:tc>
                <a:extLst>
                  <a:ext uri="{0D108BD9-81ED-4DB2-BD59-A6C34878D82A}">
                    <a16:rowId xmlns:a16="http://schemas.microsoft.com/office/drawing/2014/main" val="10005"/>
                  </a:ext>
                </a:extLst>
              </a:tr>
              <a:tr h="396445">
                <a:tc>
                  <a:txBody>
                    <a:bodyPr/>
                    <a:lstStyle/>
                    <a:p>
                      <a:r>
                        <a:rPr lang="en-US" dirty="0"/>
                        <a:t> Reactive</a:t>
                      </a:r>
                    </a:p>
                  </a:txBody>
                  <a:tcPr/>
                </a:tc>
                <a:tc>
                  <a:txBody>
                    <a:bodyPr/>
                    <a:lstStyle/>
                    <a:p>
                      <a:r>
                        <a:rPr lang="en-US" dirty="0"/>
                        <a:t> Proactive</a:t>
                      </a:r>
                    </a:p>
                  </a:txBody>
                  <a:tcPr/>
                </a:tc>
                <a:extLst>
                  <a:ext uri="{0D108BD9-81ED-4DB2-BD59-A6C34878D82A}">
                    <a16:rowId xmlns:a16="http://schemas.microsoft.com/office/drawing/2014/main" val="10006"/>
                  </a:ext>
                </a:extLst>
              </a:tr>
              <a:tr h="396445">
                <a:tc>
                  <a:txBody>
                    <a:bodyPr/>
                    <a:lstStyle/>
                    <a:p>
                      <a:r>
                        <a:rPr lang="en-US" dirty="0"/>
                        <a:t> Content	</a:t>
                      </a:r>
                    </a:p>
                  </a:txBody>
                  <a:tcPr/>
                </a:tc>
                <a:tc>
                  <a:txBody>
                    <a:bodyPr/>
                    <a:lstStyle/>
                    <a:p>
                      <a:r>
                        <a:rPr lang="en-US" dirty="0"/>
                        <a:t> Courageous</a:t>
                      </a:r>
                    </a:p>
                  </a:txBody>
                  <a:tcPr/>
                </a:tc>
                <a:extLst>
                  <a:ext uri="{0D108BD9-81ED-4DB2-BD59-A6C34878D82A}">
                    <a16:rowId xmlns:a16="http://schemas.microsoft.com/office/drawing/2014/main" val="10007"/>
                  </a:ext>
                </a:extLst>
              </a:tr>
              <a:tr h="396445">
                <a:tc>
                  <a:txBody>
                    <a:bodyPr/>
                    <a:lstStyle/>
                    <a:p>
                      <a:r>
                        <a:rPr lang="en-US" dirty="0"/>
                        <a:t> Resistant	</a:t>
                      </a:r>
                    </a:p>
                  </a:txBody>
                  <a:tcPr/>
                </a:tc>
                <a:tc>
                  <a:txBody>
                    <a:bodyPr/>
                    <a:lstStyle/>
                    <a:p>
                      <a:r>
                        <a:rPr lang="en-US" dirty="0"/>
                        <a:t> Flexible</a:t>
                      </a:r>
                    </a:p>
                  </a:txBody>
                  <a:tcPr/>
                </a:tc>
                <a:extLst>
                  <a:ext uri="{0D108BD9-81ED-4DB2-BD59-A6C34878D82A}">
                    <a16:rowId xmlns:a16="http://schemas.microsoft.com/office/drawing/2014/main" val="10008"/>
                  </a:ext>
                </a:extLst>
              </a:tr>
              <a:tr h="396445">
                <a:tc>
                  <a:txBody>
                    <a:bodyPr/>
                    <a:lstStyle/>
                    <a:p>
                      <a:r>
                        <a:rPr lang="en-US" dirty="0"/>
                        <a:t> Low trust	</a:t>
                      </a:r>
                    </a:p>
                  </a:txBody>
                  <a:tcPr/>
                </a:tc>
                <a:tc>
                  <a:txBody>
                    <a:bodyPr/>
                    <a:lstStyle/>
                    <a:p>
                      <a:r>
                        <a:rPr lang="en-US" dirty="0"/>
                        <a:t> High trust</a:t>
                      </a:r>
                    </a:p>
                  </a:txBody>
                  <a:tcPr/>
                </a:tc>
                <a:extLst>
                  <a:ext uri="{0D108BD9-81ED-4DB2-BD59-A6C34878D82A}">
                    <a16:rowId xmlns:a16="http://schemas.microsoft.com/office/drawing/2014/main" val="10009"/>
                  </a:ext>
                </a:extLst>
              </a:tr>
            </a:tbl>
          </a:graphicData>
        </a:graphic>
      </p:graphicFrame>
      <p:sp>
        <p:nvSpPr>
          <p:cNvPr id="5" name="Rectangle 4"/>
          <p:cNvSpPr/>
          <p:nvPr/>
        </p:nvSpPr>
        <p:spPr>
          <a:xfrm>
            <a:off x="381000" y="5791200"/>
            <a:ext cx="8077200" cy="707886"/>
          </a:xfrm>
          <a:prstGeom prst="rect">
            <a:avLst/>
          </a:prstGeom>
        </p:spPr>
        <p:txBody>
          <a:bodyPr wrap="square">
            <a:spAutoFit/>
          </a:bodyPr>
          <a:lstStyle/>
          <a:p>
            <a:pPr>
              <a:buNone/>
            </a:pPr>
            <a:r>
              <a:rPr lang="en-US" sz="2000" b="1" dirty="0"/>
              <a:t>Real culture change takes time. It must be incremental and performed at a realistic pace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600" b="1" dirty="0">
                <a:solidFill>
                  <a:srgbClr val="C00000"/>
                </a:solidFill>
              </a:rPr>
              <a:t>Culture and the Flow of Information:</a:t>
            </a:r>
            <a:br>
              <a:rPr lang="en-US" sz="3600" b="1" dirty="0">
                <a:solidFill>
                  <a:srgbClr val="C00000"/>
                </a:solidFill>
              </a:rPr>
            </a:b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89631484"/>
              </p:ext>
            </p:extLst>
          </p:nvPr>
        </p:nvGraphicFramePr>
        <p:xfrm>
          <a:off x="304800" y="1066801"/>
          <a:ext cx="8610600" cy="4644780"/>
        </p:xfrm>
        <a:graphic>
          <a:graphicData uri="http://schemas.openxmlformats.org/drawingml/2006/table">
            <a:tbl>
              <a:tblPr firstRow="1" bandRow="1">
                <a:tableStyleId>{5C22544A-7EE6-4342-B048-85BDC9FD1C3A}</a:tableStyleId>
              </a:tblPr>
              <a:tblGrid>
                <a:gridCol w="2870200">
                  <a:extLst>
                    <a:ext uri="{9D8B030D-6E8A-4147-A177-3AD203B41FA5}">
                      <a16:colId xmlns:a16="http://schemas.microsoft.com/office/drawing/2014/main" val="20000"/>
                    </a:ext>
                  </a:extLst>
                </a:gridCol>
                <a:gridCol w="2870200">
                  <a:extLst>
                    <a:ext uri="{9D8B030D-6E8A-4147-A177-3AD203B41FA5}">
                      <a16:colId xmlns:a16="http://schemas.microsoft.com/office/drawing/2014/main" val="20001"/>
                    </a:ext>
                  </a:extLst>
                </a:gridCol>
                <a:gridCol w="2870200">
                  <a:extLst>
                    <a:ext uri="{9D8B030D-6E8A-4147-A177-3AD203B41FA5}">
                      <a16:colId xmlns:a16="http://schemas.microsoft.com/office/drawing/2014/main" val="20002"/>
                    </a:ext>
                  </a:extLst>
                </a:gridCol>
              </a:tblGrid>
              <a:tr h="933061">
                <a:tc>
                  <a:txBody>
                    <a:bodyPr/>
                    <a:lstStyle/>
                    <a:p>
                      <a:pPr algn="ctr"/>
                      <a:r>
                        <a:rPr lang="en-US" sz="2000" b="1" dirty="0">
                          <a:solidFill>
                            <a:srgbClr val="C00000"/>
                          </a:solidFill>
                        </a:rPr>
                        <a:t>Pathological	</a:t>
                      </a:r>
                    </a:p>
                    <a:p>
                      <a:pPr algn="ctr"/>
                      <a:r>
                        <a:rPr lang="en-US" sz="2000" dirty="0">
                          <a:solidFill>
                            <a:srgbClr val="33CC33"/>
                          </a:solidFill>
                        </a:rPr>
                        <a:t>(</a:t>
                      </a:r>
                      <a:r>
                        <a:rPr lang="en-US" sz="2000" b="1" dirty="0">
                          <a:solidFill>
                            <a:srgbClr val="33CC33"/>
                          </a:solidFill>
                        </a:rPr>
                        <a:t>power-oriented) </a:t>
                      </a:r>
                      <a:endParaRPr lang="en-US" sz="2000" dirty="0">
                        <a:solidFill>
                          <a:srgbClr val="33CC33"/>
                        </a:solidFill>
                      </a:endParaRPr>
                    </a:p>
                  </a:txBody>
                  <a:tcPr/>
                </a:tc>
                <a:tc>
                  <a:txBody>
                    <a:bodyPr/>
                    <a:lstStyle/>
                    <a:p>
                      <a:pPr algn="ctr"/>
                      <a:r>
                        <a:rPr lang="en-US" sz="1800" b="1" dirty="0">
                          <a:solidFill>
                            <a:srgbClr val="C00000"/>
                          </a:solidFill>
                        </a:rPr>
                        <a:t> </a:t>
                      </a:r>
                      <a:r>
                        <a:rPr lang="en-US" sz="2000" b="1" dirty="0">
                          <a:solidFill>
                            <a:srgbClr val="C00000"/>
                          </a:solidFill>
                        </a:rPr>
                        <a:t>Bureaucratic</a:t>
                      </a:r>
                    </a:p>
                    <a:p>
                      <a:pPr algn="ctr"/>
                      <a:r>
                        <a:rPr lang="en-US" sz="2000" b="1" dirty="0">
                          <a:solidFill>
                            <a:srgbClr val="00B050"/>
                          </a:solidFill>
                        </a:rPr>
                        <a:t> (Rule-oriented) </a:t>
                      </a:r>
                      <a:endParaRPr lang="en-US" sz="2000" dirty="0"/>
                    </a:p>
                  </a:txBody>
                  <a:tcPr/>
                </a:tc>
                <a:tc>
                  <a:txBody>
                    <a:bodyPr/>
                    <a:lstStyle/>
                    <a:p>
                      <a:pPr algn="ctr"/>
                      <a:r>
                        <a:rPr lang="en-US" sz="2000" b="1" dirty="0">
                          <a:solidFill>
                            <a:srgbClr val="C00000"/>
                          </a:solidFill>
                        </a:rPr>
                        <a:t>Generative</a:t>
                      </a:r>
                    </a:p>
                    <a:p>
                      <a:pPr algn="ctr"/>
                      <a:r>
                        <a:rPr lang="en-US" sz="2000" b="1" dirty="0">
                          <a:solidFill>
                            <a:srgbClr val="00B050"/>
                          </a:solidFill>
                        </a:rPr>
                        <a:t>(performance-oriented)</a:t>
                      </a:r>
                      <a:endParaRPr lang="en-US" sz="2000" dirty="0"/>
                    </a:p>
                  </a:txBody>
                  <a:tcPr/>
                </a:tc>
                <a:extLst>
                  <a:ext uri="{0D108BD9-81ED-4DB2-BD59-A6C34878D82A}">
                    <a16:rowId xmlns:a16="http://schemas.microsoft.com/office/drawing/2014/main" val="10000"/>
                  </a:ext>
                </a:extLst>
              </a:tr>
              <a:tr h="653143">
                <a:tc>
                  <a:txBody>
                    <a:bodyPr/>
                    <a:lstStyle/>
                    <a:p>
                      <a:r>
                        <a:rPr lang="en-US" sz="1800" dirty="0"/>
                        <a:t>Information is hidden</a:t>
                      </a:r>
                      <a:endParaRPr lang="en-US" dirty="0"/>
                    </a:p>
                  </a:txBody>
                  <a:tcPr/>
                </a:tc>
                <a:tc>
                  <a:txBody>
                    <a:bodyPr/>
                    <a:lstStyle/>
                    <a:p>
                      <a:r>
                        <a:rPr lang="en-US" sz="1800" dirty="0"/>
                        <a:t>Information may be ignored </a:t>
                      </a:r>
                      <a:endParaRPr lang="en-US" dirty="0"/>
                    </a:p>
                  </a:txBody>
                  <a:tcPr/>
                </a:tc>
                <a:tc>
                  <a:txBody>
                    <a:bodyPr/>
                    <a:lstStyle/>
                    <a:p>
                      <a:r>
                        <a:rPr lang="en-US" sz="1800" dirty="0"/>
                        <a:t>Information is actively sought</a:t>
                      </a:r>
                      <a:endParaRPr lang="en-US" dirty="0"/>
                    </a:p>
                  </a:txBody>
                  <a:tcPr/>
                </a:tc>
                <a:extLst>
                  <a:ext uri="{0D108BD9-81ED-4DB2-BD59-A6C34878D82A}">
                    <a16:rowId xmlns:a16="http://schemas.microsoft.com/office/drawing/2014/main" val="10001"/>
                  </a:ext>
                </a:extLst>
              </a:tr>
              <a:tr h="373225">
                <a:tc>
                  <a:txBody>
                    <a:bodyPr/>
                    <a:lstStyle/>
                    <a:p>
                      <a:r>
                        <a:rPr lang="en-US" sz="1800" dirty="0"/>
                        <a:t>Messengers are 'shot'</a:t>
                      </a:r>
                      <a:endParaRPr lang="en-US" dirty="0"/>
                    </a:p>
                  </a:txBody>
                  <a:tcPr/>
                </a:tc>
                <a:tc>
                  <a:txBody>
                    <a:bodyPr/>
                    <a:lstStyle/>
                    <a:p>
                      <a:r>
                        <a:rPr lang="en-US" sz="1800" dirty="0"/>
                        <a:t>Messengers are isolated</a:t>
                      </a:r>
                      <a:endParaRPr lang="en-US" dirty="0"/>
                    </a:p>
                  </a:txBody>
                  <a:tcPr/>
                </a:tc>
                <a:tc>
                  <a:txBody>
                    <a:bodyPr/>
                    <a:lstStyle/>
                    <a:p>
                      <a:r>
                        <a:rPr lang="en-US" sz="1800" dirty="0"/>
                        <a:t>Messengers are trained</a:t>
                      </a:r>
                      <a:endParaRPr lang="en-US" dirty="0"/>
                    </a:p>
                  </a:txBody>
                  <a:tcPr/>
                </a:tc>
                <a:extLst>
                  <a:ext uri="{0D108BD9-81ED-4DB2-BD59-A6C34878D82A}">
                    <a16:rowId xmlns:a16="http://schemas.microsoft.com/office/drawing/2014/main" val="10002"/>
                  </a:ext>
                </a:extLst>
              </a:tr>
              <a:tr h="653143">
                <a:tc>
                  <a:txBody>
                    <a:bodyPr/>
                    <a:lstStyle/>
                    <a:p>
                      <a:r>
                        <a:rPr lang="en-US" sz="1800" dirty="0"/>
                        <a:t>Responsibilities are shirked</a:t>
                      </a:r>
                      <a:endParaRPr lang="en-US" dirty="0"/>
                    </a:p>
                  </a:txBody>
                  <a:tcPr/>
                </a:tc>
                <a:tc>
                  <a:txBody>
                    <a:bodyPr/>
                    <a:lstStyle/>
                    <a:p>
                      <a:r>
                        <a:rPr lang="en-US" sz="1800" dirty="0"/>
                        <a:t> Responsibilities is compartmentalized </a:t>
                      </a:r>
                      <a:endParaRPr lang="en-US" dirty="0"/>
                    </a:p>
                  </a:txBody>
                  <a:tcPr/>
                </a:tc>
                <a:tc>
                  <a:txBody>
                    <a:bodyPr/>
                    <a:lstStyle/>
                    <a:p>
                      <a:r>
                        <a:rPr lang="en-US" sz="1800" dirty="0"/>
                        <a:t>Responsibilities are shared</a:t>
                      </a:r>
                      <a:endParaRPr lang="en-US" dirty="0"/>
                    </a:p>
                  </a:txBody>
                  <a:tcPr/>
                </a:tc>
                <a:extLst>
                  <a:ext uri="{0D108BD9-81ED-4DB2-BD59-A6C34878D82A}">
                    <a16:rowId xmlns:a16="http://schemas.microsoft.com/office/drawing/2014/main" val="10003"/>
                  </a:ext>
                </a:extLst>
              </a:tr>
              <a:tr h="653143">
                <a:tc>
                  <a:txBody>
                    <a:bodyPr/>
                    <a:lstStyle/>
                    <a:p>
                      <a:r>
                        <a:rPr lang="en-US" sz="1800" dirty="0"/>
                        <a:t>Bridging is discouraged</a:t>
                      </a:r>
                      <a:endParaRPr lang="en-US" dirty="0"/>
                    </a:p>
                  </a:txBody>
                  <a:tcPr/>
                </a:tc>
                <a:tc>
                  <a:txBody>
                    <a:bodyPr/>
                    <a:lstStyle/>
                    <a:p>
                      <a:r>
                        <a:rPr lang="en-US" sz="1800" dirty="0"/>
                        <a:t>Bridging is allowed but discouraged</a:t>
                      </a:r>
                      <a:endParaRPr lang="en-US" dirty="0"/>
                    </a:p>
                  </a:txBody>
                  <a:tcPr/>
                </a:tc>
                <a:tc>
                  <a:txBody>
                    <a:bodyPr/>
                    <a:lstStyle/>
                    <a:p>
                      <a:r>
                        <a:rPr lang="en-US" sz="1800" dirty="0"/>
                        <a:t>Bridging is rewarded</a:t>
                      </a:r>
                      <a:endParaRPr lang="en-US" dirty="0"/>
                    </a:p>
                  </a:txBody>
                  <a:tcPr/>
                </a:tc>
                <a:extLst>
                  <a:ext uri="{0D108BD9-81ED-4DB2-BD59-A6C34878D82A}">
                    <a16:rowId xmlns:a16="http://schemas.microsoft.com/office/drawing/2014/main" val="10004"/>
                  </a:ext>
                </a:extLst>
              </a:tr>
              <a:tr h="653143">
                <a:tc>
                  <a:txBody>
                    <a:bodyPr/>
                    <a:lstStyle/>
                    <a:p>
                      <a:r>
                        <a:rPr lang="en-US" sz="1800" dirty="0"/>
                        <a:t>Failure is covered up	 </a:t>
                      </a:r>
                      <a:endParaRPr lang="en-US" dirty="0"/>
                    </a:p>
                  </a:txBody>
                  <a:tcPr/>
                </a:tc>
                <a:tc>
                  <a:txBody>
                    <a:bodyPr/>
                    <a:lstStyle/>
                    <a:p>
                      <a:r>
                        <a:rPr lang="en-US" sz="1800" dirty="0"/>
                        <a:t>Organization is just and merciful</a:t>
                      </a:r>
                      <a:endParaRPr lang="en-US" dirty="0"/>
                    </a:p>
                  </a:txBody>
                  <a:tcPr/>
                </a:tc>
                <a:tc>
                  <a:txBody>
                    <a:bodyPr/>
                    <a:lstStyle/>
                    <a:p>
                      <a:r>
                        <a:rPr lang="en-US" sz="1800" dirty="0"/>
                        <a:t>Failure causes enquiry</a:t>
                      </a:r>
                      <a:endParaRPr lang="en-US" dirty="0"/>
                    </a:p>
                  </a:txBody>
                  <a:tcPr/>
                </a:tc>
                <a:extLst>
                  <a:ext uri="{0D108BD9-81ED-4DB2-BD59-A6C34878D82A}">
                    <a16:rowId xmlns:a16="http://schemas.microsoft.com/office/drawing/2014/main" val="10005"/>
                  </a:ext>
                </a:extLst>
              </a:tr>
              <a:tr h="653143">
                <a:tc>
                  <a:txBody>
                    <a:bodyPr/>
                    <a:lstStyle/>
                    <a:p>
                      <a:r>
                        <a:rPr lang="en-US" sz="1800" dirty="0"/>
                        <a:t>Novelty is crushed</a:t>
                      </a:r>
                      <a:endParaRPr lang="en-US" dirty="0"/>
                    </a:p>
                  </a:txBody>
                  <a:tcPr/>
                </a:tc>
                <a:tc>
                  <a:txBody>
                    <a:bodyPr/>
                    <a:lstStyle/>
                    <a:p>
                      <a:r>
                        <a:rPr lang="en-US" sz="1800" dirty="0"/>
                        <a:t>Novelty created problems</a:t>
                      </a:r>
                      <a:endParaRPr lang="en-US" dirty="0"/>
                    </a:p>
                  </a:txBody>
                  <a:tcPr/>
                </a:tc>
                <a:tc>
                  <a:txBody>
                    <a:bodyPr/>
                    <a:lstStyle/>
                    <a:p>
                      <a:r>
                        <a:rPr lang="en-US" sz="1800" dirty="0"/>
                        <a:t>Novelty is implemented</a:t>
                      </a:r>
                      <a:endParaRPr lang="en-US" dirty="0"/>
                    </a:p>
                  </a:txBody>
                  <a:tcPr/>
                </a:tc>
                <a:extLst>
                  <a:ext uri="{0D108BD9-81ED-4DB2-BD59-A6C34878D82A}">
                    <a16:rowId xmlns:a16="http://schemas.microsoft.com/office/drawing/2014/main" val="10006"/>
                  </a:ext>
                </a:extLst>
              </a:tr>
            </a:tbl>
          </a:graphicData>
        </a:graphic>
      </p:graphicFrame>
      <p:sp>
        <p:nvSpPr>
          <p:cNvPr id="5" name="Rectangle 4"/>
          <p:cNvSpPr/>
          <p:nvPr/>
        </p:nvSpPr>
        <p:spPr>
          <a:xfrm>
            <a:off x="152400" y="5791200"/>
            <a:ext cx="8610600" cy="923330"/>
          </a:xfrm>
          <a:prstGeom prst="rect">
            <a:avLst/>
          </a:prstGeom>
        </p:spPr>
        <p:txBody>
          <a:bodyPr wrap="square">
            <a:spAutoFit/>
          </a:bodyPr>
          <a:lstStyle/>
          <a:p>
            <a:pPr algn="just">
              <a:buNone/>
            </a:pPr>
            <a:r>
              <a:rPr lang="en-US" b="1" dirty="0"/>
              <a:t>	High-trust organizations encourage good information flow, cross-functional collaboration, shared responsibilities, learning from failures and new ideas.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a:bodyPr>
          <a:lstStyle/>
          <a:p>
            <a:pPr>
              <a:buNone/>
            </a:pPr>
            <a:r>
              <a:rPr lang="en-US" b="1" dirty="0">
                <a:solidFill>
                  <a:srgbClr val="C00000"/>
                </a:solidFill>
              </a:rPr>
              <a:t>Culture change is never easy:</a:t>
            </a:r>
          </a:p>
          <a:p>
            <a:pPr lvl="1"/>
            <a:r>
              <a:rPr lang="en-US" dirty="0"/>
              <a:t>You can't change people; they can only change themselves</a:t>
            </a:r>
          </a:p>
          <a:p>
            <a:pPr lvl="1"/>
            <a:r>
              <a:rPr lang="en-US" dirty="0"/>
              <a:t>Change almost always takes longer and costs more than expected</a:t>
            </a:r>
          </a:p>
          <a:p>
            <a:pPr lvl="1"/>
            <a:r>
              <a:rPr lang="en-US" dirty="0"/>
              <a:t>People who participate in what and how to change decision are far more likely to accept change.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fontScale="90000"/>
          </a:bodyPr>
          <a:lstStyle/>
          <a:p>
            <a:r>
              <a:rPr lang="en-US" sz="3600" b="1" dirty="0">
                <a:solidFill>
                  <a:srgbClr val="C00000"/>
                </a:solidFill>
              </a:rPr>
              <a:t>People adapt to Change at Different Paces:</a:t>
            </a:r>
            <a:br>
              <a:rPr lang="en-US" dirty="0"/>
            </a:br>
            <a:endParaRPr lang="en-US" dirty="0"/>
          </a:p>
        </p:txBody>
      </p:sp>
      <p:sp>
        <p:nvSpPr>
          <p:cNvPr id="3" name="Content Placeholder 2"/>
          <p:cNvSpPr>
            <a:spLocks noGrp="1"/>
          </p:cNvSpPr>
          <p:nvPr>
            <p:ph idx="1"/>
          </p:nvPr>
        </p:nvSpPr>
        <p:spPr>
          <a:xfrm>
            <a:off x="152400" y="762000"/>
            <a:ext cx="8839200" cy="6096000"/>
          </a:xfrm>
        </p:spPr>
        <p:txBody>
          <a:bodyPr>
            <a:normAutofit fontScale="70000" lnSpcReduction="20000"/>
          </a:bodyPr>
          <a:lstStyle/>
          <a:p>
            <a:pPr>
              <a:buNone/>
            </a:pPr>
            <a:r>
              <a:rPr lang="en-US" dirty="0"/>
              <a:t>Adoption means that a person does something differently than before</a:t>
            </a:r>
          </a:p>
          <a:p>
            <a:pPr algn="just">
              <a:buNone/>
            </a:pPr>
            <a:r>
              <a:rPr lang="en-US" sz="2900" b="1" dirty="0">
                <a:solidFill>
                  <a:srgbClr val="C00000"/>
                </a:solidFill>
              </a:rPr>
              <a:t>1. Innovators (2.5%) </a:t>
            </a:r>
            <a:r>
              <a:rPr lang="en-US" b="1" dirty="0">
                <a:solidFill>
                  <a:schemeClr val="tx1">
                    <a:lumMod val="85000"/>
                    <a:lumOff val="15000"/>
                  </a:schemeClr>
                </a:solidFill>
              </a:rPr>
              <a:t>=</a:t>
            </a:r>
            <a:r>
              <a:rPr lang="en-US" dirty="0"/>
              <a:t>These are people who want to be first to try the innovation. They're venturesome, and they're interested in new ideas. These people are very willing to take risks and are often the first to develop new ideas themselves.</a:t>
            </a:r>
          </a:p>
          <a:p>
            <a:pPr algn="just">
              <a:buNone/>
            </a:pPr>
            <a:r>
              <a:rPr lang="en-US" sz="2900" b="1" dirty="0">
                <a:solidFill>
                  <a:srgbClr val="C00000"/>
                </a:solidFill>
              </a:rPr>
              <a:t>2. Early Adopters (13.5%) </a:t>
            </a:r>
            <a:r>
              <a:rPr lang="en-US" dirty="0"/>
              <a:t>=These are people who represent opinion leaders. They enjoy leadership roles and embrace change opportunities. They are usually already aware of the need to change and so are very comfortable adopting new ideas. Strategies to appeal to this group of the population include how-to manuals, information sheets on implementation and social media where implementation ideas are shared. This group do not generally need information to convince them to change.</a:t>
            </a:r>
          </a:p>
          <a:p>
            <a:pPr algn="just">
              <a:buNone/>
            </a:pPr>
            <a:r>
              <a:rPr lang="en-US" sz="2900" b="1" dirty="0">
                <a:solidFill>
                  <a:srgbClr val="C00000"/>
                </a:solidFill>
              </a:rPr>
              <a:t>3. Early Majority (34%) </a:t>
            </a:r>
            <a:r>
              <a:rPr lang="en-US" dirty="0"/>
              <a:t>=These people are really leaders, but they do adopt new ideas before the average person. That said, they typically need to see evidence that the innovation works before they're willing to adopt it. So strategies to appeal to this group of the population include success stories and evidence of the innovation's effectiveness.</a:t>
            </a:r>
          </a:p>
          <a:p>
            <a:pPr algn="just">
              <a:buNone/>
            </a:pPr>
            <a:r>
              <a:rPr lang="en-US" sz="2900" b="1" dirty="0">
                <a:solidFill>
                  <a:srgbClr val="C00000"/>
                </a:solidFill>
              </a:rPr>
              <a:t>4. Late Majority (34%) </a:t>
            </a:r>
            <a:r>
              <a:rPr lang="en-US" dirty="0"/>
              <a:t>= These people are skeptical of change and will only adopt an innovation after it has been tried by the majority. So strategies to appeal to this population group include information on how many other people have tried the innovation and have adopted it successfully. </a:t>
            </a:r>
          </a:p>
          <a:p>
            <a:pPr algn="just">
              <a:buNone/>
            </a:pPr>
            <a:r>
              <a:rPr lang="en-US" sz="2900" b="1" dirty="0">
                <a:solidFill>
                  <a:srgbClr val="C00000"/>
                </a:solidFill>
              </a:rPr>
              <a:t>5. Conservatives (16%) </a:t>
            </a:r>
            <a:r>
              <a:rPr lang="en-US" dirty="0"/>
              <a:t>= These people are bound by tradition and generally very conservative. They are very skeptical of change, and they are the hardest group to bring on board. Strategies to appeal to this group of the population include statistics, fear appeals and pressure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solidFill>
                  <a:srgbClr val="C00000"/>
                </a:solidFill>
              </a:rPr>
              <a:t>Communication is Critical:</a:t>
            </a:r>
            <a:br>
              <a:rPr lang="en-US" dirty="0"/>
            </a:br>
            <a:endParaRPr lang="en-US" dirty="0"/>
          </a:p>
        </p:txBody>
      </p:sp>
      <p:sp>
        <p:nvSpPr>
          <p:cNvPr id="3" name="Content Placeholder 2"/>
          <p:cNvSpPr>
            <a:spLocks noGrp="1"/>
          </p:cNvSpPr>
          <p:nvPr>
            <p:ph idx="1"/>
          </p:nvPr>
        </p:nvSpPr>
        <p:spPr>
          <a:xfrm>
            <a:off x="228600" y="1371600"/>
            <a:ext cx="8534400" cy="4953000"/>
          </a:xfrm>
        </p:spPr>
        <p:txBody>
          <a:bodyPr>
            <a:normAutofit/>
          </a:bodyPr>
          <a:lstStyle/>
          <a:p>
            <a:r>
              <a:rPr lang="en-US" dirty="0"/>
              <a:t>A DevOps culture requires timely and effective communication</a:t>
            </a:r>
          </a:p>
          <a:p>
            <a:r>
              <a:rPr lang="en-US" dirty="0"/>
              <a:t>Shared tools facilitate timely and meaningful communication</a:t>
            </a:r>
          </a:p>
          <a:p>
            <a:r>
              <a:rPr lang="en-US" dirty="0"/>
              <a:t>Chat platforms</a:t>
            </a:r>
          </a:p>
          <a:p>
            <a:r>
              <a:rPr lang="en-US" dirty="0"/>
              <a:t>Task managers</a:t>
            </a:r>
          </a:p>
          <a:p>
            <a:r>
              <a:rPr lang="en-US" dirty="0"/>
              <a:t>Social tools</a:t>
            </a:r>
          </a:p>
          <a:p>
            <a:r>
              <a:rPr lang="en-US" dirty="0"/>
              <a:t>Alert management tools</a:t>
            </a:r>
          </a:p>
          <a:p>
            <a:r>
              <a:rPr lang="en-US" dirty="0"/>
              <a:t>Knowledge sharing platforms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user\Desktop\husband work\devops fouindation images\history 1.PNG"/>
          <p:cNvPicPr>
            <a:picLocks noGrp="1" noChangeAspect="1" noChangeArrowheads="1"/>
          </p:cNvPicPr>
          <p:nvPr>
            <p:ph idx="1"/>
          </p:nvPr>
        </p:nvPicPr>
        <p:blipFill>
          <a:blip r:embed="rId2"/>
          <a:srcRect/>
          <a:stretch>
            <a:fillRect/>
          </a:stretch>
        </p:blipFill>
        <p:spPr bwMode="auto">
          <a:xfrm>
            <a:off x="0" y="228600"/>
            <a:ext cx="8991600" cy="6324600"/>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08888"/>
          </a:xfrm>
        </p:spPr>
        <p:txBody>
          <a:bodyPr>
            <a:normAutofit fontScale="90000"/>
          </a:bodyPr>
          <a:lstStyle/>
          <a:p>
            <a:r>
              <a:rPr lang="en-US" sz="3600" b="1" dirty="0">
                <a:solidFill>
                  <a:srgbClr val="C00000"/>
                </a:solidFill>
              </a:rPr>
              <a:t>Encourage Collaborative Relationships:</a:t>
            </a:r>
            <a:br>
              <a:rPr lang="en-US" dirty="0"/>
            </a:br>
            <a:endParaRPr lang="en-US" dirty="0"/>
          </a:p>
        </p:txBody>
      </p:sp>
      <p:sp>
        <p:nvSpPr>
          <p:cNvPr id="3" name="Content Placeholder 2"/>
          <p:cNvSpPr>
            <a:spLocks noGrp="1"/>
          </p:cNvSpPr>
          <p:nvPr>
            <p:ph idx="1"/>
          </p:nvPr>
        </p:nvSpPr>
        <p:spPr>
          <a:xfrm>
            <a:off x="228600" y="1295400"/>
            <a:ext cx="8686800" cy="5334000"/>
          </a:xfrm>
        </p:spPr>
        <p:txBody>
          <a:bodyPr>
            <a:normAutofit fontScale="77500" lnSpcReduction="20000"/>
          </a:bodyPr>
          <a:lstStyle/>
          <a:p>
            <a:pPr>
              <a:buNone/>
            </a:pPr>
            <a:r>
              <a:rPr lang="en-US" dirty="0"/>
              <a:t>	Collaboration involves people jointly working with others towards a common goal. In a collaborative environment, each person's contribution is valued.</a:t>
            </a:r>
          </a:p>
          <a:p>
            <a:pPr>
              <a:buNone/>
            </a:pPr>
            <a:r>
              <a:rPr lang="en-US" b="1" dirty="0">
                <a:solidFill>
                  <a:srgbClr val="C00000"/>
                </a:solidFill>
              </a:rPr>
              <a:t> </a:t>
            </a:r>
          </a:p>
          <a:p>
            <a:pPr>
              <a:buNone/>
            </a:pPr>
            <a:r>
              <a:rPr lang="en-US" b="1" dirty="0">
                <a:solidFill>
                  <a:srgbClr val="C00000"/>
                </a:solidFill>
              </a:rPr>
              <a:t>Collaboration</a:t>
            </a:r>
          </a:p>
          <a:p>
            <a:pPr>
              <a:buNone/>
            </a:pPr>
            <a:endParaRPr lang="en-US" b="1" dirty="0">
              <a:solidFill>
                <a:srgbClr val="C00000"/>
              </a:solidFill>
            </a:endParaRPr>
          </a:p>
          <a:p>
            <a:r>
              <a:rPr lang="en-US" dirty="0"/>
              <a:t>Is voluntary (ideally)</a:t>
            </a:r>
          </a:p>
          <a:p>
            <a:r>
              <a:rPr lang="en-US" dirty="0"/>
              <a:t>Involves sharing</a:t>
            </a:r>
          </a:p>
          <a:p>
            <a:r>
              <a:rPr lang="en-US" dirty="0"/>
              <a:t>Responsibility for outcomes</a:t>
            </a:r>
          </a:p>
          <a:p>
            <a:r>
              <a:rPr lang="en-US" dirty="0"/>
              <a:t>Resources</a:t>
            </a:r>
          </a:p>
          <a:p>
            <a:r>
              <a:rPr lang="en-US" dirty="0"/>
              <a:t>Requires cooperation, respect and trust</a:t>
            </a:r>
          </a:p>
          <a:p>
            <a:r>
              <a:rPr lang="en-US" dirty="0"/>
              <a:t>Requires participation</a:t>
            </a:r>
          </a:p>
          <a:p>
            <a:r>
              <a:rPr lang="en-US" dirty="0"/>
              <a:t> Providing feedback</a:t>
            </a:r>
          </a:p>
          <a:p>
            <a:r>
              <a:rPr lang="en-US" dirty="0"/>
              <a:t> Identifying and solving problems</a:t>
            </a:r>
          </a:p>
          <a:p>
            <a:r>
              <a:rPr lang="en-US" dirty="0"/>
              <a:t> Learning and sharing knowledge and expertise</a:t>
            </a:r>
          </a:p>
          <a:p>
            <a:r>
              <a:rPr lang="en-US" dirty="0"/>
              <a:t> Sharing and even swapping responsibilities</a:t>
            </a:r>
          </a:p>
          <a:p>
            <a:r>
              <a:rPr lang="en-US" dirty="0"/>
              <a:t> Making and keeping realistic commitments</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229600" cy="990600"/>
          </a:xfrm>
        </p:spPr>
        <p:txBody>
          <a:bodyPr>
            <a:normAutofit fontScale="90000"/>
          </a:bodyPr>
          <a:lstStyle/>
          <a:p>
            <a:r>
              <a:rPr lang="en-US" sz="3600" b="1" dirty="0">
                <a:solidFill>
                  <a:srgbClr val="C00000"/>
                </a:solidFill>
              </a:rPr>
              <a:t>Avoid Change Fatigue:</a:t>
            </a:r>
            <a:br>
              <a:rPr lang="en-US" dirty="0"/>
            </a:br>
            <a:endParaRPr lang="en-US" dirty="0"/>
          </a:p>
        </p:txBody>
      </p:sp>
      <p:sp>
        <p:nvSpPr>
          <p:cNvPr id="3" name="Content Placeholder 2"/>
          <p:cNvSpPr>
            <a:spLocks noGrp="1"/>
          </p:cNvSpPr>
          <p:nvPr>
            <p:ph idx="1"/>
          </p:nvPr>
        </p:nvSpPr>
        <p:spPr>
          <a:xfrm>
            <a:off x="381000" y="990600"/>
            <a:ext cx="8305800" cy="5562600"/>
          </a:xfrm>
        </p:spPr>
        <p:txBody>
          <a:bodyPr>
            <a:normAutofit fontScale="85000" lnSpcReduction="10000"/>
          </a:bodyPr>
          <a:lstStyle/>
          <a:p>
            <a:r>
              <a:rPr lang="en-US" dirty="0"/>
              <a:t>Change fatigue is a general sense of apathy or passive resignation towards organizational changes by individuals or teams.</a:t>
            </a:r>
          </a:p>
          <a:p>
            <a:r>
              <a:rPr lang="en-US" dirty="0"/>
              <a:t>View resistance to change as normal</a:t>
            </a:r>
          </a:p>
          <a:p>
            <a:r>
              <a:rPr lang="en-US" dirty="0"/>
              <a:t>Listen, empathize</a:t>
            </a:r>
          </a:p>
          <a:p>
            <a:r>
              <a:rPr lang="en-US" dirty="0"/>
              <a:t>Communicate the big picture</a:t>
            </a:r>
          </a:p>
          <a:p>
            <a:r>
              <a:rPr lang="en-US" dirty="0"/>
              <a:t>Explain the reason for this change</a:t>
            </a:r>
          </a:p>
          <a:p>
            <a:r>
              <a:rPr lang="en-US" dirty="0"/>
              <a:t>Show how changes are connected</a:t>
            </a:r>
          </a:p>
          <a:p>
            <a:r>
              <a:rPr lang="en-US" dirty="0"/>
              <a:t>Tie changes to business strategies and goals</a:t>
            </a:r>
          </a:p>
          <a:p>
            <a:r>
              <a:rPr lang="en-US" dirty="0"/>
              <a:t>Ensure each change initiative has an intended outcome</a:t>
            </a:r>
          </a:p>
          <a:p>
            <a:r>
              <a:rPr lang="en-US" dirty="0"/>
              <a:t>Empower people to contribute</a:t>
            </a:r>
          </a:p>
          <a:p>
            <a:r>
              <a:rPr lang="en-US" dirty="0"/>
              <a:t>Celebrate (even if only small) successes</a:t>
            </a:r>
          </a:p>
          <a:p>
            <a:r>
              <a:rPr lang="en-US" dirty="0"/>
              <a:t>Create visible feedback and improvement loops</a:t>
            </a:r>
          </a:p>
          <a:p>
            <a:pPr>
              <a:buNone/>
            </a:pPr>
            <a:endParaRPr lang="en-US" dirty="0"/>
          </a:p>
          <a:p>
            <a:pPr>
              <a:buNone/>
            </a:pPr>
            <a:r>
              <a:rPr lang="en-US" b="1" dirty="0"/>
              <a:t>	The amount of change fatigue that people experience is directly impacted by the way change is managed.</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rgbClr val="C00000"/>
                </a:solidFill>
              </a:rPr>
              <a:t>Empower New Behaviors:</a:t>
            </a:r>
            <a:br>
              <a:rPr lang="en-US" dirty="0"/>
            </a:br>
            <a:endParaRPr lang="en-US" dirty="0"/>
          </a:p>
        </p:txBody>
      </p:sp>
      <p:sp>
        <p:nvSpPr>
          <p:cNvPr id="3" name="Content Placeholder 2"/>
          <p:cNvSpPr>
            <a:spLocks noGrp="1"/>
          </p:cNvSpPr>
          <p:nvPr>
            <p:ph idx="1"/>
          </p:nvPr>
        </p:nvSpPr>
        <p:spPr>
          <a:xfrm>
            <a:off x="457200" y="1295400"/>
            <a:ext cx="8229600" cy="5257800"/>
          </a:xfrm>
        </p:spPr>
        <p:txBody>
          <a:bodyPr>
            <a:normAutofit fontScale="85000" lnSpcReduction="20000"/>
          </a:bodyPr>
          <a:lstStyle/>
          <a:p>
            <a:r>
              <a:rPr lang="en-US" dirty="0"/>
              <a:t>Improve communication and collaboration practices and shared tools</a:t>
            </a:r>
          </a:p>
          <a:p>
            <a:r>
              <a:rPr lang="en-US" dirty="0"/>
              <a:t>Create a common vocabulary</a:t>
            </a:r>
          </a:p>
          <a:p>
            <a:r>
              <a:rPr lang="en-US" dirty="0"/>
              <a:t> Job shadowing</a:t>
            </a:r>
          </a:p>
          <a:p>
            <a:r>
              <a:rPr lang="en-US" dirty="0"/>
              <a:t>Cross-skilling</a:t>
            </a:r>
          </a:p>
          <a:p>
            <a:r>
              <a:rPr lang="en-US" dirty="0"/>
              <a:t>Immersion experiences</a:t>
            </a:r>
          </a:p>
          <a:p>
            <a:r>
              <a:rPr lang="en-US" dirty="0"/>
              <a:t>Team building</a:t>
            </a:r>
          </a:p>
          <a:p>
            <a:r>
              <a:rPr lang="en-US" dirty="0"/>
              <a:t>Communities of practice</a:t>
            </a:r>
          </a:p>
          <a:p>
            <a:r>
              <a:rPr lang="en-US" dirty="0"/>
              <a:t>Internal DevOps Days</a:t>
            </a:r>
          </a:p>
          <a:p>
            <a:r>
              <a:rPr lang="en-US" dirty="0"/>
              <a:t> Game days (hackathons)</a:t>
            </a:r>
          </a:p>
          <a:p>
            <a:r>
              <a:rPr lang="en-US" dirty="0"/>
              <a:t> Social-media style idea sharing and problem solving.</a:t>
            </a:r>
          </a:p>
          <a:p>
            <a:pPr>
              <a:buNone/>
            </a:pPr>
            <a:endParaRPr lang="en-US" b="1" dirty="0"/>
          </a:p>
          <a:p>
            <a:pPr>
              <a:buNone/>
            </a:pPr>
            <a:r>
              <a:rPr lang="en-US" b="1" dirty="0"/>
              <a:t>	sharing between peers, organizations and industries is a crucial factor in the growth and acceptance of DevOps.</a:t>
            </a:r>
            <a:endParaRPr lang="en-US" dirty="0"/>
          </a:p>
          <a:p>
            <a:pPr>
              <a:buNone/>
            </a:pPr>
            <a:r>
              <a:rPr lang="en-US" b="1" dirty="0"/>
              <a:t>	</a:t>
            </a:r>
            <a:endParaRPr lang="en-US" dirty="0"/>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382000" cy="5562600"/>
          </a:xfrm>
        </p:spPr>
        <p:txBody>
          <a:bodyPr>
            <a:normAutofit/>
          </a:bodyPr>
          <a:lstStyle/>
          <a:p>
            <a:pPr>
              <a:buNone/>
            </a:pPr>
            <a:r>
              <a:rPr lang="en-US" sz="3200" b="1" dirty="0">
                <a:solidFill>
                  <a:srgbClr val="C00000"/>
                </a:solidFill>
                <a:latin typeface="+mj-lt"/>
              </a:rPr>
              <a:t>Make Structural Changes:</a:t>
            </a:r>
          </a:p>
          <a:p>
            <a:pPr>
              <a:buNone/>
            </a:pPr>
            <a:r>
              <a:rPr lang="en-US" b="1" dirty="0">
                <a:solidFill>
                  <a:srgbClr val="002060"/>
                </a:solidFill>
              </a:rPr>
              <a:t>1. Operating model</a:t>
            </a:r>
          </a:p>
          <a:p>
            <a:r>
              <a:rPr lang="en-US" dirty="0"/>
              <a:t>Simplify structure, accountability</a:t>
            </a:r>
          </a:p>
          <a:p>
            <a:r>
              <a:rPr lang="en-US" dirty="0"/>
              <a:t>Enable full-stack product ownership</a:t>
            </a:r>
          </a:p>
          <a:p>
            <a:r>
              <a:rPr lang="en-US" dirty="0"/>
              <a:t>Standardize services</a:t>
            </a:r>
          </a:p>
          <a:p>
            <a:r>
              <a:rPr lang="en-US" dirty="0"/>
              <a:t>Establish practices area</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3600" b="1" dirty="0">
                <a:solidFill>
                  <a:srgbClr val="C00000"/>
                </a:solidFill>
              </a:rPr>
              <a:t>Structural Changes</a:t>
            </a:r>
            <a:endParaRPr lang="en-US" sz="3600" dirty="0"/>
          </a:p>
        </p:txBody>
      </p:sp>
      <p:sp>
        <p:nvSpPr>
          <p:cNvPr id="3" name="Content Placeholder 2"/>
          <p:cNvSpPr>
            <a:spLocks noGrp="1"/>
          </p:cNvSpPr>
          <p:nvPr>
            <p:ph idx="1"/>
          </p:nvPr>
        </p:nvSpPr>
        <p:spPr>
          <a:xfrm>
            <a:off x="457200" y="1600200"/>
            <a:ext cx="8229600" cy="4724400"/>
          </a:xfrm>
        </p:spPr>
        <p:txBody>
          <a:bodyPr>
            <a:normAutofit/>
          </a:bodyPr>
          <a:lstStyle/>
          <a:p>
            <a:pPr>
              <a:buNone/>
            </a:pPr>
            <a:r>
              <a:rPr lang="en-US" sz="2800" b="1" dirty="0">
                <a:solidFill>
                  <a:srgbClr val="002060"/>
                </a:solidFill>
              </a:rPr>
              <a:t>2. Delivery model:</a:t>
            </a:r>
          </a:p>
          <a:p>
            <a:pPr lvl="1"/>
            <a:r>
              <a:rPr lang="en-US" dirty="0"/>
              <a:t>Shift to product focus</a:t>
            </a:r>
          </a:p>
          <a:p>
            <a:pPr lvl="1"/>
            <a:r>
              <a:rPr lang="en-US" dirty="0"/>
              <a:t>Drive end-to-end accountability</a:t>
            </a:r>
          </a:p>
          <a:p>
            <a:pPr lvl="1"/>
            <a:r>
              <a:rPr lang="en-US" dirty="0"/>
              <a:t> Adopt scrum frameworks</a:t>
            </a:r>
          </a:p>
          <a:p>
            <a:pPr lvl="1">
              <a:buNone/>
            </a:pPr>
            <a:endParaRPr lang="en-US" dirty="0"/>
          </a:p>
          <a:p>
            <a:pPr>
              <a:buNone/>
            </a:pPr>
            <a:r>
              <a:rPr lang="en-US" sz="2800" b="1" dirty="0">
                <a:solidFill>
                  <a:srgbClr val="002060"/>
                </a:solidFill>
              </a:rPr>
              <a:t>3. Modernization strategy: (CI-CD)</a:t>
            </a:r>
          </a:p>
          <a:p>
            <a:pPr lvl="1"/>
            <a:r>
              <a:rPr lang="en-US" dirty="0"/>
              <a:t> Loosely coupled architecture</a:t>
            </a:r>
          </a:p>
          <a:p>
            <a:pPr lvl="1"/>
            <a:r>
              <a:rPr lang="en-US" dirty="0"/>
              <a:t> APIs</a:t>
            </a:r>
          </a:p>
          <a:p>
            <a:pPr lvl="1"/>
            <a:r>
              <a:rPr lang="en-US" dirty="0"/>
              <a:t> Cloud ready</a:t>
            </a:r>
          </a:p>
          <a:p>
            <a:pPr lvl="1"/>
            <a:r>
              <a:rPr lang="en-US" dirty="0"/>
              <a:t>  Self-service, lightweight tools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429512"/>
          </a:xfrm>
        </p:spPr>
        <p:txBody>
          <a:bodyPr>
            <a:normAutofit fontScale="90000"/>
          </a:bodyPr>
          <a:lstStyle/>
          <a:p>
            <a:r>
              <a:rPr lang="en-US" sz="3600" b="1" dirty="0">
                <a:solidFill>
                  <a:srgbClr val="C00000"/>
                </a:solidFill>
              </a:rPr>
              <a:t>6. Automation &amp; Architecting DevOps Toolchains</a:t>
            </a:r>
            <a:br>
              <a:rPr lang="en-US" dirty="0"/>
            </a:br>
            <a:endParaRPr lang="en-US" dirty="0"/>
          </a:p>
        </p:txBody>
      </p:sp>
      <p:sp>
        <p:nvSpPr>
          <p:cNvPr id="3" name="Content Placeholder 2"/>
          <p:cNvSpPr>
            <a:spLocks noGrp="1"/>
          </p:cNvSpPr>
          <p:nvPr>
            <p:ph idx="1"/>
          </p:nvPr>
        </p:nvSpPr>
        <p:spPr>
          <a:xfrm>
            <a:off x="457200" y="1676400"/>
            <a:ext cx="8229600" cy="4648200"/>
          </a:xfrm>
        </p:spPr>
        <p:txBody>
          <a:bodyPr/>
          <a:lstStyle/>
          <a:p>
            <a:pPr lvl="1"/>
            <a:r>
              <a:rPr lang="en-US" dirty="0"/>
              <a:t>CI/CD</a:t>
            </a:r>
          </a:p>
          <a:p>
            <a:pPr lvl="1"/>
            <a:r>
              <a:rPr lang="en-US" dirty="0"/>
              <a:t>Infrastructure as Code</a:t>
            </a:r>
          </a:p>
          <a:p>
            <a:pPr lvl="1"/>
            <a:r>
              <a:rPr lang="en-US" dirty="0"/>
              <a:t>Cloud</a:t>
            </a:r>
          </a:p>
          <a:p>
            <a:pPr lvl="1"/>
            <a:r>
              <a:rPr lang="en-US" dirty="0"/>
              <a:t>Containers &amp; Micro-services</a:t>
            </a:r>
          </a:p>
          <a:p>
            <a:pPr lvl="1"/>
            <a:r>
              <a:rPr lang="en-US" dirty="0"/>
              <a:t>Machine Learning</a:t>
            </a:r>
          </a:p>
          <a:p>
            <a:pPr lvl="1"/>
            <a:r>
              <a:rPr lang="en-US" dirty="0"/>
              <a:t>DevOps Toolchains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04088"/>
            <a:ext cx="8458200" cy="819912"/>
          </a:xfrm>
        </p:spPr>
        <p:txBody>
          <a:bodyPr>
            <a:normAutofit fontScale="90000"/>
          </a:bodyPr>
          <a:lstStyle/>
          <a:p>
            <a:r>
              <a:rPr lang="en-US" sz="4000" b="1" dirty="0">
                <a:solidFill>
                  <a:srgbClr val="C00000"/>
                </a:solidFill>
              </a:rPr>
              <a:t>Important Terms:</a:t>
            </a:r>
            <a:br>
              <a:rPr lang="en-US" dirty="0"/>
            </a:br>
            <a:endParaRPr lang="en-US" dirty="0"/>
          </a:p>
        </p:txBody>
      </p:sp>
      <p:sp>
        <p:nvSpPr>
          <p:cNvPr id="3" name="Content Placeholder 2"/>
          <p:cNvSpPr>
            <a:spLocks noGrp="1"/>
          </p:cNvSpPr>
          <p:nvPr>
            <p:ph idx="1"/>
          </p:nvPr>
        </p:nvSpPr>
        <p:spPr>
          <a:xfrm>
            <a:off x="0" y="914400"/>
            <a:ext cx="8991600" cy="5943600"/>
          </a:xfrm>
        </p:spPr>
        <p:txBody>
          <a:bodyPr>
            <a:normAutofit fontScale="70000" lnSpcReduction="20000"/>
          </a:bodyPr>
          <a:lstStyle/>
          <a:p>
            <a:pPr algn="just">
              <a:buFont typeface="Wingdings" pitchFamily="2" charset="2"/>
              <a:buChar char="q"/>
            </a:pPr>
            <a:r>
              <a:rPr lang="en-US" b="1" dirty="0">
                <a:solidFill>
                  <a:srgbClr val="002060"/>
                </a:solidFill>
              </a:rPr>
              <a:t>Artifact = </a:t>
            </a:r>
            <a:r>
              <a:rPr lang="en-US" dirty="0"/>
              <a:t>Any element in a software development project including documentation, test plans, images, data files and executable modules</a:t>
            </a:r>
          </a:p>
          <a:p>
            <a:pPr algn="just">
              <a:buFont typeface="Wingdings" pitchFamily="2" charset="2"/>
              <a:buChar char="q"/>
            </a:pPr>
            <a:endParaRPr lang="en-US" dirty="0"/>
          </a:p>
          <a:p>
            <a:pPr algn="just">
              <a:buFont typeface="Wingdings" pitchFamily="2" charset="2"/>
              <a:buChar char="q"/>
            </a:pPr>
            <a:r>
              <a:rPr lang="en-US" b="1" dirty="0">
                <a:solidFill>
                  <a:srgbClr val="002060"/>
                </a:solidFill>
              </a:rPr>
              <a:t>Application Programming Interface (API) = </a:t>
            </a:r>
            <a:r>
              <a:rPr lang="en-US" dirty="0"/>
              <a:t>A set of protocols used to create applications for a specific OS or as an interface between modules or applications</a:t>
            </a:r>
          </a:p>
          <a:p>
            <a:pPr algn="just">
              <a:buFont typeface="Wingdings" pitchFamily="2" charset="2"/>
              <a:buChar char="q"/>
            </a:pPr>
            <a:endParaRPr lang="en-US" b="1" dirty="0">
              <a:solidFill>
                <a:srgbClr val="C00000"/>
              </a:solidFill>
            </a:endParaRPr>
          </a:p>
          <a:p>
            <a:pPr algn="just">
              <a:buFont typeface="Wingdings" pitchFamily="2" charset="2"/>
              <a:buChar char="q"/>
            </a:pPr>
            <a:r>
              <a:rPr lang="en-US" b="1" dirty="0">
                <a:solidFill>
                  <a:srgbClr val="002060"/>
                </a:solidFill>
              </a:rPr>
              <a:t>Micro services =   </a:t>
            </a:r>
            <a:r>
              <a:rPr lang="en-US" dirty="0"/>
              <a:t>A software architecture that is composed of smaller modules that interact through APIs and can be updated without affecting the entire system. This is known as loose coupling</a:t>
            </a:r>
          </a:p>
          <a:p>
            <a:pPr algn="just">
              <a:buFont typeface="Wingdings" pitchFamily="2" charset="2"/>
              <a:buChar char="q"/>
            </a:pPr>
            <a:endParaRPr lang="en-US" dirty="0"/>
          </a:p>
          <a:p>
            <a:pPr algn="just">
              <a:buFont typeface="Wingdings" pitchFamily="2" charset="2"/>
              <a:buChar char="q"/>
            </a:pPr>
            <a:r>
              <a:rPr lang="en-US" b="1" dirty="0">
                <a:solidFill>
                  <a:srgbClr val="002060"/>
                </a:solidFill>
              </a:rPr>
              <a:t>Operating System (OS) Virtualization </a:t>
            </a:r>
            <a:r>
              <a:rPr lang="en-US" dirty="0">
                <a:solidFill>
                  <a:srgbClr val="002060"/>
                </a:solidFill>
              </a:rPr>
              <a:t>=  </a:t>
            </a:r>
            <a:r>
              <a:rPr lang="en-US" dirty="0"/>
              <a:t>A method for splitting a server into multiple partitions called "containers" or "virtual environments" in order to prevent applications from interfering with each other</a:t>
            </a:r>
          </a:p>
          <a:p>
            <a:pPr algn="just">
              <a:buFont typeface="Wingdings" pitchFamily="2" charset="2"/>
              <a:buChar char="q"/>
            </a:pPr>
            <a:endParaRPr lang="en-US" dirty="0"/>
          </a:p>
          <a:p>
            <a:pPr algn="just">
              <a:buFont typeface="Wingdings" pitchFamily="2" charset="2"/>
              <a:buChar char="q"/>
            </a:pPr>
            <a:r>
              <a:rPr lang="en-US" b="1" dirty="0">
                <a:solidFill>
                  <a:srgbClr val="002060"/>
                </a:solidFill>
              </a:rPr>
              <a:t>Containers =   </a:t>
            </a:r>
            <a:r>
              <a:rPr lang="en-US" dirty="0"/>
              <a:t>A way of packaging software into lightweight, stand-alone, executable packages, including everything needed to run it (code, runtime, system tools, system libraries, settings) for development, shipment and deployment.</a:t>
            </a:r>
          </a:p>
          <a:p>
            <a:pPr algn="just">
              <a:buFont typeface="Wingdings" pitchFamily="2" charset="2"/>
              <a:buChar char="q"/>
            </a:pPr>
            <a:endParaRPr lang="en-US" dirty="0"/>
          </a:p>
          <a:p>
            <a:pPr algn="just">
              <a:buFont typeface="Wingdings" pitchFamily="2" charset="2"/>
              <a:buChar char="q"/>
            </a:pPr>
            <a:r>
              <a:rPr lang="en-US" b="1" dirty="0">
                <a:solidFill>
                  <a:srgbClr val="002060"/>
                </a:solidFill>
              </a:rPr>
              <a:t>Open Source =   </a:t>
            </a:r>
            <a:r>
              <a:rPr lang="en-US" dirty="0"/>
              <a:t>Software that is distributed with its source code so that end user organizations and vendors can modify it for their own purposes</a:t>
            </a:r>
          </a:p>
          <a:p>
            <a:pPr algn="just">
              <a:buFont typeface="Wingdings" pitchFamily="2" charset="2"/>
              <a:buChar char="q"/>
            </a:pPr>
            <a:endParaRPr lang="en-US" dirty="0"/>
          </a:p>
          <a:p>
            <a:pPr algn="just">
              <a:buFont typeface="Wingdings" pitchFamily="2" charset="2"/>
              <a:buChar char="q"/>
            </a:pPr>
            <a:r>
              <a:rPr lang="en-US" b="1" dirty="0">
                <a:solidFill>
                  <a:srgbClr val="002060"/>
                </a:solidFill>
              </a:rPr>
              <a:t>Machine Learning = </a:t>
            </a:r>
            <a:r>
              <a:rPr lang="en-US" dirty="0"/>
              <a:t>Data analysis that uses algorithms that learn from data</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429512"/>
          </a:xfrm>
        </p:spPr>
        <p:txBody>
          <a:bodyPr>
            <a:normAutofit/>
          </a:bodyPr>
          <a:lstStyle/>
          <a:p>
            <a:r>
              <a:rPr lang="en-US" sz="4000" b="1" dirty="0">
                <a:solidFill>
                  <a:srgbClr val="C00000"/>
                </a:solidFill>
              </a:rPr>
              <a:t>Automation Benefits:</a:t>
            </a:r>
            <a:br>
              <a:rPr lang="en-US" dirty="0"/>
            </a:b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lvl="1"/>
            <a:r>
              <a:rPr lang="en-US" dirty="0"/>
              <a:t> Automation supports</a:t>
            </a:r>
          </a:p>
          <a:p>
            <a:pPr lvl="1"/>
            <a:r>
              <a:rPr lang="en-US" dirty="0"/>
              <a:t> Faster lead times</a:t>
            </a:r>
          </a:p>
          <a:p>
            <a:pPr lvl="1"/>
            <a:r>
              <a:rPr lang="en-US" dirty="0"/>
              <a:t> More frequent releases</a:t>
            </a:r>
          </a:p>
          <a:p>
            <a:pPr lvl="1"/>
            <a:r>
              <a:rPr lang="en-US" dirty="0"/>
              <a:t> Less turbulent releases</a:t>
            </a:r>
          </a:p>
          <a:p>
            <a:pPr lvl="1"/>
            <a:r>
              <a:rPr lang="en-US" dirty="0"/>
              <a:t> Fewer errors</a:t>
            </a:r>
          </a:p>
          <a:p>
            <a:pPr lvl="1"/>
            <a:r>
              <a:rPr lang="en-US" dirty="0"/>
              <a:t> Higher quality</a:t>
            </a:r>
          </a:p>
          <a:p>
            <a:pPr lvl="1"/>
            <a:r>
              <a:rPr lang="en-US" dirty="0"/>
              <a:t> Improved security and risk mitigation</a:t>
            </a:r>
          </a:p>
          <a:p>
            <a:pPr lvl="1"/>
            <a:r>
              <a:rPr lang="en-US" dirty="0"/>
              <a:t> Faster recovery</a:t>
            </a:r>
          </a:p>
          <a:p>
            <a:pPr lvl="1"/>
            <a:r>
              <a:rPr lang="en-US" dirty="0"/>
              <a:t> Business and Customer satisfaction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04088"/>
            <a:ext cx="8382000" cy="1734312"/>
          </a:xfrm>
        </p:spPr>
        <p:txBody>
          <a:bodyPr>
            <a:normAutofit fontScale="90000"/>
          </a:bodyPr>
          <a:lstStyle/>
          <a:p>
            <a:r>
              <a:rPr lang="en-US" sz="3600" b="1" dirty="0">
                <a:solidFill>
                  <a:srgbClr val="C00000"/>
                </a:solidFill>
              </a:rPr>
              <a:t>Automation gives root tasks to computers and allows people to:</a:t>
            </a:r>
            <a:br>
              <a:rPr lang="en-US" dirty="0"/>
            </a:br>
            <a:endParaRPr lang="en-US" dirty="0"/>
          </a:p>
        </p:txBody>
      </p:sp>
      <p:sp>
        <p:nvSpPr>
          <p:cNvPr id="3" name="Content Placeholder 2"/>
          <p:cNvSpPr>
            <a:spLocks noGrp="1"/>
          </p:cNvSpPr>
          <p:nvPr>
            <p:ph idx="1"/>
          </p:nvPr>
        </p:nvSpPr>
        <p:spPr>
          <a:xfrm>
            <a:off x="457200" y="1981200"/>
            <a:ext cx="8229600" cy="4343400"/>
          </a:xfrm>
        </p:spPr>
        <p:txBody>
          <a:bodyPr>
            <a:normAutofit/>
          </a:bodyPr>
          <a:lstStyle/>
          <a:p>
            <a:pPr lvl="1"/>
            <a:r>
              <a:rPr lang="en-US" dirty="0"/>
              <a:t> Weigh evidence</a:t>
            </a:r>
          </a:p>
          <a:p>
            <a:pPr lvl="1"/>
            <a:r>
              <a:rPr lang="en-US" dirty="0"/>
              <a:t> Solve problems</a:t>
            </a:r>
          </a:p>
          <a:p>
            <a:pPr lvl="1"/>
            <a:r>
              <a:rPr lang="en-US" dirty="0"/>
              <a:t> Make decisions based on feedback</a:t>
            </a:r>
          </a:p>
          <a:p>
            <a:pPr lvl="1"/>
            <a:r>
              <a:rPr lang="en-US" dirty="0"/>
              <a:t> Use their skills, experience and judgment</a:t>
            </a:r>
          </a:p>
          <a:p>
            <a:pPr>
              <a:buNone/>
            </a:pPr>
            <a:endParaRPr lang="en-US" dirty="0"/>
          </a:p>
          <a:p>
            <a:pPr algn="just">
              <a:buNone/>
            </a:pPr>
            <a:r>
              <a:rPr lang="en-US" b="1" dirty="0"/>
              <a:t>	</a:t>
            </a:r>
            <a:r>
              <a:rPr lang="en-US" sz="2400" b="1" dirty="0"/>
              <a:t>The DevOps is not just about automation, but automation is a common enabling practice found in organizations that are adopting a DevOps culture. </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rgbClr val="C00000"/>
                </a:solidFill>
              </a:rPr>
              <a:t>Infrastructure as Code:</a:t>
            </a:r>
            <a:br>
              <a:rPr lang="en-US" dirty="0"/>
            </a:br>
            <a:endParaRPr lang="en-US" dirty="0"/>
          </a:p>
        </p:txBody>
      </p:sp>
      <p:sp>
        <p:nvSpPr>
          <p:cNvPr id="3" name="Content Placeholder 2"/>
          <p:cNvSpPr>
            <a:spLocks noGrp="1"/>
          </p:cNvSpPr>
          <p:nvPr>
            <p:ph idx="1"/>
          </p:nvPr>
        </p:nvSpPr>
        <p:spPr>
          <a:xfrm>
            <a:off x="457200" y="1295400"/>
            <a:ext cx="8153400" cy="5029200"/>
          </a:xfrm>
        </p:spPr>
        <p:txBody>
          <a:bodyPr>
            <a:normAutofit fontScale="70000" lnSpcReduction="20000"/>
          </a:bodyPr>
          <a:lstStyle/>
          <a:p>
            <a:pPr algn="just"/>
            <a:r>
              <a:rPr lang="en-US" sz="2800" dirty="0"/>
              <a:t>Infrastructure as code enables the reconstruction of a business system from just a source code repository and application data back up or even a bare metal resource. </a:t>
            </a:r>
          </a:p>
          <a:p>
            <a:pPr algn="just"/>
            <a:endParaRPr lang="en-US" sz="2800" dirty="0"/>
          </a:p>
          <a:p>
            <a:pPr algn="just"/>
            <a:r>
              <a:rPr lang="en-US" sz="2800" dirty="0"/>
              <a:t>The on-demand creation of environments and keeping those environments in sync is critical to running working systems. </a:t>
            </a:r>
          </a:p>
          <a:p>
            <a:pPr algn="just"/>
            <a:endParaRPr lang="en-US" sz="2800" dirty="0"/>
          </a:p>
          <a:p>
            <a:pPr algn="just"/>
            <a:r>
              <a:rPr lang="en-US" sz="2800" dirty="0"/>
              <a:t>It's not just production environments that benefit from infrastructure as code, automation touches all aspects of operations. </a:t>
            </a:r>
          </a:p>
          <a:p>
            <a:pPr algn="just">
              <a:buNone/>
            </a:pPr>
            <a:endParaRPr lang="en-US" sz="2800" dirty="0"/>
          </a:p>
          <a:p>
            <a:pPr algn="just"/>
            <a:r>
              <a:rPr lang="en-US" sz="2800" dirty="0"/>
              <a:t>Every environment is someone's production environment, as it's ultimately where they do their work. So we need to have automation across all parts of the business.</a:t>
            </a:r>
          </a:p>
          <a:p>
            <a:endParaRPr lang="en-US" dirty="0"/>
          </a:p>
          <a:p>
            <a:endParaRPr lang="en-US" dirty="0"/>
          </a:p>
          <a:p>
            <a:endParaRPr lang="en-US" dirty="0"/>
          </a:p>
          <a:p>
            <a:endParaRPr lang="en-US" dirty="0"/>
          </a:p>
          <a:p>
            <a:pPr>
              <a:buNone/>
            </a:pPr>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628888" cy="1219200"/>
          </a:xfrm>
        </p:spPr>
        <p:txBody>
          <a:bodyPr>
            <a:normAutofit fontScale="90000"/>
          </a:bodyPr>
          <a:lstStyle/>
          <a:p>
            <a:r>
              <a:rPr lang="en-US" sz="4000" b="1" dirty="0">
                <a:solidFill>
                  <a:srgbClr val="C00000"/>
                </a:solidFill>
              </a:rPr>
              <a:t>Why Is The History Important?</a:t>
            </a:r>
            <a:br>
              <a:rPr lang="en-US" b="1" dirty="0">
                <a:solidFill>
                  <a:schemeClr val="accent2">
                    <a:lumMod val="75000"/>
                  </a:schemeClr>
                </a:solidFill>
              </a:rPr>
            </a:br>
            <a:endParaRPr lang="en-US" b="1" dirty="0">
              <a:solidFill>
                <a:schemeClr val="accent2">
                  <a:lumMod val="75000"/>
                </a:schemeClr>
              </a:solidFill>
            </a:endParaRPr>
          </a:p>
        </p:txBody>
      </p:sp>
      <p:sp>
        <p:nvSpPr>
          <p:cNvPr id="3" name="Content Placeholder 2"/>
          <p:cNvSpPr>
            <a:spLocks noGrp="1"/>
          </p:cNvSpPr>
          <p:nvPr>
            <p:ph idx="1"/>
          </p:nvPr>
        </p:nvSpPr>
        <p:spPr>
          <a:xfrm>
            <a:off x="381000" y="1600200"/>
            <a:ext cx="8336280" cy="4648200"/>
          </a:xfrm>
        </p:spPr>
        <p:txBody>
          <a:bodyPr>
            <a:normAutofit/>
          </a:bodyPr>
          <a:lstStyle/>
          <a:p>
            <a:pPr>
              <a:buNone/>
            </a:pPr>
            <a:r>
              <a:rPr lang="en-US" sz="2400" dirty="0"/>
              <a:t>	It reminds us that DevOps is…</a:t>
            </a:r>
          </a:p>
          <a:p>
            <a:r>
              <a:rPr lang="en-US" sz="2400" dirty="0"/>
              <a:t> From practitioner, by practitioners (not from any vendors or sales)</a:t>
            </a:r>
          </a:p>
          <a:p>
            <a:r>
              <a:rPr lang="en-US" sz="2400" dirty="0"/>
              <a:t> Not a product, specification, job title (doesn't belongs to specific category or company)</a:t>
            </a:r>
          </a:p>
          <a:p>
            <a:r>
              <a:rPr lang="en-US" sz="2400" dirty="0"/>
              <a:t> An experience-based movement</a:t>
            </a:r>
          </a:p>
          <a:p>
            <a:r>
              <a:rPr lang="en-US" sz="2400" dirty="0"/>
              <a:t> Decentralized and open to all</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304800"/>
          </a:xfrm>
        </p:spPr>
        <p:txBody>
          <a:bodyPr>
            <a:noAutofit/>
          </a:bodyPr>
          <a:lstStyle/>
          <a:p>
            <a:r>
              <a:rPr lang="en-US" sz="3600" b="1" dirty="0">
                <a:solidFill>
                  <a:srgbClr val="C00000"/>
                </a:solidFill>
              </a:rPr>
              <a:t>DevOps </a:t>
            </a:r>
            <a:r>
              <a:rPr lang="en-US" sz="3600" b="1" dirty="0" err="1">
                <a:solidFill>
                  <a:srgbClr val="C00000"/>
                </a:solidFill>
              </a:rPr>
              <a:t>ToolChain</a:t>
            </a:r>
            <a:r>
              <a:rPr lang="en-US" sz="3600" b="1" dirty="0">
                <a:solidFill>
                  <a:srgbClr val="C00000"/>
                </a:solidFill>
              </a:rPr>
              <a:t>:</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25001705"/>
              </p:ext>
            </p:extLst>
          </p:nvPr>
        </p:nvGraphicFramePr>
        <p:xfrm>
          <a:off x="457200" y="1371597"/>
          <a:ext cx="8458200" cy="5257806"/>
        </p:xfrm>
        <a:graphic>
          <a:graphicData uri="http://schemas.openxmlformats.org/drawingml/2006/table">
            <a:tbl>
              <a:tblPr firstRow="1" bandRow="1">
                <a:tableStyleId>{5C22544A-7EE6-4342-B048-85BDC9FD1C3A}</a:tableStyleId>
              </a:tblPr>
              <a:tblGrid>
                <a:gridCol w="3602567">
                  <a:extLst>
                    <a:ext uri="{9D8B030D-6E8A-4147-A177-3AD203B41FA5}">
                      <a16:colId xmlns:a16="http://schemas.microsoft.com/office/drawing/2014/main" val="20000"/>
                    </a:ext>
                  </a:extLst>
                </a:gridCol>
                <a:gridCol w="4855633">
                  <a:extLst>
                    <a:ext uri="{9D8B030D-6E8A-4147-A177-3AD203B41FA5}">
                      <a16:colId xmlns:a16="http://schemas.microsoft.com/office/drawing/2014/main" val="20001"/>
                    </a:ext>
                  </a:extLst>
                </a:gridCol>
              </a:tblGrid>
              <a:tr h="368969">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10000"/>
                  </a:ext>
                </a:extLst>
              </a:tr>
              <a:tr h="368969">
                <a:tc>
                  <a:txBody>
                    <a:bodyPr/>
                    <a:lstStyle/>
                    <a:p>
                      <a:r>
                        <a:rPr lang="en-US" b="0" dirty="0">
                          <a:solidFill>
                            <a:schemeClr val="tx1"/>
                          </a:solidFill>
                        </a:rPr>
                        <a:t>Planning/Project management </a:t>
                      </a:r>
                    </a:p>
                  </a:txBody>
                  <a:tcPr/>
                </a:tc>
                <a:tc>
                  <a:txBody>
                    <a:bodyPr/>
                    <a:lstStyle/>
                    <a:p>
                      <a:r>
                        <a:rPr lang="en-US" b="0" dirty="0">
                          <a:solidFill>
                            <a:schemeClr val="tx1"/>
                          </a:solidFill>
                        </a:rPr>
                        <a:t>JIRA, Pivotal, Agile ALM tools etc.,</a:t>
                      </a:r>
                    </a:p>
                  </a:txBody>
                  <a:tcPr/>
                </a:tc>
                <a:extLst>
                  <a:ext uri="{0D108BD9-81ED-4DB2-BD59-A6C34878D82A}">
                    <a16:rowId xmlns:a16="http://schemas.microsoft.com/office/drawing/2014/main" val="10001"/>
                  </a:ext>
                </a:extLst>
              </a:tr>
              <a:tr h="368969">
                <a:tc>
                  <a:txBody>
                    <a:bodyPr/>
                    <a:lstStyle/>
                    <a:p>
                      <a:r>
                        <a:rPr lang="en-US" b="0" dirty="0"/>
                        <a:t>Requirements</a:t>
                      </a:r>
                    </a:p>
                  </a:txBody>
                  <a:tcPr/>
                </a:tc>
                <a:tc>
                  <a:txBody>
                    <a:bodyPr/>
                    <a:lstStyle/>
                    <a:p>
                      <a:r>
                        <a:rPr lang="en-US" b="0" dirty="0"/>
                        <a:t>Documents, Wikis, Spreadsheets etc.,</a:t>
                      </a:r>
                    </a:p>
                  </a:txBody>
                  <a:tcPr/>
                </a:tc>
                <a:extLst>
                  <a:ext uri="{0D108BD9-81ED-4DB2-BD59-A6C34878D82A}">
                    <a16:rowId xmlns:a16="http://schemas.microsoft.com/office/drawing/2014/main" val="10002"/>
                  </a:ext>
                </a:extLst>
              </a:tr>
              <a:tr h="368969">
                <a:tc>
                  <a:txBody>
                    <a:bodyPr/>
                    <a:lstStyle/>
                    <a:p>
                      <a:r>
                        <a:rPr lang="en-US" b="0" dirty="0"/>
                        <a:t>Issue Tracking</a:t>
                      </a:r>
                    </a:p>
                  </a:txBody>
                  <a:tcPr/>
                </a:tc>
                <a:tc>
                  <a:txBody>
                    <a:bodyPr/>
                    <a:lstStyle/>
                    <a:p>
                      <a:r>
                        <a:rPr lang="en-US" b="0" dirty="0"/>
                        <a:t> JIRA, </a:t>
                      </a:r>
                      <a:r>
                        <a:rPr lang="en-US" b="0" dirty="0" err="1"/>
                        <a:t>Zendesk</a:t>
                      </a:r>
                      <a:r>
                        <a:rPr lang="en-US" b="0" dirty="0"/>
                        <a:t>, VS on-line etc.,</a:t>
                      </a:r>
                    </a:p>
                  </a:txBody>
                  <a:tcPr/>
                </a:tc>
                <a:extLst>
                  <a:ext uri="{0D108BD9-81ED-4DB2-BD59-A6C34878D82A}">
                    <a16:rowId xmlns:a16="http://schemas.microsoft.com/office/drawing/2014/main" val="10003"/>
                  </a:ext>
                </a:extLst>
              </a:tr>
              <a:tr h="368969">
                <a:tc>
                  <a:txBody>
                    <a:bodyPr/>
                    <a:lstStyle/>
                    <a:p>
                      <a:r>
                        <a:rPr lang="en-US" b="0" dirty="0"/>
                        <a:t>Source Control/ Versioning </a:t>
                      </a:r>
                    </a:p>
                  </a:txBody>
                  <a:tcPr/>
                </a:tc>
                <a:tc>
                  <a:txBody>
                    <a:bodyPr/>
                    <a:lstStyle/>
                    <a:p>
                      <a:r>
                        <a:rPr lang="en-US" b="0" dirty="0"/>
                        <a:t>GIT, SVN, CVS etc.,</a:t>
                      </a:r>
                    </a:p>
                  </a:txBody>
                  <a:tcPr/>
                </a:tc>
                <a:extLst>
                  <a:ext uri="{0D108BD9-81ED-4DB2-BD59-A6C34878D82A}">
                    <a16:rowId xmlns:a16="http://schemas.microsoft.com/office/drawing/2014/main" val="10004"/>
                  </a:ext>
                </a:extLst>
              </a:tr>
              <a:tr h="368969">
                <a:tc>
                  <a:txBody>
                    <a:bodyPr/>
                    <a:lstStyle/>
                    <a:p>
                      <a:r>
                        <a:rPr lang="en-US" b="0" dirty="0"/>
                        <a:t> Development Environment </a:t>
                      </a:r>
                    </a:p>
                  </a:txBody>
                  <a:tcPr/>
                </a:tc>
                <a:tc>
                  <a:txBody>
                    <a:bodyPr/>
                    <a:lstStyle/>
                    <a:p>
                      <a:r>
                        <a:rPr lang="en-US" b="0" dirty="0"/>
                        <a:t>Vagrant, Cloud9 IDE, </a:t>
                      </a:r>
                      <a:r>
                        <a:rPr lang="en-US" b="0" dirty="0" err="1"/>
                        <a:t>CodeEnvy</a:t>
                      </a:r>
                      <a:r>
                        <a:rPr lang="en-US" b="0" dirty="0"/>
                        <a:t> etc.,</a:t>
                      </a:r>
                    </a:p>
                  </a:txBody>
                  <a:tcPr/>
                </a:tc>
                <a:extLst>
                  <a:ext uri="{0D108BD9-81ED-4DB2-BD59-A6C34878D82A}">
                    <a16:rowId xmlns:a16="http://schemas.microsoft.com/office/drawing/2014/main" val="10005"/>
                  </a:ext>
                </a:extLst>
              </a:tr>
              <a:tr h="368969">
                <a:tc>
                  <a:txBody>
                    <a:bodyPr/>
                    <a:lstStyle/>
                    <a:p>
                      <a:r>
                        <a:rPr lang="en-US" b="0" dirty="0"/>
                        <a:t>Continuous Integration </a:t>
                      </a:r>
                    </a:p>
                  </a:txBody>
                  <a:tcPr/>
                </a:tc>
                <a:tc>
                  <a:txBody>
                    <a:bodyPr/>
                    <a:lstStyle/>
                    <a:p>
                      <a:r>
                        <a:rPr lang="en-US" b="0" dirty="0"/>
                        <a:t>Jenkins, </a:t>
                      </a:r>
                      <a:r>
                        <a:rPr lang="en-US" b="0" dirty="0" err="1"/>
                        <a:t>Teamcity</a:t>
                      </a:r>
                      <a:r>
                        <a:rPr lang="en-US" b="0" dirty="0"/>
                        <a:t>, Travis CI etc.,</a:t>
                      </a:r>
                    </a:p>
                  </a:txBody>
                  <a:tcPr/>
                </a:tc>
                <a:extLst>
                  <a:ext uri="{0D108BD9-81ED-4DB2-BD59-A6C34878D82A}">
                    <a16:rowId xmlns:a16="http://schemas.microsoft.com/office/drawing/2014/main" val="10006"/>
                  </a:ext>
                </a:extLst>
              </a:tr>
              <a:tr h="645695">
                <a:tc>
                  <a:txBody>
                    <a:bodyPr/>
                    <a:lstStyle/>
                    <a:p>
                      <a:r>
                        <a:rPr lang="en-US" b="0" dirty="0"/>
                        <a:t>Configuration Management </a:t>
                      </a:r>
                    </a:p>
                  </a:txBody>
                  <a:tcPr/>
                </a:tc>
                <a:tc>
                  <a:txBody>
                    <a:bodyPr/>
                    <a:lstStyle/>
                    <a:p>
                      <a:r>
                        <a:rPr lang="en-US" b="0" dirty="0"/>
                        <a:t>Chef, Puppet (Agent-based) </a:t>
                      </a:r>
                      <a:r>
                        <a:rPr lang="en-US" b="0" dirty="0" err="1"/>
                        <a:t>Ansible</a:t>
                      </a:r>
                      <a:r>
                        <a:rPr lang="en-US" b="0" dirty="0"/>
                        <a:t>, Salt (</a:t>
                      </a:r>
                      <a:r>
                        <a:rPr lang="en-US" b="0" dirty="0" err="1"/>
                        <a:t>Agentless</a:t>
                      </a:r>
                      <a:r>
                        <a:rPr lang="en-US" b="0" dirty="0"/>
                        <a:t>) </a:t>
                      </a:r>
                    </a:p>
                  </a:txBody>
                  <a:tcPr/>
                </a:tc>
                <a:extLst>
                  <a:ext uri="{0D108BD9-81ED-4DB2-BD59-A6C34878D82A}">
                    <a16:rowId xmlns:a16="http://schemas.microsoft.com/office/drawing/2014/main" val="10007"/>
                  </a:ext>
                </a:extLst>
              </a:tr>
              <a:tr h="368969">
                <a:tc>
                  <a:txBody>
                    <a:bodyPr/>
                    <a:lstStyle/>
                    <a:p>
                      <a:r>
                        <a:rPr lang="en-US" b="0" dirty="0"/>
                        <a:t>Monitoring	</a:t>
                      </a:r>
                    </a:p>
                  </a:txBody>
                  <a:tcPr/>
                </a:tc>
                <a:tc>
                  <a:txBody>
                    <a:bodyPr/>
                    <a:lstStyle/>
                    <a:p>
                      <a:r>
                        <a:rPr lang="en-US" b="0" dirty="0" err="1"/>
                        <a:t>Logstash</a:t>
                      </a:r>
                      <a:r>
                        <a:rPr lang="en-US" b="0" dirty="0"/>
                        <a:t>, Kabana, Graphite etc.,</a:t>
                      </a:r>
                    </a:p>
                  </a:txBody>
                  <a:tcPr/>
                </a:tc>
                <a:extLst>
                  <a:ext uri="{0D108BD9-81ED-4DB2-BD59-A6C34878D82A}">
                    <a16:rowId xmlns:a16="http://schemas.microsoft.com/office/drawing/2014/main" val="10008"/>
                  </a:ext>
                </a:extLst>
              </a:tr>
              <a:tr h="922421">
                <a:tc>
                  <a:txBody>
                    <a:bodyPr/>
                    <a:lstStyle/>
                    <a:p>
                      <a:r>
                        <a:rPr lang="en-US" b="0" dirty="0"/>
                        <a:t>Discovery</a:t>
                      </a:r>
                    </a:p>
                  </a:txBody>
                  <a:tcPr/>
                </a:tc>
                <a:tc>
                  <a:txBody>
                    <a:bodyPr/>
                    <a:lstStyle/>
                    <a:p>
                      <a:r>
                        <a:rPr lang="en-US" b="0" dirty="0"/>
                        <a:t>Document complete, Configuration state,      CMDBS (Configuration Management Databases)</a:t>
                      </a:r>
                    </a:p>
                  </a:txBody>
                  <a:tcPr/>
                </a:tc>
                <a:extLst>
                  <a:ext uri="{0D108BD9-81ED-4DB2-BD59-A6C34878D82A}">
                    <a16:rowId xmlns:a16="http://schemas.microsoft.com/office/drawing/2014/main" val="10009"/>
                  </a:ext>
                </a:extLst>
              </a:tr>
              <a:tr h="368969">
                <a:tc>
                  <a:txBody>
                    <a:bodyPr/>
                    <a:lstStyle/>
                    <a:p>
                      <a:r>
                        <a:rPr lang="en-US" b="0" dirty="0"/>
                        <a:t> Deployment</a:t>
                      </a:r>
                    </a:p>
                  </a:txBody>
                  <a:tcPr/>
                </a:tc>
                <a:tc>
                  <a:txBody>
                    <a:bodyPr/>
                    <a:lstStyle/>
                    <a:p>
                      <a:r>
                        <a:rPr lang="en-US" b="0" dirty="0"/>
                        <a:t>Octopus, Packer, </a:t>
                      </a:r>
                      <a:r>
                        <a:rPr lang="en-US" b="0" dirty="0" err="1"/>
                        <a:t>Docker</a:t>
                      </a:r>
                      <a:r>
                        <a:rPr lang="en-US" b="0" dirty="0"/>
                        <a:t> etc.,</a:t>
                      </a:r>
                    </a:p>
                  </a:txBody>
                  <a:tcPr/>
                </a:tc>
                <a:extLst>
                  <a:ext uri="{0D108BD9-81ED-4DB2-BD59-A6C34878D82A}">
                    <a16:rowId xmlns:a16="http://schemas.microsoft.com/office/drawing/2014/main" val="10010"/>
                  </a:ext>
                </a:extLst>
              </a:tr>
              <a:tr h="368969">
                <a:tc>
                  <a:txBody>
                    <a:bodyPr/>
                    <a:lstStyle/>
                    <a:p>
                      <a:r>
                        <a:rPr lang="en-US" b="0" dirty="0"/>
                        <a:t>Collaboration</a:t>
                      </a:r>
                    </a:p>
                  </a:txBody>
                  <a:tcPr/>
                </a:tc>
                <a:tc>
                  <a:txBody>
                    <a:bodyPr/>
                    <a:lstStyle/>
                    <a:p>
                      <a:r>
                        <a:rPr lang="en-US" b="0" dirty="0"/>
                        <a:t>Campfire, Slack, Skype etc.,</a:t>
                      </a:r>
                    </a:p>
                  </a:txBody>
                  <a:tcPr/>
                </a:tc>
                <a:extLst>
                  <a:ext uri="{0D108BD9-81ED-4DB2-BD59-A6C34878D82A}">
                    <a16:rowId xmlns:a16="http://schemas.microsoft.com/office/drawing/2014/main" val="10011"/>
                  </a:ext>
                </a:extLst>
              </a:tr>
            </a:tbl>
          </a:graphicData>
        </a:graphic>
      </p:graphicFrame>
      <p:sp>
        <p:nvSpPr>
          <p:cNvPr id="5" name="Rectangle 4"/>
          <p:cNvSpPr/>
          <p:nvPr/>
        </p:nvSpPr>
        <p:spPr>
          <a:xfrm>
            <a:off x="381000" y="838200"/>
            <a:ext cx="5252092" cy="523220"/>
          </a:xfrm>
          <a:prstGeom prst="rect">
            <a:avLst/>
          </a:prstGeom>
        </p:spPr>
        <p:txBody>
          <a:bodyPr wrap="square">
            <a:spAutoFit/>
          </a:bodyPr>
          <a:lstStyle/>
          <a:p>
            <a:pPr>
              <a:buNone/>
            </a:pPr>
            <a:r>
              <a:rPr lang="en-US" sz="2800" b="1" dirty="0">
                <a:solidFill>
                  <a:srgbClr val="C00000"/>
                </a:solidFill>
                <a:latin typeface="+mj-lt"/>
              </a:rPr>
              <a:t>What is included?</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solidFill>
                  <a:srgbClr val="C00000"/>
                </a:solidFill>
              </a:rPr>
              <a:t>DevOps Automation Practices:</a:t>
            </a:r>
            <a:br>
              <a:rPr lang="en-US" dirty="0"/>
            </a:br>
            <a:endParaRPr lang="en-US" dirty="0"/>
          </a:p>
        </p:txBody>
      </p:sp>
      <p:sp>
        <p:nvSpPr>
          <p:cNvPr id="3" name="Content Placeholder 2"/>
          <p:cNvSpPr>
            <a:spLocks noGrp="1"/>
          </p:cNvSpPr>
          <p:nvPr>
            <p:ph idx="1"/>
          </p:nvPr>
        </p:nvSpPr>
        <p:spPr>
          <a:xfrm>
            <a:off x="457200" y="1524000"/>
            <a:ext cx="8229600" cy="4800600"/>
          </a:xfrm>
        </p:spPr>
        <p:txBody>
          <a:bodyPr>
            <a:normAutofit fontScale="92500" lnSpcReduction="20000"/>
          </a:bodyPr>
          <a:lstStyle/>
          <a:p>
            <a:pPr marL="0" indent="0">
              <a:buNone/>
            </a:pPr>
            <a:r>
              <a:rPr lang="en-US" dirty="0"/>
              <a:t>	A tool chain philosophy involves using an integrated set of complimentary task specific tools to automate end-to-end delivery and deployment processes.</a:t>
            </a:r>
          </a:p>
          <a:p>
            <a:endParaRPr lang="en-US" dirty="0"/>
          </a:p>
          <a:p>
            <a:r>
              <a:rPr lang="en-US" dirty="0"/>
              <a:t> Shared tools</a:t>
            </a:r>
          </a:p>
          <a:p>
            <a:r>
              <a:rPr lang="en-US" dirty="0"/>
              <a:t> Self-service</a:t>
            </a:r>
          </a:p>
          <a:p>
            <a:r>
              <a:rPr lang="en-US" dirty="0"/>
              <a:t> Architecting software in a way that enables</a:t>
            </a:r>
          </a:p>
          <a:p>
            <a:r>
              <a:rPr lang="en-US" dirty="0"/>
              <a:t> Test automation</a:t>
            </a:r>
          </a:p>
          <a:p>
            <a:r>
              <a:rPr lang="en-US" dirty="0"/>
              <a:t> Monitoring</a:t>
            </a:r>
          </a:p>
          <a:p>
            <a:r>
              <a:rPr lang="en-US" dirty="0"/>
              <a:t> Infrastructure as Code</a:t>
            </a:r>
          </a:p>
          <a:p>
            <a:r>
              <a:rPr lang="en-US" dirty="0"/>
              <a:t> Experimentation</a:t>
            </a:r>
          </a:p>
          <a:p>
            <a:endParaRPr lang="en-US" dirty="0"/>
          </a:p>
          <a:p>
            <a:pPr>
              <a:buNone/>
            </a:pPr>
            <a:r>
              <a:rPr lang="en-US" b="1" dirty="0"/>
              <a:t>(*** Avoid tools that enforce silos!)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rgbClr val="C00000"/>
                </a:solidFill>
              </a:rPr>
              <a:t>Cloud Computing:</a:t>
            </a:r>
            <a:br>
              <a:rPr lang="en-US" dirty="0"/>
            </a:br>
            <a:endParaRPr lang="en-US" dirty="0"/>
          </a:p>
        </p:txBody>
      </p:sp>
      <p:sp>
        <p:nvSpPr>
          <p:cNvPr id="3" name="Content Placeholder 2"/>
          <p:cNvSpPr>
            <a:spLocks noGrp="1"/>
          </p:cNvSpPr>
          <p:nvPr>
            <p:ph idx="1"/>
          </p:nvPr>
        </p:nvSpPr>
        <p:spPr>
          <a:xfrm>
            <a:off x="457200" y="1524000"/>
            <a:ext cx="8229600" cy="4800600"/>
          </a:xfrm>
        </p:spPr>
        <p:txBody>
          <a:bodyPr/>
          <a:lstStyle/>
          <a:p>
            <a:pPr marL="0" indent="0">
              <a:buNone/>
            </a:pPr>
            <a:r>
              <a:rPr lang="en-US" dirty="0"/>
              <a:t>	The practice of using remote servers hosted on the internet to host applications rather than local servers in a private datacenter (ex: AWS, Azure &amp; GCP are considered to be the most common public cloud providers)</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solidFill>
                  <a:srgbClr val="C00000"/>
                </a:solidFill>
              </a:rPr>
              <a:t>Containers:</a:t>
            </a:r>
            <a:br>
              <a:rPr lang="en-US" dirty="0"/>
            </a:br>
            <a:endParaRPr lang="en-US" dirty="0"/>
          </a:p>
        </p:txBody>
      </p:sp>
      <p:sp>
        <p:nvSpPr>
          <p:cNvPr id="3" name="Content Placeholder 2"/>
          <p:cNvSpPr>
            <a:spLocks noGrp="1"/>
          </p:cNvSpPr>
          <p:nvPr>
            <p:ph idx="1"/>
          </p:nvPr>
        </p:nvSpPr>
        <p:spPr>
          <a:xfrm>
            <a:off x="457200" y="1524000"/>
            <a:ext cx="8229600" cy="4800600"/>
          </a:xfrm>
        </p:spPr>
        <p:txBody>
          <a:bodyPr>
            <a:normAutofit/>
          </a:bodyPr>
          <a:lstStyle/>
          <a:p>
            <a:pPr algn="just"/>
            <a:r>
              <a:rPr lang="en-US" sz="2400" dirty="0" err="1"/>
              <a:t>Docker</a:t>
            </a:r>
            <a:r>
              <a:rPr lang="en-US" sz="2400" dirty="0"/>
              <a:t> is </a:t>
            </a:r>
            <a:r>
              <a:rPr lang="en-US" sz="2400"/>
              <a:t>a told </a:t>
            </a:r>
            <a:r>
              <a:rPr lang="en-US" sz="2400" dirty="0"/>
              <a:t>designed to make it easier to create, deploy, and run applications by using containers. Containers allow a developer to package up an application with all of the parts it needed, such as libraries and other dependencies, and ship it all out as one package.</a:t>
            </a:r>
          </a:p>
          <a:p>
            <a:pPr algn="just"/>
            <a:endParaRPr lang="en-US" sz="2400" dirty="0"/>
          </a:p>
          <a:p>
            <a:pPr algn="just"/>
            <a:r>
              <a:rPr lang="en-US" sz="2400" dirty="0"/>
              <a:t> </a:t>
            </a:r>
            <a:r>
              <a:rPr lang="en-US" sz="2400" dirty="0" err="1"/>
              <a:t>Kubernetes</a:t>
            </a:r>
            <a:r>
              <a:rPr lang="en-US" sz="2400" dirty="0"/>
              <a:t> is an open source system for managing containerized applications across multiple hosts, providing basic mechanisms for deployment, maintenance, and scaling of applications.</a:t>
            </a:r>
          </a:p>
          <a:p>
            <a:endParaRPr lang="en-US" dirty="0"/>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solidFill>
                  <a:srgbClr val="C00000"/>
                </a:solidFill>
              </a:rPr>
              <a:t>AI &amp; Machine Learning:</a:t>
            </a:r>
            <a:br>
              <a:rPr lang="en-US" dirty="0"/>
            </a:br>
            <a:endParaRPr lang="en-US" dirty="0"/>
          </a:p>
        </p:txBody>
      </p:sp>
      <p:sp>
        <p:nvSpPr>
          <p:cNvPr id="3" name="Content Placeholder 2"/>
          <p:cNvSpPr>
            <a:spLocks noGrp="1"/>
          </p:cNvSpPr>
          <p:nvPr>
            <p:ph idx="1"/>
          </p:nvPr>
        </p:nvSpPr>
        <p:spPr>
          <a:xfrm>
            <a:off x="457200" y="1219200"/>
            <a:ext cx="8229600" cy="5105400"/>
          </a:xfrm>
        </p:spPr>
        <p:txBody>
          <a:bodyPr/>
          <a:lstStyle/>
          <a:p>
            <a:r>
              <a:rPr lang="en-US" dirty="0"/>
              <a:t>Giving computers the ability to "learn" with data, without being explicitly programmed.</a:t>
            </a:r>
          </a:p>
          <a:p>
            <a:r>
              <a:rPr lang="en-US" dirty="0"/>
              <a:t> Organizations are collecting more data than ever</a:t>
            </a:r>
          </a:p>
          <a:p>
            <a:r>
              <a:rPr lang="en-US" dirty="0"/>
              <a:t> It's hard to fully extract the value from the data</a:t>
            </a:r>
          </a:p>
          <a:p>
            <a:r>
              <a:rPr lang="en-US" dirty="0"/>
              <a:t> Data science is an increasingly popular discipline</a:t>
            </a:r>
          </a:p>
          <a:p>
            <a:r>
              <a:rPr lang="en-US" dirty="0"/>
              <a:t> AI and ML enables predictive analytics</a:t>
            </a:r>
          </a:p>
          <a:p>
            <a:r>
              <a:rPr lang="en-US" dirty="0"/>
              <a:t> Boosts productivity</a:t>
            </a:r>
          </a:p>
          <a:p>
            <a:r>
              <a:rPr lang="en-US" dirty="0"/>
              <a:t> Automated feedback loops</a:t>
            </a:r>
          </a:p>
          <a:p>
            <a:pPr>
              <a:buNone/>
            </a:pPr>
            <a:r>
              <a:rPr lang="en-US" b="1" dirty="0"/>
              <a:t>	</a:t>
            </a:r>
          </a:p>
          <a:p>
            <a:pPr>
              <a:buNone/>
            </a:pPr>
            <a:r>
              <a:rPr lang="en-US" b="1" dirty="0"/>
              <a:t>	Data analytics that uses algorithms to lean from data.</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38200"/>
            <a:ext cx="7924800" cy="5486400"/>
          </a:xfrm>
        </p:spPr>
        <p:txBody>
          <a:bodyPr/>
          <a:lstStyle/>
          <a:p>
            <a:pPr>
              <a:buNone/>
            </a:pPr>
            <a:r>
              <a:rPr lang="en-US" b="1" dirty="0">
                <a:solidFill>
                  <a:srgbClr val="C00000"/>
                </a:solidFill>
              </a:rPr>
              <a:t>Communication and Collaboration can be automated too:</a:t>
            </a:r>
          </a:p>
          <a:p>
            <a:pPr marL="0" indent="0">
              <a:buNone/>
            </a:pPr>
            <a:r>
              <a:rPr lang="en-US" dirty="0"/>
              <a:t>	</a:t>
            </a:r>
          </a:p>
          <a:p>
            <a:pPr marL="0" indent="0">
              <a:buNone/>
            </a:pPr>
            <a:r>
              <a:rPr lang="en-US" dirty="0"/>
              <a:t>	Innovative tools and platforms facilitate and expedite communication and collaboration across the Dev and Ops spectrum</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533399"/>
          <a:ext cx="8610600" cy="5814259"/>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20000"/>
                    </a:ext>
                  </a:extLst>
                </a:gridCol>
                <a:gridCol w="4305300">
                  <a:extLst>
                    <a:ext uri="{9D8B030D-6E8A-4147-A177-3AD203B41FA5}">
                      <a16:colId xmlns:a16="http://schemas.microsoft.com/office/drawing/2014/main" val="20001"/>
                    </a:ext>
                  </a:extLst>
                </a:gridCol>
              </a:tblGrid>
              <a:tr h="418317">
                <a:tc>
                  <a:txBody>
                    <a:bodyPr/>
                    <a:lstStyle/>
                    <a:p>
                      <a:pPr algn="ctr"/>
                      <a:r>
                        <a:rPr lang="en-US" sz="2400" b="1" dirty="0">
                          <a:solidFill>
                            <a:srgbClr val="FFFF00"/>
                          </a:solidFill>
                        </a:rPr>
                        <a:t>How to</a:t>
                      </a:r>
                    </a:p>
                  </a:txBody>
                  <a:tcPr/>
                </a:tc>
                <a:tc>
                  <a:txBody>
                    <a:bodyPr/>
                    <a:lstStyle/>
                    <a:p>
                      <a:pPr algn="ctr"/>
                      <a:r>
                        <a:rPr lang="en-US" sz="2400" b="1" dirty="0">
                          <a:solidFill>
                            <a:srgbClr val="FFFF00"/>
                          </a:solidFill>
                        </a:rPr>
                        <a:t>Tools</a:t>
                      </a:r>
                    </a:p>
                  </a:txBody>
                  <a:tcPr/>
                </a:tc>
                <a:extLst>
                  <a:ext uri="{0D108BD9-81ED-4DB2-BD59-A6C34878D82A}">
                    <a16:rowId xmlns:a16="http://schemas.microsoft.com/office/drawing/2014/main" val="10000"/>
                  </a:ext>
                </a:extLst>
              </a:tr>
              <a:tr h="418317">
                <a:tc>
                  <a:txBody>
                    <a:bodyPr/>
                    <a:lstStyle/>
                    <a:p>
                      <a:r>
                        <a:rPr lang="en-US" sz="2000" b="1" dirty="0"/>
                        <a:t>Issue alerts and alarms	</a:t>
                      </a:r>
                    </a:p>
                  </a:txBody>
                  <a:tcPr/>
                </a:tc>
                <a:tc>
                  <a:txBody>
                    <a:bodyPr/>
                    <a:lstStyle/>
                    <a:p>
                      <a:r>
                        <a:rPr lang="en-US" sz="2000" b="1" dirty="0"/>
                        <a:t>Communication platforms</a:t>
                      </a:r>
                    </a:p>
                  </a:txBody>
                  <a:tcPr/>
                </a:tc>
                <a:extLst>
                  <a:ext uri="{0D108BD9-81ED-4DB2-BD59-A6C34878D82A}">
                    <a16:rowId xmlns:a16="http://schemas.microsoft.com/office/drawing/2014/main" val="10001"/>
                  </a:ext>
                </a:extLst>
              </a:tr>
              <a:tr h="418317">
                <a:tc>
                  <a:txBody>
                    <a:bodyPr/>
                    <a:lstStyle/>
                    <a:p>
                      <a:r>
                        <a:rPr lang="en-US" sz="2000" b="1" dirty="0"/>
                        <a:t>Improve response	</a:t>
                      </a:r>
                    </a:p>
                  </a:txBody>
                  <a:tcPr/>
                </a:tc>
                <a:tc>
                  <a:txBody>
                    <a:bodyPr/>
                    <a:lstStyle/>
                    <a:p>
                      <a:r>
                        <a:rPr lang="en-US" sz="2000" b="1" dirty="0"/>
                        <a:t>Dashboards</a:t>
                      </a:r>
                    </a:p>
                  </a:txBody>
                  <a:tcPr/>
                </a:tc>
                <a:extLst>
                  <a:ext uri="{0D108BD9-81ED-4DB2-BD59-A6C34878D82A}">
                    <a16:rowId xmlns:a16="http://schemas.microsoft.com/office/drawing/2014/main" val="10002"/>
                  </a:ext>
                </a:extLst>
              </a:tr>
              <a:tr h="418317">
                <a:tc>
                  <a:txBody>
                    <a:bodyPr/>
                    <a:lstStyle/>
                    <a:p>
                      <a:r>
                        <a:rPr lang="en-US" sz="2000" b="1" dirty="0"/>
                        <a:t>Improve Workflow</a:t>
                      </a:r>
                    </a:p>
                  </a:txBody>
                  <a:tcPr/>
                </a:tc>
                <a:tc>
                  <a:txBody>
                    <a:bodyPr/>
                    <a:lstStyle/>
                    <a:p>
                      <a:r>
                        <a:rPr lang="en-US" sz="2000" b="1" dirty="0" err="1"/>
                        <a:t>Kanban</a:t>
                      </a:r>
                      <a:r>
                        <a:rPr lang="en-US" sz="2000" b="1" dirty="0"/>
                        <a:t> boards</a:t>
                      </a:r>
                    </a:p>
                  </a:txBody>
                  <a:tcPr/>
                </a:tc>
                <a:extLst>
                  <a:ext uri="{0D108BD9-81ED-4DB2-BD59-A6C34878D82A}">
                    <a16:rowId xmlns:a16="http://schemas.microsoft.com/office/drawing/2014/main" val="10003"/>
                  </a:ext>
                </a:extLst>
              </a:tr>
              <a:tr h="626860">
                <a:tc>
                  <a:txBody>
                    <a:bodyPr/>
                    <a:lstStyle/>
                    <a:p>
                      <a:r>
                        <a:rPr lang="en-US" sz="2000" b="1" dirty="0"/>
                        <a:t>Improve information </a:t>
                      </a:r>
                    </a:p>
                  </a:txBody>
                  <a:tcPr/>
                </a:tc>
                <a:tc>
                  <a:txBody>
                    <a:bodyPr/>
                    <a:lstStyle/>
                    <a:p>
                      <a:r>
                        <a:rPr lang="en-US" sz="2000" b="1" dirty="0"/>
                        <a:t>Group chat rooms (</a:t>
                      </a:r>
                      <a:r>
                        <a:rPr lang="en-US" sz="2000" b="1" dirty="0" err="1"/>
                        <a:t>ChatOps</a:t>
                      </a:r>
                      <a:r>
                        <a:rPr lang="en-US" sz="2000" b="1" dirty="0"/>
                        <a:t>)</a:t>
                      </a:r>
                    </a:p>
                  </a:txBody>
                  <a:tcPr/>
                </a:tc>
                <a:extLst>
                  <a:ext uri="{0D108BD9-81ED-4DB2-BD59-A6C34878D82A}">
                    <a16:rowId xmlns:a16="http://schemas.microsoft.com/office/drawing/2014/main" val="10004"/>
                  </a:ext>
                </a:extLst>
              </a:tr>
              <a:tr h="740099">
                <a:tc>
                  <a:txBody>
                    <a:bodyPr/>
                    <a:lstStyle/>
                    <a:p>
                      <a:r>
                        <a:rPr lang="en-US" sz="2000" b="1" dirty="0"/>
                        <a:t>Enable virtual collaboration </a:t>
                      </a:r>
                    </a:p>
                  </a:txBody>
                  <a:tcPr/>
                </a:tc>
                <a:tc>
                  <a:txBody>
                    <a:bodyPr/>
                    <a:lstStyle/>
                    <a:p>
                      <a:r>
                        <a:rPr lang="en-US" sz="2000" b="1" dirty="0"/>
                        <a:t>Workflow and project management systems</a:t>
                      </a:r>
                    </a:p>
                  </a:txBody>
                  <a:tcPr/>
                </a:tc>
                <a:extLst>
                  <a:ext uri="{0D108BD9-81ED-4DB2-BD59-A6C34878D82A}">
                    <a16:rowId xmlns:a16="http://schemas.microsoft.com/office/drawing/2014/main" val="10005"/>
                  </a:ext>
                </a:extLst>
              </a:tr>
              <a:tr h="740099">
                <a:tc rowSpan="5">
                  <a:txBody>
                    <a:bodyPr/>
                    <a:lstStyle/>
                    <a:p>
                      <a:r>
                        <a:rPr lang="en-US" sz="2000" b="1" dirty="0"/>
                        <a:t>Enable cross-functional, cross </a:t>
                      </a:r>
                    </a:p>
                  </a:txBody>
                  <a:tcPr/>
                </a:tc>
                <a:tc>
                  <a:txBody>
                    <a:bodyPr/>
                    <a:lstStyle/>
                    <a:p>
                      <a:r>
                        <a:rPr lang="en-US" sz="2000" b="1" dirty="0"/>
                        <a:t>skilling and Job sharing - Document sharing</a:t>
                      </a:r>
                    </a:p>
                  </a:txBody>
                  <a:tcPr/>
                </a:tc>
                <a:extLst>
                  <a:ext uri="{0D108BD9-81ED-4DB2-BD59-A6C34878D82A}">
                    <a16:rowId xmlns:a16="http://schemas.microsoft.com/office/drawing/2014/main" val="10006"/>
                  </a:ext>
                </a:extLst>
              </a:tr>
              <a:tr h="740099">
                <a:tc vMerge="1">
                  <a:txBody>
                    <a:bodyPr/>
                    <a:lstStyle/>
                    <a:p>
                      <a:endParaRPr lang="en-US" dirty="0"/>
                    </a:p>
                  </a:txBody>
                  <a:tcPr/>
                </a:tc>
                <a:tc>
                  <a:txBody>
                    <a:bodyPr/>
                    <a:lstStyle/>
                    <a:p>
                      <a:r>
                        <a:rPr lang="en-US" sz="2000" b="1" dirty="0"/>
                        <a:t>Wikis and knowledge management systems</a:t>
                      </a:r>
                    </a:p>
                  </a:txBody>
                  <a:tcPr/>
                </a:tc>
                <a:extLst>
                  <a:ext uri="{0D108BD9-81ED-4DB2-BD59-A6C34878D82A}">
                    <a16:rowId xmlns:a16="http://schemas.microsoft.com/office/drawing/2014/main" val="10007"/>
                  </a:ext>
                </a:extLst>
              </a:tr>
              <a:tr h="418317">
                <a:tc vMerge="1">
                  <a:txBody>
                    <a:bodyPr/>
                    <a:lstStyle/>
                    <a:p>
                      <a:endParaRPr lang="en-US" dirty="0"/>
                    </a:p>
                  </a:txBody>
                  <a:tcPr/>
                </a:tc>
                <a:tc>
                  <a:txBody>
                    <a:bodyPr/>
                    <a:lstStyle/>
                    <a:p>
                      <a:r>
                        <a:rPr lang="en-US" sz="2000" b="1" dirty="0"/>
                        <a:t>ITSM tools</a:t>
                      </a:r>
                    </a:p>
                  </a:txBody>
                  <a:tcPr/>
                </a:tc>
                <a:extLst>
                  <a:ext uri="{0D108BD9-81ED-4DB2-BD59-A6C34878D82A}">
                    <a16:rowId xmlns:a16="http://schemas.microsoft.com/office/drawing/2014/main" val="10008"/>
                  </a:ext>
                </a:extLst>
              </a:tr>
              <a:tr h="418317">
                <a:tc vMerge="1">
                  <a:txBody>
                    <a:bodyPr/>
                    <a:lstStyle/>
                    <a:p>
                      <a:endParaRPr lang="en-US" dirty="0"/>
                    </a:p>
                  </a:txBody>
                  <a:tcPr/>
                </a:tc>
                <a:tc>
                  <a:txBody>
                    <a:bodyPr/>
                    <a:lstStyle/>
                    <a:p>
                      <a:r>
                        <a:rPr lang="en-US" sz="2000" b="1" dirty="0"/>
                        <a:t>Social tools</a:t>
                      </a:r>
                    </a:p>
                  </a:txBody>
                  <a:tcPr/>
                </a:tc>
                <a:extLst>
                  <a:ext uri="{0D108BD9-81ED-4DB2-BD59-A6C34878D82A}">
                    <a16:rowId xmlns:a16="http://schemas.microsoft.com/office/drawing/2014/main" val="10009"/>
                  </a:ext>
                </a:extLst>
              </a:tr>
              <a:tr h="418317">
                <a:tc vMerge="1">
                  <a:txBody>
                    <a:bodyPr/>
                    <a:lstStyle/>
                    <a:p>
                      <a:endParaRPr lang="en-US" dirty="0"/>
                    </a:p>
                  </a:txBody>
                  <a:tcPr/>
                </a:tc>
                <a:tc>
                  <a:txBody>
                    <a:bodyPr/>
                    <a:lstStyle/>
                    <a:p>
                      <a:r>
                        <a:rPr lang="en-US" sz="2000" b="1" dirty="0"/>
                        <a:t>Shared backlogs</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810512"/>
          </a:xfrm>
        </p:spPr>
        <p:txBody>
          <a:bodyPr>
            <a:normAutofit fontScale="90000"/>
          </a:bodyPr>
          <a:lstStyle/>
          <a:p>
            <a:r>
              <a:rPr lang="en-US" sz="4000" b="1" dirty="0">
                <a:solidFill>
                  <a:srgbClr val="C00000"/>
                </a:solidFill>
              </a:rPr>
              <a:t>First steps to improving DevOps automation:</a:t>
            </a:r>
            <a:br>
              <a:rPr lang="en-US" dirty="0"/>
            </a:br>
            <a:endParaRPr lang="en-US" dirty="0"/>
          </a:p>
        </p:txBody>
      </p:sp>
      <p:sp>
        <p:nvSpPr>
          <p:cNvPr id="3" name="Content Placeholder 2"/>
          <p:cNvSpPr>
            <a:spLocks noGrp="1"/>
          </p:cNvSpPr>
          <p:nvPr>
            <p:ph idx="1"/>
          </p:nvPr>
        </p:nvSpPr>
        <p:spPr>
          <a:xfrm>
            <a:off x="457200" y="2057400"/>
            <a:ext cx="8229600" cy="4267200"/>
          </a:xfrm>
        </p:spPr>
        <p:txBody>
          <a:bodyPr/>
          <a:lstStyle/>
          <a:p>
            <a:r>
              <a:rPr lang="en-US" dirty="0"/>
              <a:t>Architect before automating</a:t>
            </a:r>
          </a:p>
          <a:p>
            <a:r>
              <a:rPr lang="en-US" dirty="0"/>
              <a:t>Asses your existing tools and automation capabilities</a:t>
            </a:r>
          </a:p>
          <a:p>
            <a:r>
              <a:rPr lang="en-US" dirty="0"/>
              <a:t>Identify critical gaps</a:t>
            </a:r>
          </a:p>
          <a:p>
            <a:r>
              <a:rPr lang="en-US" dirty="0"/>
              <a:t>Seek vendors who can meet your requirements</a:t>
            </a:r>
          </a:p>
          <a:p>
            <a:r>
              <a:rPr lang="en-US" dirty="0"/>
              <a:t>Optimize workflow bottlenecks and communication</a:t>
            </a:r>
          </a:p>
          <a:p>
            <a:r>
              <a:rPr lang="en-US" dirty="0"/>
              <a:t>Improve automated monitoring and notification practices</a:t>
            </a:r>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08888"/>
          </a:xfrm>
        </p:spPr>
        <p:txBody>
          <a:bodyPr>
            <a:noAutofit/>
          </a:bodyPr>
          <a:lstStyle/>
          <a:p>
            <a:r>
              <a:rPr lang="en-US" sz="3600" b="1" dirty="0">
                <a:solidFill>
                  <a:srgbClr val="C00000"/>
                </a:solidFill>
              </a:rPr>
              <a:t>Deployment Pipeline:</a:t>
            </a:r>
            <a:br>
              <a:rPr lang="en-US" sz="3600" dirty="0"/>
            </a:br>
            <a:endParaRPr lang="en-US" sz="3600" dirty="0"/>
          </a:p>
        </p:txBody>
      </p:sp>
      <p:sp>
        <p:nvSpPr>
          <p:cNvPr id="3" name="Content Placeholder 2"/>
          <p:cNvSpPr>
            <a:spLocks noGrp="1"/>
          </p:cNvSpPr>
          <p:nvPr>
            <p:ph idx="1"/>
          </p:nvPr>
        </p:nvSpPr>
        <p:spPr>
          <a:xfrm>
            <a:off x="457200" y="1524000"/>
            <a:ext cx="8229600" cy="4800600"/>
          </a:xfrm>
        </p:spPr>
        <p:txBody>
          <a:bodyPr/>
          <a:lstStyle/>
          <a:p>
            <a:r>
              <a:rPr lang="en-US" dirty="0"/>
              <a:t>The deployment pipeline is an automated process for managing all changes, from check-in to release. Toolchains span silos and automate the deployment pipeline.</a:t>
            </a:r>
          </a:p>
          <a:p>
            <a:endParaRPr lang="en-US" dirty="0"/>
          </a:p>
          <a:p>
            <a:pPr marL="0" indent="0">
              <a:buNone/>
            </a:pPr>
            <a:r>
              <a:rPr lang="en-US" dirty="0"/>
              <a:t>	Delivery team --&gt; Version Control --&gt; Build &amp; Unit Tests --&gt; Acceptance Tests --&gt; UATs --&gt; Release.</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05712"/>
          </a:xfrm>
        </p:spPr>
        <p:txBody>
          <a:bodyPr>
            <a:normAutofit/>
          </a:bodyPr>
          <a:lstStyle/>
          <a:p>
            <a:r>
              <a:rPr lang="en-US" sz="4000" b="1" dirty="0">
                <a:solidFill>
                  <a:srgbClr val="C00000"/>
                </a:solidFill>
              </a:rPr>
              <a:t>DevOps Toolchains:</a:t>
            </a:r>
            <a:br>
              <a:rPr lang="en-US" dirty="0"/>
            </a:br>
            <a:endParaRPr lang="en-US" dirty="0"/>
          </a:p>
        </p:txBody>
      </p:sp>
      <p:sp>
        <p:nvSpPr>
          <p:cNvPr id="3" name="Content Placeholder 2"/>
          <p:cNvSpPr>
            <a:spLocks noGrp="1"/>
          </p:cNvSpPr>
          <p:nvPr>
            <p:ph idx="1"/>
          </p:nvPr>
        </p:nvSpPr>
        <p:spPr>
          <a:xfrm>
            <a:off x="457200" y="1524000"/>
            <a:ext cx="8229600" cy="4953000"/>
          </a:xfrm>
        </p:spPr>
        <p:txBody>
          <a:bodyPr>
            <a:normAutofit fontScale="92500"/>
          </a:bodyPr>
          <a:lstStyle/>
          <a:p>
            <a:pPr marL="0" indent="0">
              <a:buNone/>
            </a:pPr>
            <a:r>
              <a:rPr lang="en-US" dirty="0"/>
              <a:t>	This composed of the tools needed to support a DevOps continuous integration, continuous deployment and continuous release and operations initiative.</a:t>
            </a:r>
          </a:p>
          <a:p>
            <a:endParaRPr lang="en-US" dirty="0"/>
          </a:p>
          <a:p>
            <a:r>
              <a:rPr lang="en-US" dirty="0"/>
              <a:t>Toolchains automate tasks in the deployment pipeline</a:t>
            </a:r>
          </a:p>
          <a:p>
            <a:r>
              <a:rPr lang="en-US" dirty="0"/>
              <a:t>Each element of the toolchain serves a specific purpose</a:t>
            </a:r>
          </a:p>
          <a:p>
            <a:r>
              <a:rPr lang="en-US" dirty="0"/>
              <a:t>Applications within the toolchains are connected via APIs</a:t>
            </a:r>
          </a:p>
          <a:p>
            <a:r>
              <a:rPr lang="en-US" dirty="0"/>
              <a:t>They do not have to be homogenous or from a single vendor</a:t>
            </a:r>
          </a:p>
          <a:p>
            <a:r>
              <a:rPr lang="en-US" dirty="0"/>
              <a:t>Toolchains are usually built around open and closed source ecosystems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45920" y="304800"/>
            <a:ext cx="7498080" cy="914400"/>
          </a:xfrm>
        </p:spPr>
        <p:txBody>
          <a:bodyPr>
            <a:normAutofit fontScale="90000"/>
          </a:bodyPr>
          <a:lstStyle/>
          <a:p>
            <a:br>
              <a:rPr lang="en-US" sz="4400" dirty="0">
                <a:solidFill>
                  <a:srgbClr val="C00000"/>
                </a:solidFill>
              </a:rPr>
            </a:br>
            <a:br>
              <a:rPr lang="en-US" sz="4400" dirty="0">
                <a:solidFill>
                  <a:srgbClr val="C00000"/>
                </a:solidFill>
              </a:rPr>
            </a:br>
            <a:br>
              <a:rPr lang="en-US" sz="4400" dirty="0">
                <a:solidFill>
                  <a:srgbClr val="C00000"/>
                </a:solidFill>
              </a:rPr>
            </a:br>
            <a:endParaRPr lang="en-US" dirty="0"/>
          </a:p>
        </p:txBody>
      </p:sp>
      <p:sp>
        <p:nvSpPr>
          <p:cNvPr id="3" name="Content Placeholder 2"/>
          <p:cNvSpPr>
            <a:spLocks noGrp="1"/>
          </p:cNvSpPr>
          <p:nvPr>
            <p:ph idx="1"/>
          </p:nvPr>
        </p:nvSpPr>
        <p:spPr>
          <a:xfrm>
            <a:off x="228600" y="1828800"/>
            <a:ext cx="5181600" cy="4495800"/>
          </a:xfrm>
        </p:spPr>
        <p:txBody>
          <a:bodyPr/>
          <a:lstStyle/>
          <a:p>
            <a:pPr>
              <a:buFont typeface="Wingdings" pitchFamily="2" charset="2"/>
              <a:buChar char="§"/>
            </a:pPr>
            <a:r>
              <a:rPr lang="en-US" sz="2800" dirty="0"/>
              <a:t>A title</a:t>
            </a:r>
          </a:p>
          <a:p>
            <a:pPr>
              <a:buFont typeface="Wingdings" pitchFamily="2" charset="2"/>
              <a:buChar char="§"/>
            </a:pPr>
            <a:r>
              <a:rPr lang="en-US" sz="2800" dirty="0"/>
              <a:t>A separate team</a:t>
            </a:r>
          </a:p>
          <a:p>
            <a:pPr>
              <a:buFont typeface="Wingdings" pitchFamily="2" charset="2"/>
              <a:buChar char="§"/>
            </a:pPr>
            <a:r>
              <a:rPr lang="en-US" sz="2800" dirty="0"/>
              <a:t>A tool</a:t>
            </a:r>
          </a:p>
          <a:p>
            <a:pPr>
              <a:buFont typeface="Wingdings" pitchFamily="2" charset="2"/>
              <a:buChar char="§"/>
            </a:pPr>
            <a:r>
              <a:rPr lang="en-US" sz="2800" dirty="0"/>
              <a:t>Only culture</a:t>
            </a:r>
          </a:p>
          <a:p>
            <a:pPr>
              <a:buFont typeface="Wingdings" pitchFamily="2" charset="2"/>
              <a:buChar char="§"/>
            </a:pPr>
            <a:r>
              <a:rPr lang="en-US" sz="2800" dirty="0"/>
              <a:t>Only automation</a:t>
            </a:r>
          </a:p>
          <a:p>
            <a:endParaRPr lang="en-US" dirty="0"/>
          </a:p>
        </p:txBody>
      </p:sp>
      <p:pic>
        <p:nvPicPr>
          <p:cNvPr id="4098" name="Picture 2" descr="C:\Users\user\Desktop\husband work\devops fouindation images\devop not.PNG"/>
          <p:cNvPicPr>
            <a:picLocks noChangeAspect="1" noChangeArrowheads="1"/>
          </p:cNvPicPr>
          <p:nvPr/>
        </p:nvPicPr>
        <p:blipFill>
          <a:blip r:embed="rId2"/>
          <a:srcRect/>
          <a:stretch>
            <a:fillRect/>
          </a:stretch>
        </p:blipFill>
        <p:spPr bwMode="auto">
          <a:xfrm>
            <a:off x="5334000" y="1905000"/>
            <a:ext cx="3552825" cy="3962400"/>
          </a:xfrm>
          <a:prstGeom prst="rect">
            <a:avLst/>
          </a:prstGeom>
          <a:ln w="88900" cap="sq" cmpd="thickThin">
            <a:solidFill>
              <a:srgbClr val="000000"/>
            </a:solidFill>
            <a:prstDash val="solid"/>
            <a:miter lim="800000"/>
          </a:ln>
          <a:effectLst>
            <a:innerShdw blurRad="76200">
              <a:srgbClr val="000000"/>
            </a:innerShdw>
          </a:effectLst>
        </p:spPr>
      </p:pic>
      <p:sp>
        <p:nvSpPr>
          <p:cNvPr id="6" name="Rectangle 5"/>
          <p:cNvSpPr/>
          <p:nvPr/>
        </p:nvSpPr>
        <p:spPr>
          <a:xfrm>
            <a:off x="228600" y="914400"/>
            <a:ext cx="6096000" cy="923330"/>
          </a:xfrm>
          <a:prstGeom prst="rect">
            <a:avLst/>
          </a:prstGeom>
        </p:spPr>
        <p:txBody>
          <a:bodyPr wrap="square">
            <a:spAutoFit/>
          </a:bodyPr>
          <a:lstStyle/>
          <a:p>
            <a:r>
              <a:rPr lang="en-US" sz="3600" b="1" dirty="0">
                <a:solidFill>
                  <a:srgbClr val="C00000"/>
                </a:solidFill>
              </a:rPr>
              <a:t>What DevOps Is NOT</a:t>
            </a:r>
            <a:br>
              <a:rPr lang="en-US" dirty="0"/>
            </a:b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838200"/>
          </a:xfrm>
        </p:spPr>
        <p:txBody>
          <a:bodyPr>
            <a:normAutofit fontScale="90000"/>
          </a:bodyPr>
          <a:lstStyle/>
          <a:p>
            <a:r>
              <a:rPr lang="en-US" sz="4000" b="1" dirty="0">
                <a:solidFill>
                  <a:srgbClr val="C00000"/>
                </a:solidFill>
              </a:rPr>
              <a:t>Elements in a DevOps Toolchain:</a:t>
            </a:r>
            <a:br>
              <a:rPr lang="en-US" dirty="0"/>
            </a:br>
            <a:endParaRPr lang="en-US" dirty="0"/>
          </a:p>
        </p:txBody>
      </p:sp>
      <p:sp>
        <p:nvSpPr>
          <p:cNvPr id="3" name="Content Placeholder 2"/>
          <p:cNvSpPr>
            <a:spLocks noGrp="1"/>
          </p:cNvSpPr>
          <p:nvPr>
            <p:ph idx="1"/>
          </p:nvPr>
        </p:nvSpPr>
        <p:spPr>
          <a:xfrm>
            <a:off x="381000" y="1447800"/>
            <a:ext cx="8229600" cy="4389120"/>
          </a:xfrm>
        </p:spPr>
        <p:txBody>
          <a:bodyPr>
            <a:normAutofit/>
          </a:bodyPr>
          <a:lstStyle/>
          <a:p>
            <a:r>
              <a:rPr lang="en-US" dirty="0"/>
              <a:t>The deployment pipeline breaks the software delivery lifecycle into logical stages</a:t>
            </a:r>
          </a:p>
          <a:p>
            <a:r>
              <a:rPr lang="en-US" dirty="0"/>
              <a:t>Each stage provides</a:t>
            </a:r>
          </a:p>
          <a:p>
            <a:r>
              <a:rPr lang="en-US" dirty="0"/>
              <a:t>The opportunity to verify the quality of new features from a different angle</a:t>
            </a:r>
          </a:p>
          <a:p>
            <a:r>
              <a:rPr lang="en-US" dirty="0"/>
              <a:t>The team with fast feedback</a:t>
            </a:r>
          </a:p>
          <a:p>
            <a:r>
              <a:rPr lang="en-US" dirty="0"/>
              <a:t>Visibility into the flow of changes</a:t>
            </a:r>
          </a:p>
          <a:p>
            <a:r>
              <a:rPr lang="en-US" dirty="0"/>
              <a:t>DevOps toolchains provide the capabilities needed to automate and expedite each stage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24712"/>
          </a:xfrm>
        </p:spPr>
        <p:txBody>
          <a:bodyPr>
            <a:normAutofit/>
          </a:bodyPr>
          <a:lstStyle/>
          <a:p>
            <a:r>
              <a:rPr lang="en-US" sz="3600" b="1" dirty="0">
                <a:solidFill>
                  <a:srgbClr val="C00000"/>
                </a:solidFill>
              </a:rPr>
              <a:t>Typical Toolchain Elements:</a:t>
            </a:r>
          </a:p>
        </p:txBody>
      </p:sp>
      <p:sp>
        <p:nvSpPr>
          <p:cNvPr id="3" name="Content Placeholder 2"/>
          <p:cNvSpPr>
            <a:spLocks noGrp="1"/>
          </p:cNvSpPr>
          <p:nvPr>
            <p:ph idx="1"/>
          </p:nvPr>
        </p:nvSpPr>
        <p:spPr>
          <a:xfrm>
            <a:off x="457200" y="1905000"/>
            <a:ext cx="8229600" cy="4419600"/>
          </a:xfrm>
        </p:spPr>
        <p:txBody>
          <a:bodyPr>
            <a:normAutofit fontScale="92500" lnSpcReduction="20000"/>
          </a:bodyPr>
          <a:lstStyle/>
          <a:p>
            <a:pPr>
              <a:buNone/>
            </a:pPr>
            <a:endParaRPr lang="en-US" dirty="0"/>
          </a:p>
          <a:p>
            <a:r>
              <a:rPr lang="en-US" dirty="0"/>
              <a:t>Requirements management</a:t>
            </a:r>
          </a:p>
          <a:p>
            <a:r>
              <a:rPr lang="en-US" dirty="0"/>
              <a:t>Orchestration and visualization</a:t>
            </a:r>
          </a:p>
          <a:p>
            <a:r>
              <a:rPr lang="en-US" dirty="0"/>
              <a:t>Version control management</a:t>
            </a:r>
          </a:p>
          <a:p>
            <a:r>
              <a:rPr lang="en-US" dirty="0"/>
              <a:t>Continuous integration and builds</a:t>
            </a:r>
          </a:p>
          <a:p>
            <a:r>
              <a:rPr lang="en-US" dirty="0"/>
              <a:t>Artifact management</a:t>
            </a:r>
          </a:p>
          <a:p>
            <a:r>
              <a:rPr lang="en-US" dirty="0"/>
              <a:t>Containers and OS virtualization</a:t>
            </a:r>
          </a:p>
          <a:p>
            <a:r>
              <a:rPr lang="en-US" dirty="0"/>
              <a:t>Test and environment automation</a:t>
            </a:r>
          </a:p>
          <a:p>
            <a:r>
              <a:rPr lang="en-US" dirty="0"/>
              <a:t> Server configuration and deployment</a:t>
            </a:r>
          </a:p>
          <a:p>
            <a:r>
              <a:rPr lang="en-US" dirty="0"/>
              <a:t> System configuration management</a:t>
            </a:r>
          </a:p>
          <a:p>
            <a:r>
              <a:rPr lang="en-US" dirty="0"/>
              <a:t> Alerts and alarms</a:t>
            </a:r>
          </a:p>
          <a:p>
            <a:r>
              <a:rPr lang="en-US" dirty="0"/>
              <a:t> Monitoring</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normAutofit/>
          </a:bodyPr>
          <a:lstStyle/>
          <a:p>
            <a:r>
              <a:rPr lang="en-US" sz="3600" b="1" dirty="0">
                <a:solidFill>
                  <a:srgbClr val="C00000"/>
                </a:solidFill>
              </a:rPr>
              <a:t>7. Measurement, Metrics &amp; Reporting:</a:t>
            </a:r>
            <a:endParaRPr lang="en-US" sz="3600" dirty="0"/>
          </a:p>
        </p:txBody>
      </p:sp>
      <p:graphicFrame>
        <p:nvGraphicFramePr>
          <p:cNvPr id="4" name="Content Placeholder 3"/>
          <p:cNvGraphicFramePr>
            <a:graphicFrameLocks noGrp="1"/>
          </p:cNvGraphicFramePr>
          <p:nvPr>
            <p:ph idx="1"/>
          </p:nvPr>
        </p:nvGraphicFramePr>
        <p:xfrm>
          <a:off x="457200" y="2666998"/>
          <a:ext cx="8382000" cy="3810003"/>
        </p:xfrm>
        <a:graphic>
          <a:graphicData uri="http://schemas.openxmlformats.org/drawingml/2006/table">
            <a:tbl>
              <a:tblPr firstRow="1" bandRow="1">
                <a:tableStyleId>{5C22544A-7EE6-4342-B048-85BDC9FD1C3A}</a:tableStyleId>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589259">
                <a:tc>
                  <a:txBody>
                    <a:bodyPr/>
                    <a:lstStyle/>
                    <a:p>
                      <a:pPr algn="ctr"/>
                      <a:r>
                        <a:rPr lang="en-US" sz="2000" dirty="0"/>
                        <a:t>Don't Measure</a:t>
                      </a:r>
                    </a:p>
                  </a:txBody>
                  <a:tcPr/>
                </a:tc>
                <a:tc>
                  <a:txBody>
                    <a:bodyPr/>
                    <a:lstStyle/>
                    <a:p>
                      <a:pPr algn="ctr"/>
                      <a:r>
                        <a:rPr lang="en-US" sz="2000" dirty="0"/>
                        <a:t>Do Measure</a:t>
                      </a:r>
                    </a:p>
                  </a:txBody>
                  <a:tcPr/>
                </a:tc>
                <a:extLst>
                  <a:ext uri="{0D108BD9-81ED-4DB2-BD59-A6C34878D82A}">
                    <a16:rowId xmlns:a16="http://schemas.microsoft.com/office/drawing/2014/main" val="10000"/>
                  </a:ext>
                </a:extLst>
              </a:tr>
              <a:tr h="589259">
                <a:tc>
                  <a:txBody>
                    <a:bodyPr/>
                    <a:lstStyle/>
                    <a:p>
                      <a:r>
                        <a:rPr lang="en-US" sz="2000" dirty="0"/>
                        <a:t>Outputs, Productivity</a:t>
                      </a:r>
                    </a:p>
                  </a:txBody>
                  <a:tcPr/>
                </a:tc>
                <a:tc>
                  <a:txBody>
                    <a:bodyPr/>
                    <a:lstStyle/>
                    <a:p>
                      <a:r>
                        <a:rPr lang="en-US" sz="2000" dirty="0"/>
                        <a:t>Outcomes, Value</a:t>
                      </a:r>
                    </a:p>
                  </a:txBody>
                  <a:tcPr/>
                </a:tc>
                <a:extLst>
                  <a:ext uri="{0D108BD9-81ED-4DB2-BD59-A6C34878D82A}">
                    <a16:rowId xmlns:a16="http://schemas.microsoft.com/office/drawing/2014/main" val="10001"/>
                  </a:ext>
                </a:extLst>
              </a:tr>
              <a:tr h="589259">
                <a:tc>
                  <a:txBody>
                    <a:bodyPr/>
                    <a:lstStyle/>
                    <a:p>
                      <a:r>
                        <a:rPr lang="en-US" sz="2000" dirty="0"/>
                        <a:t>Maturity</a:t>
                      </a:r>
                    </a:p>
                  </a:txBody>
                  <a:tcPr/>
                </a:tc>
                <a:tc>
                  <a:txBody>
                    <a:bodyPr/>
                    <a:lstStyle/>
                    <a:p>
                      <a:r>
                        <a:rPr lang="en-US" sz="2000" dirty="0"/>
                        <a:t>Capability</a:t>
                      </a:r>
                    </a:p>
                  </a:txBody>
                  <a:tcPr/>
                </a:tc>
                <a:extLst>
                  <a:ext uri="{0D108BD9-81ED-4DB2-BD59-A6C34878D82A}">
                    <a16:rowId xmlns:a16="http://schemas.microsoft.com/office/drawing/2014/main" val="10002"/>
                  </a:ext>
                </a:extLst>
              </a:tr>
              <a:tr h="1452967">
                <a:tc>
                  <a:txBody>
                    <a:bodyPr/>
                    <a:lstStyle/>
                    <a:p>
                      <a:r>
                        <a:rPr lang="en-US" sz="2000" dirty="0"/>
                        <a:t>Lines of code, Velocity, Utilization </a:t>
                      </a:r>
                    </a:p>
                  </a:txBody>
                  <a:tcPr/>
                </a:tc>
                <a:tc>
                  <a:txBody>
                    <a:bodyPr/>
                    <a:lstStyle/>
                    <a:p>
                      <a:r>
                        <a:rPr lang="en-US" sz="2000" dirty="0"/>
                        <a:t>Delivery lead time, deployment frequency, time to restore service, change fail rate</a:t>
                      </a:r>
                    </a:p>
                  </a:txBody>
                  <a:tcPr/>
                </a:tc>
                <a:extLst>
                  <a:ext uri="{0D108BD9-81ED-4DB2-BD59-A6C34878D82A}">
                    <a16:rowId xmlns:a16="http://schemas.microsoft.com/office/drawing/2014/main" val="10003"/>
                  </a:ext>
                </a:extLst>
              </a:tr>
              <a:tr h="589259">
                <a:tc>
                  <a:txBody>
                    <a:bodyPr/>
                    <a:lstStyle/>
                    <a:p>
                      <a:r>
                        <a:rPr lang="en-US" sz="2000" dirty="0"/>
                        <a:t>Individual or local</a:t>
                      </a:r>
                    </a:p>
                  </a:txBody>
                  <a:tcPr/>
                </a:tc>
                <a:tc>
                  <a:txBody>
                    <a:bodyPr/>
                    <a:lstStyle/>
                    <a:p>
                      <a:r>
                        <a:rPr lang="en-US" sz="2000" dirty="0"/>
                        <a:t>Team or global</a:t>
                      </a:r>
                    </a:p>
                  </a:txBody>
                  <a:tcPr/>
                </a:tc>
                <a:extLst>
                  <a:ext uri="{0D108BD9-81ED-4DB2-BD59-A6C34878D82A}">
                    <a16:rowId xmlns:a16="http://schemas.microsoft.com/office/drawing/2014/main" val="10004"/>
                  </a:ext>
                </a:extLst>
              </a:tr>
            </a:tbl>
          </a:graphicData>
        </a:graphic>
      </p:graphicFrame>
      <p:sp>
        <p:nvSpPr>
          <p:cNvPr id="5" name="Rectangle 4"/>
          <p:cNvSpPr/>
          <p:nvPr/>
        </p:nvSpPr>
        <p:spPr>
          <a:xfrm>
            <a:off x="533400" y="1524001"/>
            <a:ext cx="7239000" cy="830997"/>
          </a:xfrm>
          <a:prstGeom prst="rect">
            <a:avLst/>
          </a:prstGeom>
        </p:spPr>
        <p:txBody>
          <a:bodyPr wrap="square">
            <a:spAutoFit/>
          </a:bodyPr>
          <a:lstStyle/>
          <a:p>
            <a:pPr>
              <a:buFont typeface="Wingdings" pitchFamily="2" charset="2"/>
              <a:buChar char="§"/>
            </a:pPr>
            <a:r>
              <a:rPr lang="en-US" sz="2400" dirty="0">
                <a:solidFill>
                  <a:srgbClr val="00B0F0"/>
                </a:solidFill>
              </a:rPr>
              <a:t>  </a:t>
            </a:r>
            <a:r>
              <a:rPr lang="en-US" sz="2400" dirty="0"/>
              <a:t>The importance of measurement</a:t>
            </a:r>
          </a:p>
          <a:p>
            <a:pPr>
              <a:buFont typeface="Wingdings" pitchFamily="2" charset="2"/>
              <a:buChar char="§"/>
            </a:pPr>
            <a:r>
              <a:rPr lang="en-US" sz="2400" dirty="0">
                <a:solidFill>
                  <a:srgbClr val="00B0F0"/>
                </a:solidFill>
              </a:rPr>
              <a:t>  </a:t>
            </a:r>
            <a:r>
              <a:rPr lang="en-US" sz="2400" dirty="0"/>
              <a:t>Guidelines to Measure IT Performance: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429512"/>
          </a:xfrm>
        </p:spPr>
        <p:txBody>
          <a:bodyPr>
            <a:normAutofit/>
          </a:bodyPr>
          <a:lstStyle/>
          <a:p>
            <a:r>
              <a:rPr lang="en-US" sz="3600" b="1" dirty="0">
                <a:solidFill>
                  <a:srgbClr val="C00000"/>
                </a:solidFill>
              </a:rPr>
              <a:t>8. Sharing, Shadowing &amp; Evolving</a:t>
            </a:r>
            <a:br>
              <a:rPr lang="en-US" dirty="0"/>
            </a:br>
            <a:endParaRPr lang="en-US" dirty="0"/>
          </a:p>
        </p:txBody>
      </p:sp>
      <p:sp>
        <p:nvSpPr>
          <p:cNvPr id="3" name="Content Placeholder 2"/>
          <p:cNvSpPr>
            <a:spLocks noGrp="1"/>
          </p:cNvSpPr>
          <p:nvPr>
            <p:ph idx="1"/>
          </p:nvPr>
        </p:nvSpPr>
        <p:spPr>
          <a:xfrm>
            <a:off x="457200" y="1600200"/>
            <a:ext cx="8229600" cy="4724400"/>
          </a:xfrm>
        </p:spPr>
        <p:txBody>
          <a:bodyPr/>
          <a:lstStyle/>
          <a:p>
            <a:r>
              <a:rPr lang="en-US" dirty="0"/>
              <a:t>DevOps Days</a:t>
            </a:r>
          </a:p>
          <a:p>
            <a:r>
              <a:rPr lang="en-US" dirty="0"/>
              <a:t>DevOps in the Enterprise</a:t>
            </a:r>
          </a:p>
          <a:p>
            <a:r>
              <a:rPr lang="en-US" dirty="0"/>
              <a:t>Roles</a:t>
            </a:r>
          </a:p>
          <a:p>
            <a:r>
              <a:rPr lang="en-US" dirty="0"/>
              <a:t>DevOps Leadership</a:t>
            </a:r>
          </a:p>
          <a:p>
            <a:r>
              <a:rPr lang="en-US" dirty="0"/>
              <a:t>Organizational Considerations</a:t>
            </a:r>
          </a:p>
          <a:p>
            <a:r>
              <a:rPr lang="en-US" dirty="0"/>
              <a:t>Challenges, Risks and Critical Success Factors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295400"/>
          </a:xfrm>
        </p:spPr>
        <p:txBody>
          <a:bodyPr>
            <a:normAutofit fontScale="90000"/>
          </a:bodyPr>
          <a:lstStyle/>
          <a:p>
            <a:r>
              <a:rPr lang="en-US" sz="4000" b="1" dirty="0">
                <a:solidFill>
                  <a:srgbClr val="C00000"/>
                </a:solidFill>
              </a:rPr>
              <a:t>DevOps Encourages a Sharing Culture:</a:t>
            </a:r>
            <a:br>
              <a:rPr lang="en-US" dirty="0"/>
            </a:br>
            <a:endParaRPr lang="en-US" dirty="0"/>
          </a:p>
        </p:txBody>
      </p:sp>
      <p:sp>
        <p:nvSpPr>
          <p:cNvPr id="3" name="Content Placeholder 2"/>
          <p:cNvSpPr>
            <a:spLocks noGrp="1"/>
          </p:cNvSpPr>
          <p:nvPr>
            <p:ph idx="1"/>
          </p:nvPr>
        </p:nvSpPr>
        <p:spPr>
          <a:xfrm>
            <a:off x="457200" y="1676400"/>
            <a:ext cx="8229600" cy="4648200"/>
          </a:xfrm>
        </p:spPr>
        <p:txBody>
          <a:bodyPr>
            <a:normAutofit lnSpcReduction="10000"/>
          </a:bodyPr>
          <a:lstStyle/>
          <a:p>
            <a:r>
              <a:rPr lang="en-US" dirty="0"/>
              <a:t>Immersion opportunities are becoming more available in an effort to provide DevOps teams access to subject matter coaches on topics such as CI, CD, Lean and Design methods.</a:t>
            </a:r>
          </a:p>
          <a:p>
            <a:r>
              <a:rPr lang="en-US" dirty="0"/>
              <a:t> DevOps simulations and gamifications are also becoming more available</a:t>
            </a:r>
          </a:p>
          <a:p>
            <a:endParaRPr lang="en-US" dirty="0"/>
          </a:p>
          <a:p>
            <a:pPr>
              <a:buNone/>
            </a:pPr>
            <a:r>
              <a:rPr lang="en-US" b="1" dirty="0"/>
              <a:t>	Games, hackathons, common workspaces, simulations and other innovations are helping to encourage the sharing of tools, knowledge, discoveries and lessons learned.</a:t>
            </a:r>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295400"/>
          </a:xfrm>
        </p:spPr>
        <p:txBody>
          <a:bodyPr>
            <a:normAutofit fontScale="90000"/>
          </a:bodyPr>
          <a:lstStyle/>
          <a:p>
            <a:r>
              <a:rPr lang="en-US" b="1" dirty="0">
                <a:solidFill>
                  <a:srgbClr val="C00000"/>
                </a:solidFill>
              </a:rPr>
              <a:t>Internal DevOps Days:</a:t>
            </a:r>
            <a:br>
              <a:rPr lang="en-US" dirty="0"/>
            </a:br>
            <a:endParaRPr lang="en-US" dirty="0"/>
          </a:p>
        </p:txBody>
      </p:sp>
      <p:sp>
        <p:nvSpPr>
          <p:cNvPr id="3" name="Content Placeholder 2"/>
          <p:cNvSpPr>
            <a:spLocks noGrp="1"/>
          </p:cNvSpPr>
          <p:nvPr>
            <p:ph idx="1"/>
          </p:nvPr>
        </p:nvSpPr>
        <p:spPr>
          <a:xfrm>
            <a:off x="457200" y="1752600"/>
            <a:ext cx="8229600" cy="4572000"/>
          </a:xfrm>
        </p:spPr>
        <p:txBody>
          <a:bodyPr/>
          <a:lstStyle/>
          <a:p>
            <a:r>
              <a:rPr lang="en-US" dirty="0"/>
              <a:t>Some organizations are replicating the DevOps Days model as internal events</a:t>
            </a:r>
          </a:p>
          <a:p>
            <a:r>
              <a:rPr lang="en-US" dirty="0"/>
              <a:t>DevOps Days events give teams and individuals an opportunity to learn, share, discuss, engage and provide input and feedback</a:t>
            </a:r>
          </a:p>
          <a:p>
            <a:pPr>
              <a:buNone/>
            </a:pPr>
            <a:r>
              <a:rPr lang="en-US" dirty="0"/>
              <a:t>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normAutofit fontScale="90000"/>
          </a:bodyPr>
          <a:lstStyle/>
          <a:p>
            <a:r>
              <a:rPr lang="en-US" sz="4000" b="1" dirty="0">
                <a:solidFill>
                  <a:srgbClr val="C00000"/>
                </a:solidFill>
              </a:rPr>
              <a:t>The format can include</a:t>
            </a:r>
            <a:br>
              <a:rPr lang="en-US" dirty="0"/>
            </a:br>
            <a:endParaRPr lang="en-US" dirty="0"/>
          </a:p>
        </p:txBody>
      </p:sp>
      <p:sp>
        <p:nvSpPr>
          <p:cNvPr id="3" name="Content Placeholder 2"/>
          <p:cNvSpPr>
            <a:spLocks noGrp="1"/>
          </p:cNvSpPr>
          <p:nvPr>
            <p:ph idx="1"/>
          </p:nvPr>
        </p:nvSpPr>
        <p:spPr>
          <a:xfrm>
            <a:off x="457200" y="1600200"/>
            <a:ext cx="8001000" cy="4724400"/>
          </a:xfrm>
        </p:spPr>
        <p:txBody>
          <a:bodyPr/>
          <a:lstStyle/>
          <a:p>
            <a:r>
              <a:rPr lang="en-US" dirty="0"/>
              <a:t>Traditional 30 minute presentations from internal and external resources</a:t>
            </a:r>
          </a:p>
          <a:p>
            <a:r>
              <a:rPr lang="en-US" dirty="0"/>
              <a:t>Ignite (2 minute rapid-fire) topic specific sessions</a:t>
            </a:r>
          </a:p>
          <a:p>
            <a:r>
              <a:rPr lang="en-US" dirty="0"/>
              <a:t>Open space break-out discussions on suggested topics.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Roles:</a:t>
            </a:r>
            <a:br>
              <a:rPr lang="en-US" dirty="0"/>
            </a:br>
            <a:endParaRPr lang="en-US" dirty="0"/>
          </a:p>
        </p:txBody>
      </p:sp>
      <p:sp>
        <p:nvSpPr>
          <p:cNvPr id="3" name="Content Placeholder 2"/>
          <p:cNvSpPr>
            <a:spLocks noGrp="1"/>
          </p:cNvSpPr>
          <p:nvPr>
            <p:ph idx="1"/>
          </p:nvPr>
        </p:nvSpPr>
        <p:spPr>
          <a:xfrm>
            <a:off x="457200" y="1371600"/>
            <a:ext cx="8229600" cy="4953000"/>
          </a:xfrm>
        </p:spPr>
        <p:txBody>
          <a:bodyPr>
            <a:normAutofit/>
          </a:bodyPr>
          <a:lstStyle/>
          <a:p>
            <a:r>
              <a:rPr lang="en-US" dirty="0"/>
              <a:t> Addressing the DevOps Skills Gap:</a:t>
            </a:r>
          </a:p>
          <a:p>
            <a:r>
              <a:rPr lang="en-US" dirty="0"/>
              <a:t> The demand for DevOps resources is making it difficult for organizations to attract and retain talent</a:t>
            </a:r>
          </a:p>
          <a:p>
            <a:r>
              <a:rPr lang="en-US" dirty="0"/>
              <a:t> The breakneck pace at which technologies are evolving is making it difficult for individuals to maintain a current skill set</a:t>
            </a:r>
          </a:p>
          <a:p>
            <a:r>
              <a:rPr lang="en-US" dirty="0"/>
              <a:t> Ensuring individuals have the needed soft skills and are good cultural fit adds to the hiring challenge</a:t>
            </a:r>
          </a:p>
          <a:p>
            <a:endParaRPr lang="en-US" dirty="0"/>
          </a:p>
          <a:p>
            <a:pPr>
              <a:buNone/>
            </a:pPr>
            <a:r>
              <a:rPr lang="en-US" dirty="0"/>
              <a:t>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Strategies:</a:t>
            </a:r>
            <a:br>
              <a:rPr lang="en-US" dirty="0"/>
            </a:br>
            <a:endParaRPr lang="en-US" dirty="0"/>
          </a:p>
        </p:txBody>
      </p:sp>
      <p:sp>
        <p:nvSpPr>
          <p:cNvPr id="3" name="Content Placeholder 2"/>
          <p:cNvSpPr>
            <a:spLocks noGrp="1"/>
          </p:cNvSpPr>
          <p:nvPr>
            <p:ph idx="1"/>
          </p:nvPr>
        </p:nvSpPr>
        <p:spPr>
          <a:xfrm>
            <a:off x="457200" y="1676400"/>
            <a:ext cx="8229600" cy="4648200"/>
          </a:xfrm>
        </p:spPr>
        <p:txBody>
          <a:bodyPr/>
          <a:lstStyle/>
          <a:p>
            <a:r>
              <a:rPr lang="en-US" dirty="0"/>
              <a:t>Training and Certification</a:t>
            </a:r>
          </a:p>
          <a:p>
            <a:r>
              <a:rPr lang="en-US" dirty="0"/>
              <a:t>Immersion/ Coaching programs</a:t>
            </a:r>
          </a:p>
          <a:p>
            <a:r>
              <a:rPr lang="en-US" dirty="0"/>
              <a:t>Restructuring pay and corporate culture</a:t>
            </a:r>
          </a:p>
          <a:p>
            <a:r>
              <a:rPr lang="en-US" dirty="0"/>
              <a:t>Supplement internal teams with outsourced talent</a:t>
            </a:r>
          </a:p>
          <a:p>
            <a:r>
              <a:rPr lang="en-US" dirty="0"/>
              <a:t>Recruiting Bonuses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rgbClr val="C00000"/>
                </a:solidFill>
              </a:rPr>
              <a:t>Skills and Characteristics of a DevOps Professional:</a:t>
            </a:r>
            <a:br>
              <a:rPr lang="en-US" dirty="0"/>
            </a:br>
            <a:endParaRPr lang="en-US" dirty="0"/>
          </a:p>
        </p:txBody>
      </p:sp>
      <p:sp>
        <p:nvSpPr>
          <p:cNvPr id="3" name="Content Placeholder 2"/>
          <p:cNvSpPr>
            <a:spLocks noGrp="1"/>
          </p:cNvSpPr>
          <p:nvPr>
            <p:ph idx="1"/>
          </p:nvPr>
        </p:nvSpPr>
        <p:spPr>
          <a:xfrm>
            <a:off x="457200" y="1371600"/>
            <a:ext cx="8382000" cy="5105400"/>
          </a:xfrm>
        </p:spPr>
        <p:txBody>
          <a:bodyPr>
            <a:normAutofit/>
          </a:bodyPr>
          <a:lstStyle/>
          <a:p>
            <a:pPr>
              <a:buNone/>
            </a:pPr>
            <a:r>
              <a:rPr lang="en-US" b="1" dirty="0">
                <a:solidFill>
                  <a:srgbClr val="C00000"/>
                </a:solidFill>
              </a:rPr>
              <a:t>Skills:</a:t>
            </a:r>
          </a:p>
          <a:p>
            <a:pPr algn="just"/>
            <a:r>
              <a:rPr lang="en-US" dirty="0"/>
              <a:t> </a:t>
            </a:r>
            <a:r>
              <a:rPr lang="en-US" b="1" dirty="0">
                <a:solidFill>
                  <a:srgbClr val="002060"/>
                </a:solidFill>
              </a:rPr>
              <a:t>Business </a:t>
            </a:r>
            <a:r>
              <a:rPr lang="en-US" dirty="0"/>
              <a:t>- Knowledge of business priorities and processes</a:t>
            </a:r>
          </a:p>
          <a:p>
            <a:pPr algn="just"/>
            <a:r>
              <a:rPr lang="en-US" dirty="0"/>
              <a:t> </a:t>
            </a:r>
            <a:r>
              <a:rPr lang="en-US" b="1" dirty="0">
                <a:solidFill>
                  <a:srgbClr val="002060"/>
                </a:solidFill>
              </a:rPr>
              <a:t>Technical </a:t>
            </a:r>
            <a:r>
              <a:rPr lang="en-US" dirty="0"/>
              <a:t>- Specialist with broad generalist knowledge (T-shaped) - Experience or at least an interest in writing code</a:t>
            </a:r>
          </a:p>
          <a:p>
            <a:pPr algn="just"/>
            <a:r>
              <a:rPr lang="en-US" dirty="0"/>
              <a:t> </a:t>
            </a:r>
            <a:r>
              <a:rPr lang="en-US" b="1" dirty="0">
                <a:solidFill>
                  <a:srgbClr val="002060"/>
                </a:solidFill>
              </a:rPr>
              <a:t>Soft </a:t>
            </a:r>
            <a:r>
              <a:rPr lang="en-US" dirty="0"/>
              <a:t>- Communication, Collaboration, team work</a:t>
            </a:r>
          </a:p>
          <a:p>
            <a:pPr algn="just"/>
            <a:r>
              <a:rPr lang="en-US" b="1" dirty="0">
                <a:solidFill>
                  <a:srgbClr val="002060"/>
                </a:solidFill>
              </a:rPr>
              <a:t> Self-management </a:t>
            </a:r>
            <a:r>
              <a:rPr lang="en-US" dirty="0"/>
              <a:t>- Initiative, time and stress management, self-motivation, focus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685800"/>
            <a:ext cx="8412480" cy="685800"/>
          </a:xfrm>
        </p:spPr>
        <p:txBody>
          <a:bodyPr>
            <a:normAutofit fontScale="90000"/>
          </a:bodyPr>
          <a:lstStyle/>
          <a:p>
            <a:br>
              <a:rPr lang="en-US" sz="4400" dirty="0">
                <a:solidFill>
                  <a:schemeClr val="accent2">
                    <a:lumMod val="75000"/>
                  </a:schemeClr>
                </a:solidFill>
              </a:rPr>
            </a:br>
            <a:br>
              <a:rPr lang="en-US" sz="4400" dirty="0">
                <a:solidFill>
                  <a:schemeClr val="accent2">
                    <a:lumMod val="75000"/>
                  </a:schemeClr>
                </a:solidFill>
              </a:rPr>
            </a:br>
            <a:r>
              <a:rPr lang="en-US" sz="5400" dirty="0">
                <a:solidFill>
                  <a:schemeClr val="accent2">
                    <a:lumMod val="75000"/>
                  </a:schemeClr>
                </a:solidFill>
              </a:rPr>
              <a:t> </a:t>
            </a:r>
            <a:r>
              <a:rPr lang="en-US" sz="4000" b="1" dirty="0">
                <a:solidFill>
                  <a:srgbClr val="C00000"/>
                </a:solidFill>
              </a:rPr>
              <a:t>Why DevOps Is Important Now: </a:t>
            </a:r>
          </a:p>
        </p:txBody>
      </p:sp>
      <p:sp>
        <p:nvSpPr>
          <p:cNvPr id="5" name="Content Placeholder 2"/>
          <p:cNvSpPr>
            <a:spLocks noGrp="1"/>
          </p:cNvSpPr>
          <p:nvPr>
            <p:ph idx="1"/>
          </p:nvPr>
        </p:nvSpPr>
        <p:spPr>
          <a:xfrm>
            <a:off x="228600" y="1514007"/>
            <a:ext cx="8458200" cy="5039193"/>
          </a:xfrm>
          <a:noFill/>
          <a:ln>
            <a:noFill/>
          </a:ln>
        </p:spPr>
        <p:txBody>
          <a:bodyPr>
            <a:normAutofit/>
          </a:bodyPr>
          <a:lstStyle/>
          <a:p>
            <a:r>
              <a:rPr lang="en-US" sz="2400" dirty="0"/>
              <a:t>More Organizations are migrating to cloud</a:t>
            </a:r>
          </a:p>
          <a:p>
            <a:r>
              <a:rPr lang="en-US" sz="2400" dirty="0"/>
              <a:t>Agile software development and cloud infrastructure is increasing</a:t>
            </a:r>
          </a:p>
          <a:p>
            <a:r>
              <a:rPr lang="en-US" sz="2400" dirty="0"/>
              <a:t>IT can no longer operate in a silo culture</a:t>
            </a:r>
          </a:p>
          <a:p>
            <a:r>
              <a:rPr lang="en-US" sz="2400" dirty="0"/>
              <a:t>Consumer have "app" mentalities and expectations</a:t>
            </a:r>
          </a:p>
          <a:p>
            <a:r>
              <a:rPr lang="en-US" sz="2400" dirty="0"/>
              <a:t>There is more data available to the business</a:t>
            </a:r>
          </a:p>
          <a:p>
            <a:pPr>
              <a:buNone/>
            </a:pPr>
            <a:endParaRPr lang="en-US" sz="2400" dirty="0"/>
          </a:p>
          <a:p>
            <a:pPr>
              <a:buNone/>
            </a:pPr>
            <a:r>
              <a:rPr lang="en-US" sz="2400" dirty="0"/>
              <a:t>	To meet these changing conditions, IT must adapt its culture, practices and automation to be more "continuous", to shorten and accelerate the time to value for the business.</a:t>
            </a:r>
            <a:br>
              <a:rPr lang="en-US" sz="2400" dirty="0"/>
            </a:br>
            <a:endParaRPr lang="en-US" sz="24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Characteristics:</a:t>
            </a:r>
            <a:br>
              <a:rPr lang="en-US" dirty="0"/>
            </a:br>
            <a:endParaRPr lang="en-US" dirty="0"/>
          </a:p>
        </p:txBody>
      </p:sp>
      <p:sp>
        <p:nvSpPr>
          <p:cNvPr id="3" name="Content Placeholder 2"/>
          <p:cNvSpPr>
            <a:spLocks noGrp="1"/>
          </p:cNvSpPr>
          <p:nvPr>
            <p:ph idx="1"/>
          </p:nvPr>
        </p:nvSpPr>
        <p:spPr>
          <a:xfrm>
            <a:off x="457200" y="1524000"/>
            <a:ext cx="8229600" cy="4800600"/>
          </a:xfrm>
        </p:spPr>
        <p:txBody>
          <a:bodyPr/>
          <a:lstStyle/>
          <a:p>
            <a:r>
              <a:rPr lang="en-US" dirty="0"/>
              <a:t>Adaptable</a:t>
            </a:r>
          </a:p>
          <a:p>
            <a:r>
              <a:rPr lang="en-US" dirty="0"/>
              <a:t>Customer-focused</a:t>
            </a:r>
          </a:p>
          <a:p>
            <a:r>
              <a:rPr lang="en-US" dirty="0"/>
              <a:t>Craftsmen</a:t>
            </a:r>
          </a:p>
          <a:p>
            <a:r>
              <a:rPr lang="en-US" dirty="0"/>
              <a:t>Curious</a:t>
            </a:r>
          </a:p>
          <a:p>
            <a:r>
              <a:rPr lang="en-US" dirty="0"/>
              <a:t>Data-driven</a:t>
            </a:r>
          </a:p>
          <a:p>
            <a:r>
              <a:rPr lang="en-US" dirty="0"/>
              <a:t>Engaged</a:t>
            </a:r>
          </a:p>
          <a:p>
            <a:r>
              <a:rPr lang="en-US" dirty="0"/>
              <a:t>Empathetic</a:t>
            </a:r>
          </a:p>
          <a:p>
            <a:r>
              <a:rPr lang="en-US" dirty="0"/>
              <a:t>Transparent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rgbClr val="C00000"/>
                </a:solidFill>
              </a:rPr>
              <a:t>DevOps Roles:</a:t>
            </a:r>
            <a:br>
              <a:rPr lang="en-US" dirty="0"/>
            </a:br>
            <a:endParaRPr lang="en-US" dirty="0"/>
          </a:p>
        </p:txBody>
      </p:sp>
      <p:sp>
        <p:nvSpPr>
          <p:cNvPr id="3" name="Content Placeholder 2"/>
          <p:cNvSpPr>
            <a:spLocks noGrp="1"/>
          </p:cNvSpPr>
          <p:nvPr>
            <p:ph idx="1"/>
          </p:nvPr>
        </p:nvSpPr>
        <p:spPr>
          <a:xfrm>
            <a:off x="457200" y="1371600"/>
            <a:ext cx="8229600" cy="4953000"/>
          </a:xfrm>
        </p:spPr>
        <p:txBody>
          <a:bodyPr>
            <a:normAutofit lnSpcReduction="10000"/>
          </a:bodyPr>
          <a:lstStyle/>
          <a:p>
            <a:pPr lvl="1"/>
            <a:r>
              <a:rPr lang="en-US" dirty="0"/>
              <a:t>DevOps evangelist or leader</a:t>
            </a:r>
          </a:p>
          <a:p>
            <a:pPr lvl="1"/>
            <a:r>
              <a:rPr lang="en-US" dirty="0"/>
              <a:t> Software engineers, developers and testers</a:t>
            </a:r>
          </a:p>
          <a:p>
            <a:pPr lvl="1"/>
            <a:r>
              <a:rPr lang="en-US" dirty="0"/>
              <a:t> Release manager</a:t>
            </a:r>
          </a:p>
          <a:p>
            <a:pPr lvl="1"/>
            <a:r>
              <a:rPr lang="en-US" dirty="0"/>
              <a:t> Automation/Continuous delivery architect</a:t>
            </a:r>
          </a:p>
          <a:p>
            <a:pPr lvl="1"/>
            <a:r>
              <a:rPr lang="en-US" dirty="0"/>
              <a:t> Build engineer</a:t>
            </a:r>
          </a:p>
          <a:p>
            <a:pPr lvl="1"/>
            <a:r>
              <a:rPr lang="en-US" dirty="0"/>
              <a:t> Security Engineer</a:t>
            </a:r>
          </a:p>
          <a:p>
            <a:pPr lvl="1"/>
            <a:r>
              <a:rPr lang="en-US" dirty="0"/>
              <a:t> Quality assurance (QA)/ Experience assurance (XA)</a:t>
            </a:r>
          </a:p>
          <a:p>
            <a:pPr lvl="1"/>
            <a:r>
              <a:rPr lang="en-US" dirty="0"/>
              <a:t> DevOps operations engineer</a:t>
            </a:r>
          </a:p>
          <a:p>
            <a:pPr lvl="1"/>
            <a:r>
              <a:rPr lang="en-US" dirty="0"/>
              <a:t> IT support</a:t>
            </a:r>
          </a:p>
          <a:p>
            <a:pPr lvl="1"/>
            <a:r>
              <a:rPr lang="en-US" dirty="0"/>
              <a:t> Site Reliability Engineer</a:t>
            </a:r>
          </a:p>
          <a:p>
            <a:pPr lvl="1"/>
            <a:r>
              <a:rPr lang="en-US" dirty="0"/>
              <a:t> Agile Service Manager</a:t>
            </a:r>
          </a:p>
          <a:p>
            <a:pPr lvl="1"/>
            <a:r>
              <a:rPr lang="en-US" dirty="0"/>
              <a:t> Agile Process Owner</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rgbClr val="C00000"/>
                </a:solidFill>
              </a:rPr>
              <a:t>What is a DevOps Engineer?</a:t>
            </a:r>
            <a:br>
              <a:rPr lang="en-US" dirty="0"/>
            </a:br>
            <a:endParaRPr lang="en-US" dirty="0"/>
          </a:p>
        </p:txBody>
      </p:sp>
      <p:sp>
        <p:nvSpPr>
          <p:cNvPr id="3" name="Content Placeholder 2"/>
          <p:cNvSpPr>
            <a:spLocks noGrp="1"/>
          </p:cNvSpPr>
          <p:nvPr>
            <p:ph idx="1"/>
          </p:nvPr>
        </p:nvSpPr>
        <p:spPr>
          <a:xfrm>
            <a:off x="457200" y="1447800"/>
            <a:ext cx="8229600" cy="4876800"/>
          </a:xfrm>
        </p:spPr>
        <p:txBody>
          <a:bodyPr>
            <a:normAutofit/>
          </a:bodyPr>
          <a:lstStyle/>
          <a:p>
            <a:r>
              <a:rPr lang="en-US" dirty="0"/>
              <a:t>There is currently no "industry recognized" job description or formal career track for a DevOps Engineer</a:t>
            </a:r>
          </a:p>
          <a:p>
            <a:r>
              <a:rPr lang="en-US" dirty="0"/>
              <a:t>General characteristics include someone who</a:t>
            </a:r>
          </a:p>
          <a:p>
            <a:r>
              <a:rPr lang="en-US" dirty="0"/>
              <a:t>Wants to contribute his or her technical talent to business and process improvement initiatives</a:t>
            </a:r>
          </a:p>
          <a:p>
            <a:r>
              <a:rPr lang="en-US" dirty="0"/>
              <a:t>Is comfortable collaborating with others</a:t>
            </a:r>
          </a:p>
          <a:p>
            <a:r>
              <a:rPr lang="en-US" dirty="0"/>
              <a:t>Want to be in a workplace that promotes a shared culture.</a:t>
            </a:r>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429512"/>
          </a:xfrm>
        </p:spPr>
        <p:txBody>
          <a:bodyPr>
            <a:normAutofit/>
          </a:bodyPr>
          <a:lstStyle/>
          <a:p>
            <a:r>
              <a:rPr lang="en-US" sz="4000" b="1" dirty="0">
                <a:solidFill>
                  <a:srgbClr val="C00000"/>
                </a:solidFill>
              </a:rPr>
              <a:t>DevOps Leadership:</a:t>
            </a:r>
            <a:br>
              <a:rPr lang="en-US" dirty="0"/>
            </a:br>
            <a:endParaRPr lang="en-US" dirty="0"/>
          </a:p>
        </p:txBody>
      </p:sp>
      <p:sp>
        <p:nvSpPr>
          <p:cNvPr id="3" name="Content Placeholder 2"/>
          <p:cNvSpPr>
            <a:spLocks noGrp="1"/>
          </p:cNvSpPr>
          <p:nvPr>
            <p:ph idx="1"/>
          </p:nvPr>
        </p:nvSpPr>
        <p:spPr>
          <a:xfrm>
            <a:off x="457200" y="1600200"/>
            <a:ext cx="8229600" cy="4724400"/>
          </a:xfrm>
        </p:spPr>
        <p:txBody>
          <a:bodyPr/>
          <a:lstStyle/>
          <a:p>
            <a:pPr lvl="1"/>
            <a:r>
              <a:rPr lang="en-US" dirty="0"/>
              <a:t> Dimensions of transformational leadership:</a:t>
            </a:r>
          </a:p>
          <a:p>
            <a:pPr lvl="1"/>
            <a:r>
              <a:rPr lang="en-US" dirty="0"/>
              <a:t> Vision</a:t>
            </a:r>
          </a:p>
          <a:p>
            <a:pPr lvl="1"/>
            <a:r>
              <a:rPr lang="en-US" dirty="0"/>
              <a:t> Personal Recognition</a:t>
            </a:r>
          </a:p>
          <a:p>
            <a:pPr lvl="1"/>
            <a:r>
              <a:rPr lang="en-US" dirty="0"/>
              <a:t> Intellectual stimulation</a:t>
            </a:r>
          </a:p>
          <a:p>
            <a:pPr lvl="1"/>
            <a:r>
              <a:rPr lang="en-US" dirty="0"/>
              <a:t> Inspirational communication</a:t>
            </a:r>
          </a:p>
          <a:p>
            <a:pPr lvl="1"/>
            <a:r>
              <a:rPr lang="en-US" dirty="0"/>
              <a:t> Supportive leadership</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C00000"/>
                </a:solidFill>
              </a:rPr>
              <a:t>Leading a Digital Transformation: According to Jason Cox (Disney)</a:t>
            </a:r>
            <a:endParaRPr lang="en-US" sz="3600" dirty="0"/>
          </a:p>
        </p:txBody>
      </p:sp>
      <p:graphicFrame>
        <p:nvGraphicFramePr>
          <p:cNvPr id="4" name="Content Placeholder 3"/>
          <p:cNvGraphicFramePr>
            <a:graphicFrameLocks noGrp="1"/>
          </p:cNvGraphicFramePr>
          <p:nvPr>
            <p:ph idx="1"/>
          </p:nvPr>
        </p:nvGraphicFramePr>
        <p:xfrm>
          <a:off x="457200" y="2057399"/>
          <a:ext cx="8458200" cy="4038598"/>
        </p:xfrm>
        <a:graphic>
          <a:graphicData uri="http://schemas.openxmlformats.org/drawingml/2006/table">
            <a:tbl>
              <a:tblPr firstRow="1" bandRow="1">
                <a:tableStyleId>{5C22544A-7EE6-4342-B048-85BDC9FD1C3A}</a:tableStyleId>
              </a:tblPr>
              <a:tblGrid>
                <a:gridCol w="4464050">
                  <a:extLst>
                    <a:ext uri="{9D8B030D-6E8A-4147-A177-3AD203B41FA5}">
                      <a16:colId xmlns:a16="http://schemas.microsoft.com/office/drawing/2014/main" val="20000"/>
                    </a:ext>
                  </a:extLst>
                </a:gridCol>
                <a:gridCol w="3994150">
                  <a:extLst>
                    <a:ext uri="{9D8B030D-6E8A-4147-A177-3AD203B41FA5}">
                      <a16:colId xmlns:a16="http://schemas.microsoft.com/office/drawing/2014/main" val="20001"/>
                    </a:ext>
                  </a:extLst>
                </a:gridCol>
              </a:tblGrid>
              <a:tr h="653698">
                <a:tc>
                  <a:txBody>
                    <a:bodyPr/>
                    <a:lstStyle/>
                    <a:p>
                      <a:pPr algn="ctr"/>
                      <a:r>
                        <a:rPr lang="en-US" sz="2000" dirty="0"/>
                        <a:t>Crucial Ingredients</a:t>
                      </a:r>
                    </a:p>
                  </a:txBody>
                  <a:tcPr/>
                </a:tc>
                <a:tc>
                  <a:txBody>
                    <a:bodyPr/>
                    <a:lstStyle/>
                    <a:p>
                      <a:pPr algn="ctr"/>
                      <a:r>
                        <a:rPr lang="en-US" sz="2000" dirty="0"/>
                        <a:t>Leadership Challenges</a:t>
                      </a:r>
                    </a:p>
                  </a:txBody>
                  <a:tcPr/>
                </a:tc>
                <a:extLst>
                  <a:ext uri="{0D108BD9-81ED-4DB2-BD59-A6C34878D82A}">
                    <a16:rowId xmlns:a16="http://schemas.microsoft.com/office/drawing/2014/main" val="10000"/>
                  </a:ext>
                </a:extLst>
              </a:tr>
              <a:tr h="1128300">
                <a:tc>
                  <a:txBody>
                    <a:bodyPr/>
                    <a:lstStyle/>
                    <a:p>
                      <a:r>
                        <a:rPr lang="en-US" sz="2000" dirty="0"/>
                        <a:t>Collaboration - Breakdown silos, mutual objectives</a:t>
                      </a:r>
                    </a:p>
                  </a:txBody>
                  <a:tcPr/>
                </a:tc>
                <a:tc>
                  <a:txBody>
                    <a:bodyPr/>
                    <a:lstStyle/>
                    <a:p>
                      <a:r>
                        <a:rPr lang="en-US" sz="2000" dirty="0"/>
                        <a:t>The politics of command and control</a:t>
                      </a:r>
                    </a:p>
                  </a:txBody>
                  <a:tcPr/>
                </a:tc>
                <a:extLst>
                  <a:ext uri="{0D108BD9-81ED-4DB2-BD59-A6C34878D82A}">
                    <a16:rowId xmlns:a16="http://schemas.microsoft.com/office/drawing/2014/main" val="10001"/>
                  </a:ext>
                </a:extLst>
              </a:tr>
              <a:tr h="1128300">
                <a:tc>
                  <a:txBody>
                    <a:bodyPr/>
                    <a:lstStyle/>
                    <a:p>
                      <a:r>
                        <a:rPr lang="en-US" sz="2000" dirty="0"/>
                        <a:t>Curiosity - Keep experimenting	</a:t>
                      </a:r>
                    </a:p>
                  </a:txBody>
                  <a:tcPr/>
                </a:tc>
                <a:tc>
                  <a:txBody>
                    <a:bodyPr/>
                    <a:lstStyle/>
                    <a:p>
                      <a:r>
                        <a:rPr lang="en-US" sz="2000" dirty="0"/>
                        <a:t>How new leadership can take a company in a new direction</a:t>
                      </a:r>
                    </a:p>
                  </a:txBody>
                  <a:tcPr/>
                </a:tc>
                <a:extLst>
                  <a:ext uri="{0D108BD9-81ED-4DB2-BD59-A6C34878D82A}">
                    <a16:rowId xmlns:a16="http://schemas.microsoft.com/office/drawing/2014/main" val="10002"/>
                  </a:ext>
                </a:extLst>
              </a:tr>
              <a:tr h="1128300">
                <a:tc>
                  <a:txBody>
                    <a:bodyPr/>
                    <a:lstStyle/>
                    <a:p>
                      <a:r>
                        <a:rPr lang="en-US" sz="2000" dirty="0"/>
                        <a:t>Courage - candor, Challenge, no blaming or witch-hunting</a:t>
                      </a:r>
                    </a:p>
                  </a:txBody>
                  <a:tcPr/>
                </a:tc>
                <a:tc>
                  <a:txBody>
                    <a:bodyPr/>
                    <a:lstStyle/>
                    <a:p>
                      <a:r>
                        <a:rPr lang="en-US" sz="2000" dirty="0"/>
                        <a:t>The blame bias of who versus what</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81912"/>
          </a:xfrm>
        </p:spPr>
        <p:txBody>
          <a:bodyPr>
            <a:normAutofit/>
          </a:bodyPr>
          <a:lstStyle/>
          <a:p>
            <a:r>
              <a:rPr lang="en-US" sz="4000" b="1" dirty="0">
                <a:solidFill>
                  <a:srgbClr val="C00000"/>
                </a:solidFill>
              </a:rPr>
              <a:t>DevOps Organizational Structures:</a:t>
            </a:r>
            <a:br>
              <a:rPr lang="en-US" dirty="0"/>
            </a:br>
            <a:endParaRPr lang="en-US" dirty="0"/>
          </a:p>
        </p:txBody>
      </p:sp>
      <p:sp>
        <p:nvSpPr>
          <p:cNvPr id="3" name="Content Placeholder 2"/>
          <p:cNvSpPr>
            <a:spLocks noGrp="1"/>
          </p:cNvSpPr>
          <p:nvPr>
            <p:ph idx="1"/>
          </p:nvPr>
        </p:nvSpPr>
        <p:spPr>
          <a:xfrm>
            <a:off x="457200" y="1752600"/>
            <a:ext cx="8229600" cy="4693920"/>
          </a:xfrm>
        </p:spPr>
        <p:txBody>
          <a:bodyPr/>
          <a:lstStyle/>
          <a:p>
            <a:pPr marL="393192" lvl="1" indent="0">
              <a:buNone/>
            </a:pPr>
            <a:r>
              <a:rPr lang="en-US" dirty="0"/>
              <a:t>Some organizations are:</a:t>
            </a:r>
          </a:p>
          <a:p>
            <a:pPr lvl="1"/>
            <a:r>
              <a:rPr lang="en-US" dirty="0"/>
              <a:t>Assigning Ops liaisons to Dev/Scrum teams</a:t>
            </a:r>
          </a:p>
          <a:p>
            <a:pPr lvl="1"/>
            <a:r>
              <a:rPr lang="en-US" dirty="0"/>
              <a:t>Creating cross-functional product (vs. project) teams</a:t>
            </a:r>
          </a:p>
          <a:p>
            <a:pPr lvl="1"/>
            <a:r>
              <a:rPr lang="en-US" dirty="0"/>
              <a:t> Adopting matrix or market-oriented structures</a:t>
            </a:r>
          </a:p>
          <a:p>
            <a:pPr lvl="1"/>
            <a:r>
              <a:rPr lang="en-US" dirty="0"/>
              <a:t> Creating shared Ops services that support multiple </a:t>
            </a:r>
          </a:p>
          <a:p>
            <a:pPr lvl="1">
              <a:buNone/>
            </a:pPr>
            <a:r>
              <a:rPr lang="en-US" dirty="0"/>
              <a:t>	 Dev teams.</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53312"/>
          </a:xfrm>
        </p:spPr>
        <p:txBody>
          <a:bodyPr>
            <a:normAutofit fontScale="90000"/>
          </a:bodyPr>
          <a:lstStyle/>
          <a:p>
            <a:r>
              <a:rPr lang="en-US" sz="4000" b="1" dirty="0">
                <a:solidFill>
                  <a:srgbClr val="C00000"/>
                </a:solidFill>
              </a:rPr>
              <a:t>Start Where You Are:</a:t>
            </a:r>
            <a:br>
              <a:rPr lang="en-US" dirty="0"/>
            </a:br>
            <a:endParaRPr lang="en-US" dirty="0"/>
          </a:p>
        </p:txBody>
      </p:sp>
      <p:sp>
        <p:nvSpPr>
          <p:cNvPr id="3" name="Content Placeholder 2"/>
          <p:cNvSpPr>
            <a:spLocks noGrp="1"/>
          </p:cNvSpPr>
          <p:nvPr>
            <p:ph idx="1"/>
          </p:nvPr>
        </p:nvSpPr>
        <p:spPr>
          <a:xfrm>
            <a:off x="457200" y="1524000"/>
            <a:ext cx="8077200" cy="4800600"/>
          </a:xfrm>
        </p:spPr>
        <p:txBody>
          <a:bodyPr/>
          <a:lstStyle/>
          <a:p>
            <a:pPr lvl="1"/>
            <a:r>
              <a:rPr lang="en-US" dirty="0"/>
              <a:t>Get clear on the business opportunity - the 'why?'</a:t>
            </a:r>
          </a:p>
          <a:p>
            <a:pPr lvl="1"/>
            <a:r>
              <a:rPr lang="en-US" dirty="0"/>
              <a:t>Get the right people together</a:t>
            </a:r>
          </a:p>
          <a:p>
            <a:pPr lvl="1"/>
            <a:r>
              <a:rPr lang="en-US" dirty="0"/>
              <a:t>Get everyone on the same page</a:t>
            </a:r>
          </a:p>
          <a:p>
            <a:pPr lvl="1"/>
            <a:r>
              <a:rPr lang="en-US" dirty="0"/>
              <a:t>Invest in training and skill development</a:t>
            </a:r>
          </a:p>
          <a:p>
            <a:pPr lvl="1"/>
            <a:r>
              <a:rPr lang="en-US" dirty="0"/>
              <a:t>Build capabilities that lead to lasting change</a:t>
            </a:r>
          </a:p>
          <a:p>
            <a:pPr lvl="1"/>
            <a:r>
              <a:rPr lang="en-US" dirty="0"/>
              <a:t>Focus on critical behaviors</a:t>
            </a:r>
          </a:p>
          <a:p>
            <a:pPr lvl="1"/>
            <a:r>
              <a:rPr lang="en-US" dirty="0"/>
              <a:t>Experiment and learn</a:t>
            </a:r>
          </a:p>
          <a:p>
            <a:pPr lvl="1"/>
            <a:r>
              <a:rPr lang="en-US" dirty="0"/>
              <a:t>Consolidate gains and produce more change</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3600" b="1" dirty="0">
                <a:solidFill>
                  <a:srgbClr val="C00000"/>
                </a:solidFill>
              </a:rPr>
              <a:t>Learning by Doing:</a:t>
            </a:r>
          </a:p>
        </p:txBody>
      </p:sp>
      <p:sp>
        <p:nvSpPr>
          <p:cNvPr id="3" name="Content Placeholder 2"/>
          <p:cNvSpPr>
            <a:spLocks noGrp="1"/>
          </p:cNvSpPr>
          <p:nvPr>
            <p:ph idx="1"/>
          </p:nvPr>
        </p:nvSpPr>
        <p:spPr>
          <a:xfrm>
            <a:off x="304800" y="1676400"/>
            <a:ext cx="8382000" cy="4648200"/>
          </a:xfrm>
        </p:spPr>
        <p:txBody>
          <a:bodyPr>
            <a:normAutofit/>
          </a:bodyPr>
          <a:lstStyle/>
          <a:p>
            <a:pPr lvl="1"/>
            <a:r>
              <a:rPr lang="en-US" dirty="0"/>
              <a:t>Create a pilot where you can maximize the probability of success</a:t>
            </a:r>
          </a:p>
          <a:p>
            <a:pPr lvl="1"/>
            <a:r>
              <a:rPr lang="en-US" dirty="0"/>
              <a:t>It should be small enough where</a:t>
            </a:r>
          </a:p>
          <a:p>
            <a:pPr lvl="1"/>
            <a:r>
              <a:rPr lang="en-US" dirty="0"/>
              <a:t> Success is apparent and understood</a:t>
            </a:r>
          </a:p>
          <a:p>
            <a:pPr lvl="1"/>
            <a:r>
              <a:rPr lang="en-US" dirty="0"/>
              <a:t>Consequences of failure aren't so large that a mistake could shut down the entire initiative</a:t>
            </a:r>
          </a:p>
          <a:p>
            <a:pPr lvl="1"/>
            <a:r>
              <a:rPr lang="en-US" dirty="0"/>
              <a:t>It should be large enough that</a:t>
            </a:r>
          </a:p>
          <a:p>
            <a:pPr lvl="1"/>
            <a:r>
              <a:rPr lang="en-US" dirty="0"/>
              <a:t>You can show proof of improvement</a:t>
            </a:r>
          </a:p>
          <a:p>
            <a:pPr lvl="1"/>
            <a:r>
              <a:rPr lang="en-US" dirty="0"/>
              <a:t> You earn the right to make future improvements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658112"/>
          </a:xfrm>
        </p:spPr>
        <p:txBody>
          <a:bodyPr>
            <a:normAutofit fontScale="90000"/>
          </a:bodyPr>
          <a:lstStyle/>
          <a:p>
            <a:r>
              <a:rPr lang="en-US" sz="4000" b="1" dirty="0">
                <a:solidFill>
                  <a:srgbClr val="C00000"/>
                </a:solidFill>
              </a:rPr>
              <a:t>Consolidate Gains and produce more Change:</a:t>
            </a:r>
            <a:br>
              <a:rPr lang="en-US" dirty="0"/>
            </a:br>
            <a:endParaRPr lang="en-US" dirty="0"/>
          </a:p>
        </p:txBody>
      </p:sp>
      <p:sp>
        <p:nvSpPr>
          <p:cNvPr id="3" name="Content Placeholder 2"/>
          <p:cNvSpPr>
            <a:spLocks noGrp="1"/>
          </p:cNvSpPr>
          <p:nvPr>
            <p:ph idx="1"/>
          </p:nvPr>
        </p:nvSpPr>
        <p:spPr/>
        <p:txBody>
          <a:bodyPr/>
          <a:lstStyle/>
          <a:p>
            <a:r>
              <a:rPr lang="en-US" dirty="0"/>
              <a:t>Communicate success, failures and lessons learned</a:t>
            </a:r>
          </a:p>
          <a:p>
            <a:r>
              <a:rPr lang="en-US" dirty="0"/>
              <a:t>Document and make available reusable artifacts and measurements</a:t>
            </a:r>
          </a:p>
          <a:p>
            <a:r>
              <a:rPr lang="en-US" dirty="0"/>
              <a:t>Expand your cycle of improvement</a:t>
            </a:r>
          </a:p>
          <a:p>
            <a:r>
              <a:rPr lang="en-US" dirty="0"/>
              <a:t>Continuously invest in education</a:t>
            </a:r>
          </a:p>
          <a:p>
            <a:r>
              <a:rPr lang="en-US" dirty="0"/>
              <a:t>Introduce advanced tools and techniques as needed</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77112"/>
          </a:xfrm>
        </p:spPr>
        <p:txBody>
          <a:bodyPr>
            <a:normAutofit fontScale="90000"/>
          </a:bodyPr>
          <a:lstStyle/>
          <a:p>
            <a:r>
              <a:rPr lang="en-US" sz="4000" b="1" dirty="0">
                <a:solidFill>
                  <a:srgbClr val="C00000"/>
                </a:solidFill>
              </a:rPr>
              <a:t>Anchor the Results:</a:t>
            </a:r>
            <a:br>
              <a:rPr lang="en-US" dirty="0"/>
            </a:br>
            <a:endParaRPr lang="en-US" dirty="0"/>
          </a:p>
        </p:txBody>
      </p:sp>
      <p:sp>
        <p:nvSpPr>
          <p:cNvPr id="3" name="Content Placeholder 2"/>
          <p:cNvSpPr>
            <a:spLocks noGrp="1"/>
          </p:cNvSpPr>
          <p:nvPr>
            <p:ph idx="1"/>
          </p:nvPr>
        </p:nvSpPr>
        <p:spPr>
          <a:xfrm>
            <a:off x="228600" y="1447800"/>
            <a:ext cx="8458200" cy="4876800"/>
          </a:xfrm>
        </p:spPr>
        <p:txBody>
          <a:bodyPr/>
          <a:lstStyle/>
          <a:p>
            <a:pPr lvl="1"/>
            <a:r>
              <a:rPr lang="en-US" sz="2800" dirty="0"/>
              <a:t>Prove that the new way of doing things is better</a:t>
            </a:r>
          </a:p>
          <a:p>
            <a:pPr lvl="1"/>
            <a:r>
              <a:rPr lang="en-US" sz="2800" dirty="0"/>
              <a:t>Reinforce new behaviors with incentives and rewards</a:t>
            </a:r>
          </a:p>
          <a:p>
            <a:pPr lvl="1"/>
            <a:r>
              <a:rPr lang="en-US" sz="2800" dirty="0"/>
              <a:t>Be prepared to lose some people along the way</a:t>
            </a:r>
          </a:p>
          <a:p>
            <a:pPr lvl="1"/>
            <a:r>
              <a:rPr lang="en-US" sz="2800" dirty="0"/>
              <a:t>Reinforce the new culture with every new employee</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1029</TotalTime>
  <Words>6420</Words>
  <Application>Microsoft Office PowerPoint</Application>
  <PresentationFormat>On-screen Show (4:3)</PresentationFormat>
  <Paragraphs>796</Paragraphs>
  <Slides>102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102</vt:i4>
      </vt:variant>
    </vt:vector>
  </HeadingPairs>
  <TitlesOfParts>
    <vt:vector size="109" baseType="lpstr">
      <vt:lpstr>SimSun</vt:lpstr>
      <vt:lpstr>Calibri</vt:lpstr>
      <vt:lpstr>Constantia</vt:lpstr>
      <vt:lpstr>Times New Roman</vt:lpstr>
      <vt:lpstr>Wingdings</vt:lpstr>
      <vt:lpstr>Wingdings 2</vt:lpstr>
      <vt:lpstr>Flow</vt:lpstr>
      <vt:lpstr>PowerPoint Presentation</vt:lpstr>
      <vt:lpstr>DevOps Foundation Exam</vt:lpstr>
      <vt:lpstr>PowerPoint Presentation</vt:lpstr>
      <vt:lpstr>Exploring DevOps</vt:lpstr>
      <vt:lpstr>PowerPoint Presentation</vt:lpstr>
      <vt:lpstr>PowerPoint Presentation</vt:lpstr>
      <vt:lpstr>Why Is The History Important? </vt:lpstr>
      <vt:lpstr>   </vt:lpstr>
      <vt:lpstr>   Why DevOps Is Important Now: </vt:lpstr>
      <vt:lpstr>             DevOps Goals: </vt:lpstr>
      <vt:lpstr> DevOps Value</vt:lpstr>
      <vt:lpstr>PowerPoint Presentation</vt:lpstr>
      <vt:lpstr>IT is a System of System</vt:lpstr>
      <vt:lpstr>PowerPoint Presentation</vt:lpstr>
      <vt:lpstr>  Why does DevOps matters? </vt:lpstr>
      <vt:lpstr>    DevOps improves Throughput and Stability </vt:lpstr>
      <vt:lpstr>PowerPoint Presentation</vt:lpstr>
      <vt:lpstr>PowerPoint Presentation</vt:lpstr>
      <vt:lpstr>what Is The Drawbacks of Silos In Business? </vt:lpstr>
      <vt:lpstr>PowerPoint Presentation</vt:lpstr>
      <vt:lpstr>Top 5 Predictors of IT performance: </vt:lpstr>
      <vt:lpstr>    2. Core DevOps Principles </vt:lpstr>
      <vt:lpstr>Theory of Constraints </vt:lpstr>
      <vt:lpstr>Common Constraints: </vt:lpstr>
      <vt:lpstr>Second Way (Feedback)</vt:lpstr>
      <vt:lpstr>Third Way (Continuous Experimentation &amp; Learning)</vt:lpstr>
      <vt:lpstr>  which leads us to Chaos Engineering   </vt:lpstr>
      <vt:lpstr>Learning Culture: </vt:lpstr>
      <vt:lpstr>3. Key DevOps Practices </vt:lpstr>
      <vt:lpstr>PowerPoint Presentation</vt:lpstr>
      <vt:lpstr>Some of the Testing's are:  </vt:lpstr>
      <vt:lpstr>PowerPoint Presentation</vt:lpstr>
      <vt:lpstr>Continuous Delivery: </vt:lpstr>
      <vt:lpstr>Continuous Delivery &amp; Continuous Deployment: </vt:lpstr>
      <vt:lpstr>Site Reliability Engineering: </vt:lpstr>
      <vt:lpstr>Resilience Engineering: </vt:lpstr>
      <vt:lpstr>DevSecOps: </vt:lpstr>
      <vt:lpstr>ChatOps: </vt:lpstr>
      <vt:lpstr>Kanban: </vt:lpstr>
      <vt:lpstr>  4. Business &amp; Technology Frameworks </vt:lpstr>
      <vt:lpstr>   Agile: </vt:lpstr>
      <vt:lpstr>Scrum: </vt:lpstr>
      <vt:lpstr>Scaled Agile Framework (SAFe): </vt:lpstr>
      <vt:lpstr>How to increase Agility = by DevOps: </vt:lpstr>
      <vt:lpstr>PowerPoint Presentation</vt:lpstr>
      <vt:lpstr> IT Infrastructure Library (ITIL): </vt:lpstr>
      <vt:lpstr>ITSM process models support DevOps and Continuous Delivery by: </vt:lpstr>
      <vt:lpstr>Lean: </vt:lpstr>
      <vt:lpstr>Improvement Kata: </vt:lpstr>
      <vt:lpstr>Safety Culture: </vt:lpstr>
      <vt:lpstr>Learning Organizations: </vt:lpstr>
      <vt:lpstr>Continuous Funding: </vt:lpstr>
      <vt:lpstr>5. Culture, Behaviors &amp; Operating Models </vt:lpstr>
      <vt:lpstr>Characteristics of a DevOps culture: </vt:lpstr>
      <vt:lpstr>Shifting Thoughts and Behaviors: </vt:lpstr>
      <vt:lpstr>Culture and the Flow of Information: </vt:lpstr>
      <vt:lpstr>PowerPoint Presentation</vt:lpstr>
      <vt:lpstr>People adapt to Change at Different Paces: </vt:lpstr>
      <vt:lpstr>Communication is Critical: </vt:lpstr>
      <vt:lpstr>Encourage Collaborative Relationships: </vt:lpstr>
      <vt:lpstr>Avoid Change Fatigue: </vt:lpstr>
      <vt:lpstr>Empower New Behaviors: </vt:lpstr>
      <vt:lpstr>PowerPoint Presentation</vt:lpstr>
      <vt:lpstr>Structural Changes</vt:lpstr>
      <vt:lpstr>6. Automation &amp; Architecting DevOps Toolchains </vt:lpstr>
      <vt:lpstr>Important Terms: </vt:lpstr>
      <vt:lpstr>Automation Benefits: </vt:lpstr>
      <vt:lpstr>Automation gives root tasks to computers and allows people to: </vt:lpstr>
      <vt:lpstr>Infrastructure as Code: </vt:lpstr>
      <vt:lpstr>DevOps ToolChain:</vt:lpstr>
      <vt:lpstr>DevOps Automation Practices: </vt:lpstr>
      <vt:lpstr>Cloud Computing: </vt:lpstr>
      <vt:lpstr>Containers: </vt:lpstr>
      <vt:lpstr>AI &amp; Machine Learning: </vt:lpstr>
      <vt:lpstr>PowerPoint Presentation</vt:lpstr>
      <vt:lpstr>PowerPoint Presentation</vt:lpstr>
      <vt:lpstr>First steps to improving DevOps automation: </vt:lpstr>
      <vt:lpstr>Deployment Pipeline: </vt:lpstr>
      <vt:lpstr>DevOps Toolchains: </vt:lpstr>
      <vt:lpstr>Elements in a DevOps Toolchain: </vt:lpstr>
      <vt:lpstr>Typical Toolchain Elements:</vt:lpstr>
      <vt:lpstr>7. Measurement, Metrics &amp; Reporting:</vt:lpstr>
      <vt:lpstr>8. Sharing, Shadowing &amp; Evolving </vt:lpstr>
      <vt:lpstr>DevOps Encourages a Sharing Culture: </vt:lpstr>
      <vt:lpstr>Internal DevOps Days: </vt:lpstr>
      <vt:lpstr>The format can include </vt:lpstr>
      <vt:lpstr>Roles: </vt:lpstr>
      <vt:lpstr>Strategies: </vt:lpstr>
      <vt:lpstr>Skills and Characteristics of a DevOps Professional: </vt:lpstr>
      <vt:lpstr>Characteristics: </vt:lpstr>
      <vt:lpstr>DevOps Roles: </vt:lpstr>
      <vt:lpstr>What is a DevOps Engineer? </vt:lpstr>
      <vt:lpstr>DevOps Leadership: </vt:lpstr>
      <vt:lpstr>Leading a Digital Transformation: According to Jason Cox (Disney)</vt:lpstr>
      <vt:lpstr>DevOps Organizational Structures: </vt:lpstr>
      <vt:lpstr>Start Where You Are: </vt:lpstr>
      <vt:lpstr>Learning by Doing:</vt:lpstr>
      <vt:lpstr>Consolidate Gains and produce more Change: </vt:lpstr>
      <vt:lpstr>Anchor the Results: </vt:lpstr>
      <vt:lpstr>Critical Success Factors: </vt:lpstr>
      <vt:lpstr>Challenges and Risks: </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Akshiv Rajendran</cp:lastModifiedBy>
  <cp:revision>92</cp:revision>
  <dcterms:created xsi:type="dcterms:W3CDTF">2006-08-16T00:00:00Z</dcterms:created>
  <dcterms:modified xsi:type="dcterms:W3CDTF">2023-09-06T04:47:00Z</dcterms:modified>
</cp:coreProperties>
</file>