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2" r:id="rId5"/>
    <p:sldId id="293" r:id="rId6"/>
    <p:sldId id="301" r:id="rId7"/>
    <p:sldId id="294" r:id="rId8"/>
    <p:sldId id="296" r:id="rId9"/>
    <p:sldId id="297" r:id="rId10"/>
    <p:sldId id="298" r:id="rId11"/>
    <p:sldId id="30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24" autoAdjust="0"/>
  </p:normalViewPr>
  <p:slideViewPr>
    <p:cSldViewPr>
      <p:cViewPr varScale="1">
        <p:scale>
          <a:sx n="69" d="100"/>
          <a:sy n="69" d="100"/>
        </p:scale>
        <p:origin x="-1422" y="-102"/>
      </p:cViewPr>
      <p:guideLst>
        <p:guide orient="horz" pos="2160"/>
        <p:guide pos="2880"/>
      </p:guideLst>
    </p:cSldViewPr>
  </p:slideViewPr>
  <p:outlineViewPr>
    <p:cViewPr>
      <p:scale>
        <a:sx n="33" d="100"/>
        <a:sy n="33" d="100"/>
      </p:scale>
      <p:origin x="0" y="6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D26A7-E47D-4922-9504-D7CDB7DF6A06}" type="datetimeFigureOut">
              <a:rPr lang="en-US" smtClean="0"/>
              <a:pPr/>
              <a:t>3/26/2023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31CFE-F5E3-4A0A-A5BB-FC6C8044CEC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3276600"/>
          </a:xfrm>
        </p:spPr>
        <p:style>
          <a:lnRef idx="0">
            <a:schemeClr val="accent1"/>
          </a:lnRef>
          <a:fillRef idx="3">
            <a:schemeClr val="accent1"/>
          </a:fillRef>
          <a:effectRef idx="3">
            <a:schemeClr val="accent1"/>
          </a:effectRef>
          <a:fontRef idx="minor">
            <a:schemeClr val="lt1"/>
          </a:fontRef>
        </p:style>
        <p:txBody>
          <a:bodyPr>
            <a:normAutofit/>
          </a:bodyPr>
          <a:lstStyle/>
          <a:p>
            <a:r>
              <a:rPr lang="en-US" sz="2400" b="1" dirty="0">
                <a:solidFill>
                  <a:schemeClr val="tx1"/>
                </a:solidFill>
                <a:latin typeface="Times New Roman" pitchFamily="18" charset="0"/>
                <a:cs typeface="Times New Roman" pitchFamily="18" charset="0"/>
              </a:rPr>
              <a:t/>
            </a:r>
            <a:br>
              <a:rPr lang="en-US" sz="2400" b="1" dirty="0">
                <a:solidFill>
                  <a:schemeClr val="tx1"/>
                </a:solidFill>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
            </a:r>
            <a:br>
              <a:rPr lang="en-US" sz="2400" b="1" dirty="0">
                <a:solidFill>
                  <a:schemeClr val="tx1"/>
                </a:solidFill>
                <a:latin typeface="Times New Roman" pitchFamily="18" charset="0"/>
                <a:cs typeface="Times New Roman" pitchFamily="18" charset="0"/>
              </a:rPr>
            </a:br>
            <a:r>
              <a:rPr lang="en-US" sz="3200" b="1" dirty="0">
                <a:solidFill>
                  <a:schemeClr val="bg1"/>
                </a:solidFill>
                <a:latin typeface="Times New Roman" pitchFamily="18" charset="0"/>
                <a:cs typeface="Times New Roman" pitchFamily="18" charset="0"/>
              </a:rPr>
              <a:t> Project Synopsis Presentation</a:t>
            </a:r>
            <a:br>
              <a:rPr lang="en-US" sz="3200" b="1" dirty="0">
                <a:solidFill>
                  <a:schemeClr val="bg1"/>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 </a:t>
            </a:r>
            <a:r>
              <a:rPr lang="en-US" b="1" dirty="0">
                <a:solidFill>
                  <a:srgbClr val="FFFF00"/>
                </a:solidFill>
                <a:latin typeface="Times New Roman" pitchFamily="18" charset="0"/>
                <a:cs typeface="Times New Roman" pitchFamily="18" charset="0"/>
              </a:rPr>
              <a:t>E-Learning Portal </a:t>
            </a:r>
            <a:r>
              <a:rPr lang="en-US" b="1" dirty="0">
                <a:solidFill>
                  <a:schemeClr val="tx2"/>
                </a:solidFill>
              </a:rPr>
              <a:t/>
            </a:r>
            <a:br>
              <a:rPr lang="en-US" b="1" dirty="0">
                <a:solidFill>
                  <a:schemeClr val="tx2"/>
                </a:solidFill>
              </a:rPr>
            </a:br>
            <a:endParaRPr lang="en-US" b="1" dirty="0">
              <a:solidFill>
                <a:schemeClr val="tx2"/>
              </a:solidFill>
            </a:endParaRPr>
          </a:p>
        </p:txBody>
      </p:sp>
      <p:sp>
        <p:nvSpPr>
          <p:cNvPr id="3" name="Subtitle 2"/>
          <p:cNvSpPr>
            <a:spLocks noGrp="1"/>
          </p:cNvSpPr>
          <p:nvPr>
            <p:ph type="subTitle" idx="1"/>
          </p:nvPr>
        </p:nvSpPr>
        <p:spPr>
          <a:xfrm>
            <a:off x="1295400" y="4876800"/>
            <a:ext cx="6781800" cy="1752600"/>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lgn="l"/>
            <a:r>
              <a:rPr lang="en-US" sz="2400" b="1" dirty="0">
                <a:solidFill>
                  <a:schemeClr val="tx1"/>
                </a:solidFill>
                <a:latin typeface="Times New Roman" pitchFamily="18" charset="0"/>
                <a:cs typeface="Times New Roman" pitchFamily="18" charset="0"/>
              </a:rPr>
              <a:t>        </a:t>
            </a:r>
          </a:p>
          <a:p>
            <a:pPr algn="l"/>
            <a:r>
              <a:rPr lang="en-US" sz="2400" b="1" dirty="0">
                <a:solidFill>
                  <a:schemeClr val="tx1"/>
                </a:solidFill>
                <a:latin typeface="Times New Roman" pitchFamily="18" charset="0"/>
                <a:cs typeface="Times New Roman" pitchFamily="18" charset="0"/>
              </a:rPr>
              <a:t> Made By:                                   Roll No:</a:t>
            </a:r>
          </a:p>
          <a:p>
            <a:pPr algn="l"/>
            <a:r>
              <a:rPr lang="en-US" sz="2600" b="1" dirty="0" err="1" smtClean="0">
                <a:solidFill>
                  <a:srgbClr val="FF0000"/>
                </a:solidFill>
                <a:latin typeface="Times New Roman" pitchFamily="18" charset="0"/>
                <a:cs typeface="Times New Roman" pitchFamily="18" charset="0"/>
              </a:rPr>
              <a:t>Sudarshan</a:t>
            </a: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Pandey</a:t>
            </a:r>
            <a:r>
              <a:rPr lang="en-US" sz="2600" b="1" dirty="0" smtClean="0">
                <a:solidFill>
                  <a:srgbClr val="FF0000"/>
                </a:solidFill>
                <a:latin typeface="Times New Roman" pitchFamily="18" charset="0"/>
                <a:cs typeface="Times New Roman" pitchFamily="18" charset="0"/>
              </a:rPr>
              <a:t>	   2100290140137</a:t>
            </a:r>
          </a:p>
          <a:p>
            <a:pPr algn="l"/>
            <a:r>
              <a:rPr lang="en-US" sz="2600" b="1" dirty="0" err="1" smtClean="0">
                <a:solidFill>
                  <a:srgbClr val="FF0000"/>
                </a:solidFill>
                <a:latin typeface="Times New Roman" pitchFamily="18" charset="0"/>
                <a:cs typeface="Times New Roman" pitchFamily="18" charset="0"/>
              </a:rPr>
              <a:t>Ajit</a:t>
            </a:r>
            <a:r>
              <a:rPr lang="en-US" sz="2600" b="1" dirty="0" smtClean="0">
                <a:solidFill>
                  <a:srgbClr val="FF0000"/>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Kumar	 	   2100290140010</a:t>
            </a:r>
          </a:p>
          <a:p>
            <a:pPr algn="l"/>
            <a:r>
              <a:rPr lang="en-US" sz="2600" b="1" dirty="0" err="1" smtClean="0">
                <a:solidFill>
                  <a:srgbClr val="FF0000"/>
                </a:solidFill>
                <a:latin typeface="Times New Roman" pitchFamily="18" charset="0"/>
                <a:cs typeface="Times New Roman" pitchFamily="18" charset="0"/>
              </a:rPr>
              <a:t>Arpit</a:t>
            </a:r>
            <a:r>
              <a:rPr lang="en-US" sz="2600" b="1" dirty="0" smtClean="0">
                <a:solidFill>
                  <a:srgbClr val="FF0000"/>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Gupta	                2100290140037</a:t>
            </a:r>
          </a:p>
          <a:p>
            <a:pPr algn="l"/>
            <a:endParaRPr lang="en-US" sz="2600" b="1" dirty="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p:txBody>
      </p:sp>
      <p:sp>
        <p:nvSpPr>
          <p:cNvPr id="5" name="TextBox 4"/>
          <p:cNvSpPr txBox="1"/>
          <p:nvPr/>
        </p:nvSpPr>
        <p:spPr>
          <a:xfrm>
            <a:off x="838200" y="228600"/>
            <a:ext cx="7465505" cy="830997"/>
          </a:xfrm>
          <a:prstGeom prst="rect">
            <a:avLst/>
          </a:prstGeom>
          <a:noFill/>
        </p:spPr>
        <p:txBody>
          <a:bodyPr wrap="none" rtlCol="0">
            <a:spAutoFit/>
          </a:bodyPr>
          <a:lstStyle/>
          <a:p>
            <a:pPr algn="ctr"/>
            <a:r>
              <a:rPr lang="en-US" sz="2400" b="1" dirty="0">
                <a:latin typeface="Times New Roman" pitchFamily="18" charset="0"/>
                <a:ea typeface="Ebrima" pitchFamily="2" charset="0"/>
                <a:cs typeface="Times New Roman" pitchFamily="18" charset="0"/>
              </a:rPr>
              <a:t>KIET Group Of Institutions ,(Delhi NCR),Ghaziabad</a:t>
            </a:r>
          </a:p>
          <a:p>
            <a:pPr algn="ctr"/>
            <a:r>
              <a:rPr lang="en-US" sz="2400" b="1" dirty="0">
                <a:latin typeface="Times New Roman" pitchFamily="18" charset="0"/>
                <a:cs typeface="Times New Roman" pitchFamily="18" charset="0"/>
              </a:rPr>
              <a:t>Department of Computer Application</a:t>
            </a:r>
            <a:endParaRPr lang="en-US" sz="2400" b="1" dirty="0">
              <a:latin typeface="Times New Roman" pitchFamily="18" charset="0"/>
              <a:ea typeface="Ebrima" pitchFamily="2" charset="0"/>
              <a:cs typeface="Times New Roman" pitchFamily="18" charset="0"/>
            </a:endParaRPr>
          </a:p>
        </p:txBody>
      </p:sp>
      <p:pic>
        <p:nvPicPr>
          <p:cNvPr id="7" name="Picture 6">
            <a:extLst>
              <a:ext uri="{FF2B5EF4-FFF2-40B4-BE49-F238E27FC236}">
                <a16:creationId xmlns="" xmlns:a16="http://schemas.microsoft.com/office/drawing/2014/main" id="{9DD8CD17-DAA0-9EE3-C81D-313DB64BBBAF}"/>
              </a:ext>
            </a:extLst>
          </p:cNvPr>
          <p:cNvPicPr>
            <a:picLocks noChangeAspect="1"/>
          </p:cNvPicPr>
          <p:nvPr/>
        </p:nvPicPr>
        <p:blipFill>
          <a:blip r:embed="rId2"/>
          <a:stretch>
            <a:fillRect/>
          </a:stretch>
        </p:blipFill>
        <p:spPr>
          <a:xfrm>
            <a:off x="2292512" y="3539699"/>
            <a:ext cx="4556879" cy="11847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How to serve the society</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algn="just">
              <a:buFont typeface="Wingdings" panose="05000000000000000000" pitchFamily="2" charset="2"/>
              <a:buChar char="q"/>
            </a:pPr>
            <a:endParaRPr lang="en-US" sz="2400" b="0" i="0" u="none" strike="noStrike" baseline="0" dirty="0" smtClean="0">
              <a:solidFill>
                <a:srgbClr val="1F1F22"/>
              </a:solidFill>
              <a:latin typeface="Times New Roman" panose="02020603050405020304" pitchFamily="18" charset="0"/>
            </a:endParaRPr>
          </a:p>
          <a:p>
            <a:pPr algn="just">
              <a:buFont typeface="Wingdings" panose="05000000000000000000" pitchFamily="2" charset="2"/>
              <a:buChar char="q"/>
            </a:pPr>
            <a:endParaRPr lang="en-US" sz="2400" dirty="0" smtClean="0">
              <a:solidFill>
                <a:srgbClr val="1F1F22"/>
              </a:solidFill>
              <a:latin typeface="Times New Roman" panose="02020603050405020304" pitchFamily="18" charset="0"/>
            </a:endParaRPr>
          </a:p>
          <a:p>
            <a:pPr algn="just">
              <a:lnSpc>
                <a:spcPct val="150000"/>
              </a:lnSpc>
              <a:buFont typeface="Wingdings" panose="05000000000000000000" pitchFamily="2" charset="2"/>
              <a:buChar char="q"/>
            </a:pPr>
            <a:r>
              <a:rPr lang="en-US" sz="2400" b="0" i="0" u="none" strike="noStrike" baseline="0" dirty="0" smtClean="0">
                <a:solidFill>
                  <a:srgbClr val="1F1F22"/>
                </a:solidFill>
                <a:latin typeface="Times New Roman" panose="02020603050405020304" pitchFamily="18" charset="0"/>
              </a:rPr>
              <a:t>E-learning </a:t>
            </a:r>
            <a:r>
              <a:rPr lang="en-US" sz="2400" b="0" i="0" u="none" strike="noStrike" baseline="0" dirty="0">
                <a:solidFill>
                  <a:srgbClr val="1F1F22"/>
                </a:solidFill>
                <a:latin typeface="Times New Roman" panose="02020603050405020304" pitchFamily="18" charset="0"/>
              </a:rPr>
              <a:t>can improve the performance of individuals, businesses, and society by </a:t>
            </a:r>
            <a:r>
              <a:rPr lang="en-US" sz="2400" b="1" i="0" u="none" strike="noStrike" baseline="0" dirty="0">
                <a:solidFill>
                  <a:srgbClr val="1F1F22"/>
                </a:solidFill>
                <a:latin typeface="Times New Roman" panose="02020603050405020304" pitchFamily="18" charset="0"/>
              </a:rPr>
              <a:t>promoting vital, future-ready skills, such as communication, collaboration, technology, and education</a:t>
            </a:r>
            <a:r>
              <a:rPr lang="en-US" sz="2400" b="0" i="0" u="none" strike="noStrike" baseline="0" dirty="0">
                <a:solidFill>
                  <a:srgbClr val="1F1F22"/>
                </a:solidFill>
                <a:latin typeface="Times New Roman" panose="02020603050405020304" pitchFamily="18" charset="0"/>
              </a:rPr>
              <a:t>. Making online learning accessible for everyone from preschool students to post-graduate learners is in all of our best interests.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style>
          <a:lnRef idx="0">
            <a:schemeClr val="accent5"/>
          </a:lnRef>
          <a:fillRef idx="3">
            <a:schemeClr val="accent5"/>
          </a:fillRef>
          <a:effectRef idx="3">
            <a:schemeClr val="accent5"/>
          </a:effectRef>
          <a:fontRef idx="minor">
            <a:schemeClr val="lt1"/>
          </a:fontRef>
        </p:style>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a:latin typeface="Times New Roman" pitchFamily="18" charset="0"/>
                <a:cs typeface="Times New Roman" pitchFamily="18" charset="0"/>
              </a:rPr>
              <a:t>Content</a:t>
            </a: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Hardware And Software Required</a:t>
            </a:r>
          </a:p>
          <a:p>
            <a:r>
              <a:rPr lang="en-US" dirty="0">
                <a:latin typeface="Times New Roman" pitchFamily="18" charset="0"/>
                <a:cs typeface="Times New Roman" pitchFamily="18" charset="0"/>
              </a:rPr>
              <a:t>Module Description</a:t>
            </a:r>
          </a:p>
          <a:p>
            <a:r>
              <a:rPr lang="en-US" dirty="0">
                <a:latin typeface="Times New Roman" pitchFamily="18" charset="0"/>
                <a:cs typeface="Times New Roman" pitchFamily="18" charset="0"/>
              </a:rPr>
              <a:t>Report/Output</a:t>
            </a:r>
          </a:p>
          <a:p>
            <a:r>
              <a:rPr lang="en-US" dirty="0">
                <a:latin typeface="Times New Roman" pitchFamily="18" charset="0"/>
                <a:cs typeface="Times New Roman" pitchFamily="18" charset="0"/>
              </a:rPr>
              <a:t>Conclusion</a:t>
            </a:r>
          </a:p>
          <a:p>
            <a:r>
              <a:rPr lang="en-US" dirty="0">
                <a:latin typeface="Times New Roman" pitchFamily="18" charset="0"/>
                <a:cs typeface="Times New Roman" pitchFamily="18" charset="0"/>
              </a:rPr>
              <a:t>How To Serve The Society</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a:latin typeface="+mj-lt"/>
              </a:rPr>
              <a:t>Introduction</a:t>
            </a: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a:bodyPr>
          <a:lstStyle/>
          <a:p>
            <a:pPr algn="just">
              <a:buNone/>
            </a:pPr>
            <a:r>
              <a:rPr lang="en-US" sz="2400" dirty="0"/>
              <a:t>    </a:t>
            </a:r>
          </a:p>
          <a:p>
            <a:pPr algn="just">
              <a:lnSpc>
                <a:spcPct val="150000"/>
              </a:lnSpc>
            </a:pPr>
            <a:r>
              <a:rPr lang="en-US" sz="2400" b="0" i="0" u="none" strike="noStrike" baseline="0" dirty="0" smtClean="0">
                <a:solidFill>
                  <a:srgbClr val="000000"/>
                </a:solidFill>
                <a:latin typeface="Times New Roman" panose="02020603050405020304" pitchFamily="18" charset="0"/>
              </a:rPr>
              <a:t>The </a:t>
            </a:r>
            <a:r>
              <a:rPr lang="en-US" sz="2400" b="0" i="0" u="none" strike="noStrike" baseline="0" dirty="0">
                <a:solidFill>
                  <a:srgbClr val="000000"/>
                </a:solidFill>
                <a:latin typeface="Times New Roman" panose="02020603050405020304" pitchFamily="18" charset="0"/>
              </a:rPr>
              <a:t>aim of this project is to provide an online learning system with a smooth and well- organized Graphical User Interface easy to understand for the user form first glance. </a:t>
            </a:r>
            <a:r>
              <a:rPr lang="en-US" sz="2400" b="0" i="0" u="none" strike="noStrike" baseline="0" dirty="0">
                <a:solidFill>
                  <a:srgbClr val="1A1A1A"/>
                </a:solidFill>
                <a:latin typeface="Times New Roman" panose="02020603050405020304" pitchFamily="18" charset="0"/>
              </a:rPr>
              <a:t>It improves user-accessibility and time flexibility to engage learners in the learning process. </a:t>
            </a:r>
            <a:r>
              <a:rPr lang="en-US" sz="2400" b="0" i="0" u="none" strike="noStrike" baseline="0" dirty="0">
                <a:solidFill>
                  <a:srgbClr val="000000"/>
                </a:solidFill>
                <a:latin typeface="Times New Roman" panose="02020603050405020304" pitchFamily="18" charset="0"/>
              </a:rPr>
              <a:t>The project has been planned to be having the view of distributed architecture, with centralized storage of the database. The application for the storage of the data has been planned.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a:latin typeface="Baskerville Old Face" pitchFamily="18" charset="0"/>
              </a:rPr>
              <a:t>Hardware and Software Required</a:t>
            </a:r>
          </a:p>
        </p:txBody>
      </p:sp>
      <p:sp>
        <p:nvSpPr>
          <p:cNvPr id="3" name="Content Placeholder 2"/>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normAutofit fontScale="47500" lnSpcReduction="20000"/>
          </a:bodyPr>
          <a:lstStyle/>
          <a:p>
            <a:pPr algn="just">
              <a:buNone/>
            </a:pPr>
            <a:r>
              <a:rPr lang="en-US" sz="4400" b="1" u="sng" dirty="0"/>
              <a:t>HARDWARE  REQUIREMENTS</a:t>
            </a:r>
            <a:r>
              <a:rPr lang="en-US" sz="4400" b="1" dirty="0"/>
              <a:t>-:</a:t>
            </a:r>
            <a:endParaRPr lang="en-US" sz="4400" dirty="0"/>
          </a:p>
          <a:p>
            <a:pPr algn="just">
              <a:buNone/>
            </a:pPr>
            <a:endParaRPr lang="en-US" sz="4400" b="1" dirty="0"/>
          </a:p>
          <a:p>
            <a:pPr algn="just">
              <a:buNone/>
            </a:pPr>
            <a:r>
              <a:rPr lang="en-US" sz="4400" b="1" dirty="0">
                <a:solidFill>
                  <a:srgbClr val="FF0000"/>
                </a:solidFill>
              </a:rPr>
              <a:t>1-</a:t>
            </a:r>
            <a:r>
              <a:rPr lang="en-US" sz="4400" b="1" dirty="0"/>
              <a:t>Hardware</a:t>
            </a:r>
            <a:endParaRPr lang="en-US" sz="4400" dirty="0"/>
          </a:p>
          <a:p>
            <a:pPr algn="just">
              <a:buNone/>
            </a:pPr>
            <a:r>
              <a:rPr lang="en-US" sz="4400" b="1" dirty="0"/>
              <a:t>: Processor i3 or above</a:t>
            </a:r>
            <a:endParaRPr lang="en-US" sz="4400" dirty="0"/>
          </a:p>
          <a:p>
            <a:pPr algn="just">
              <a:buNone/>
            </a:pPr>
            <a:r>
              <a:rPr lang="en-US" sz="4400" b="1" dirty="0">
                <a:solidFill>
                  <a:srgbClr val="FF0000"/>
                </a:solidFill>
              </a:rPr>
              <a:t>2-</a:t>
            </a:r>
            <a:r>
              <a:rPr lang="en-US" sz="4400" b="1" dirty="0"/>
              <a:t>Clock speed</a:t>
            </a:r>
            <a:endParaRPr lang="en-US" sz="4400" dirty="0"/>
          </a:p>
          <a:p>
            <a:pPr algn="just">
              <a:buNone/>
            </a:pPr>
            <a:r>
              <a:rPr lang="en-US" sz="4400" b="1" dirty="0"/>
              <a:t>: 3.0 GHz</a:t>
            </a:r>
            <a:endParaRPr lang="en-US" sz="4400" dirty="0"/>
          </a:p>
          <a:p>
            <a:pPr algn="just">
              <a:buNone/>
            </a:pPr>
            <a:r>
              <a:rPr lang="en-US" sz="4400" b="1" dirty="0">
                <a:solidFill>
                  <a:srgbClr val="FF0000"/>
                </a:solidFill>
              </a:rPr>
              <a:t>3-</a:t>
            </a:r>
            <a:r>
              <a:rPr lang="en-US" sz="4400" b="1" dirty="0"/>
              <a:t>RAM size</a:t>
            </a:r>
            <a:endParaRPr lang="en-US" sz="4400" dirty="0"/>
          </a:p>
          <a:p>
            <a:pPr algn="just">
              <a:buNone/>
            </a:pPr>
            <a:r>
              <a:rPr lang="en-US" sz="4400" b="1" dirty="0"/>
              <a:t>: 4 GB or above</a:t>
            </a:r>
            <a:endParaRPr lang="en-US" sz="4400" dirty="0"/>
          </a:p>
          <a:p>
            <a:pPr algn="just">
              <a:buNone/>
            </a:pPr>
            <a:r>
              <a:rPr lang="en-US" sz="4400" b="1" dirty="0">
                <a:solidFill>
                  <a:srgbClr val="FF0000"/>
                </a:solidFill>
              </a:rPr>
              <a:t>4-</a:t>
            </a:r>
            <a:r>
              <a:rPr lang="en-US" sz="4400" b="1" dirty="0"/>
              <a:t>Hard Disk capacity</a:t>
            </a:r>
            <a:endParaRPr lang="en-US" sz="4400" dirty="0"/>
          </a:p>
          <a:p>
            <a:pPr algn="just">
              <a:buNone/>
            </a:pPr>
            <a:r>
              <a:rPr lang="en-US" sz="4400" b="1" dirty="0"/>
              <a:t>: 500 GB or above</a:t>
            </a:r>
            <a:endParaRPr lang="en-US" sz="4400" dirty="0"/>
          </a:p>
          <a:p>
            <a:pPr algn="just">
              <a:buNone/>
            </a:pPr>
            <a:r>
              <a:rPr lang="en-US" sz="4400" b="1" dirty="0">
                <a:solidFill>
                  <a:srgbClr val="FF0000"/>
                </a:solidFill>
              </a:rPr>
              <a:t>5-</a:t>
            </a:r>
            <a:r>
              <a:rPr lang="en-US" sz="4400" b="1" dirty="0"/>
              <a:t> Peripheral Devices</a:t>
            </a:r>
            <a:endParaRPr lang="en-US" sz="4400" dirty="0"/>
          </a:p>
          <a:p>
            <a:pPr algn="just">
              <a:buNone/>
            </a:pPr>
            <a:endParaRPr lang="en-US" sz="4400" dirty="0"/>
          </a:p>
          <a:p>
            <a:pPr algn="just">
              <a:buNone/>
            </a:pPr>
            <a:r>
              <a:rPr lang="en-US" sz="4400" b="1" dirty="0"/>
              <a:t> </a:t>
            </a:r>
            <a:endParaRPr lang="en-US" sz="4400" dirty="0"/>
          </a:p>
          <a:p>
            <a:pPr algn="just">
              <a:buNone/>
            </a:pPr>
            <a:endParaRPr lang="en-US" dirty="0"/>
          </a:p>
          <a:p>
            <a:pPr algn="just"/>
            <a:endParaRPr lang="en-US" dirty="0"/>
          </a:p>
        </p:txBody>
      </p:sp>
      <p:sp>
        <p:nvSpPr>
          <p:cNvPr id="4" name="Content Placeholder 3"/>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algn="just">
              <a:buNone/>
            </a:pPr>
            <a:r>
              <a:rPr lang="en-US" sz="4200" b="1" u="sng" dirty="0"/>
              <a:t>SOFTWARE REQUIREMENTS</a:t>
            </a:r>
            <a:r>
              <a:rPr lang="en-US" sz="4200" b="1" dirty="0"/>
              <a:t>-:</a:t>
            </a:r>
            <a:endParaRPr lang="en-US" sz="4200" dirty="0"/>
          </a:p>
          <a:p>
            <a:pPr algn="just">
              <a:buNone/>
            </a:pPr>
            <a:r>
              <a:rPr lang="en-US" sz="4200" b="1" dirty="0"/>
              <a:t> </a:t>
            </a:r>
            <a:endParaRPr lang="en-US" sz="4200" dirty="0"/>
          </a:p>
          <a:p>
            <a:pPr algn="just">
              <a:buNone/>
            </a:pPr>
            <a:r>
              <a:rPr lang="en-US" sz="4200" b="1" dirty="0">
                <a:solidFill>
                  <a:srgbClr val="FF0000"/>
                </a:solidFill>
              </a:rPr>
              <a:t>1-</a:t>
            </a:r>
            <a:r>
              <a:rPr lang="en-US" sz="4200" b="1" dirty="0"/>
              <a:t>Operating </a:t>
            </a:r>
            <a:r>
              <a:rPr lang="en-US" sz="4200" b="1" dirty="0" smtClean="0"/>
              <a:t>System</a:t>
            </a:r>
            <a:endParaRPr lang="en-US" sz="4200" dirty="0"/>
          </a:p>
          <a:p>
            <a:pPr algn="just">
              <a:buNone/>
            </a:pPr>
            <a:r>
              <a:rPr lang="en-US" sz="4200" b="1" dirty="0" smtClean="0"/>
              <a:t>: </a:t>
            </a:r>
            <a:r>
              <a:rPr lang="en-US" sz="4200" b="1" dirty="0" smtClean="0"/>
              <a:t>Windows </a:t>
            </a:r>
            <a:endParaRPr lang="en-US" sz="4200" dirty="0"/>
          </a:p>
          <a:p>
            <a:pPr algn="just">
              <a:buNone/>
            </a:pPr>
            <a:r>
              <a:rPr lang="en-US" sz="4200" b="1" dirty="0">
                <a:solidFill>
                  <a:srgbClr val="FF0000"/>
                </a:solidFill>
              </a:rPr>
              <a:t>2-</a:t>
            </a:r>
            <a:r>
              <a:rPr lang="en-US" sz="4200" b="1" dirty="0"/>
              <a:t>Browser     </a:t>
            </a:r>
            <a:endParaRPr lang="en-US" sz="4200" dirty="0"/>
          </a:p>
          <a:p>
            <a:pPr algn="just">
              <a:buNone/>
            </a:pPr>
            <a:r>
              <a:rPr lang="en-US" sz="4200" b="1" dirty="0"/>
              <a:t>: Google chrome or any other</a:t>
            </a:r>
            <a:endParaRPr lang="en-US" sz="4200" dirty="0"/>
          </a:p>
          <a:p>
            <a:pPr algn="just">
              <a:buNone/>
            </a:pPr>
            <a:r>
              <a:rPr lang="en-US" sz="4200" b="1" dirty="0">
                <a:solidFill>
                  <a:srgbClr val="FF0000"/>
                </a:solidFill>
              </a:rPr>
              <a:t>3-</a:t>
            </a:r>
            <a:r>
              <a:rPr lang="en-US" sz="4200" b="1" dirty="0"/>
              <a:t>Application </a:t>
            </a:r>
            <a:r>
              <a:rPr lang="en-US" sz="4200" b="1" dirty="0" smtClean="0"/>
              <a:t>software</a:t>
            </a:r>
            <a:endParaRPr lang="en-US" sz="4200" dirty="0"/>
          </a:p>
          <a:p>
            <a:pPr algn="just">
              <a:buNone/>
            </a:pPr>
            <a:r>
              <a:rPr lang="en-US" sz="4200" b="1" dirty="0"/>
              <a:t>: Visual Studio  Code</a:t>
            </a:r>
          </a:p>
          <a:p>
            <a:pPr algn="just">
              <a:buNone/>
            </a:pPr>
            <a:r>
              <a:rPr lang="en-US" sz="4200" b="1" dirty="0" smtClean="0">
                <a:solidFill>
                  <a:srgbClr val="FF0000"/>
                </a:solidFill>
              </a:rPr>
              <a:t>4-</a:t>
            </a:r>
            <a:r>
              <a:rPr lang="en-US" sz="4200" b="1" dirty="0" smtClean="0"/>
              <a:t>Server</a:t>
            </a:r>
            <a:endParaRPr lang="en-US" sz="4200" dirty="0"/>
          </a:p>
          <a:p>
            <a:pPr algn="just">
              <a:buNone/>
            </a:pPr>
            <a:r>
              <a:rPr lang="en-US" sz="4200" b="1" dirty="0"/>
              <a:t>: </a:t>
            </a:r>
            <a:r>
              <a:rPr lang="en-US" sz="4200" b="1" dirty="0" smtClean="0"/>
              <a:t>Apache</a:t>
            </a:r>
            <a:endParaRPr lang="en-US" sz="4200" dirty="0"/>
          </a:p>
          <a:p>
            <a:pPr algn="just">
              <a:buNone/>
            </a:pPr>
            <a:r>
              <a:rPr lang="en-US" sz="4200" b="1" dirty="0" smtClean="0">
                <a:solidFill>
                  <a:srgbClr val="FF0000"/>
                </a:solidFill>
              </a:rPr>
              <a:t>5-</a:t>
            </a:r>
            <a:r>
              <a:rPr lang="en-US" sz="4200" b="1" dirty="0" smtClean="0"/>
              <a:t>Documentation</a:t>
            </a:r>
            <a:endParaRPr lang="en-US" sz="4200" dirty="0"/>
          </a:p>
          <a:p>
            <a:pPr algn="just">
              <a:buNone/>
            </a:pPr>
            <a:r>
              <a:rPr lang="en-US" sz="4200" b="1" dirty="0"/>
              <a:t>: MS-Office </a:t>
            </a:r>
            <a:endParaRPr lang="en-US" sz="4200" dirty="0"/>
          </a:p>
          <a:p>
            <a:pPr algn="just">
              <a:buNone/>
            </a:pPr>
            <a:r>
              <a:rPr lang="en-US" b="1" dirty="0"/>
              <a:t> </a:t>
            </a:r>
            <a:endParaRPr lang="en-US" dirty="0"/>
          </a:p>
          <a:p>
            <a:pPr algn="just">
              <a:buNone/>
            </a:pPr>
            <a:r>
              <a:rPr lang="en-US" b="1" dirty="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a:t>Module Description</a:t>
            </a:r>
          </a:p>
        </p:txBody>
      </p:sp>
      <p:sp>
        <p:nvSpPr>
          <p:cNvPr id="6"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buNone/>
            </a:pPr>
            <a:r>
              <a:rPr lang="en-US" b="1" dirty="0"/>
              <a:t> (a-) Learner Module</a:t>
            </a:r>
          </a:p>
          <a:p>
            <a:pPr algn="l"/>
            <a:endParaRPr lang="en-IN" sz="1800" b="0" i="0" u="none" strike="noStrike" baseline="0" dirty="0">
              <a:solidFill>
                <a:srgbClr val="000000"/>
              </a:solidFill>
              <a:latin typeface="Times New Roman" panose="02020603050405020304" pitchFamily="18" charset="0"/>
            </a:endParaRPr>
          </a:p>
          <a:p>
            <a:pPr>
              <a:buNone/>
            </a:pPr>
            <a:endParaRPr lang="en-US" sz="2800" dirty="0"/>
          </a:p>
        </p:txBody>
      </p:sp>
      <p:pic>
        <p:nvPicPr>
          <p:cNvPr id="4" name="Picture 3" descr="5314e78b.jpg"/>
          <p:cNvPicPr>
            <a:picLocks noChangeAspect="1"/>
          </p:cNvPicPr>
          <p:nvPr/>
        </p:nvPicPr>
        <p:blipFill>
          <a:blip r:embed="rId2"/>
          <a:srcRect b="7246"/>
          <a:stretch>
            <a:fillRect/>
          </a:stretch>
        </p:blipFill>
        <p:spPr>
          <a:xfrm>
            <a:off x="1295400" y="2286000"/>
            <a:ext cx="6410325" cy="3657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(b-) Expert Module</a:t>
            </a:r>
            <a:endParaRPr lang="en-US" dirty="0"/>
          </a:p>
        </p:txBody>
      </p:sp>
      <p:pic>
        <p:nvPicPr>
          <p:cNvPr id="4" name="Content Placeholder 3" descr="70996fad.jpg"/>
          <p:cNvPicPr>
            <a:picLocks noGrp="1" noChangeAspect="1"/>
          </p:cNvPicPr>
          <p:nvPr>
            <p:ph idx="1"/>
          </p:nvPr>
        </p:nvPicPr>
        <p:blipFill>
          <a:blip r:embed="rId2"/>
          <a:srcRect b="6904"/>
          <a:stretch>
            <a:fillRect/>
          </a:stretch>
        </p:blipFill>
        <p:spPr>
          <a:xfrm>
            <a:off x="1485900" y="1891504"/>
            <a:ext cx="6172200" cy="4433096"/>
          </a:xfr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a:bodyPr>
          <a:lstStyle/>
          <a:p>
            <a:r>
              <a:rPr lang="en-US" b="1" dirty="0" smtClean="0"/>
              <a:t>(c-) Admin Module</a:t>
            </a:r>
            <a:endParaRPr lang="en-US" dirty="0"/>
          </a:p>
        </p:txBody>
      </p:sp>
      <p:sp>
        <p:nvSpPr>
          <p:cNvPr id="11" name="Content Placeholder 10"/>
          <p:cNvSpPr>
            <a:spLocks noGrp="1"/>
          </p:cNvSpPr>
          <p:nvPr>
            <p:ph idx="1"/>
          </p:nvPr>
        </p:nvSpPr>
        <p:spPr>
          <a:solidFill>
            <a:schemeClr val="bg1"/>
          </a:solidFill>
        </p:spPr>
        <p:style>
          <a:lnRef idx="1">
            <a:schemeClr val="accent5"/>
          </a:lnRef>
          <a:fillRef idx="2">
            <a:schemeClr val="accent5"/>
          </a:fillRef>
          <a:effectRef idx="1">
            <a:schemeClr val="accent5"/>
          </a:effectRef>
          <a:fontRef idx="minor">
            <a:schemeClr val="dk1"/>
          </a:fontRef>
        </p:style>
        <p:txBody>
          <a:bodyPr>
            <a:normAutofit/>
          </a:bodyPr>
          <a:lstStyle/>
          <a:p>
            <a:pPr algn="ctr">
              <a:buNone/>
            </a:pPr>
            <a:endParaRPr lang="en-US" b="1" dirty="0"/>
          </a:p>
          <a:p>
            <a:pPr marL="0" indent="0" algn="l">
              <a:buNone/>
            </a:pPr>
            <a:endParaRPr lang="en-IN" sz="1800" b="0" i="0" u="none" strike="noStrike" baseline="0" dirty="0">
              <a:solidFill>
                <a:srgbClr val="000000"/>
              </a:solidFill>
              <a:latin typeface="Symbol" panose="05050102010706020507" pitchFamily="18" charset="2"/>
            </a:endParaRPr>
          </a:p>
          <a:p>
            <a:pPr algn="just">
              <a:buNone/>
            </a:pPr>
            <a:endParaRPr lang="en-US" sz="2800" b="0" i="0" u="none" strike="noStrike" baseline="0" dirty="0">
              <a:solidFill>
                <a:srgbClr val="000000"/>
              </a:solidFill>
              <a:latin typeface="Times New Roman" panose="02020603050405020304" pitchFamily="18" charset="0"/>
            </a:endParaRPr>
          </a:p>
        </p:txBody>
      </p:sp>
      <p:pic>
        <p:nvPicPr>
          <p:cNvPr id="4" name="Picture 3" descr="0ed70140.jpg"/>
          <p:cNvPicPr>
            <a:picLocks noChangeAspect="1"/>
          </p:cNvPicPr>
          <p:nvPr/>
        </p:nvPicPr>
        <p:blipFill>
          <a:blip r:embed="rId2"/>
          <a:srcRect b="5201"/>
          <a:stretch>
            <a:fillRect/>
          </a:stretch>
        </p:blipFill>
        <p:spPr>
          <a:xfrm>
            <a:off x="494292" y="2194560"/>
            <a:ext cx="8116308" cy="32918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Report/Output</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l"/>
            <a:endParaRPr lang="en-IN" sz="1800" b="0" i="0" u="none" strike="noStrike" baseline="0" dirty="0" smtClean="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marL="514350" indent="-514350" algn="just">
              <a:lnSpc>
                <a:spcPct val="150000"/>
              </a:lnSpc>
              <a:buFont typeface="+mj-lt"/>
              <a:buAutoNum type="romanUcPeriod"/>
            </a:pPr>
            <a:r>
              <a:rPr lang="en-US" sz="2400" b="0" i="0" u="none" strike="noStrike" baseline="0" dirty="0">
                <a:solidFill>
                  <a:srgbClr val="000000"/>
                </a:solidFill>
                <a:latin typeface="Times New Roman" panose="02020603050405020304" pitchFamily="18" charset="0"/>
              </a:rPr>
              <a:t>The output of this project is that , if any learner registered on the e-learning portal and enrolls in a particular course ,clears all the tests and final exam then the output will be that t</a:t>
            </a:r>
            <a:r>
              <a:rPr lang="en-US" sz="2400" i="0" u="none" strike="noStrike" baseline="0" dirty="0">
                <a:solidFill>
                  <a:srgbClr val="000000"/>
                </a:solidFill>
                <a:latin typeface="Times New Roman" panose="02020603050405020304" pitchFamily="18" charset="0"/>
              </a:rPr>
              <a:t>he learner will get a certificate and gain knowledge for that </a:t>
            </a:r>
            <a:r>
              <a:rPr lang="en-US" sz="2400" i="0" u="none" strike="noStrike" baseline="0" dirty="0" smtClean="0">
                <a:solidFill>
                  <a:srgbClr val="000000"/>
                </a:solidFill>
                <a:latin typeface="Times New Roman" panose="02020603050405020304" pitchFamily="18" charset="0"/>
              </a:rPr>
              <a:t>course. </a:t>
            </a:r>
            <a:endParaRPr lang="en-US" sz="2400" i="0" u="none" strike="noStrike" baseline="0" dirty="0">
              <a:solidFill>
                <a:srgbClr val="000000"/>
              </a:solidFill>
              <a:latin typeface="Times New Roman" panose="02020603050405020304" pitchFamily="18" charset="0"/>
            </a:endParaRPr>
          </a:p>
          <a:p>
            <a:pPr marL="514350" indent="-514350" algn="just">
              <a:lnSpc>
                <a:spcPct val="150000"/>
              </a:lnSpc>
              <a:buFont typeface="+mj-lt"/>
              <a:buAutoNum type="romanUcPeriod"/>
            </a:pPr>
            <a:r>
              <a:rPr lang="en-US" sz="2400" b="0" i="0" u="none" strike="noStrike" baseline="0" dirty="0" smtClean="0">
                <a:solidFill>
                  <a:srgbClr val="000000"/>
                </a:solidFill>
                <a:latin typeface="Times New Roman" panose="02020603050405020304" pitchFamily="18" charset="0"/>
              </a:rPr>
              <a:t>If </a:t>
            </a:r>
            <a:r>
              <a:rPr lang="en-US" sz="2400" b="0" i="0" u="none" strike="noStrike" baseline="0" dirty="0">
                <a:solidFill>
                  <a:srgbClr val="000000"/>
                </a:solidFill>
                <a:latin typeface="Times New Roman" panose="02020603050405020304" pitchFamily="18" charset="0"/>
              </a:rPr>
              <a:t>any company wants some candidates on a particular skill </a:t>
            </a:r>
            <a:r>
              <a:rPr lang="en-US" sz="2400" b="0" i="0" u="none" strike="noStrike" baseline="0" dirty="0" smtClean="0">
                <a:solidFill>
                  <a:srgbClr val="000000"/>
                </a:solidFill>
                <a:latin typeface="Times New Roman" panose="02020603050405020304" pitchFamily="18" charset="0"/>
              </a:rPr>
              <a:t>the </a:t>
            </a:r>
            <a:r>
              <a:rPr lang="en-US" sz="2400" b="0" i="0" u="none" strike="noStrike" baseline="0" dirty="0">
                <a:solidFill>
                  <a:srgbClr val="000000"/>
                </a:solidFill>
                <a:latin typeface="Times New Roman" panose="02020603050405020304" pitchFamily="18" charset="0"/>
              </a:rPr>
              <a:t>admin can refer these candidates </a:t>
            </a:r>
            <a:r>
              <a:rPr lang="en-US" sz="2400" b="0" i="0" u="none" strike="noStrike" baseline="0" dirty="0" smtClean="0">
                <a:solidFill>
                  <a:srgbClr val="000000"/>
                </a:solidFill>
                <a:latin typeface="Times New Roman" panose="02020603050405020304" pitchFamily="18" charset="0"/>
              </a:rPr>
              <a:t>to get </a:t>
            </a:r>
            <a:r>
              <a:rPr lang="en-US" sz="2400" b="0" i="0" u="none" strike="noStrike" baseline="0" dirty="0">
                <a:solidFill>
                  <a:srgbClr val="000000"/>
                </a:solidFill>
                <a:latin typeface="Times New Roman" panose="02020603050405020304" pitchFamily="18" charset="0"/>
              </a:rPr>
              <a:t>the job. </a:t>
            </a:r>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Conclusion</a:t>
            </a: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algn="just"/>
            <a:endParaRPr lang="en-US" sz="2400" b="0" i="0" u="none" strike="noStrike" baseline="0" dirty="0" smtClean="0">
              <a:solidFill>
                <a:srgbClr val="000000"/>
              </a:solidFill>
              <a:latin typeface="Times New Roman" panose="02020603050405020304" pitchFamily="18" charset="0"/>
            </a:endParaRPr>
          </a:p>
          <a:p>
            <a:pPr algn="just"/>
            <a:endParaRPr lang="en-US" sz="2400" dirty="0" smtClean="0">
              <a:solidFill>
                <a:srgbClr val="000000"/>
              </a:solidFill>
              <a:latin typeface="Times New Roman" panose="02020603050405020304" pitchFamily="18" charset="0"/>
            </a:endParaRPr>
          </a:p>
          <a:p>
            <a:pPr algn="just">
              <a:lnSpc>
                <a:spcPct val="150000"/>
              </a:lnSpc>
            </a:pPr>
            <a:r>
              <a:rPr lang="en-US" sz="2400" b="0" i="0" u="none" strike="noStrike" baseline="0" dirty="0" smtClean="0">
                <a:solidFill>
                  <a:srgbClr val="000000"/>
                </a:solidFill>
                <a:latin typeface="Times New Roman" panose="02020603050405020304" pitchFamily="18" charset="0"/>
              </a:rPr>
              <a:t>It </a:t>
            </a:r>
            <a:r>
              <a:rPr lang="en-US" sz="2400" dirty="0" smtClean="0">
                <a:solidFill>
                  <a:srgbClr val="000000"/>
                </a:solidFill>
                <a:latin typeface="Times New Roman" panose="02020603050405020304" pitchFamily="18" charset="0"/>
              </a:rPr>
              <a:t>will be</a:t>
            </a:r>
            <a:r>
              <a:rPr lang="en-US" sz="2400" b="0" i="0" u="none" strike="noStrike" baseline="0" dirty="0" smtClean="0">
                <a:solidFill>
                  <a:srgbClr val="000000"/>
                </a:solidFill>
                <a:latin typeface="Times New Roman" panose="02020603050405020304" pitchFamily="18" charset="0"/>
              </a:rPr>
              <a:t> a great pleasure for us to work on this exciting and challenging project. This project proved good for us as it provided practical knowledge of not only programming in web based application and on SQL Server, but also about all handling procedure related with “E-learning” portal. </a:t>
            </a:r>
            <a:endParaRPr lang="en-US" sz="2400" b="0" i="0" u="none" strike="noStrike" baseline="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TotalTime>
  <Words>358</Words>
  <Application>Microsoft Office PowerPoint</Application>
  <PresentationFormat>On-screen Show (4:3)</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Project Synopsis Presentation  E-Learning Portal  </vt:lpstr>
      <vt:lpstr>Content</vt:lpstr>
      <vt:lpstr>Introduction</vt:lpstr>
      <vt:lpstr>Hardware and Software Required</vt:lpstr>
      <vt:lpstr>Module Description</vt:lpstr>
      <vt:lpstr>(b-) Expert Module</vt:lpstr>
      <vt:lpstr>(c-) Admin Module</vt:lpstr>
      <vt:lpstr>Report/Output</vt:lpstr>
      <vt:lpstr>Conclusion</vt:lpstr>
      <vt:lpstr>How to serve the society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System</dc:title>
  <dc:creator>Windows User</dc:creator>
  <cp:lastModifiedBy>user</cp:lastModifiedBy>
  <cp:revision>91</cp:revision>
  <dcterms:created xsi:type="dcterms:W3CDTF">2020-06-17T16:03:51Z</dcterms:created>
  <dcterms:modified xsi:type="dcterms:W3CDTF">2023-03-26T09:59:31Z</dcterms:modified>
</cp:coreProperties>
</file>