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p:scale>
          <a:sx n="60" d="100"/>
          <a:sy n="60" d="100"/>
        </p:scale>
        <p:origin x="112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a:xfrm>
            <a:off x="3962399" y="5870575"/>
            <a:ext cx="4893958" cy="377825"/>
          </a:xfrm>
        </p:spPr>
        <p:txBody>
          <a:bodyPr/>
          <a:lstStyle/>
          <a:p>
            <a:endParaRPr lang="en-IN" dirty="0"/>
          </a:p>
        </p:txBody>
      </p:sp>
      <p:sp>
        <p:nvSpPr>
          <p:cNvPr id="6" name="Slide Number Placeholder 5"/>
          <p:cNvSpPr>
            <a:spLocks noGrp="1"/>
          </p:cNvSpPr>
          <p:nvPr>
            <p:ph type="sldNum" sz="quarter" idx="12"/>
          </p:nvPr>
        </p:nvSpPr>
        <p:spPr>
          <a:xfrm>
            <a:off x="10608958" y="5870575"/>
            <a:ext cx="551167" cy="377825"/>
          </a:xfrm>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98396327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4009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0574207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2267805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260055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44308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021284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325289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539873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4290926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853706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38961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659618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31462825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285201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111872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D31EDCE-2BB2-41B0-81EC-0695415BB042}" type="datetimeFigureOut">
              <a:rPr lang="en-IN" smtClean="0"/>
              <a:t>05-10-2025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9C326AB5-E143-4E88-86AC-3A2812FE8D5B}" type="slidenum">
              <a:rPr lang="en-IN" smtClean="0"/>
              <a:t>‹#›</a:t>
            </a:fld>
            <a:endParaRPr lang="en-IN" dirty="0"/>
          </a:p>
        </p:txBody>
      </p:sp>
    </p:spTree>
    <p:extLst>
      <p:ext uri="{BB962C8B-B14F-4D97-AF65-F5344CB8AC3E}">
        <p14:creationId xmlns:p14="http://schemas.microsoft.com/office/powerpoint/2010/main" val="2682888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D31EDCE-2BB2-41B0-81EC-0695415BB042}" type="datetimeFigureOut">
              <a:rPr lang="en-IN" smtClean="0"/>
              <a:t>05-10-2025</a:t>
            </a:fld>
            <a:endParaRPr lang="en-IN"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C326AB5-E143-4E88-86AC-3A2812FE8D5B}" type="slidenum">
              <a:rPr lang="en-IN" smtClean="0"/>
              <a:t>‹#›</a:t>
            </a:fld>
            <a:endParaRPr lang="en-IN" dirty="0"/>
          </a:p>
        </p:txBody>
      </p:sp>
    </p:spTree>
    <p:extLst>
      <p:ext uri="{BB962C8B-B14F-4D97-AF65-F5344CB8AC3E}">
        <p14:creationId xmlns:p14="http://schemas.microsoft.com/office/powerpoint/2010/main" val="42141542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xoplanetarchive.ipac.caltech.edu/cgi-bin/TblView/nph-tblView?app=ExoTbls&amp;config=TO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kshobha/NASA-Spaceapps-challen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B6EEE-4E40-901A-119F-FCBB092FCA7F}"/>
              </a:ext>
            </a:extLst>
          </p:cNvPr>
          <p:cNvSpPr>
            <a:spLocks noGrp="1"/>
          </p:cNvSpPr>
          <p:nvPr>
            <p:ph type="title"/>
          </p:nvPr>
        </p:nvSpPr>
        <p:spPr/>
        <p:txBody>
          <a:bodyPr>
            <a:normAutofit/>
          </a:bodyPr>
          <a:lstStyle/>
          <a:p>
            <a:r>
              <a:rPr lang="en-IN" sz="4400" dirty="0"/>
              <a:t>Introduction</a:t>
            </a:r>
          </a:p>
        </p:txBody>
      </p:sp>
      <p:sp>
        <p:nvSpPr>
          <p:cNvPr id="3" name="Content Placeholder 2">
            <a:extLst>
              <a:ext uri="{FF2B5EF4-FFF2-40B4-BE49-F238E27FC236}">
                <a16:creationId xmlns:a16="http://schemas.microsoft.com/office/drawing/2014/main" id="{72472524-7477-8DF8-B071-990A07867117}"/>
              </a:ext>
            </a:extLst>
          </p:cNvPr>
          <p:cNvSpPr>
            <a:spLocks noGrp="1"/>
          </p:cNvSpPr>
          <p:nvPr>
            <p:ph idx="1"/>
          </p:nvPr>
        </p:nvSpPr>
        <p:spPr/>
        <p:txBody>
          <a:bodyPr>
            <a:normAutofit/>
          </a:bodyPr>
          <a:lstStyle/>
          <a:p>
            <a:pPr>
              <a:lnSpc>
                <a:spcPct val="200000"/>
              </a:lnSpc>
            </a:pPr>
            <a:r>
              <a:rPr lang="en-IN" sz="2800" dirty="0"/>
              <a:t>Team name: </a:t>
            </a:r>
            <a:r>
              <a:rPr lang="en-IN" sz="2800" b="1" dirty="0"/>
              <a:t>Planet Tag</a:t>
            </a:r>
          </a:p>
          <a:p>
            <a:pPr>
              <a:lnSpc>
                <a:spcPct val="200000"/>
              </a:lnSpc>
            </a:pPr>
            <a:r>
              <a:rPr lang="en-IN" sz="2800" dirty="0"/>
              <a:t>Team member: </a:t>
            </a:r>
            <a:r>
              <a:rPr lang="en-IN" sz="2800" b="1" dirty="0"/>
              <a:t>Akshobha Aravind, Class 8, Bangalore, India</a:t>
            </a:r>
          </a:p>
          <a:p>
            <a:pPr>
              <a:lnSpc>
                <a:spcPct val="200000"/>
              </a:lnSpc>
            </a:pPr>
            <a:r>
              <a:rPr lang="en-IN" sz="2800" dirty="0"/>
              <a:t>Challenge selected: </a:t>
            </a:r>
            <a:r>
              <a:rPr lang="en-US" sz="2800" b="1" dirty="0"/>
              <a:t>A World Away: Hunting for Exoplanets with AI</a:t>
            </a:r>
            <a:endParaRPr lang="en-IN" sz="2800" dirty="0"/>
          </a:p>
        </p:txBody>
      </p:sp>
    </p:spTree>
    <p:extLst>
      <p:ext uri="{BB962C8B-B14F-4D97-AF65-F5344CB8AC3E}">
        <p14:creationId xmlns:p14="http://schemas.microsoft.com/office/powerpoint/2010/main" val="28351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F79C2-53BF-7F24-3DAC-8542A4299677}"/>
              </a:ext>
            </a:extLst>
          </p:cNvPr>
          <p:cNvSpPr>
            <a:spLocks noGrp="1"/>
          </p:cNvSpPr>
          <p:nvPr>
            <p:ph type="title"/>
          </p:nvPr>
        </p:nvSpPr>
        <p:spPr/>
        <p:txBody>
          <a:bodyPr>
            <a:normAutofit/>
          </a:bodyPr>
          <a:lstStyle/>
          <a:p>
            <a:r>
              <a:rPr lang="en-IN" sz="4400" dirty="0"/>
              <a:t>Problem statement</a:t>
            </a:r>
          </a:p>
        </p:txBody>
      </p:sp>
      <p:sp>
        <p:nvSpPr>
          <p:cNvPr id="3" name="Content Placeholder 2">
            <a:extLst>
              <a:ext uri="{FF2B5EF4-FFF2-40B4-BE49-F238E27FC236}">
                <a16:creationId xmlns:a16="http://schemas.microsoft.com/office/drawing/2014/main" id="{F3995F83-5037-5ECD-E189-7F4966B7CDC2}"/>
              </a:ext>
            </a:extLst>
          </p:cNvPr>
          <p:cNvSpPr>
            <a:spLocks noGrp="1"/>
          </p:cNvSpPr>
          <p:nvPr>
            <p:ph idx="1"/>
          </p:nvPr>
        </p:nvSpPr>
        <p:spPr/>
        <p:txBody>
          <a:bodyPr>
            <a:normAutofit/>
          </a:bodyPr>
          <a:lstStyle/>
          <a:p>
            <a:pPr marL="0" indent="0">
              <a:spcAft>
                <a:spcPts val="1800"/>
              </a:spcAft>
              <a:buNone/>
            </a:pPr>
            <a:r>
              <a:rPr lang="en-IN" sz="2400" dirty="0"/>
              <a:t>I addressed the following problem statement:</a:t>
            </a:r>
          </a:p>
          <a:p>
            <a:r>
              <a:rPr lang="en-IN" sz="2400" dirty="0"/>
              <a:t>Datapoints recorded by satellites are classified as Exoplanets or other astronomical bodies by a team of experts who manually inspect each datapoint. </a:t>
            </a:r>
          </a:p>
          <a:p>
            <a:r>
              <a:rPr lang="en-IN" sz="2400" dirty="0"/>
              <a:t>The process is slow and there can be disputes over classifications due to the interpretation of what a datapoint means can be different for different experts and hence there can be errors in classification.</a:t>
            </a:r>
          </a:p>
        </p:txBody>
      </p:sp>
    </p:spTree>
    <p:extLst>
      <p:ext uri="{BB962C8B-B14F-4D97-AF65-F5344CB8AC3E}">
        <p14:creationId xmlns:p14="http://schemas.microsoft.com/office/powerpoint/2010/main" val="4042201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DE20-FF81-BB5C-7D12-434573CD88D2}"/>
              </a:ext>
            </a:extLst>
          </p:cNvPr>
          <p:cNvSpPr>
            <a:spLocks noGrp="1"/>
          </p:cNvSpPr>
          <p:nvPr>
            <p:ph type="title"/>
          </p:nvPr>
        </p:nvSpPr>
        <p:spPr/>
        <p:txBody>
          <a:bodyPr>
            <a:normAutofit/>
          </a:bodyPr>
          <a:lstStyle/>
          <a:p>
            <a:r>
              <a:rPr lang="en-IN" sz="4400" dirty="0"/>
              <a:t>Solution - Model Architecture</a:t>
            </a:r>
          </a:p>
        </p:txBody>
      </p:sp>
      <p:sp>
        <p:nvSpPr>
          <p:cNvPr id="3" name="Content Placeholder 2">
            <a:extLst>
              <a:ext uri="{FF2B5EF4-FFF2-40B4-BE49-F238E27FC236}">
                <a16:creationId xmlns:a16="http://schemas.microsoft.com/office/drawing/2014/main" id="{F175CC2A-4CEF-1760-A3DE-5B2D9F2C4AB3}"/>
              </a:ext>
            </a:extLst>
          </p:cNvPr>
          <p:cNvSpPr>
            <a:spLocks noGrp="1"/>
          </p:cNvSpPr>
          <p:nvPr>
            <p:ph idx="1"/>
          </p:nvPr>
        </p:nvSpPr>
        <p:spPr/>
        <p:txBody>
          <a:bodyPr>
            <a:normAutofit fontScale="92500" lnSpcReduction="10000"/>
          </a:bodyPr>
          <a:lstStyle/>
          <a:p>
            <a:pPr>
              <a:lnSpc>
                <a:spcPct val="110000"/>
              </a:lnSpc>
              <a:spcBef>
                <a:spcPts val="600"/>
              </a:spcBef>
              <a:spcAft>
                <a:spcPts val="600"/>
              </a:spcAft>
            </a:pPr>
            <a:r>
              <a:rPr lang="en-IN" sz="2000" dirty="0"/>
              <a:t>I decided to use the capability of Machine learning algorithms for this task as they are good at interpreting data and they also are fast at processing while at the same time they provide accurate classifications for large datasets. In this project I have used an FNN model for processing and classifying a users dataset. </a:t>
            </a:r>
          </a:p>
          <a:p>
            <a:pPr>
              <a:lnSpc>
                <a:spcPct val="110000"/>
              </a:lnSpc>
              <a:spcBef>
                <a:spcPts val="600"/>
              </a:spcBef>
              <a:spcAft>
                <a:spcPts val="600"/>
              </a:spcAft>
            </a:pPr>
            <a:r>
              <a:rPr lang="en-IN" sz="2000" dirty="0"/>
              <a:t>I choose FNN model because </a:t>
            </a:r>
            <a:r>
              <a:rPr lang="en-IN" sz="2000" b="1" dirty="0"/>
              <a:t>it outperformed commonly used models such as Random Forest, Adaboost and logistic regressor. I tested each of these models using the dataset: </a:t>
            </a:r>
            <a:r>
              <a:rPr lang="en-US" sz="2000" b="1" dirty="0">
                <a:hlinkClick r:id="rId2"/>
              </a:rPr>
              <a:t>TESS Objects of Interest (TOI)</a:t>
            </a:r>
            <a:r>
              <a:rPr lang="en-US" sz="2000" b="1" dirty="0"/>
              <a:t>. </a:t>
            </a:r>
            <a:r>
              <a:rPr lang="en-US" sz="2000" dirty="0"/>
              <a:t>Hence, I decided to use FNN model for Exoplanet classifications. </a:t>
            </a:r>
          </a:p>
          <a:p>
            <a:pPr>
              <a:lnSpc>
                <a:spcPct val="110000"/>
              </a:lnSpc>
              <a:spcBef>
                <a:spcPts val="600"/>
              </a:spcBef>
              <a:spcAft>
                <a:spcPts val="600"/>
              </a:spcAft>
            </a:pPr>
            <a:r>
              <a:rPr lang="en-US" sz="2000" dirty="0"/>
              <a:t>Weights and biases are the definitions that an FNN model learns when training on a dataset. I saved weights and biases as a .pt file in Github. This file will be loaded into my model every time it has to process a file from a user. I decided to make this model run locally on a user's system as FNN models are not computationally heavy.</a:t>
            </a:r>
          </a:p>
        </p:txBody>
      </p:sp>
    </p:spTree>
    <p:extLst>
      <p:ext uri="{BB962C8B-B14F-4D97-AF65-F5344CB8AC3E}">
        <p14:creationId xmlns:p14="http://schemas.microsoft.com/office/powerpoint/2010/main" val="3837757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0965-0C3F-986D-B67C-79153A2DDB33}"/>
              </a:ext>
            </a:extLst>
          </p:cNvPr>
          <p:cNvSpPr>
            <a:spLocks noGrp="1"/>
          </p:cNvSpPr>
          <p:nvPr>
            <p:ph type="title"/>
          </p:nvPr>
        </p:nvSpPr>
        <p:spPr/>
        <p:txBody>
          <a:bodyPr/>
          <a:lstStyle/>
          <a:p>
            <a:r>
              <a:rPr lang="en-IN" dirty="0"/>
              <a:t>Solution - Model architecture &amp; GUI</a:t>
            </a:r>
          </a:p>
        </p:txBody>
      </p:sp>
      <p:sp>
        <p:nvSpPr>
          <p:cNvPr id="3" name="Content Placeholder 2">
            <a:extLst>
              <a:ext uri="{FF2B5EF4-FFF2-40B4-BE49-F238E27FC236}">
                <a16:creationId xmlns:a16="http://schemas.microsoft.com/office/drawing/2014/main" id="{324ADDE5-4F72-2712-C83F-81BF642CA858}"/>
              </a:ext>
            </a:extLst>
          </p:cNvPr>
          <p:cNvSpPr>
            <a:spLocks noGrp="1"/>
          </p:cNvSpPr>
          <p:nvPr>
            <p:ph idx="1"/>
          </p:nvPr>
        </p:nvSpPr>
        <p:spPr>
          <a:xfrm>
            <a:off x="685801" y="2142067"/>
            <a:ext cx="10303041" cy="4106333"/>
          </a:xfrm>
        </p:spPr>
        <p:txBody>
          <a:bodyPr>
            <a:normAutofit/>
          </a:bodyPr>
          <a:lstStyle/>
          <a:p>
            <a:pPr>
              <a:lnSpc>
                <a:spcPct val="110000"/>
              </a:lnSpc>
              <a:spcBef>
                <a:spcPts val="600"/>
              </a:spcBef>
              <a:spcAft>
                <a:spcPts val="600"/>
              </a:spcAft>
            </a:pPr>
            <a:r>
              <a:rPr lang="en-US" dirty="0"/>
              <a:t>My FNN model was </a:t>
            </a:r>
            <a:r>
              <a:rPr lang="en-US" b="1" dirty="0"/>
              <a:t>custom built </a:t>
            </a:r>
            <a:r>
              <a:rPr lang="en-US" dirty="0"/>
              <a:t>by me using a Python library called </a:t>
            </a:r>
            <a:r>
              <a:rPr lang="en-US" b="1" dirty="0"/>
              <a:t>Pytorch</a:t>
            </a:r>
            <a:r>
              <a:rPr lang="en-US" dirty="0"/>
              <a:t>. This model has a total of </a:t>
            </a:r>
            <a:r>
              <a:rPr lang="en-US" b="1" dirty="0"/>
              <a:t>3 hidden layers </a:t>
            </a:r>
            <a:r>
              <a:rPr lang="en-US" dirty="0"/>
              <a:t>and total </a:t>
            </a:r>
            <a:r>
              <a:rPr lang="en-US" b="1" dirty="0"/>
              <a:t>neuron count of 843.</a:t>
            </a:r>
          </a:p>
          <a:p>
            <a:pPr>
              <a:lnSpc>
                <a:spcPct val="110000"/>
              </a:lnSpc>
              <a:spcBef>
                <a:spcPts val="600"/>
              </a:spcBef>
              <a:spcAft>
                <a:spcPts val="600"/>
              </a:spcAft>
            </a:pPr>
            <a:r>
              <a:rPr lang="en-US" dirty="0"/>
              <a:t>It has several components that aids at improving its prediction accuracy. The major components that I </a:t>
            </a:r>
            <a:r>
              <a:rPr lang="en-US" b="1" dirty="0"/>
              <a:t>custom built </a:t>
            </a:r>
            <a:r>
              <a:rPr lang="en-US" dirty="0"/>
              <a:t>into this model are: An activation </a:t>
            </a:r>
            <a:r>
              <a:rPr lang="en-US" b="1" dirty="0"/>
              <a:t>function called ReLU</a:t>
            </a:r>
            <a:r>
              <a:rPr lang="en-US" dirty="0"/>
              <a:t>, a </a:t>
            </a:r>
            <a:r>
              <a:rPr lang="en-US" b="1" dirty="0"/>
              <a:t>batch size of 64</a:t>
            </a:r>
            <a:r>
              <a:rPr lang="en-US" dirty="0"/>
              <a:t>, a </a:t>
            </a:r>
            <a:r>
              <a:rPr lang="en-US" b="1" dirty="0"/>
              <a:t>shuffled train loader </a:t>
            </a:r>
            <a:r>
              <a:rPr lang="en-US" dirty="0"/>
              <a:t>to increase generalization, a Scheduler called </a:t>
            </a:r>
            <a:r>
              <a:rPr lang="en-US" b="1" dirty="0"/>
              <a:t>CyclicR </a:t>
            </a:r>
            <a:r>
              <a:rPr lang="en-US" dirty="0"/>
              <a:t>for stable learning and other such components.</a:t>
            </a:r>
            <a:endParaRPr lang="en-IN" dirty="0"/>
          </a:p>
          <a:p>
            <a:pPr>
              <a:lnSpc>
                <a:spcPct val="110000"/>
              </a:lnSpc>
              <a:spcBef>
                <a:spcPts val="600"/>
              </a:spcBef>
              <a:spcAft>
                <a:spcPts val="600"/>
              </a:spcAft>
            </a:pPr>
            <a:r>
              <a:rPr lang="en-IN" dirty="0"/>
              <a:t>In order for a user to leverage my models capability of classification, they would need an interface to interact with this model. I decided to leverage a library in Python called tkinter to build an interface.</a:t>
            </a:r>
          </a:p>
          <a:p>
            <a:pPr>
              <a:lnSpc>
                <a:spcPct val="110000"/>
              </a:lnSpc>
              <a:spcBef>
                <a:spcPts val="600"/>
              </a:spcBef>
              <a:spcAft>
                <a:spcPts val="600"/>
              </a:spcAft>
            </a:pPr>
            <a:r>
              <a:rPr lang="en-IN" dirty="0"/>
              <a:t>The tkinter is a default library that use syntax for generating simple GUI.</a:t>
            </a:r>
          </a:p>
          <a:p>
            <a:pPr>
              <a:lnSpc>
                <a:spcPct val="110000"/>
              </a:lnSpc>
              <a:spcBef>
                <a:spcPts val="600"/>
              </a:spcBef>
              <a:spcAft>
                <a:spcPts val="600"/>
              </a:spcAft>
            </a:pPr>
            <a:r>
              <a:rPr lang="en-IN" dirty="0"/>
              <a:t>Using this library, I was able to design an interface where a user can input file path that my pretrained model can analyse and then classify the datapoints.</a:t>
            </a:r>
          </a:p>
        </p:txBody>
      </p:sp>
    </p:spTree>
    <p:extLst>
      <p:ext uri="{BB962C8B-B14F-4D97-AF65-F5344CB8AC3E}">
        <p14:creationId xmlns:p14="http://schemas.microsoft.com/office/powerpoint/2010/main" val="3221996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D067-B320-CB4D-38AE-A1E2FE3284EE}"/>
              </a:ext>
            </a:extLst>
          </p:cNvPr>
          <p:cNvSpPr>
            <a:spLocks noGrp="1"/>
          </p:cNvSpPr>
          <p:nvPr>
            <p:ph type="title"/>
          </p:nvPr>
        </p:nvSpPr>
        <p:spPr/>
        <p:txBody>
          <a:bodyPr/>
          <a:lstStyle/>
          <a:p>
            <a:r>
              <a:rPr lang="en-IN" dirty="0"/>
              <a:t>How to use the model</a:t>
            </a:r>
          </a:p>
        </p:txBody>
      </p:sp>
      <p:sp>
        <p:nvSpPr>
          <p:cNvPr id="7" name="Content Placeholder 6">
            <a:extLst>
              <a:ext uri="{FF2B5EF4-FFF2-40B4-BE49-F238E27FC236}">
                <a16:creationId xmlns:a16="http://schemas.microsoft.com/office/drawing/2014/main" id="{A72B1C65-275E-89D2-78A4-B75D0DF7F448}"/>
              </a:ext>
            </a:extLst>
          </p:cNvPr>
          <p:cNvSpPr>
            <a:spLocks noGrp="1"/>
          </p:cNvSpPr>
          <p:nvPr>
            <p:ph idx="1"/>
          </p:nvPr>
        </p:nvSpPr>
        <p:spPr>
          <a:xfrm>
            <a:off x="304799" y="1844842"/>
            <a:ext cx="11550317" cy="4795801"/>
          </a:xfrm>
        </p:spPr>
        <p:txBody>
          <a:bodyPr numCol="2">
            <a:noAutofit/>
          </a:bodyPr>
          <a:lstStyle/>
          <a:p>
            <a:pPr marL="514350" indent="-514350">
              <a:spcBef>
                <a:spcPts val="600"/>
              </a:spcBef>
              <a:spcAft>
                <a:spcPts val="600"/>
              </a:spcAft>
              <a:buFont typeface="Arial" panose="020B0604020202020204" pitchFamily="34" charset="0"/>
              <a:buAutoNum type="arabicPeriod"/>
            </a:pPr>
            <a:r>
              <a:rPr lang="en-IN" sz="1600" dirty="0"/>
              <a:t>Go through the Readme file. It is available in the </a:t>
            </a:r>
            <a:r>
              <a:rPr lang="en-IN" sz="1600" dirty="0">
                <a:hlinkClick r:id="rId2"/>
              </a:rPr>
              <a:t>Github repo</a:t>
            </a:r>
            <a:r>
              <a:rPr lang="en-IN" sz="1600" dirty="0"/>
              <a:t>. If you clone the repo to your local system, the file is available in the NASAProject folder. Read the guidelines and ensure to comply the requirements.</a:t>
            </a:r>
          </a:p>
          <a:p>
            <a:pPr marL="514350" indent="-514350">
              <a:spcBef>
                <a:spcPts val="600"/>
              </a:spcBef>
              <a:spcAft>
                <a:spcPts val="600"/>
              </a:spcAft>
              <a:buAutoNum type="arabicPeriod"/>
            </a:pPr>
            <a:r>
              <a:rPr lang="en-IN" sz="1600" dirty="0"/>
              <a:t>Run my program in a Python IDE. </a:t>
            </a:r>
          </a:p>
          <a:p>
            <a:pPr marL="514350" indent="-514350">
              <a:spcBef>
                <a:spcPts val="600"/>
              </a:spcBef>
              <a:spcAft>
                <a:spcPts val="600"/>
              </a:spcAft>
              <a:buFont typeface="Arial" panose="020B0604020202020204" pitchFamily="34" charset="0"/>
              <a:buAutoNum type="arabicPeriod"/>
            </a:pPr>
            <a:r>
              <a:rPr lang="en-IN" sz="1600" dirty="0"/>
              <a:t>Answer yes/no to the first question: </a:t>
            </a:r>
            <a:r>
              <a:rPr lang="en-US" sz="1600" dirty="0"/>
              <a:t>"Are you </a:t>
            </a:r>
            <a:r>
              <a:rPr lang="en-US" sz="1600" dirty="0" err="1"/>
              <a:t>gonna</a:t>
            </a:r>
            <a:r>
              <a:rPr lang="en-US" sz="1600" dirty="0"/>
              <a:t> input a dataset for a model to train on?"</a:t>
            </a:r>
            <a:endParaRPr lang="en-IN" sz="1600" dirty="0"/>
          </a:p>
          <a:p>
            <a:pPr marL="514350" indent="-514350">
              <a:spcBef>
                <a:spcPts val="600"/>
              </a:spcBef>
              <a:spcAft>
                <a:spcPts val="600"/>
              </a:spcAft>
              <a:buFont typeface="Arial" panose="020B0604020202020204" pitchFamily="34" charset="0"/>
              <a:buAutoNum type="arabicPeriod"/>
            </a:pPr>
            <a:r>
              <a:rPr lang="en-IN" sz="1600" dirty="0"/>
              <a:t>If Yes, </a:t>
            </a:r>
          </a:p>
          <a:p>
            <a:pPr marL="971550" lvl="1" indent="-514350">
              <a:spcBef>
                <a:spcPts val="600"/>
              </a:spcBef>
              <a:spcAft>
                <a:spcPts val="600"/>
              </a:spcAft>
              <a:buFont typeface="Arial" panose="020B0604020202020204" pitchFamily="34" charset="0"/>
              <a:buAutoNum type="arabicPeriod"/>
            </a:pPr>
            <a:r>
              <a:rPr lang="en-IN" dirty="0"/>
              <a:t>input file path that can be used for training the model. Click submit. </a:t>
            </a:r>
          </a:p>
          <a:p>
            <a:pPr marL="971550" lvl="1" indent="-514350">
              <a:spcBef>
                <a:spcPts val="600"/>
              </a:spcBef>
              <a:spcAft>
                <a:spcPts val="600"/>
              </a:spcAft>
              <a:buFont typeface="Arial" panose="020B0604020202020204" pitchFamily="34" charset="0"/>
              <a:buAutoNum type="arabicPeriod"/>
            </a:pPr>
            <a:r>
              <a:rPr lang="en-IN" dirty="0"/>
              <a:t>In the What’s your target parameter, input the parameter that contains classifications. Click submit. </a:t>
            </a:r>
          </a:p>
          <a:p>
            <a:pPr marL="971550" lvl="1" indent="-514350">
              <a:spcBef>
                <a:spcPts val="600"/>
              </a:spcBef>
              <a:spcAft>
                <a:spcPts val="600"/>
              </a:spcAft>
              <a:buFont typeface="Arial" panose="020B0604020202020204" pitchFamily="34" charset="0"/>
              <a:buAutoNum type="arabicPeriod"/>
            </a:pPr>
            <a:r>
              <a:rPr lang="en-IN" dirty="0"/>
              <a:t>Now, input your parameter values. Ensure they are the same as the parameters described in the Readme file. Click submit and wait for my model to complete training. The training is complete when you will see it’s accuracy and other parameter values are displayed. Then input the file path that my model will classify. Click submit. </a:t>
            </a:r>
          </a:p>
          <a:p>
            <a:pPr marL="971550" lvl="1" indent="-514350">
              <a:spcBef>
                <a:spcPts val="600"/>
              </a:spcBef>
              <a:spcAft>
                <a:spcPts val="600"/>
              </a:spcAft>
              <a:buFont typeface="Arial" panose="020B0604020202020204" pitchFamily="34" charset="0"/>
              <a:buAutoNum type="arabicPeriod"/>
            </a:pPr>
            <a:r>
              <a:rPr lang="en-IN" dirty="0"/>
              <a:t>Navigate to NASAProject &gt; NASA-Spaceapps-challenge folder, and you’ll see a csv file called classifications that contains the models classifications based on the data that you provided.  </a:t>
            </a:r>
          </a:p>
          <a:p>
            <a:pPr marL="514350" indent="-514350">
              <a:spcBef>
                <a:spcPts val="600"/>
              </a:spcBef>
              <a:spcAft>
                <a:spcPts val="600"/>
              </a:spcAft>
              <a:buFont typeface="Arial" panose="020B0604020202020204" pitchFamily="34" charset="0"/>
              <a:buAutoNum type="arabicPeriod"/>
            </a:pPr>
            <a:r>
              <a:rPr lang="en-IN" sz="1600" dirty="0"/>
              <a:t>If No, </a:t>
            </a:r>
          </a:p>
          <a:p>
            <a:pPr marL="971550" lvl="1" indent="-514350">
              <a:spcBef>
                <a:spcPts val="600"/>
              </a:spcBef>
              <a:spcAft>
                <a:spcPts val="600"/>
              </a:spcAft>
              <a:buFont typeface="Arial" panose="020B0604020202020204" pitchFamily="34" charset="0"/>
              <a:buAutoNum type="arabicPeriod"/>
            </a:pPr>
            <a:r>
              <a:rPr lang="en-IN" dirty="0"/>
              <a:t>Input the file path that needs to be classified. Click submit.</a:t>
            </a:r>
          </a:p>
          <a:p>
            <a:pPr marL="971550" lvl="1" indent="-514350">
              <a:spcBef>
                <a:spcPts val="600"/>
              </a:spcBef>
              <a:spcAft>
                <a:spcPts val="600"/>
              </a:spcAft>
              <a:buFont typeface="Arial" panose="020B0604020202020204" pitchFamily="34" charset="0"/>
              <a:buAutoNum type="arabicPeriod"/>
            </a:pPr>
            <a:r>
              <a:rPr lang="en-IN" dirty="0"/>
              <a:t>Navigate to NASAProject &gt; NASA-Spaceapps-challenge folder, and you’ll see a csv file called classifications that contains the models classifications based on the data that you provided. </a:t>
            </a:r>
          </a:p>
        </p:txBody>
      </p:sp>
    </p:spTree>
    <p:extLst>
      <p:ext uri="{BB962C8B-B14F-4D97-AF65-F5344CB8AC3E}">
        <p14:creationId xmlns:p14="http://schemas.microsoft.com/office/powerpoint/2010/main" val="131372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F5E06-3A53-7924-5FA7-8E485D508F27}"/>
              </a:ext>
            </a:extLst>
          </p:cNvPr>
          <p:cNvSpPr>
            <a:spLocks noGrp="1"/>
          </p:cNvSpPr>
          <p:nvPr>
            <p:ph type="title"/>
          </p:nvPr>
        </p:nvSpPr>
        <p:spPr>
          <a:xfrm>
            <a:off x="0" y="365124"/>
            <a:ext cx="10515600" cy="1325563"/>
          </a:xfrm>
        </p:spPr>
        <p:txBody>
          <a:bodyPr/>
          <a:lstStyle/>
          <a:p>
            <a:r>
              <a:rPr lang="en-IN" dirty="0"/>
              <a:t>GUI and Datasets sample view</a:t>
            </a:r>
          </a:p>
        </p:txBody>
      </p:sp>
      <p:pic>
        <p:nvPicPr>
          <p:cNvPr id="5" name="Content Placeholder 4">
            <a:extLst>
              <a:ext uri="{FF2B5EF4-FFF2-40B4-BE49-F238E27FC236}">
                <a16:creationId xmlns:a16="http://schemas.microsoft.com/office/drawing/2014/main" id="{CEE5F082-19A4-6ED2-5629-B2401D42A3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388953"/>
            <a:ext cx="6250898" cy="2636105"/>
          </a:xfrm>
        </p:spPr>
      </p:pic>
      <p:pic>
        <p:nvPicPr>
          <p:cNvPr id="7" name="Picture 6">
            <a:extLst>
              <a:ext uri="{FF2B5EF4-FFF2-40B4-BE49-F238E27FC236}">
                <a16:creationId xmlns:a16="http://schemas.microsoft.com/office/drawing/2014/main" id="{68558232-F77A-BE12-AD9E-0077F5CE1E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8561" y="988562"/>
            <a:ext cx="3793887" cy="2601912"/>
          </a:xfrm>
          <a:prstGeom prst="rect">
            <a:avLst/>
          </a:prstGeom>
        </p:spPr>
      </p:pic>
      <p:pic>
        <p:nvPicPr>
          <p:cNvPr id="9" name="Picture 8">
            <a:extLst>
              <a:ext uri="{FF2B5EF4-FFF2-40B4-BE49-F238E27FC236}">
                <a16:creationId xmlns:a16="http://schemas.microsoft.com/office/drawing/2014/main" id="{F6B7D400-38C0-46B7-759D-F88900BC4678}"/>
              </a:ext>
            </a:extLst>
          </p:cNvPr>
          <p:cNvPicPr>
            <a:picLocks noChangeAspect="1"/>
          </p:cNvPicPr>
          <p:nvPr/>
        </p:nvPicPr>
        <p:blipFill>
          <a:blip r:embed="rId4">
            <a:extLst>
              <a:ext uri="{28A0092B-C50C-407E-A947-70E740481C1C}">
                <a14:useLocalDpi xmlns:a14="http://schemas.microsoft.com/office/drawing/2010/main" val="0"/>
              </a:ext>
            </a:extLst>
          </a:blip>
          <a:srcRect b="54188"/>
          <a:stretch>
            <a:fillRect/>
          </a:stretch>
        </p:blipFill>
        <p:spPr>
          <a:xfrm>
            <a:off x="0" y="5296601"/>
            <a:ext cx="6250898" cy="1159606"/>
          </a:xfrm>
          <a:prstGeom prst="rect">
            <a:avLst/>
          </a:prstGeom>
        </p:spPr>
      </p:pic>
      <p:pic>
        <p:nvPicPr>
          <p:cNvPr id="13" name="Picture 12">
            <a:extLst>
              <a:ext uri="{FF2B5EF4-FFF2-40B4-BE49-F238E27FC236}">
                <a16:creationId xmlns:a16="http://schemas.microsoft.com/office/drawing/2014/main" id="{23F23E4D-3ABF-6013-A6B9-6378B4BCE0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8113" y="4154908"/>
            <a:ext cx="3793887" cy="2678085"/>
          </a:xfrm>
          <a:prstGeom prst="rect">
            <a:avLst/>
          </a:prstGeom>
        </p:spPr>
      </p:pic>
      <p:sp>
        <p:nvSpPr>
          <p:cNvPr id="15" name="Title 1">
            <a:extLst>
              <a:ext uri="{FF2B5EF4-FFF2-40B4-BE49-F238E27FC236}">
                <a16:creationId xmlns:a16="http://schemas.microsoft.com/office/drawing/2014/main" id="{1C381320-5F5C-89C7-9982-399BC9E4EB27}"/>
              </a:ext>
            </a:extLst>
          </p:cNvPr>
          <p:cNvSpPr txBox="1">
            <a:spLocks/>
          </p:cNvSpPr>
          <p:nvPr/>
        </p:nvSpPr>
        <p:spPr>
          <a:xfrm>
            <a:off x="-13948" y="1370703"/>
            <a:ext cx="26044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b="1" dirty="0"/>
              <a:t>App UI</a:t>
            </a:r>
          </a:p>
        </p:txBody>
      </p:sp>
      <p:sp>
        <p:nvSpPr>
          <p:cNvPr id="16" name="Title 1">
            <a:extLst>
              <a:ext uri="{FF2B5EF4-FFF2-40B4-BE49-F238E27FC236}">
                <a16:creationId xmlns:a16="http://schemas.microsoft.com/office/drawing/2014/main" id="{C7467EB6-EAB9-741C-884F-970644A0721F}"/>
              </a:ext>
            </a:extLst>
          </p:cNvPr>
          <p:cNvSpPr txBox="1">
            <a:spLocks/>
          </p:cNvSpPr>
          <p:nvPr/>
        </p:nvSpPr>
        <p:spPr>
          <a:xfrm>
            <a:off x="6354455" y="1331565"/>
            <a:ext cx="2043658" cy="24412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t>Datasets before processing </a:t>
            </a:r>
          </a:p>
        </p:txBody>
      </p:sp>
      <p:sp>
        <p:nvSpPr>
          <p:cNvPr id="17" name="Title 1">
            <a:extLst>
              <a:ext uri="{FF2B5EF4-FFF2-40B4-BE49-F238E27FC236}">
                <a16:creationId xmlns:a16="http://schemas.microsoft.com/office/drawing/2014/main" id="{F2DE65A3-0252-98B1-DCE2-1BE43CB2B7FF}"/>
              </a:ext>
            </a:extLst>
          </p:cNvPr>
          <p:cNvSpPr txBox="1">
            <a:spLocks/>
          </p:cNvSpPr>
          <p:nvPr/>
        </p:nvSpPr>
        <p:spPr>
          <a:xfrm>
            <a:off x="6354455" y="4680000"/>
            <a:ext cx="2043658" cy="16798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200" dirty="0"/>
              <a:t>Datasets After processing </a:t>
            </a:r>
          </a:p>
        </p:txBody>
      </p:sp>
      <p:sp>
        <p:nvSpPr>
          <p:cNvPr id="18" name="Rectangle: Rounded Corners 17">
            <a:extLst>
              <a:ext uri="{FF2B5EF4-FFF2-40B4-BE49-F238E27FC236}">
                <a16:creationId xmlns:a16="http://schemas.microsoft.com/office/drawing/2014/main" id="{F16C6E50-D76E-A14D-2DAB-17D374D1D306}"/>
              </a:ext>
            </a:extLst>
          </p:cNvPr>
          <p:cNvSpPr/>
          <p:nvPr/>
        </p:nvSpPr>
        <p:spPr>
          <a:xfrm>
            <a:off x="11450472" y="4154908"/>
            <a:ext cx="504967" cy="2678085"/>
          </a:xfrm>
          <a:prstGeom prst="roundRect">
            <a:avLst/>
          </a:prstGeom>
          <a:noFill/>
          <a:ln w="19050"/>
        </p:spPr>
        <p:style>
          <a:lnRef idx="2">
            <a:schemeClr val="accent2"/>
          </a:lnRef>
          <a:fillRef idx="1">
            <a:schemeClr val="lt1"/>
          </a:fillRef>
          <a:effectRef idx="0">
            <a:schemeClr val="accent2"/>
          </a:effectRef>
          <a:fontRef idx="minor">
            <a:schemeClr val="dk1"/>
          </a:fontRef>
        </p:style>
        <p:txBody>
          <a:bodyPr rtlCol="0" anchor="ctr"/>
          <a:lstStyle/>
          <a:p>
            <a:pPr algn="ctr"/>
            <a:endParaRPr lang="en-IN" dirty="0"/>
          </a:p>
        </p:txBody>
      </p:sp>
      <p:sp>
        <p:nvSpPr>
          <p:cNvPr id="19" name="Title 1">
            <a:extLst>
              <a:ext uri="{FF2B5EF4-FFF2-40B4-BE49-F238E27FC236}">
                <a16:creationId xmlns:a16="http://schemas.microsoft.com/office/drawing/2014/main" id="{92182D07-0891-ED1A-F5E4-1E9243CB648C}"/>
              </a:ext>
            </a:extLst>
          </p:cNvPr>
          <p:cNvSpPr txBox="1">
            <a:spLocks/>
          </p:cNvSpPr>
          <p:nvPr/>
        </p:nvSpPr>
        <p:spPr>
          <a:xfrm>
            <a:off x="6532699" y="3619779"/>
            <a:ext cx="1545324" cy="535129"/>
          </a:xfrm>
          <a:prstGeom prst="rect">
            <a:avLst/>
          </a:prstGeom>
          <a:solidFill>
            <a:schemeClr val="bg1">
              <a:lumMod val="75000"/>
            </a:schemeClr>
          </a:solidFill>
          <a:ln w="12700">
            <a:solidFill>
              <a:schemeClr val="accent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1200" dirty="0"/>
              <a:t>Classification added post processing</a:t>
            </a:r>
          </a:p>
        </p:txBody>
      </p:sp>
      <p:cxnSp>
        <p:nvCxnSpPr>
          <p:cNvPr id="21" name="Connector: Elbow 20">
            <a:extLst>
              <a:ext uri="{FF2B5EF4-FFF2-40B4-BE49-F238E27FC236}">
                <a16:creationId xmlns:a16="http://schemas.microsoft.com/office/drawing/2014/main" id="{67E095C6-BFAE-7AAF-0FB1-98D449BF0F94}"/>
              </a:ext>
            </a:extLst>
          </p:cNvPr>
          <p:cNvCxnSpPr>
            <a:cxnSpLocks/>
            <a:stCxn id="19" idx="3"/>
            <a:endCxn id="18" idx="0"/>
          </p:cNvCxnSpPr>
          <p:nvPr/>
        </p:nvCxnSpPr>
        <p:spPr>
          <a:xfrm>
            <a:off x="8078023" y="3887344"/>
            <a:ext cx="3624933" cy="267564"/>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531137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967F-67B5-46EA-A270-ABD0172847E3}"/>
              </a:ext>
            </a:extLst>
          </p:cNvPr>
          <p:cNvSpPr>
            <a:spLocks noGrp="1"/>
          </p:cNvSpPr>
          <p:nvPr>
            <p:ph type="title"/>
          </p:nvPr>
        </p:nvSpPr>
        <p:spPr>
          <a:xfrm>
            <a:off x="606187" y="2766218"/>
            <a:ext cx="10515600" cy="1325563"/>
          </a:xfrm>
        </p:spPr>
        <p:txBody>
          <a:bodyPr>
            <a:normAutofit/>
          </a:bodyPr>
          <a:lstStyle/>
          <a:p>
            <a:pPr algn="ctr"/>
            <a:r>
              <a:rPr lang="en-IN" sz="4400" dirty="0"/>
              <a:t>THANK YOU FOR THE OPPORTUNITY</a:t>
            </a:r>
          </a:p>
        </p:txBody>
      </p:sp>
      <p:sp>
        <p:nvSpPr>
          <p:cNvPr id="3" name="Content Placeholder 2">
            <a:extLst>
              <a:ext uri="{FF2B5EF4-FFF2-40B4-BE49-F238E27FC236}">
                <a16:creationId xmlns:a16="http://schemas.microsoft.com/office/drawing/2014/main" id="{AF736A94-0965-4759-5ACB-A4AA0EA96A84}"/>
              </a:ext>
            </a:extLst>
          </p:cNvPr>
          <p:cNvSpPr>
            <a:spLocks noGrp="1"/>
          </p:cNvSpPr>
          <p:nvPr>
            <p:ph idx="1"/>
          </p:nvPr>
        </p:nvSpPr>
        <p:spPr>
          <a:xfrm>
            <a:off x="838200" y="5158853"/>
            <a:ext cx="10515600" cy="1018109"/>
          </a:xfrm>
        </p:spPr>
        <p:txBody>
          <a:bodyPr>
            <a:normAutofit/>
          </a:bodyPr>
          <a:lstStyle/>
          <a:p>
            <a:pPr marL="0" indent="0" algn="ctr">
              <a:buNone/>
            </a:pPr>
            <a:r>
              <a:rPr lang="en-IN" dirty="0"/>
              <a:t>By Akshobha Aravind, Class 8, Bengaluru, India</a:t>
            </a:r>
            <a:endParaRPr lang="en-IN" sz="1100" dirty="0"/>
          </a:p>
        </p:txBody>
      </p:sp>
      <p:sp>
        <p:nvSpPr>
          <p:cNvPr id="4" name="Content Placeholder 2">
            <a:extLst>
              <a:ext uri="{FF2B5EF4-FFF2-40B4-BE49-F238E27FC236}">
                <a16:creationId xmlns:a16="http://schemas.microsoft.com/office/drawing/2014/main" id="{A6555512-2174-C8A3-2302-3DAC0B9D6D2F}"/>
              </a:ext>
            </a:extLst>
          </p:cNvPr>
          <p:cNvSpPr txBox="1">
            <a:spLocks/>
          </p:cNvSpPr>
          <p:nvPr/>
        </p:nvSpPr>
        <p:spPr>
          <a:xfrm>
            <a:off x="838200" y="707735"/>
            <a:ext cx="10515600" cy="18855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3200" dirty="0"/>
              <a:t>NASA SPACEAPP CHALLENGE IS A GREAT OPPORTUNITY FOR STUDENTS LIKE ME TO EXPLORE THE EXISITING WORLD OF DATASET PROCESSING FOR REAL WORLD RESEARCH. </a:t>
            </a:r>
          </a:p>
        </p:txBody>
      </p:sp>
    </p:spTree>
    <p:extLst>
      <p:ext uri="{BB962C8B-B14F-4D97-AF65-F5344CB8AC3E}">
        <p14:creationId xmlns:p14="http://schemas.microsoft.com/office/powerpoint/2010/main" val="16408324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109</TotalTime>
  <Words>758</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Introduction</vt:lpstr>
      <vt:lpstr>Problem statement</vt:lpstr>
      <vt:lpstr>Solution - Model Architecture</vt:lpstr>
      <vt:lpstr>Solution - Model architecture &amp; GUI</vt:lpstr>
      <vt:lpstr>How to use the model</vt:lpstr>
      <vt:lpstr>GUI and Datasets sample view</vt:lpstr>
      <vt:lpstr>THANK YOU FOR THE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Akshobha Aravind</dc:creator>
  <cp:lastModifiedBy>Akshobha Aravind</cp:lastModifiedBy>
  <cp:revision>9</cp:revision>
  <dcterms:created xsi:type="dcterms:W3CDTF">2025-10-05T12:46:45Z</dcterms:created>
  <dcterms:modified xsi:type="dcterms:W3CDTF">2025-10-05T14:36:13Z</dcterms:modified>
</cp:coreProperties>
</file>