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76" r:id="rId4"/>
    <p:sldId id="277" r:id="rId5"/>
    <p:sldId id="278" r:id="rId6"/>
    <p:sldId id="258" r:id="rId7"/>
    <p:sldId id="280" r:id="rId8"/>
    <p:sldId id="279" r:id="rId9"/>
    <p:sldId id="259" r:id="rId10"/>
    <p:sldId id="260" r:id="rId11"/>
    <p:sldId id="261" r:id="rId12"/>
    <p:sldId id="262" r:id="rId13"/>
    <p:sldId id="263" r:id="rId14"/>
    <p:sldId id="264" r:id="rId15"/>
    <p:sldId id="284" r:id="rId16"/>
    <p:sldId id="285" r:id="rId17"/>
    <p:sldId id="286" r:id="rId18"/>
    <p:sldId id="287" r:id="rId19"/>
    <p:sldId id="265" r:id="rId20"/>
    <p:sldId id="266" r:id="rId21"/>
    <p:sldId id="283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88" r:id="rId32"/>
    <p:sldId id="289" r:id="rId33"/>
    <p:sldId id="290" r:id="rId34"/>
    <p:sldId id="281" r:id="rId35"/>
    <p:sldId id="282" r:id="rId3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Nunito" pitchFamily="2" charset="0"/>
      <p:regular r:id="rId42"/>
      <p:bold r:id="rId43"/>
      <p:italic r:id="rId44"/>
      <p:boldItalic r:id="rId45"/>
    </p:embeddedFont>
    <p:embeddedFont>
      <p:font typeface="Verdana" panose="020B0604030504040204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8319" autoAdjust="0"/>
  </p:normalViewPr>
  <p:slideViewPr>
    <p:cSldViewPr snapToGrid="0">
      <p:cViewPr varScale="1">
        <p:scale>
          <a:sx n="74" d="100"/>
          <a:sy n="74" d="100"/>
        </p:scale>
        <p:origin x="106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999168baff_0_1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999168baff_0_1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999168baff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999168baff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999168baff_0_1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999168baff_0_1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999168baff_0_1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999168baff_0_1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161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999168baff_0_1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999168baff_0_10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999168baff_0_1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999168baff_0_1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999168baff_0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999168baff_0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999168baff_0_10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999168baff_0_10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999168baff_0_1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999168baff_0_1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999168baff_0_10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999168baff_0_10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999168baff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999168baff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999168baff_0_10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999168baff_0_10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999168baff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999168baff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540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999168baff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999168baff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99168baff_0_10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999168baff_0_10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999168baff_0_10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999168baff_0_10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999168baff_0_1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999168baff_0_1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999168baff_0_1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999168baff_0_1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title"/>
          </p:nvPr>
        </p:nvSpPr>
        <p:spPr>
          <a:xfrm>
            <a:off x="1883250" y="1748700"/>
            <a:ext cx="5377500" cy="16461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latin typeface="+mj-lt"/>
              </a:rPr>
              <a:t>WEB Technologies</a:t>
            </a:r>
            <a:endParaRPr lang="en-IN" sz="4000" b="1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>
            <a:spLocks noGrp="1"/>
          </p:cNvSpPr>
          <p:nvPr>
            <p:ph type="title"/>
          </p:nvPr>
        </p:nvSpPr>
        <p:spPr>
          <a:xfrm>
            <a:off x="819150" y="419101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latin typeface="+mn-lt"/>
              </a:rPr>
              <a:t>Head Tag</a:t>
            </a:r>
            <a:endParaRPr sz="3600" dirty="0">
              <a:latin typeface="+mn-lt"/>
            </a:endParaRPr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1"/>
          </p:nvPr>
        </p:nvSpPr>
        <p:spPr>
          <a:xfrm>
            <a:off x="1389529" y="1129554"/>
            <a:ext cx="7082117" cy="37382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/>
          <a:p>
            <a:pPr marL="0" lvl="0" indent="0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Heading 1</a:t>
            </a:r>
            <a:endParaRPr lang="en-IN" sz="3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2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Heading 2</a:t>
            </a:r>
          </a:p>
          <a:p>
            <a:pPr marL="0" lvl="0" indent="0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Heading 3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Heading 4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Heading 5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Heading 6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200000"/>
              </a:lnSpc>
              <a:spcBef>
                <a:spcPts val="8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title"/>
          </p:nvPr>
        </p:nvSpPr>
        <p:spPr>
          <a:xfrm>
            <a:off x="819150" y="746989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latin typeface="+mn-lt"/>
              </a:rPr>
              <a:t>   Paragraph Tag</a:t>
            </a:r>
            <a:endParaRPr sz="3600" dirty="0">
              <a:latin typeface="+mn-lt"/>
            </a:endParaRPr>
          </a:p>
        </p:txBody>
      </p:sp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>
            <a:off x="819150" y="2030507"/>
            <a:ext cx="750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500" b="1" dirty="0"/>
              <a:t>   </a:t>
            </a:r>
            <a:r>
              <a:rPr lang="en-GB" sz="3000" dirty="0"/>
              <a:t>&lt;p&gt; - - - - - - - - 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000" dirty="0"/>
              <a:t>              - - - - - - - - - - &lt;/p&gt;</a:t>
            </a:r>
            <a:endParaRPr sz="3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819150" y="7047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latin typeface="+mn-lt"/>
              </a:rPr>
              <a:t>Line Breaks</a:t>
            </a:r>
            <a:endParaRPr sz="3600" dirty="0">
              <a:latin typeface="+mn-lt"/>
            </a:endParaRPr>
          </a:p>
        </p:txBody>
      </p:sp>
      <p:sp>
        <p:nvSpPr>
          <p:cNvPr id="163" name="Google Shape;163;p1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/>
              <a:t>- - - - - - - - &lt;</a:t>
            </a:r>
            <a:r>
              <a:rPr lang="en-GB" sz="3000" dirty="0" err="1"/>
              <a:t>br</a:t>
            </a:r>
            <a:r>
              <a:rPr lang="en-GB" sz="3000" dirty="0"/>
              <a:t>&gt;</a:t>
            </a:r>
            <a:endParaRPr sz="3000" dirty="0"/>
          </a:p>
          <a:p>
            <a:pPr marL="45720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3000" dirty="0"/>
              <a:t>- - - - - - - - - - -	</a:t>
            </a:r>
            <a:endParaRPr sz="3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>
            <a:spLocks noGrp="1"/>
          </p:cNvSpPr>
          <p:nvPr>
            <p:ph type="title"/>
          </p:nvPr>
        </p:nvSpPr>
        <p:spPr>
          <a:xfrm>
            <a:off x="819150" y="710303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latin typeface="+mn-lt"/>
              </a:rPr>
              <a:t>Input Tag</a:t>
            </a:r>
            <a:endParaRPr sz="4000" dirty="0">
              <a:latin typeface="+mn-lt"/>
            </a:endParaRPr>
          </a:p>
        </p:txBody>
      </p:sp>
      <p:sp>
        <p:nvSpPr>
          <p:cNvPr id="169" name="Google Shape;169;p20"/>
          <p:cNvSpPr txBox="1">
            <a:spLocks noGrp="1"/>
          </p:cNvSpPr>
          <p:nvPr>
            <p:ph type="body" idx="1"/>
          </p:nvPr>
        </p:nvSpPr>
        <p:spPr>
          <a:xfrm>
            <a:off x="819150" y="215209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&lt;input . . . . &gt;</a:t>
            </a:r>
            <a:endParaRPr sz="2600" dirty="0">
              <a:solidFill>
                <a:schemeClr val="accent6">
                  <a:lumMod val="60000"/>
                  <a:lumOff val="40000"/>
                </a:schemeClr>
              </a:solidFill>
              <a:latin typeface="+mn-lt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br>
              <a:rPr lang="en-GB" dirty="0"/>
            </a:br>
            <a:br>
              <a:rPr lang="en-GB" dirty="0"/>
            </a:b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>
            <a:spLocks noGrp="1"/>
          </p:cNvSpPr>
          <p:nvPr>
            <p:ph type="title"/>
          </p:nvPr>
        </p:nvSpPr>
        <p:spPr>
          <a:xfrm>
            <a:off x="819150" y="437709"/>
            <a:ext cx="7505700" cy="7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latin typeface="+mn-lt"/>
              </a:rPr>
              <a:t>Types of Input tags</a:t>
            </a:r>
            <a:endParaRPr sz="3200" dirty="0">
              <a:latin typeface="+mn-lt"/>
            </a:endParaRPr>
          </a:p>
        </p:txBody>
      </p:sp>
      <p:sp>
        <p:nvSpPr>
          <p:cNvPr id="175" name="Google Shape;175;p21"/>
          <p:cNvSpPr txBox="1">
            <a:spLocks noGrp="1"/>
          </p:cNvSpPr>
          <p:nvPr>
            <p:ph type="body" idx="1"/>
          </p:nvPr>
        </p:nvSpPr>
        <p:spPr>
          <a:xfrm>
            <a:off x="819150" y="1057835"/>
            <a:ext cx="3450300" cy="33809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20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Char char="●"/>
            </a:pPr>
            <a:r>
              <a:rPr lang="en-GB" sz="15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&lt;input type="text"&gt; </a:t>
            </a:r>
            <a:r>
              <a:rPr lang="en-GB" sz="14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(default value)</a:t>
            </a:r>
            <a:endParaRPr sz="140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n-GB" sz="15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&lt;input type="button"&gt;</a:t>
            </a:r>
            <a:endParaRPr sz="150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n-GB" sz="15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&lt;input type="checkbox"&gt;</a:t>
            </a:r>
            <a:endParaRPr sz="150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n-GB" sz="15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&lt;input type="date"&gt;</a:t>
            </a:r>
            <a:endParaRPr sz="150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n-GB" sz="15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&lt;input type="email"&gt;</a:t>
            </a:r>
            <a:endParaRPr sz="150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n-GB" sz="15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&lt;input type="image"&gt;</a:t>
            </a:r>
            <a:endParaRPr sz="150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50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200" dirty="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11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76" name="Google Shape;176;p21"/>
          <p:cNvSpPr txBox="1">
            <a:spLocks noGrp="1"/>
          </p:cNvSpPr>
          <p:nvPr>
            <p:ph type="body" idx="1"/>
          </p:nvPr>
        </p:nvSpPr>
        <p:spPr>
          <a:xfrm>
            <a:off x="4669525" y="1057835"/>
            <a:ext cx="3450300" cy="33809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-GB" sz="16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&lt;input type="password"&gt;</a:t>
            </a:r>
            <a:endParaRPr sz="160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-GB" sz="16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&lt;input type="radio"&gt;</a:t>
            </a:r>
            <a:endParaRPr sz="160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-GB" sz="16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&lt;input type="reset"&gt;</a:t>
            </a:r>
            <a:endParaRPr sz="160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-GB" sz="16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&lt;input type="search"&gt;</a:t>
            </a:r>
            <a:endParaRPr sz="160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-GB" sz="16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&lt;input type="submit"&gt;</a:t>
            </a:r>
            <a:endParaRPr sz="160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5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&lt;input type="number"&gt;</a:t>
            </a:r>
            <a:endParaRPr sz="160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20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100"/>
              </a:spcBef>
              <a:spcAft>
                <a:spcPts val="1100"/>
              </a:spcAft>
              <a:buNone/>
            </a:pPr>
            <a:endParaRPr sz="120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FD1781-3DAF-FA68-83EF-1962DF24F1CC}"/>
              </a:ext>
            </a:extLst>
          </p:cNvPr>
          <p:cNvSpPr txBox="1"/>
          <p:nvPr/>
        </p:nvSpPr>
        <p:spPr>
          <a:xfrm>
            <a:off x="163286" y="179614"/>
            <a:ext cx="6694714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&lt;!DOCTYPE html&gt;</a:t>
            </a:r>
            <a:br>
              <a:rPr lang="en-IN" sz="1400" dirty="0"/>
            </a:br>
            <a:r>
              <a:rPr lang="en-IN" sz="1200" dirty="0"/>
              <a:t>&lt;html&gt; 						</a:t>
            </a:r>
            <a:br>
              <a:rPr lang="en-IN" sz="1200" dirty="0"/>
            </a:br>
            <a:r>
              <a:rPr lang="en-IN" sz="1200" dirty="0"/>
              <a:t>&lt;body&gt;</a:t>
            </a:r>
            <a:br>
              <a:rPr lang="en-IN" sz="1200" dirty="0"/>
            </a:br>
            <a:r>
              <a:rPr lang="en-IN" sz="1200" dirty="0"/>
              <a:t>&lt;h1&gt;The button Element&lt;/h1&gt;</a:t>
            </a:r>
            <a:br>
              <a:rPr lang="en-IN" sz="1200" dirty="0"/>
            </a:br>
            <a:r>
              <a:rPr lang="en-IN" sz="1200" dirty="0"/>
              <a:t>&lt;button type="button" onclick="alert('Hello world!')"&gt;Click Me!&lt;/button&gt;</a:t>
            </a:r>
          </a:p>
          <a:p>
            <a:endParaRPr lang="en-IN" sz="1200" dirty="0"/>
          </a:p>
          <a:p>
            <a:r>
              <a:rPr lang="en-IN" sz="1200" dirty="0"/>
              <a:t>&lt;form action="/</a:t>
            </a:r>
            <a:r>
              <a:rPr lang="en-IN" sz="1200" dirty="0" err="1"/>
              <a:t>action_page.php</a:t>
            </a:r>
            <a:r>
              <a:rPr lang="en-IN" sz="1200" dirty="0"/>
              <a:t>"&gt;</a:t>
            </a:r>
          </a:p>
          <a:p>
            <a:r>
              <a:rPr lang="en-IN" sz="1200" dirty="0"/>
              <a:t>  &lt;label for="</a:t>
            </a:r>
            <a:r>
              <a:rPr lang="en-IN" sz="1200" dirty="0" err="1"/>
              <a:t>fname</a:t>
            </a:r>
            <a:r>
              <a:rPr lang="en-IN" sz="1200" dirty="0"/>
              <a:t>"&gt;First name:&lt;/label&gt;			</a:t>
            </a:r>
          </a:p>
          <a:p>
            <a:r>
              <a:rPr lang="en-IN" sz="1200" dirty="0"/>
              <a:t>  &lt;input type="text" id="</a:t>
            </a:r>
            <a:r>
              <a:rPr lang="en-IN" sz="1200" dirty="0" err="1"/>
              <a:t>fname</a:t>
            </a:r>
            <a:r>
              <a:rPr lang="en-IN" sz="1200" dirty="0"/>
              <a:t>" name="</a:t>
            </a:r>
            <a:r>
              <a:rPr lang="en-IN" sz="1200" dirty="0" err="1"/>
              <a:t>fname</a:t>
            </a:r>
            <a:r>
              <a:rPr lang="en-IN" sz="1200" dirty="0"/>
              <a:t>" value="John"&gt;&lt;</a:t>
            </a:r>
            <a:r>
              <a:rPr lang="en-IN" sz="1200" dirty="0" err="1"/>
              <a:t>br</a:t>
            </a:r>
            <a:r>
              <a:rPr lang="en-IN" sz="1200" dirty="0"/>
              <a:t>&gt;&lt;</a:t>
            </a:r>
            <a:r>
              <a:rPr lang="en-IN" sz="1200" dirty="0" err="1"/>
              <a:t>br</a:t>
            </a:r>
            <a:r>
              <a:rPr lang="en-IN" sz="1200" dirty="0"/>
              <a:t>&gt;</a:t>
            </a:r>
          </a:p>
          <a:p>
            <a:r>
              <a:rPr lang="en-IN" sz="1200" dirty="0"/>
              <a:t>  &lt;label for="</a:t>
            </a:r>
            <a:r>
              <a:rPr lang="en-IN" sz="1200" dirty="0" err="1"/>
              <a:t>lname</a:t>
            </a:r>
            <a:r>
              <a:rPr lang="en-IN" sz="1200" dirty="0"/>
              <a:t>"&gt;Last name:&lt;/label&gt;</a:t>
            </a:r>
          </a:p>
          <a:p>
            <a:r>
              <a:rPr lang="en-IN" sz="1200" dirty="0"/>
              <a:t>  &lt;input type="text" id="</a:t>
            </a:r>
            <a:r>
              <a:rPr lang="en-IN" sz="1200" dirty="0" err="1"/>
              <a:t>lname</a:t>
            </a:r>
            <a:r>
              <a:rPr lang="en-IN" sz="1200" dirty="0"/>
              <a:t>" name="</a:t>
            </a:r>
            <a:r>
              <a:rPr lang="en-IN" sz="1200" dirty="0" err="1"/>
              <a:t>lname</a:t>
            </a:r>
            <a:r>
              <a:rPr lang="en-IN" sz="1200" dirty="0"/>
              <a:t>" value="Doe"&gt;&lt;</a:t>
            </a:r>
            <a:r>
              <a:rPr lang="en-IN" sz="1200" dirty="0" err="1"/>
              <a:t>br</a:t>
            </a:r>
            <a:r>
              <a:rPr lang="en-IN" sz="1200" dirty="0"/>
              <a:t>&gt;&lt;</a:t>
            </a:r>
            <a:r>
              <a:rPr lang="en-IN" sz="1200" dirty="0" err="1"/>
              <a:t>br</a:t>
            </a:r>
            <a:r>
              <a:rPr lang="en-IN" sz="1200" dirty="0"/>
              <a:t>&gt;</a:t>
            </a:r>
          </a:p>
          <a:p>
            <a:r>
              <a:rPr lang="en-IN" sz="1200" dirty="0"/>
              <a:t>  &lt;input type="submit" value="Submit"&gt;</a:t>
            </a:r>
          </a:p>
          <a:p>
            <a:r>
              <a:rPr lang="en-IN" sz="1200" dirty="0"/>
              <a:t>&lt;/form&gt;</a:t>
            </a:r>
          </a:p>
          <a:p>
            <a:endParaRPr lang="en-IN" sz="1200" dirty="0"/>
          </a:p>
          <a:p>
            <a:r>
              <a:rPr lang="en-IN" sz="1200" dirty="0"/>
              <a:t>&lt;form action="/</a:t>
            </a:r>
            <a:r>
              <a:rPr lang="en-IN" sz="1200" dirty="0" err="1"/>
              <a:t>action_page.php</a:t>
            </a:r>
            <a:r>
              <a:rPr lang="en-IN" sz="1200" dirty="0"/>
              <a:t>"&gt;</a:t>
            </a:r>
          </a:p>
          <a:p>
            <a:r>
              <a:rPr lang="en-IN" sz="1200" dirty="0"/>
              <a:t>  &lt;input type="checkbox" id="vehicle1" name="vehicle1" value="Bike"&gt;</a:t>
            </a:r>
          </a:p>
          <a:p>
            <a:r>
              <a:rPr lang="en-IN" sz="1200" dirty="0"/>
              <a:t>  &lt;label for="vehicle1"&gt; I have a bike&lt;/label&gt;&lt;</a:t>
            </a:r>
            <a:r>
              <a:rPr lang="en-IN" sz="1200" dirty="0" err="1"/>
              <a:t>br</a:t>
            </a:r>
            <a:r>
              <a:rPr lang="en-IN" sz="1200" dirty="0"/>
              <a:t>&gt;</a:t>
            </a:r>
          </a:p>
          <a:p>
            <a:r>
              <a:rPr lang="en-IN" sz="1200" dirty="0"/>
              <a:t>  &lt;input type="checkbox" id="vehicle2" name="vehicle2" value="Car"&gt;</a:t>
            </a:r>
          </a:p>
          <a:p>
            <a:r>
              <a:rPr lang="en-IN" sz="1200" dirty="0"/>
              <a:t>  &lt;label for="vehicle2"&gt; I have a car&lt;/label&gt;&lt;</a:t>
            </a:r>
            <a:r>
              <a:rPr lang="en-IN" sz="1200" dirty="0" err="1"/>
              <a:t>br</a:t>
            </a:r>
            <a:r>
              <a:rPr lang="en-IN" sz="1200" dirty="0"/>
              <a:t>&gt;</a:t>
            </a:r>
          </a:p>
          <a:p>
            <a:r>
              <a:rPr lang="en-IN" sz="1200" dirty="0"/>
              <a:t>  &lt;input type="checkbox" id="vehicle3" name="vehicle3" value="Boat"&gt;</a:t>
            </a:r>
          </a:p>
          <a:p>
            <a:r>
              <a:rPr lang="en-IN" sz="1200" dirty="0"/>
              <a:t>  &lt;label for="vehicle3"&gt; I have a boat&lt;/label&gt;&lt;</a:t>
            </a:r>
            <a:r>
              <a:rPr lang="en-IN" sz="1200" dirty="0" err="1"/>
              <a:t>br</a:t>
            </a:r>
            <a:r>
              <a:rPr lang="en-IN" sz="1200" dirty="0"/>
              <a:t>&gt;&lt;</a:t>
            </a:r>
            <a:r>
              <a:rPr lang="en-IN" sz="1200" dirty="0" err="1"/>
              <a:t>br</a:t>
            </a:r>
            <a:r>
              <a:rPr lang="en-IN" sz="1200" dirty="0"/>
              <a:t>&gt;</a:t>
            </a:r>
          </a:p>
          <a:p>
            <a:r>
              <a:rPr lang="en-IN" sz="1200" dirty="0"/>
              <a:t>  &lt;input type="submit" value="Submit"&gt;</a:t>
            </a:r>
          </a:p>
          <a:p>
            <a:r>
              <a:rPr lang="en-IN" sz="1200" dirty="0"/>
              <a:t>&lt;/form&gt;</a:t>
            </a:r>
            <a:br>
              <a:rPr lang="en-IN" sz="1400" dirty="0"/>
            </a:b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72CB6F-598B-383F-580F-082DA6520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680" y="179614"/>
            <a:ext cx="2863997" cy="11494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458BC7-368B-3363-520D-81EEE0467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556" y="1428749"/>
            <a:ext cx="2730119" cy="14688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EA8E52-3FE5-8039-F5DE-C6FFFA6CD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680" y="2997290"/>
            <a:ext cx="2730119" cy="173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14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622A54-B527-B05D-DECC-D1D72A1D9B97}"/>
              </a:ext>
            </a:extLst>
          </p:cNvPr>
          <p:cNvSpPr txBox="1"/>
          <p:nvPr/>
        </p:nvSpPr>
        <p:spPr>
          <a:xfrm>
            <a:off x="120771" y="155704"/>
            <a:ext cx="6763109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/>
              <a:t>&lt;h1&gt;Show a Date Control&lt;/h1&gt;</a:t>
            </a:r>
          </a:p>
          <a:p>
            <a:endParaRPr lang="en-IN" sz="1100" dirty="0"/>
          </a:p>
          <a:p>
            <a:r>
              <a:rPr lang="en-IN" sz="1100" dirty="0"/>
              <a:t>&lt;form action="/</a:t>
            </a:r>
            <a:r>
              <a:rPr lang="en-IN" sz="1100" dirty="0" err="1"/>
              <a:t>action_page.php</a:t>
            </a:r>
            <a:r>
              <a:rPr lang="en-IN" sz="1100" dirty="0"/>
              <a:t>"&gt;</a:t>
            </a:r>
          </a:p>
          <a:p>
            <a:r>
              <a:rPr lang="en-IN" sz="1100" dirty="0"/>
              <a:t>  &lt;label for="birthday"&gt;Birthday:&lt;/label&gt;</a:t>
            </a:r>
          </a:p>
          <a:p>
            <a:r>
              <a:rPr lang="en-IN" sz="1100" dirty="0"/>
              <a:t>  &lt;input type="date" id="birthday" name="birthday"&gt;</a:t>
            </a:r>
          </a:p>
          <a:p>
            <a:r>
              <a:rPr lang="en-IN" sz="1100" dirty="0"/>
              <a:t>  &lt;input type="submit"&gt;</a:t>
            </a:r>
          </a:p>
          <a:p>
            <a:r>
              <a:rPr lang="en-IN" sz="1100" dirty="0"/>
              <a:t>&lt;/form&gt;</a:t>
            </a:r>
          </a:p>
          <a:p>
            <a:endParaRPr lang="en-IN" sz="1100" dirty="0"/>
          </a:p>
          <a:p>
            <a:r>
              <a:rPr lang="en-IN" sz="1100" dirty="0"/>
              <a:t>&lt;h1&gt;Show Email Fields&lt;/h1&gt;</a:t>
            </a:r>
          </a:p>
          <a:p>
            <a:r>
              <a:rPr lang="en-IN" sz="1100" dirty="0"/>
              <a:t>&lt;h3&gt;Show an email field (allows only one email address):&lt;/h3&gt;</a:t>
            </a:r>
          </a:p>
          <a:p>
            <a:r>
              <a:rPr lang="en-IN" sz="1100" dirty="0"/>
              <a:t>&lt;form action="/</a:t>
            </a:r>
            <a:r>
              <a:rPr lang="en-IN" sz="1100" dirty="0" err="1"/>
              <a:t>action_page.php</a:t>
            </a:r>
            <a:r>
              <a:rPr lang="en-IN" sz="1100" dirty="0"/>
              <a:t>"&gt;</a:t>
            </a:r>
          </a:p>
          <a:p>
            <a:r>
              <a:rPr lang="en-IN" sz="1100" dirty="0"/>
              <a:t>  &lt;label for="email"&gt;Enter your email:&lt;/label&gt;</a:t>
            </a:r>
          </a:p>
          <a:p>
            <a:r>
              <a:rPr lang="en-IN" sz="1100" dirty="0"/>
              <a:t>  &lt;input type="email" id="email" name="email"&gt;</a:t>
            </a:r>
          </a:p>
          <a:p>
            <a:r>
              <a:rPr lang="en-IN" sz="1100" dirty="0"/>
              <a:t>  &lt;input type="submit"&gt;</a:t>
            </a:r>
          </a:p>
          <a:p>
            <a:r>
              <a:rPr lang="en-IN" sz="1100" dirty="0"/>
              <a:t>&lt;/form&gt;</a:t>
            </a:r>
          </a:p>
          <a:p>
            <a:endParaRPr lang="en-IN" sz="1100" dirty="0"/>
          </a:p>
          <a:p>
            <a:r>
              <a:rPr lang="en-IN" sz="1100" dirty="0"/>
              <a:t>&lt;h1&gt;Display an Image as the Submit button&lt;/h1&gt;</a:t>
            </a:r>
          </a:p>
          <a:p>
            <a:endParaRPr lang="en-IN" sz="1100" dirty="0"/>
          </a:p>
          <a:p>
            <a:r>
              <a:rPr lang="en-IN" sz="1100" dirty="0"/>
              <a:t>&lt;form action="/</a:t>
            </a:r>
            <a:r>
              <a:rPr lang="en-IN" sz="1100" dirty="0" err="1"/>
              <a:t>action_page.php</a:t>
            </a:r>
            <a:r>
              <a:rPr lang="en-IN" sz="1100" dirty="0"/>
              <a:t>"&gt;</a:t>
            </a:r>
          </a:p>
          <a:p>
            <a:r>
              <a:rPr lang="en-IN" sz="1100" dirty="0"/>
              <a:t>  &lt;label for="</a:t>
            </a:r>
            <a:r>
              <a:rPr lang="en-IN" sz="1100" dirty="0" err="1"/>
              <a:t>fname</a:t>
            </a:r>
            <a:r>
              <a:rPr lang="en-IN" sz="1100" dirty="0"/>
              <a:t>"&gt;First name: &lt;/label&gt;</a:t>
            </a:r>
          </a:p>
          <a:p>
            <a:r>
              <a:rPr lang="en-IN" sz="1100" dirty="0"/>
              <a:t>  &lt;input type="text" id="</a:t>
            </a:r>
            <a:r>
              <a:rPr lang="en-IN" sz="1100" dirty="0" err="1"/>
              <a:t>fname</a:t>
            </a:r>
            <a:r>
              <a:rPr lang="en-IN" sz="1100" dirty="0"/>
              <a:t>" name="</a:t>
            </a:r>
            <a:r>
              <a:rPr lang="en-IN" sz="1100" dirty="0" err="1"/>
              <a:t>fname</a:t>
            </a:r>
            <a:r>
              <a:rPr lang="en-IN" sz="1100" dirty="0"/>
              <a:t>"&gt;&lt;</a:t>
            </a:r>
            <a:r>
              <a:rPr lang="en-IN" sz="1100" dirty="0" err="1"/>
              <a:t>br</a:t>
            </a:r>
            <a:r>
              <a:rPr lang="en-IN" sz="1100" dirty="0"/>
              <a:t>&gt;&lt;</a:t>
            </a:r>
            <a:r>
              <a:rPr lang="en-IN" sz="1100" dirty="0" err="1"/>
              <a:t>br</a:t>
            </a:r>
            <a:r>
              <a:rPr lang="en-IN" sz="1100" dirty="0"/>
              <a:t>&gt;</a:t>
            </a:r>
          </a:p>
          <a:p>
            <a:r>
              <a:rPr lang="en-IN" sz="1100" dirty="0"/>
              <a:t>  &lt;label for="</a:t>
            </a:r>
            <a:r>
              <a:rPr lang="en-IN" sz="1100" dirty="0" err="1"/>
              <a:t>lname</a:t>
            </a:r>
            <a:r>
              <a:rPr lang="en-IN" sz="1100" dirty="0"/>
              <a:t>"&gt;Last name: &lt;/label&gt;</a:t>
            </a:r>
          </a:p>
          <a:p>
            <a:r>
              <a:rPr lang="en-IN" sz="1100" dirty="0"/>
              <a:t>  &lt;input type="text" id="</a:t>
            </a:r>
            <a:r>
              <a:rPr lang="en-IN" sz="1100" dirty="0" err="1"/>
              <a:t>lname</a:t>
            </a:r>
            <a:r>
              <a:rPr lang="en-IN" sz="1100" dirty="0"/>
              <a:t>" name="</a:t>
            </a:r>
            <a:r>
              <a:rPr lang="en-IN" sz="1100" dirty="0" err="1"/>
              <a:t>lname</a:t>
            </a:r>
            <a:r>
              <a:rPr lang="en-IN" sz="1100" dirty="0"/>
              <a:t>"&gt;&lt;</a:t>
            </a:r>
            <a:r>
              <a:rPr lang="en-IN" sz="1100" dirty="0" err="1"/>
              <a:t>br</a:t>
            </a:r>
            <a:r>
              <a:rPr lang="en-IN" sz="1100" dirty="0"/>
              <a:t>&gt;&lt;</a:t>
            </a:r>
            <a:r>
              <a:rPr lang="en-IN" sz="1100" dirty="0" err="1"/>
              <a:t>br</a:t>
            </a:r>
            <a:r>
              <a:rPr lang="en-IN" sz="1100" dirty="0"/>
              <a:t>&gt;</a:t>
            </a:r>
          </a:p>
          <a:p>
            <a:r>
              <a:rPr lang="en-IN" sz="1100" dirty="0"/>
              <a:t>  &lt;input type="image" </a:t>
            </a:r>
            <a:r>
              <a:rPr lang="en-IN" sz="1100" dirty="0" err="1"/>
              <a:t>src</a:t>
            </a:r>
            <a:r>
              <a:rPr lang="en-IN" sz="1100" dirty="0"/>
              <a:t>="img_submit.gif" alt="Submit" width="48" height="48"&gt;</a:t>
            </a:r>
          </a:p>
          <a:p>
            <a:r>
              <a:rPr lang="en-IN" sz="1100" dirty="0"/>
              <a:t>&lt;/form&gt;</a:t>
            </a:r>
          </a:p>
          <a:p>
            <a:endParaRPr lang="en-IN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8240E4-BC53-BBF1-EFF1-C792A3DA2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316" y="234560"/>
            <a:ext cx="2921150" cy="938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E0F38F-74B3-FD9E-E4CE-430CF6A7A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316" y="1622148"/>
            <a:ext cx="3203110" cy="10959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3DFC64-1184-0FD1-2F9A-1F09FD76E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341" y="3167007"/>
            <a:ext cx="2903125" cy="1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08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AEB17B-A4FE-8603-8E78-BD85712D4D5F}"/>
              </a:ext>
            </a:extLst>
          </p:cNvPr>
          <p:cNvSpPr txBox="1"/>
          <p:nvPr/>
        </p:nvSpPr>
        <p:spPr>
          <a:xfrm>
            <a:off x="0" y="207035"/>
            <a:ext cx="6858000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/>
              <a:t>&lt;h1&gt;Display a Password Field&lt;/h1&gt;</a:t>
            </a:r>
          </a:p>
          <a:p>
            <a:r>
              <a:rPr lang="en-IN" sz="1100" dirty="0"/>
              <a:t>&lt;form action="/</a:t>
            </a:r>
            <a:r>
              <a:rPr lang="en-IN" sz="1100" dirty="0" err="1"/>
              <a:t>action_page.php</a:t>
            </a:r>
            <a:r>
              <a:rPr lang="en-IN" sz="1100" dirty="0"/>
              <a:t>"&gt;</a:t>
            </a:r>
          </a:p>
          <a:p>
            <a:r>
              <a:rPr lang="en-IN" sz="1100" dirty="0"/>
              <a:t>  &lt;label for="email"&gt;Email:&lt;/label&gt;</a:t>
            </a:r>
          </a:p>
          <a:p>
            <a:r>
              <a:rPr lang="en-IN" sz="1100" dirty="0"/>
              <a:t>  &lt;input type="email" id="email" name="email"&gt;&lt;</a:t>
            </a:r>
            <a:r>
              <a:rPr lang="en-IN" sz="1100" dirty="0" err="1"/>
              <a:t>br</a:t>
            </a:r>
            <a:r>
              <a:rPr lang="en-IN" sz="1100" dirty="0"/>
              <a:t>&gt;&lt;</a:t>
            </a:r>
            <a:r>
              <a:rPr lang="en-IN" sz="1100" dirty="0" err="1"/>
              <a:t>br</a:t>
            </a:r>
            <a:r>
              <a:rPr lang="en-IN" sz="1100" dirty="0"/>
              <a:t>&gt;</a:t>
            </a:r>
          </a:p>
          <a:p>
            <a:r>
              <a:rPr lang="en-IN" sz="1100" dirty="0"/>
              <a:t>  &lt;label for="</a:t>
            </a:r>
            <a:r>
              <a:rPr lang="en-IN" sz="1100" dirty="0" err="1"/>
              <a:t>pwd</a:t>
            </a:r>
            <a:r>
              <a:rPr lang="en-IN" sz="1100" dirty="0"/>
              <a:t>"&gt;Password:&lt;/label&gt;</a:t>
            </a:r>
          </a:p>
          <a:p>
            <a:r>
              <a:rPr lang="en-IN" sz="1100" dirty="0"/>
              <a:t>  &lt;input type="password" id="</a:t>
            </a:r>
            <a:r>
              <a:rPr lang="en-IN" sz="1100" dirty="0" err="1"/>
              <a:t>pwd</a:t>
            </a:r>
            <a:r>
              <a:rPr lang="en-IN" sz="1100" dirty="0"/>
              <a:t>" name="</a:t>
            </a:r>
            <a:r>
              <a:rPr lang="en-IN" sz="1100" dirty="0" err="1"/>
              <a:t>pwd</a:t>
            </a:r>
            <a:r>
              <a:rPr lang="en-IN" sz="1100" dirty="0"/>
              <a:t>" </a:t>
            </a:r>
            <a:r>
              <a:rPr lang="en-IN" sz="1100" dirty="0" err="1"/>
              <a:t>minlength</a:t>
            </a:r>
            <a:r>
              <a:rPr lang="en-IN" sz="1100" dirty="0"/>
              <a:t>="8"&gt;&lt;</a:t>
            </a:r>
            <a:r>
              <a:rPr lang="en-IN" sz="1100" dirty="0" err="1"/>
              <a:t>br</a:t>
            </a:r>
            <a:r>
              <a:rPr lang="en-IN" sz="1100" dirty="0"/>
              <a:t>&gt;&lt;</a:t>
            </a:r>
            <a:r>
              <a:rPr lang="en-IN" sz="1100" dirty="0" err="1"/>
              <a:t>br</a:t>
            </a:r>
            <a:r>
              <a:rPr lang="en-IN" sz="1100" dirty="0"/>
              <a:t>&gt;</a:t>
            </a:r>
          </a:p>
          <a:p>
            <a:r>
              <a:rPr lang="en-IN" sz="1100" dirty="0"/>
              <a:t>  &lt;input type="submit"&gt;</a:t>
            </a:r>
          </a:p>
          <a:p>
            <a:r>
              <a:rPr lang="en-IN" sz="1100" dirty="0"/>
              <a:t>&lt;/form&gt;</a:t>
            </a:r>
          </a:p>
          <a:p>
            <a:endParaRPr lang="en-IN" sz="1100" dirty="0"/>
          </a:p>
          <a:p>
            <a:endParaRPr lang="en-IN" sz="1100" dirty="0"/>
          </a:p>
          <a:p>
            <a:endParaRPr lang="en-IN" sz="1100" dirty="0"/>
          </a:p>
          <a:p>
            <a:endParaRPr lang="en-IN" sz="1100" dirty="0"/>
          </a:p>
          <a:p>
            <a:endParaRPr lang="en-IN" sz="1100" dirty="0"/>
          </a:p>
          <a:p>
            <a:r>
              <a:rPr lang="en-IN" sz="1100" dirty="0"/>
              <a:t>&lt;h1&gt;Display Radio Buttons&lt;/h1&gt;</a:t>
            </a:r>
          </a:p>
          <a:p>
            <a:r>
              <a:rPr lang="en-IN" sz="1100" dirty="0"/>
              <a:t>&lt;form action="/</a:t>
            </a:r>
            <a:r>
              <a:rPr lang="en-IN" sz="1100" dirty="0" err="1"/>
              <a:t>action_page.php</a:t>
            </a:r>
            <a:r>
              <a:rPr lang="en-IN" sz="1100" dirty="0"/>
              <a:t>"&gt;</a:t>
            </a:r>
          </a:p>
          <a:p>
            <a:r>
              <a:rPr lang="en-IN" sz="1100" dirty="0"/>
              <a:t>  &lt;p&gt;Please select your </a:t>
            </a:r>
            <a:r>
              <a:rPr lang="en-IN" sz="1100" dirty="0" err="1"/>
              <a:t>favorite</a:t>
            </a:r>
            <a:r>
              <a:rPr lang="en-IN" sz="1100" dirty="0"/>
              <a:t> Web language:&lt;/p&gt;</a:t>
            </a:r>
          </a:p>
          <a:p>
            <a:r>
              <a:rPr lang="en-IN" sz="1100" dirty="0"/>
              <a:t>  &lt;input type="radio" id="html" name="</a:t>
            </a:r>
            <a:r>
              <a:rPr lang="en-IN" sz="1100" dirty="0" err="1"/>
              <a:t>fav_language</a:t>
            </a:r>
            <a:r>
              <a:rPr lang="en-IN" sz="1100" dirty="0"/>
              <a:t>" value="HTML"&gt;</a:t>
            </a:r>
          </a:p>
          <a:p>
            <a:r>
              <a:rPr lang="en-IN" sz="1100" dirty="0"/>
              <a:t>  &lt;label for="html"&gt;HTML&lt;/label&gt;&lt;</a:t>
            </a:r>
            <a:r>
              <a:rPr lang="en-IN" sz="1100" dirty="0" err="1"/>
              <a:t>br</a:t>
            </a:r>
            <a:r>
              <a:rPr lang="en-IN" sz="1100" dirty="0"/>
              <a:t>&gt;</a:t>
            </a:r>
          </a:p>
          <a:p>
            <a:r>
              <a:rPr lang="en-IN" sz="1100" dirty="0"/>
              <a:t>  &lt;input type="radio" id="</a:t>
            </a:r>
            <a:r>
              <a:rPr lang="en-IN" sz="1100" dirty="0" err="1"/>
              <a:t>css</a:t>
            </a:r>
            <a:r>
              <a:rPr lang="en-IN" sz="1100" dirty="0"/>
              <a:t>" name="</a:t>
            </a:r>
            <a:r>
              <a:rPr lang="en-IN" sz="1100" dirty="0" err="1"/>
              <a:t>fav_language</a:t>
            </a:r>
            <a:r>
              <a:rPr lang="en-IN" sz="1100" dirty="0"/>
              <a:t>" value="CSS"&gt;</a:t>
            </a:r>
          </a:p>
          <a:p>
            <a:r>
              <a:rPr lang="en-IN" sz="1100" dirty="0"/>
              <a:t>  &lt;label for="</a:t>
            </a:r>
            <a:r>
              <a:rPr lang="en-IN" sz="1100" dirty="0" err="1"/>
              <a:t>css</a:t>
            </a:r>
            <a:r>
              <a:rPr lang="en-IN" sz="1100" dirty="0"/>
              <a:t>"&gt;CSS&lt;/label&gt;&lt;</a:t>
            </a:r>
            <a:r>
              <a:rPr lang="en-IN" sz="1100" dirty="0" err="1"/>
              <a:t>br</a:t>
            </a:r>
            <a:r>
              <a:rPr lang="en-IN" sz="1100" dirty="0"/>
              <a:t>&gt;</a:t>
            </a:r>
          </a:p>
          <a:p>
            <a:r>
              <a:rPr lang="en-IN" sz="1100" dirty="0"/>
              <a:t>  &lt;input type="radio" id="</a:t>
            </a:r>
            <a:r>
              <a:rPr lang="en-IN" sz="1100" dirty="0" err="1"/>
              <a:t>javascript</a:t>
            </a:r>
            <a:r>
              <a:rPr lang="en-IN" sz="1100" dirty="0"/>
              <a:t>" name="</a:t>
            </a:r>
            <a:r>
              <a:rPr lang="en-IN" sz="1100" dirty="0" err="1"/>
              <a:t>fav_language</a:t>
            </a:r>
            <a:r>
              <a:rPr lang="en-IN" sz="1100" dirty="0"/>
              <a:t>" value="JavaScript"&gt;</a:t>
            </a:r>
          </a:p>
          <a:p>
            <a:r>
              <a:rPr lang="en-IN" sz="1100" dirty="0"/>
              <a:t>  &lt;label for="</a:t>
            </a:r>
            <a:r>
              <a:rPr lang="en-IN" sz="1100" dirty="0" err="1"/>
              <a:t>javascript</a:t>
            </a:r>
            <a:r>
              <a:rPr lang="en-IN" sz="1100" dirty="0"/>
              <a:t>"&gt;JavaScript&lt;/label&gt;</a:t>
            </a:r>
          </a:p>
          <a:p>
            <a:endParaRPr lang="en-IN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317CE-63E5-40F1-0276-72090084B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543" y="0"/>
            <a:ext cx="2852033" cy="11559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CC64CA-811D-71E1-1942-3F8265450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270" y="2401395"/>
            <a:ext cx="3454578" cy="172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4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96521B-C361-8B70-3FEE-1B282C6FDC8F}"/>
              </a:ext>
            </a:extLst>
          </p:cNvPr>
          <p:cNvSpPr txBox="1"/>
          <p:nvPr/>
        </p:nvSpPr>
        <p:spPr>
          <a:xfrm>
            <a:off x="69011" y="109537"/>
            <a:ext cx="6797615" cy="5001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/>
              <a:t>&lt;h1&gt;Display a Reset Button&lt;/h1&gt;</a:t>
            </a:r>
          </a:p>
          <a:p>
            <a:r>
              <a:rPr lang="en-IN" sz="1100" dirty="0"/>
              <a:t>&lt;p&gt;Click on the reset button to reset the form.&lt;/p&gt;</a:t>
            </a:r>
          </a:p>
          <a:p>
            <a:r>
              <a:rPr lang="en-IN" sz="1100" dirty="0"/>
              <a:t>&lt;form action="/</a:t>
            </a:r>
            <a:r>
              <a:rPr lang="en-IN" sz="1100" dirty="0" err="1"/>
              <a:t>action_page.php</a:t>
            </a:r>
            <a:r>
              <a:rPr lang="en-IN" sz="1100" dirty="0"/>
              <a:t>"&gt;</a:t>
            </a:r>
          </a:p>
          <a:p>
            <a:r>
              <a:rPr lang="en-IN" sz="1100" dirty="0"/>
              <a:t>  &lt;label for="email"&gt;Enter your email:&lt;/label&gt;</a:t>
            </a:r>
          </a:p>
          <a:p>
            <a:r>
              <a:rPr lang="en-IN" sz="1100" dirty="0"/>
              <a:t>  &lt;input type="email" id="email" name="email"&gt;&lt;</a:t>
            </a:r>
            <a:r>
              <a:rPr lang="en-IN" sz="1100" dirty="0" err="1"/>
              <a:t>br</a:t>
            </a:r>
            <a:r>
              <a:rPr lang="en-IN" sz="1100" dirty="0"/>
              <a:t>&gt;&lt;</a:t>
            </a:r>
            <a:r>
              <a:rPr lang="en-IN" sz="1100" dirty="0" err="1"/>
              <a:t>br</a:t>
            </a:r>
            <a:r>
              <a:rPr lang="en-IN" sz="1100" dirty="0"/>
              <a:t>&gt;</a:t>
            </a:r>
          </a:p>
          <a:p>
            <a:r>
              <a:rPr lang="en-IN" sz="1100" dirty="0"/>
              <a:t>  &lt;label for="pin"&gt;Enter a PIN:&lt;/label&gt;</a:t>
            </a:r>
          </a:p>
          <a:p>
            <a:r>
              <a:rPr lang="en-IN" sz="1100" dirty="0"/>
              <a:t>  &lt;input type="text" id="pin" name="pin" </a:t>
            </a:r>
            <a:r>
              <a:rPr lang="en-IN" sz="1100" dirty="0" err="1"/>
              <a:t>maxlength</a:t>
            </a:r>
            <a:r>
              <a:rPr lang="en-IN" sz="1100" dirty="0"/>
              <a:t>="4"&gt;&lt;</a:t>
            </a:r>
            <a:r>
              <a:rPr lang="en-IN" sz="1100" dirty="0" err="1"/>
              <a:t>br</a:t>
            </a:r>
            <a:r>
              <a:rPr lang="en-IN" sz="1100" dirty="0"/>
              <a:t>&gt;&lt;</a:t>
            </a:r>
            <a:r>
              <a:rPr lang="en-IN" sz="1100" dirty="0" err="1"/>
              <a:t>br</a:t>
            </a:r>
            <a:r>
              <a:rPr lang="en-IN" sz="1100" dirty="0"/>
              <a:t>&gt;  </a:t>
            </a:r>
          </a:p>
          <a:p>
            <a:endParaRPr lang="en-IN" sz="1100" dirty="0"/>
          </a:p>
          <a:p>
            <a:r>
              <a:rPr lang="en-IN" sz="1100" dirty="0"/>
              <a:t>  &lt;input type="reset" value="Reset"&gt;</a:t>
            </a:r>
          </a:p>
          <a:p>
            <a:r>
              <a:rPr lang="en-IN" sz="1100" dirty="0"/>
              <a:t>  &lt;input type="submit" value="Submit"&gt;</a:t>
            </a:r>
          </a:p>
          <a:p>
            <a:r>
              <a:rPr lang="en-IN" sz="1100" dirty="0"/>
              <a:t>&lt;/form&gt;</a:t>
            </a:r>
          </a:p>
          <a:p>
            <a:endParaRPr lang="en-IN" sz="1100" dirty="0"/>
          </a:p>
          <a:p>
            <a:r>
              <a:rPr lang="en-IN" sz="1100" dirty="0"/>
              <a:t>&lt;h1&gt;Display a Search Field&lt;/h1&gt;</a:t>
            </a:r>
          </a:p>
          <a:p>
            <a:r>
              <a:rPr lang="en-IN" sz="1100" dirty="0"/>
              <a:t>&lt;form action="/</a:t>
            </a:r>
            <a:r>
              <a:rPr lang="en-IN" sz="1100" dirty="0" err="1"/>
              <a:t>action_page.php</a:t>
            </a:r>
            <a:r>
              <a:rPr lang="en-IN" sz="1100" dirty="0"/>
              <a:t>"&gt;</a:t>
            </a:r>
          </a:p>
          <a:p>
            <a:r>
              <a:rPr lang="en-IN" sz="1100" dirty="0"/>
              <a:t>  &lt;label for="</a:t>
            </a:r>
            <a:r>
              <a:rPr lang="en-IN" sz="1100" dirty="0" err="1"/>
              <a:t>gsearch</a:t>
            </a:r>
            <a:r>
              <a:rPr lang="en-IN" sz="1100" dirty="0"/>
              <a:t>"&gt;Search Google:&lt;/label&gt;</a:t>
            </a:r>
          </a:p>
          <a:p>
            <a:r>
              <a:rPr lang="en-IN" sz="1100" dirty="0"/>
              <a:t>  &lt;input type="search" id="</a:t>
            </a:r>
            <a:r>
              <a:rPr lang="en-IN" sz="1100" dirty="0" err="1"/>
              <a:t>gsearch</a:t>
            </a:r>
            <a:r>
              <a:rPr lang="en-IN" sz="1100" dirty="0"/>
              <a:t>" name="</a:t>
            </a:r>
            <a:r>
              <a:rPr lang="en-IN" sz="1100" dirty="0" err="1"/>
              <a:t>gsearch</a:t>
            </a:r>
            <a:r>
              <a:rPr lang="en-IN" sz="1100" dirty="0"/>
              <a:t>"&gt;</a:t>
            </a:r>
          </a:p>
          <a:p>
            <a:r>
              <a:rPr lang="en-IN" sz="1100" dirty="0"/>
              <a:t>  &lt;input type="submit"&gt;</a:t>
            </a:r>
          </a:p>
          <a:p>
            <a:endParaRPr lang="en-IN" sz="1100" dirty="0"/>
          </a:p>
          <a:p>
            <a:r>
              <a:rPr lang="en-IN" sz="1100" dirty="0"/>
              <a:t>&lt;h1&gt;Display a Number Field&lt;/h1&gt;</a:t>
            </a:r>
          </a:p>
          <a:p>
            <a:r>
              <a:rPr lang="en-IN" sz="1100" dirty="0"/>
              <a:t>&lt;form action="/</a:t>
            </a:r>
            <a:r>
              <a:rPr lang="en-IN" sz="1100" dirty="0" err="1"/>
              <a:t>action_page.php</a:t>
            </a:r>
            <a:r>
              <a:rPr lang="en-IN" sz="1100" dirty="0"/>
              <a:t>"&gt;</a:t>
            </a:r>
          </a:p>
          <a:p>
            <a:r>
              <a:rPr lang="en-IN" sz="1100" dirty="0"/>
              <a:t>  &lt;label for="quantity"&gt;Quantity (between 1 and 5):&lt;/label&gt;</a:t>
            </a:r>
          </a:p>
          <a:p>
            <a:r>
              <a:rPr lang="en-IN" sz="1100" dirty="0"/>
              <a:t>  &lt;input type="number" id="quantity" name="quantity" min="1" max="5"&gt;</a:t>
            </a:r>
          </a:p>
          <a:p>
            <a:r>
              <a:rPr lang="en-IN" sz="1100" dirty="0"/>
              <a:t>  &lt;input type="submit"&gt;</a:t>
            </a:r>
          </a:p>
          <a:p>
            <a:r>
              <a:rPr lang="en-IN" sz="1100" dirty="0"/>
              <a:t>&lt;/form&gt;</a:t>
            </a:r>
          </a:p>
          <a:p>
            <a:r>
              <a:rPr lang="en-IN" sz="1100" dirty="0"/>
              <a:t>&lt;/form&gt;</a:t>
            </a:r>
          </a:p>
          <a:p>
            <a:r>
              <a:rPr lang="en-IN" sz="1100" dirty="0"/>
              <a:t>&lt;/body&gt;</a:t>
            </a:r>
            <a:br>
              <a:rPr lang="en-IN" sz="1100" dirty="0"/>
            </a:br>
            <a:r>
              <a:rPr lang="en-IN" sz="1100" dirty="0"/>
              <a:t>&lt;/html&gt;</a:t>
            </a:r>
          </a:p>
          <a:p>
            <a:endParaRPr lang="en-IN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68F28-3FCB-682D-8D1A-0C43DCFCF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270" y="0"/>
            <a:ext cx="3130711" cy="1604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1747FF-9CD1-B278-E4E3-1DDBB1665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135" y="1911601"/>
            <a:ext cx="2634917" cy="11303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6C2831-B090-7187-360D-6CF5A7184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135" y="3428699"/>
            <a:ext cx="2850692" cy="129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80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>
            <a:spLocks noGrp="1"/>
          </p:cNvSpPr>
          <p:nvPr>
            <p:ph type="title"/>
          </p:nvPr>
        </p:nvSpPr>
        <p:spPr>
          <a:xfrm>
            <a:off x="819150" y="7047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latin typeface="+mn-lt"/>
              </a:rPr>
              <a:t>Label Tag</a:t>
            </a:r>
            <a:endParaRPr sz="3600" dirty="0">
              <a:latin typeface="+mn-lt"/>
            </a:endParaRPr>
          </a:p>
        </p:txBody>
      </p:sp>
      <p:sp>
        <p:nvSpPr>
          <p:cNvPr id="182" name="Google Shape;182;p22"/>
          <p:cNvSpPr txBox="1">
            <a:spLocks noGrp="1"/>
          </p:cNvSpPr>
          <p:nvPr>
            <p:ph type="body" idx="1"/>
          </p:nvPr>
        </p:nvSpPr>
        <p:spPr>
          <a:xfrm>
            <a:off x="819150" y="2041704"/>
            <a:ext cx="7505700" cy="25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000" dirty="0"/>
              <a:t>&lt;label  for = “id ”&gt; - - - - - &lt;/label&gt;</a:t>
            </a:r>
            <a:endParaRPr sz="3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1BDDBD-0A69-645C-8B11-2DB5641414A0}"/>
              </a:ext>
            </a:extLst>
          </p:cNvPr>
          <p:cNvSpPr txBox="1"/>
          <p:nvPr/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algn="ctr">
              <a:spcAft>
                <a:spcPts val="600"/>
              </a:spcAft>
              <a:buClr>
                <a:schemeClr val="lt1"/>
              </a:buClr>
              <a:buSzPts val="3800"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+mn-lt"/>
                <a:ea typeface="Nunito"/>
                <a:cs typeface="Nunito"/>
                <a:sym typeface="Nunito"/>
              </a:rPr>
              <a:t>What is a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+mn-lt"/>
                <a:ea typeface="Nunito"/>
                <a:cs typeface="Nunito"/>
                <a:sym typeface="Nunito"/>
              </a:rPr>
              <a:t>WEBSITE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+mn-lt"/>
                <a:ea typeface="Nunito"/>
                <a:cs typeface="Nunito"/>
                <a:sym typeface="Nunito"/>
              </a:rPr>
              <a:t>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latin typeface="+mn-lt"/>
              </a:rPr>
              <a:t>Form Tag</a:t>
            </a:r>
            <a:endParaRPr sz="3600" dirty="0">
              <a:latin typeface="+mn-lt"/>
            </a:endParaRPr>
          </a:p>
        </p:txBody>
      </p:sp>
      <p:sp>
        <p:nvSpPr>
          <p:cNvPr id="188" name="Google Shape;188;p2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&lt;form&gt;</a:t>
            </a:r>
            <a:br>
              <a:rPr lang="en-GB" sz="30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GB" sz="3000" dirty="0"/>
              <a:t>- - - - - - - -</a:t>
            </a:r>
            <a:br>
              <a:rPr lang="en-GB" sz="3000" dirty="0"/>
            </a:br>
            <a:r>
              <a:rPr lang="en-GB" sz="3000" dirty="0"/>
              <a:t> - - - - - - - </a:t>
            </a:r>
            <a:br>
              <a:rPr lang="en-GB" sz="3000" dirty="0"/>
            </a:br>
            <a:r>
              <a:rPr lang="en-GB" sz="3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&lt;/form&gt;</a:t>
            </a:r>
            <a:endParaRPr sz="3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latin typeface="+mn-lt"/>
              </a:rPr>
              <a:t>Select Tag</a:t>
            </a:r>
            <a:endParaRPr sz="3600" dirty="0">
              <a:latin typeface="+mn-lt"/>
            </a:endParaRPr>
          </a:p>
        </p:txBody>
      </p:sp>
      <p:sp>
        <p:nvSpPr>
          <p:cNvPr id="188" name="Google Shape;188;p2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&lt;select&gt;</a:t>
            </a: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000" dirty="0"/>
              <a:t>	&lt;option value=“…”&gt; XYZ &lt;/option&gt;</a:t>
            </a: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000" dirty="0"/>
              <a:t>	- - - - - - - - - </a:t>
            </a:r>
            <a:br>
              <a:rPr lang="en-GB" sz="3000" dirty="0"/>
            </a:br>
            <a:r>
              <a:rPr lang="en-GB" sz="3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1298553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Comment</a:t>
            </a:r>
            <a:endParaRPr/>
          </a:p>
        </p:txBody>
      </p:sp>
      <p:sp>
        <p:nvSpPr>
          <p:cNvPr id="194" name="Google Shape;194;p2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000" dirty="0">
                <a:solidFill>
                  <a:srgbClr val="DC143C"/>
                </a:solidFill>
              </a:rPr>
              <a:t>&lt;!--</a:t>
            </a:r>
            <a:r>
              <a:rPr lang="en-GB" sz="3000" dirty="0"/>
              <a:t> </a:t>
            </a:r>
            <a:r>
              <a:rPr lang="en-GB" sz="3000" dirty="0">
                <a:solidFill>
                  <a:schemeClr val="accent6"/>
                </a:solidFill>
              </a:rPr>
              <a:t>I ‘am  comment buddy</a:t>
            </a:r>
            <a:r>
              <a:rPr lang="en-GB" sz="3000" dirty="0"/>
              <a:t> </a:t>
            </a:r>
            <a:r>
              <a:rPr lang="en-GB" sz="3000" dirty="0">
                <a:solidFill>
                  <a:srgbClr val="DC143C"/>
                </a:solidFill>
              </a:rPr>
              <a:t>--&gt;</a:t>
            </a:r>
            <a:endParaRPr sz="3000" dirty="0">
              <a:solidFill>
                <a:srgbClr val="DC143C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>
            <a:spLocks noGrp="1"/>
          </p:cNvSpPr>
          <p:nvPr>
            <p:ph type="title"/>
          </p:nvPr>
        </p:nvSpPr>
        <p:spPr>
          <a:xfrm>
            <a:off x="819150" y="510989"/>
            <a:ext cx="7505700" cy="510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Lists</a:t>
            </a:r>
            <a:endParaRPr sz="3600" dirty="0"/>
          </a:p>
        </p:txBody>
      </p:sp>
      <p:sp>
        <p:nvSpPr>
          <p:cNvPr id="200" name="Google Shape;200;p25"/>
          <p:cNvSpPr txBox="1">
            <a:spLocks noGrp="1"/>
          </p:cNvSpPr>
          <p:nvPr>
            <p:ph type="body" idx="1"/>
          </p:nvPr>
        </p:nvSpPr>
        <p:spPr>
          <a:xfrm>
            <a:off x="4818450" y="1610476"/>
            <a:ext cx="3506400" cy="26377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38" dirty="0">
                <a:solidFill>
                  <a:schemeClr val="accent1"/>
                </a:solidFill>
                <a:latin typeface="+mn-lt"/>
              </a:rPr>
              <a:t>Unordered list</a:t>
            </a:r>
            <a:br>
              <a:rPr lang="en-GB" sz="2438" dirty="0">
                <a:latin typeface="+mn-lt"/>
              </a:rPr>
            </a:br>
            <a:endParaRPr sz="2438" dirty="0">
              <a:latin typeface="+mn-lt"/>
            </a:endParaRPr>
          </a:p>
          <a:p>
            <a:pPr marL="0" lvl="0" indent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94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&lt;</a:t>
            </a:r>
            <a:r>
              <a:rPr lang="en-GB" sz="294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ul</a:t>
            </a:r>
            <a:r>
              <a:rPr lang="en-GB" sz="294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endParaRPr sz="2941" dirty="0">
              <a:solidFill>
                <a:schemeClr val="accent6">
                  <a:lumMod val="60000"/>
                  <a:lumOff val="40000"/>
                </a:schemeClr>
              </a:solidFill>
              <a:latin typeface="+mn-lt"/>
            </a:endParaRPr>
          </a:p>
          <a:p>
            <a:pPr marL="0" lvl="0" indent="457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941" dirty="0">
                <a:latin typeface="+mn-lt"/>
              </a:rPr>
              <a:t>&lt;li&gt; - - - &lt;/li&gt;</a:t>
            </a:r>
            <a:endParaRPr sz="2941" dirty="0">
              <a:latin typeface="+mn-lt"/>
            </a:endParaRPr>
          </a:p>
          <a:p>
            <a:pPr marL="0" lvl="0" indent="0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94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&lt;/</a:t>
            </a:r>
            <a:r>
              <a:rPr lang="en-GB" sz="294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ul</a:t>
            </a:r>
            <a:r>
              <a:rPr lang="en-GB" sz="294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br>
              <a:rPr lang="en-GB" sz="2941" dirty="0">
                <a:latin typeface="+mn-lt"/>
              </a:rPr>
            </a:br>
            <a:endParaRPr sz="2941" dirty="0">
              <a:latin typeface="+mn-lt"/>
            </a:endParaRPr>
          </a:p>
        </p:txBody>
      </p:sp>
      <p:sp>
        <p:nvSpPr>
          <p:cNvPr id="201" name="Google Shape;201;p25"/>
          <p:cNvSpPr txBox="1">
            <a:spLocks noGrp="1"/>
          </p:cNvSpPr>
          <p:nvPr>
            <p:ph type="body" idx="1"/>
          </p:nvPr>
        </p:nvSpPr>
        <p:spPr>
          <a:xfrm>
            <a:off x="819151" y="1667435"/>
            <a:ext cx="3506400" cy="26377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48" dirty="0">
                <a:solidFill>
                  <a:schemeClr val="accent1"/>
                </a:solidFill>
                <a:latin typeface="+mn-lt"/>
              </a:rPr>
              <a:t>Ordered list</a:t>
            </a:r>
            <a:br>
              <a:rPr lang="en-GB" sz="2548" dirty="0">
                <a:latin typeface="+mn-lt"/>
              </a:rPr>
            </a:br>
            <a:endParaRPr sz="2548" dirty="0">
              <a:latin typeface="+mn-lt"/>
            </a:endParaRPr>
          </a:p>
          <a:p>
            <a:pPr marL="0" lvl="0" indent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65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&lt;</a:t>
            </a:r>
            <a:r>
              <a:rPr lang="en-GB" sz="2465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ol</a:t>
            </a:r>
            <a:r>
              <a:rPr lang="en-GB" sz="2465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endParaRPr sz="2465" dirty="0">
              <a:solidFill>
                <a:schemeClr val="accent6">
                  <a:lumMod val="60000"/>
                  <a:lumOff val="40000"/>
                </a:schemeClr>
              </a:solidFill>
              <a:latin typeface="+mn-lt"/>
            </a:endParaRPr>
          </a:p>
          <a:p>
            <a:pPr marL="0" lvl="0" indent="457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65" dirty="0">
                <a:latin typeface="+mn-lt"/>
              </a:rPr>
              <a:t>&lt;li&gt; - - - &lt;/li&gt;</a:t>
            </a:r>
            <a:endParaRPr sz="2465" dirty="0">
              <a:latin typeface="+mn-lt"/>
            </a:endParaRPr>
          </a:p>
          <a:p>
            <a:pPr marL="0" lvl="0" indent="0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65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&lt;/</a:t>
            </a:r>
            <a:r>
              <a:rPr lang="en-GB" sz="2465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ol</a:t>
            </a:r>
            <a:r>
              <a:rPr lang="en-GB" sz="2465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br>
              <a:rPr lang="en-GB" sz="3565" dirty="0">
                <a:latin typeface="+mn-lt"/>
              </a:rPr>
            </a:br>
            <a:br>
              <a:rPr lang="en-GB" dirty="0">
                <a:latin typeface="+mn-lt"/>
              </a:rPr>
            </a:b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819150" y="284629"/>
            <a:ext cx="7505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Table</a:t>
            </a:r>
            <a:endParaRPr dirty="0"/>
          </a:p>
        </p:txBody>
      </p:sp>
      <p:sp>
        <p:nvSpPr>
          <p:cNvPr id="207" name="Google Shape;207;p26"/>
          <p:cNvSpPr txBox="1">
            <a:spLocks noGrp="1"/>
          </p:cNvSpPr>
          <p:nvPr>
            <p:ph type="body" idx="1"/>
          </p:nvPr>
        </p:nvSpPr>
        <p:spPr>
          <a:xfrm>
            <a:off x="651051" y="872540"/>
            <a:ext cx="7505700" cy="38447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804" dirty="0">
                <a:solidFill>
                  <a:srgbClr val="0070C0"/>
                </a:solidFill>
              </a:rPr>
              <a:t>&lt;table&gt;</a:t>
            </a:r>
            <a:endParaRPr sz="1804" dirty="0">
              <a:solidFill>
                <a:srgbClr val="0070C0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804" dirty="0">
                <a:solidFill>
                  <a:schemeClr val="accent1"/>
                </a:solidFill>
              </a:rPr>
              <a:t>&lt;tr&gt;</a:t>
            </a:r>
            <a:r>
              <a:rPr lang="en-GB" sz="1804" dirty="0"/>
              <a:t>	</a:t>
            </a:r>
            <a:endParaRPr sz="1804" dirty="0"/>
          </a:p>
          <a:p>
            <a:pPr marL="457200" lvl="0" indent="45720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804" dirty="0"/>
              <a:t>&lt;</a:t>
            </a:r>
            <a:r>
              <a:rPr lang="en-GB" sz="1804" dirty="0" err="1"/>
              <a:t>th</a:t>
            </a:r>
            <a:r>
              <a:rPr lang="en-GB" sz="1804" dirty="0"/>
              <a:t>&gt; . . . &lt;/</a:t>
            </a:r>
            <a:r>
              <a:rPr lang="en-GB" sz="1804" dirty="0" err="1"/>
              <a:t>th</a:t>
            </a:r>
            <a:r>
              <a:rPr lang="en-GB" sz="1804" dirty="0"/>
              <a:t>&gt;</a:t>
            </a:r>
            <a:br>
              <a:rPr lang="en-GB" sz="1804" dirty="0"/>
            </a:br>
            <a:r>
              <a:rPr lang="en-GB" sz="1804" dirty="0"/>
              <a:t>	&lt;</a:t>
            </a:r>
            <a:r>
              <a:rPr lang="en-GB" sz="1804" dirty="0" err="1"/>
              <a:t>th</a:t>
            </a:r>
            <a:r>
              <a:rPr lang="en-GB" sz="1804" dirty="0"/>
              <a:t>&gt; . . . &lt;/</a:t>
            </a:r>
            <a:r>
              <a:rPr lang="en-GB" sz="1804" dirty="0" err="1"/>
              <a:t>th</a:t>
            </a:r>
            <a:r>
              <a:rPr lang="en-GB" sz="1804" dirty="0"/>
              <a:t>&gt;</a:t>
            </a:r>
            <a:endParaRPr sz="1804" dirty="0"/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804" dirty="0">
                <a:solidFill>
                  <a:schemeClr val="accent1"/>
                </a:solidFill>
              </a:rPr>
              <a:t>&lt;/tr&gt;</a:t>
            </a:r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804" dirty="0">
                <a:solidFill>
                  <a:schemeClr val="accent1"/>
                </a:solidFill>
              </a:rPr>
              <a:t>&lt;tr&gt;</a:t>
            </a:r>
            <a:endParaRPr sz="1804" dirty="0">
              <a:solidFill>
                <a:schemeClr val="accent1"/>
              </a:solidFill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804" dirty="0"/>
              <a:t>&lt;td&gt; . . . &lt;/td&gt;</a:t>
            </a:r>
            <a:br>
              <a:rPr lang="en-GB" sz="1804" dirty="0"/>
            </a:br>
            <a:r>
              <a:rPr lang="en-GB" sz="1804" dirty="0"/>
              <a:t>	&lt;td&gt; . . . &lt;/td&gt;</a:t>
            </a:r>
            <a:endParaRPr sz="1804" dirty="0"/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804" dirty="0">
                <a:solidFill>
                  <a:schemeClr val="accent1"/>
                </a:solidFill>
              </a:rPr>
              <a:t>&lt;/tr&gt;</a:t>
            </a:r>
            <a:endParaRPr sz="1804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-GB" sz="1804" dirty="0">
                <a:solidFill>
                  <a:srgbClr val="0070C0"/>
                </a:solidFill>
              </a:rPr>
              <a:t>&lt;/table&gt;</a:t>
            </a:r>
            <a:endParaRPr sz="1804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>
            <a:spLocks noGrp="1"/>
          </p:cNvSpPr>
          <p:nvPr>
            <p:ph type="title"/>
          </p:nvPr>
        </p:nvSpPr>
        <p:spPr>
          <a:xfrm>
            <a:off x="819150" y="621483"/>
            <a:ext cx="7505700" cy="8576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Anchor Tag</a:t>
            </a:r>
            <a:endParaRPr sz="3600" dirty="0"/>
          </a:p>
        </p:txBody>
      </p:sp>
      <p:sp>
        <p:nvSpPr>
          <p:cNvPr id="213" name="Google Shape;213;p27"/>
          <p:cNvSpPr txBox="1">
            <a:spLocks noGrp="1"/>
          </p:cNvSpPr>
          <p:nvPr>
            <p:ph type="body" idx="1"/>
          </p:nvPr>
        </p:nvSpPr>
        <p:spPr>
          <a:xfrm>
            <a:off x="819150" y="1849899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800" dirty="0">
                <a:solidFill>
                  <a:schemeClr val="accent1"/>
                </a:solidFill>
                <a:latin typeface="+mn-lt"/>
              </a:rPr>
              <a:t>&lt;a </a:t>
            </a:r>
            <a:r>
              <a:rPr lang="en-GB" sz="2800" dirty="0" err="1">
                <a:solidFill>
                  <a:schemeClr val="accent1"/>
                </a:solidFill>
                <a:latin typeface="+mn-lt"/>
              </a:rPr>
              <a:t>href</a:t>
            </a:r>
            <a:r>
              <a:rPr lang="en-GB" sz="2800" dirty="0">
                <a:solidFill>
                  <a:schemeClr val="accent1"/>
                </a:solidFill>
                <a:latin typeface="+mn-lt"/>
              </a:rPr>
              <a:t> = “...”&gt; </a:t>
            </a:r>
            <a:r>
              <a:rPr lang="en-GB" sz="2000" dirty="0">
                <a:latin typeface="+mn-lt"/>
              </a:rPr>
              <a:t>Text to be shown </a:t>
            </a:r>
            <a:r>
              <a:rPr lang="en-GB" sz="2800" dirty="0">
                <a:solidFill>
                  <a:schemeClr val="accent1"/>
                </a:solidFill>
                <a:latin typeface="+mn-lt"/>
              </a:rPr>
              <a:t>&lt;/a&gt;</a:t>
            </a:r>
            <a:endParaRPr sz="2800" dirty="0">
              <a:solidFill>
                <a:schemeClr val="accent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>
            <a:spLocks noGrp="1"/>
          </p:cNvSpPr>
          <p:nvPr>
            <p:ph type="title"/>
          </p:nvPr>
        </p:nvSpPr>
        <p:spPr>
          <a:xfrm>
            <a:off x="819150" y="380975"/>
            <a:ext cx="75057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latin typeface="+mn-lt"/>
              </a:rPr>
              <a:t>Image Tag</a:t>
            </a:r>
            <a:endParaRPr sz="3600" dirty="0">
              <a:latin typeface="+mn-lt"/>
            </a:endParaRPr>
          </a:p>
        </p:txBody>
      </p:sp>
      <p:sp>
        <p:nvSpPr>
          <p:cNvPr id="219" name="Google Shape;219;p28"/>
          <p:cNvSpPr txBox="1">
            <a:spLocks noGrp="1"/>
          </p:cNvSpPr>
          <p:nvPr>
            <p:ph type="body" idx="1"/>
          </p:nvPr>
        </p:nvSpPr>
        <p:spPr>
          <a:xfrm>
            <a:off x="286871" y="1266275"/>
            <a:ext cx="8561294" cy="31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&lt;img src=“.png” alt=“…” width=”xx" height=”xx"&gt;</a:t>
            </a:r>
            <a:endParaRPr sz="2800" dirty="0">
              <a:highlight>
                <a:srgbClr val="FFFFFF"/>
              </a:highlight>
              <a:latin typeface="+mn-lt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800" dirty="0">
              <a:highlight>
                <a:srgbClr val="FFFFFF"/>
              </a:highlight>
              <a:latin typeface="+mn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>
            <a:spLocks noGrp="1"/>
          </p:cNvSpPr>
          <p:nvPr>
            <p:ph type="title"/>
          </p:nvPr>
        </p:nvSpPr>
        <p:spPr>
          <a:xfrm>
            <a:off x="740700" y="655100"/>
            <a:ext cx="75057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latin typeface="+mn-lt"/>
              </a:rPr>
              <a:t>Audio Tag</a:t>
            </a:r>
            <a:endParaRPr sz="3200" dirty="0">
              <a:latin typeface="+mn-lt"/>
            </a:endParaRPr>
          </a:p>
        </p:txBody>
      </p:sp>
      <p:sp>
        <p:nvSpPr>
          <p:cNvPr id="225" name="Google Shape;225;p29"/>
          <p:cNvSpPr txBox="1">
            <a:spLocks noGrp="1"/>
          </p:cNvSpPr>
          <p:nvPr>
            <p:ph type="body" idx="1"/>
          </p:nvPr>
        </p:nvSpPr>
        <p:spPr>
          <a:xfrm>
            <a:off x="819150" y="1423150"/>
            <a:ext cx="7505700" cy="30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&lt;audio controls&gt;</a:t>
            </a:r>
            <a:endParaRPr sz="2400" dirty="0">
              <a:solidFill>
                <a:schemeClr val="accent6">
                  <a:lumMod val="60000"/>
                  <a:lumOff val="4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GB" sz="2000" dirty="0">
                <a:latin typeface="Arial"/>
                <a:ea typeface="Arial"/>
                <a:cs typeface="Arial"/>
                <a:sym typeface="Arial"/>
              </a:rPr>
              <a:t>&lt;source src="XYZ.mp3" type="audio/mp3"&gt;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&lt;/audio&gt;</a:t>
            </a:r>
            <a:endParaRPr sz="2400" dirty="0">
              <a:solidFill>
                <a:schemeClr val="accent6">
                  <a:lumMod val="60000"/>
                  <a:lumOff val="4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>
            <a:spLocks noGrp="1"/>
          </p:cNvSpPr>
          <p:nvPr>
            <p:ph type="title"/>
          </p:nvPr>
        </p:nvSpPr>
        <p:spPr>
          <a:xfrm>
            <a:off x="819150" y="587875"/>
            <a:ext cx="7505700" cy="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latin typeface="+mn-lt"/>
              </a:rPr>
              <a:t>Video Tag</a:t>
            </a:r>
            <a:endParaRPr sz="3200" dirty="0">
              <a:latin typeface="+mn-lt"/>
            </a:endParaRPr>
          </a:p>
        </p:txBody>
      </p:sp>
      <p:sp>
        <p:nvSpPr>
          <p:cNvPr id="231" name="Google Shape;231;p30"/>
          <p:cNvSpPr txBox="1">
            <a:spLocks noGrp="1"/>
          </p:cNvSpPr>
          <p:nvPr>
            <p:ph type="body" idx="1"/>
          </p:nvPr>
        </p:nvSpPr>
        <p:spPr>
          <a:xfrm>
            <a:off x="717175" y="1456775"/>
            <a:ext cx="7563000" cy="29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&lt;video width="320" height="240" controls&gt;</a:t>
            </a:r>
            <a:endParaRPr lang="en-IN" sz="2000" dirty="0">
              <a:solidFill>
                <a:schemeClr val="accent6">
                  <a:lumMod val="60000"/>
                  <a:lumOff val="4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IN" sz="2000" dirty="0">
                <a:latin typeface="Arial"/>
                <a:ea typeface="Arial"/>
                <a:cs typeface="Arial"/>
                <a:sym typeface="Arial"/>
              </a:rPr>
              <a:t>&lt;source </a:t>
            </a:r>
            <a:r>
              <a:rPr lang="en-IN" sz="2000" dirty="0" err="1"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IN" sz="2000" dirty="0">
                <a:latin typeface="Arial"/>
                <a:ea typeface="Arial"/>
                <a:cs typeface="Arial"/>
                <a:sym typeface="Arial"/>
              </a:rPr>
              <a:t>="XYZ.mp4" type="video/mp4"&gt;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&lt;/video&gt;</a:t>
            </a:r>
            <a:endParaRPr sz="2000" dirty="0">
              <a:solidFill>
                <a:schemeClr val="accent6">
                  <a:lumMod val="60000"/>
                  <a:lumOff val="4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E9D1-10BA-3766-D66B-5277D499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Division or section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8E84E-BA5B-4895-27C1-E05026ECBE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46050" indent="0" algn="ctr">
              <a:buNone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&lt;div&gt;</a:t>
            </a:r>
          </a:p>
          <a:p>
            <a:pPr marL="146050" indent="0" algn="ctr">
              <a:buNone/>
            </a:pPr>
            <a:r>
              <a:rPr lang="en-US" sz="2400" dirty="0"/>
              <a:t>-----------</a:t>
            </a:r>
          </a:p>
          <a:p>
            <a:pPr marL="146050" indent="0" algn="ctr">
              <a:buNone/>
            </a:pPr>
            <a:r>
              <a:rPr lang="en-US" sz="2400" dirty="0"/>
              <a:t>------------</a:t>
            </a:r>
          </a:p>
          <a:p>
            <a:pPr marL="146050" indent="0" algn="ctr">
              <a:buNone/>
            </a:pPr>
            <a:endParaRPr lang="en-US" sz="2400" dirty="0"/>
          </a:p>
          <a:p>
            <a:pPr marL="146050" indent="0" algn="ctr">
              <a:buNone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573250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62C54-995F-565D-4AB0-07869B08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1350" y="1847700"/>
            <a:ext cx="5361300" cy="1448100"/>
          </a:xfrm>
        </p:spPr>
        <p:txBody>
          <a:bodyPr wrap="square" anchor="ctr">
            <a:normAutofit/>
          </a:bodyPr>
          <a:lstStyle/>
          <a:p>
            <a:pPr marL="146050" indent="0">
              <a:buNone/>
            </a:pPr>
            <a:r>
              <a:rPr lang="en-GB" sz="3600" dirty="0">
                <a:latin typeface="+mn-lt"/>
              </a:rPr>
              <a:t>What is a </a:t>
            </a:r>
            <a:r>
              <a:rPr lang="en-GB" sz="3600" b="1" dirty="0">
                <a:latin typeface="+mn-lt"/>
              </a:rPr>
              <a:t>WEB Page</a:t>
            </a:r>
            <a:r>
              <a:rPr lang="en-GB" sz="3600" dirty="0">
                <a:latin typeface="+mn-lt"/>
              </a:rPr>
              <a:t>?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4173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72FC7-AE04-9F18-1726-4D9CCA4B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A169D-32F5-22CD-AA23-5B6799B910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146050" indent="0" algn="ctr">
              <a:buNone/>
            </a:pPr>
            <a:r>
              <a:rPr lang="en-US" sz="2400" dirty="0">
                <a:solidFill>
                  <a:schemeClr val="accent2"/>
                </a:solidFill>
              </a:rPr>
              <a:t>&lt;span&gt; ------------ &lt;/span&gt;</a:t>
            </a:r>
          </a:p>
          <a:p>
            <a:pPr marL="146050" indent="0" algn="ctr">
              <a:buNone/>
            </a:pP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146050" indent="0" algn="ctr">
              <a:buNone/>
            </a:pP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146050" indent="0" algn="ctr"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&lt;h1&gt;The span element&lt;/h1&gt;</a:t>
            </a:r>
          </a:p>
          <a:p>
            <a:pPr marL="146050" indent="0" algn="ctr"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146050" indent="0" algn="ctr"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&lt;p&gt;My mother has &lt;span style="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color:blue;font-weight:bold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"&gt;blue&lt;/span&gt; eyes and my father has &lt;span style="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color:darkolivegreen;font-weight:bold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"&gt;dark green&lt;/span&gt; eyes.&lt;/p&gt;</a:t>
            </a:r>
          </a:p>
          <a:p>
            <a:pPr marL="146050" indent="0" algn="ctr">
              <a:buNone/>
            </a:pP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196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8847-1E1C-8ACE-A53F-425C560DA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Cascading Style Sheet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D140A-F98E-4D2C-1820-0C455FAF2D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sz="1800" dirty="0"/>
              <a:t>Selector </a:t>
            </a:r>
          </a:p>
          <a:p>
            <a:pPr marL="146050" indent="0">
              <a:buNone/>
            </a:pPr>
            <a:r>
              <a:rPr lang="en-US" sz="1800" dirty="0"/>
              <a:t>{</a:t>
            </a:r>
          </a:p>
          <a:p>
            <a:pPr marL="146050" indent="0">
              <a:buNone/>
            </a:pPr>
            <a:r>
              <a:rPr lang="en-US" sz="1800" dirty="0"/>
              <a:t>	Properties1: Value1;</a:t>
            </a:r>
          </a:p>
          <a:p>
            <a:pPr marL="146050" indent="0">
              <a:buNone/>
            </a:pPr>
            <a:r>
              <a:rPr lang="en-US" sz="1800" dirty="0"/>
              <a:t>	Properties2: Value2;</a:t>
            </a:r>
          </a:p>
          <a:p>
            <a:pPr marL="146050" indent="0">
              <a:buNone/>
            </a:pPr>
            <a:r>
              <a:rPr lang="en-US" sz="1800" dirty="0"/>
              <a:t>	Properties3: Value3;</a:t>
            </a:r>
          </a:p>
          <a:p>
            <a:pPr marL="146050" indent="0">
              <a:buNone/>
            </a:pPr>
            <a:r>
              <a:rPr lang="en-US" sz="18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68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85C4-9D29-79C7-DB28-8382EE39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DA94B-1E6D-C13D-E1F6-960E289501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Selector {“</a:t>
            </a:r>
            <a:r>
              <a:rPr lang="en-US" sz="1600" dirty="0" err="1"/>
              <a:t>Prop:Volue</a:t>
            </a:r>
            <a:r>
              <a:rPr lang="en-US" sz="1600" dirty="0"/>
              <a:t>;”}</a:t>
            </a:r>
          </a:p>
          <a:p>
            <a:r>
              <a:rPr lang="en-US" sz="1600" dirty="0"/>
              <a:t>Inline, Internal, external</a:t>
            </a:r>
          </a:p>
          <a:p>
            <a:r>
              <a:rPr lang="en-US" sz="1600" dirty="0"/>
              <a:t>&lt;style&gt;H1{ </a:t>
            </a:r>
            <a:r>
              <a:rPr lang="en-US" sz="1600" dirty="0" err="1"/>
              <a:t>color:blue</a:t>
            </a:r>
            <a:r>
              <a:rPr lang="en-US" sz="1600" dirty="0"/>
              <a:t>; } &lt;/style&gt;</a:t>
            </a:r>
          </a:p>
          <a:p>
            <a:r>
              <a:rPr lang="en-US" sz="1600" dirty="0" err="1"/>
              <a:t>background-color:powderblue</a:t>
            </a:r>
            <a:r>
              <a:rPr lang="en-US" sz="1600" dirty="0"/>
              <a:t>;</a:t>
            </a:r>
          </a:p>
          <a:p>
            <a:r>
              <a:rPr lang="en-US" sz="1600" b="0" i="0" dirty="0">
                <a:solidFill>
                  <a:srgbClr val="0000FF"/>
                </a:solidFill>
                <a:effectLst/>
                <a:highlight>
                  <a:srgbClr val="F9F9F9"/>
                </a:highlight>
                <a:latin typeface="Consolas" panose="020B0609020204030204" pitchFamily="49" charset="0"/>
              </a:rPr>
              <a:t>font</a:t>
            </a:r>
            <a:r>
              <a:rPr lang="en-US" sz="1600" b="0" i="0" dirty="0">
                <a:solidFill>
                  <a:srgbClr val="444444"/>
                </a:solidFill>
                <a:effectLst/>
                <a:highlight>
                  <a:srgbClr val="F9F9F9"/>
                </a:highlight>
                <a:latin typeface="Consolas" panose="020B0609020204030204" pitchFamily="49" charset="0"/>
              </a:rPr>
              <a:t>: 15px Arial, sans-serif;</a:t>
            </a:r>
          </a:p>
          <a:p>
            <a:r>
              <a:rPr lang="en-US" sz="1600" b="0" i="0" dirty="0">
                <a:solidFill>
                  <a:srgbClr val="0000FF"/>
                </a:solidFill>
                <a:effectLst/>
                <a:highlight>
                  <a:srgbClr val="F9F9F9"/>
                </a:highlight>
                <a:latin typeface="Consolas" panose="020B0609020204030204" pitchFamily="49" charset="0"/>
              </a:rPr>
              <a:t>font</a:t>
            </a:r>
            <a:r>
              <a:rPr lang="en-US" sz="1600" b="0" i="0" dirty="0">
                <a:solidFill>
                  <a:srgbClr val="444444"/>
                </a:solidFill>
                <a:effectLst/>
                <a:highlight>
                  <a:srgbClr val="F9F9F9"/>
                </a:highlight>
                <a:latin typeface="Consolas" panose="020B0609020204030204" pitchFamily="49" charset="0"/>
              </a:rPr>
              <a:t>: italic small-caps bold 12px/30px Georgia, serif;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286092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84FB-A993-2318-56D3-317C51CC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Script (JS)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B4941-70DB-83D1-326D-5D02D5CC49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080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48BAA0-27C6-5427-2FDC-BD2BC9CD652F}"/>
              </a:ext>
            </a:extLst>
          </p:cNvPr>
          <p:cNvSpPr txBox="1"/>
          <p:nvPr/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algn="ctr">
              <a:spcAft>
                <a:spcPts val="600"/>
              </a:spcAft>
              <a:buClr>
                <a:schemeClr val="dk2"/>
              </a:buClr>
              <a:buSzPts val="3200"/>
            </a:pPr>
            <a:r>
              <a:rPr lang="en-US" sz="4400" b="0" i="0" u="none" strike="noStrike" cap="none" dirty="0">
                <a:solidFill>
                  <a:schemeClr val="dk2"/>
                </a:solidFill>
                <a:latin typeface="+mn-lt"/>
                <a:ea typeface="Nunito"/>
                <a:cs typeface="Nunito"/>
                <a:sym typeface="Nunito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456807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AD05D-7F61-A12D-E71C-8AC1834C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59812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6C8AC-6627-2B20-4ADD-3E3D800653A7}"/>
              </a:ext>
            </a:extLst>
          </p:cNvPr>
          <p:cNvSpPr txBox="1"/>
          <p:nvPr/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algn="ctr">
              <a:spcAft>
                <a:spcPts val="600"/>
              </a:spcAft>
              <a:buClr>
                <a:schemeClr val="lt1"/>
              </a:buClr>
              <a:buSzPts val="3200"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+mn-lt"/>
                <a:ea typeface="Nunito"/>
                <a:cs typeface="Nunito"/>
                <a:sym typeface="Nunito"/>
              </a:rPr>
              <a:t>Web Page contains?</a:t>
            </a:r>
          </a:p>
        </p:txBody>
      </p:sp>
    </p:spTree>
    <p:extLst>
      <p:ext uri="{BB962C8B-B14F-4D97-AF65-F5344CB8AC3E}">
        <p14:creationId xmlns:p14="http://schemas.microsoft.com/office/powerpoint/2010/main" val="337134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53971DE-2749-6BD2-27CE-276DECC440E0}"/>
              </a:ext>
            </a:extLst>
          </p:cNvPr>
          <p:cNvSpPr/>
          <p:nvPr/>
        </p:nvSpPr>
        <p:spPr>
          <a:xfrm>
            <a:off x="3197265" y="2110085"/>
            <a:ext cx="274947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58934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>
            <a:spLocks noGrp="1"/>
          </p:cNvSpPr>
          <p:nvPr>
            <p:ph type="title"/>
          </p:nvPr>
        </p:nvSpPr>
        <p:spPr>
          <a:xfrm>
            <a:off x="311700" y="74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What is HTML?</a:t>
            </a:r>
          </a:p>
        </p:txBody>
      </p:sp>
      <p:sp>
        <p:nvSpPr>
          <p:cNvPr id="139" name="Google Shape;139;p15"/>
          <p:cNvSpPr txBox="1">
            <a:spLocks noGrp="1"/>
          </p:cNvSpPr>
          <p:nvPr>
            <p:ph type="body" idx="1"/>
          </p:nvPr>
        </p:nvSpPr>
        <p:spPr>
          <a:xfrm>
            <a:off x="311700" y="1402130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27025" algn="l" rtl="0">
              <a:lnSpc>
                <a:spcPct val="200000"/>
              </a:lnSpc>
              <a:spcBef>
                <a:spcPts val="1100"/>
              </a:spcBef>
              <a:spcAft>
                <a:spcPts val="0"/>
              </a:spcAft>
              <a:buSzPts val="1550"/>
              <a:buFont typeface="Verdana"/>
              <a:buChar char="●"/>
            </a:pPr>
            <a:r>
              <a:rPr lang="en-GB" sz="155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HTML stands for Hyper Text Markup Language</a:t>
            </a:r>
          </a:p>
          <a:p>
            <a:pPr marL="457200" lvl="0" indent="-32702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50"/>
              <a:buFont typeface="Verdana"/>
              <a:buChar char="●"/>
            </a:pPr>
            <a:r>
              <a:rPr lang="en-GB" sz="155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HTML is the standard markup language for creating Web pages</a:t>
            </a:r>
          </a:p>
          <a:p>
            <a:pPr marL="457200" lvl="0" indent="-32702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50"/>
              <a:buFont typeface="Verdana"/>
              <a:buChar char="●"/>
            </a:pPr>
            <a:r>
              <a:rPr lang="en-GB" sz="155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HTML describes the structure of a Web page</a:t>
            </a:r>
          </a:p>
          <a:p>
            <a:pPr marL="457200" lvl="0" indent="-32702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50"/>
              <a:buFont typeface="Verdana"/>
              <a:buChar char="●"/>
            </a:pPr>
            <a:r>
              <a:rPr lang="en-GB" sz="155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HTML consists of a series of elements</a:t>
            </a:r>
          </a:p>
          <a:p>
            <a:pPr marL="457200" lvl="0" indent="-32702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50"/>
              <a:buFont typeface="Verdana"/>
              <a:buChar char="●"/>
            </a:pPr>
            <a:r>
              <a:rPr lang="en-GB" sz="155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HTML elements tell the browser how to display the content</a:t>
            </a:r>
          </a:p>
          <a:p>
            <a:pPr marL="0" lvl="0" indent="0" algn="l" rtl="0">
              <a:spcBef>
                <a:spcPts val="1100"/>
              </a:spcBef>
              <a:spcAft>
                <a:spcPts val="1200"/>
              </a:spcAft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B67237-1EB6-8AA3-D11F-FBE78CAE8C4A}"/>
              </a:ext>
            </a:extLst>
          </p:cNvPr>
          <p:cNvSpPr txBox="1"/>
          <p:nvPr/>
        </p:nvSpPr>
        <p:spPr>
          <a:xfrm>
            <a:off x="935665" y="966234"/>
            <a:ext cx="7272669" cy="3211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algn="ctr">
              <a:spcAft>
                <a:spcPts val="600"/>
              </a:spcAft>
              <a:buClr>
                <a:schemeClr val="dk2"/>
              </a:buClr>
              <a:buSzPts val="3200"/>
            </a:pPr>
            <a:r>
              <a:rPr lang="en-US" sz="3800" b="0" i="0" u="none" strike="noStrike" cap="none" dirty="0">
                <a:solidFill>
                  <a:schemeClr val="dk2"/>
                </a:solidFill>
                <a:latin typeface="+mn-lt"/>
                <a:ea typeface="Nunito"/>
                <a:cs typeface="Nunito"/>
                <a:sym typeface="Nunito"/>
              </a:rPr>
              <a:t>What is the Structure of</a:t>
            </a:r>
          </a:p>
          <a:p>
            <a:pPr algn="ctr">
              <a:spcAft>
                <a:spcPts val="600"/>
              </a:spcAft>
              <a:buClr>
                <a:schemeClr val="dk2"/>
              </a:buClr>
              <a:buSzPts val="3200"/>
            </a:pPr>
            <a:r>
              <a:rPr lang="en-US" sz="3800" b="1" i="0" u="none" strike="noStrike" cap="none" dirty="0">
                <a:solidFill>
                  <a:schemeClr val="dk2"/>
                </a:solidFill>
                <a:latin typeface="+mn-lt"/>
                <a:ea typeface="Nunito"/>
                <a:cs typeface="Nunito"/>
                <a:sym typeface="Nunito"/>
              </a:rPr>
              <a:t>HTML?</a:t>
            </a:r>
          </a:p>
        </p:txBody>
      </p:sp>
    </p:spTree>
    <p:extLst>
      <p:ext uri="{BB962C8B-B14F-4D97-AF65-F5344CB8AC3E}">
        <p14:creationId xmlns:p14="http://schemas.microsoft.com/office/powerpoint/2010/main" val="4275552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74EEEE-5F93-3E32-0600-D462B4365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395" y="191386"/>
            <a:ext cx="3345209" cy="476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72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819150" y="129986"/>
            <a:ext cx="7505700" cy="5602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latin typeface="+mn-lt"/>
              </a:rPr>
              <a:t>Basic Structure</a:t>
            </a:r>
            <a:endParaRPr sz="3200" dirty="0">
              <a:latin typeface="+mn-lt"/>
            </a:endParaRPr>
          </a:p>
        </p:txBody>
      </p:sp>
      <p:sp>
        <p:nvSpPr>
          <p:cNvPr id="145" name="Google Shape;145;p16"/>
          <p:cNvSpPr txBox="1">
            <a:spLocks noGrp="1"/>
          </p:cNvSpPr>
          <p:nvPr>
            <p:ph type="body" idx="1"/>
          </p:nvPr>
        </p:nvSpPr>
        <p:spPr>
          <a:xfrm>
            <a:off x="311700" y="564778"/>
            <a:ext cx="8520600" cy="43120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80"/>
              </a:spcBef>
              <a:spcAft>
                <a:spcPts val="0"/>
              </a:spcAft>
              <a:buSzPts val="935"/>
              <a:buNone/>
            </a:pPr>
            <a:r>
              <a:rPr lang="en-GB" sz="1729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1729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80"/>
              </a:spcBef>
              <a:spcAft>
                <a:spcPts val="0"/>
              </a:spcAft>
              <a:buSzPts val="935"/>
              <a:buNone/>
            </a:pPr>
            <a:r>
              <a:rPr lang="en-GB" sz="1729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</a:p>
          <a:p>
            <a:pPr marL="0" lvl="0" indent="0" algn="l" rtl="0">
              <a:lnSpc>
                <a:spcPct val="150000"/>
              </a:lnSpc>
              <a:spcBef>
                <a:spcPts val="80"/>
              </a:spcBef>
              <a:spcAft>
                <a:spcPts val="0"/>
              </a:spcAft>
              <a:buSzPts val="935"/>
              <a:buNone/>
            </a:pPr>
            <a:r>
              <a:rPr lang="en-GB" sz="1729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&lt;head&gt;</a:t>
            </a:r>
            <a:endParaRPr sz="1729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457200" algn="l" rtl="0">
              <a:lnSpc>
                <a:spcPct val="150000"/>
              </a:lnSpc>
              <a:spcBef>
                <a:spcPts val="80"/>
              </a:spcBef>
              <a:spcAft>
                <a:spcPts val="0"/>
              </a:spcAft>
              <a:buSzPts val="935"/>
              <a:buNone/>
            </a:pPr>
            <a:r>
              <a:rPr lang="en-GB" sz="1729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&lt;title&gt; </a:t>
            </a:r>
            <a:r>
              <a:rPr lang="en-GB" sz="1729" dirty="0">
                <a:latin typeface="Arial"/>
                <a:ea typeface="Arial"/>
                <a:cs typeface="Arial"/>
                <a:sym typeface="Arial"/>
              </a:rPr>
              <a:t>HTML structure</a:t>
            </a:r>
            <a:r>
              <a:rPr lang="en-GB" sz="1729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&lt;/title&gt;</a:t>
            </a:r>
          </a:p>
          <a:p>
            <a:pPr marL="457200" lvl="0" indent="457200" algn="l" rtl="0">
              <a:lnSpc>
                <a:spcPct val="150000"/>
              </a:lnSpc>
              <a:spcBef>
                <a:spcPts val="80"/>
              </a:spcBef>
              <a:spcAft>
                <a:spcPts val="0"/>
              </a:spcAft>
              <a:buSzPts val="935"/>
              <a:buNone/>
            </a:pPr>
            <a:r>
              <a:rPr lang="en-GB" sz="1729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br>
              <a:rPr lang="en-GB" sz="1729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729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&lt;body&gt;</a:t>
            </a:r>
            <a:endParaRPr sz="1729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n-GB" sz="1729" dirty="0">
                <a:latin typeface="Arial"/>
                <a:ea typeface="Arial"/>
                <a:cs typeface="Arial"/>
                <a:sym typeface="Arial"/>
              </a:rPr>
              <a:t>- - - - - - - - - - - - - -</a:t>
            </a:r>
          </a:p>
          <a:p>
            <a:pPr marL="914400" lvl="0" indent="0" algn="l" rtl="0">
              <a:lnSpc>
                <a:spcPct val="150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n-GB" sz="1729" dirty="0">
                <a:latin typeface="Arial"/>
                <a:ea typeface="Arial"/>
                <a:cs typeface="Arial"/>
                <a:sym typeface="Arial"/>
              </a:rPr>
              <a:t>- - - - - - - - - - - - -</a:t>
            </a:r>
          </a:p>
          <a:p>
            <a:pPr marL="914400" lvl="0" indent="0" algn="l" rtl="0">
              <a:lnSpc>
                <a:spcPct val="150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n-GB" sz="1529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1529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80"/>
              </a:spcBef>
              <a:spcAft>
                <a:spcPts val="1200"/>
              </a:spcAft>
              <a:buSzPts val="935"/>
              <a:buNone/>
            </a:pPr>
            <a:r>
              <a:rPr lang="en-GB" sz="1729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1729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614</TotalTime>
  <Words>1745</Words>
  <Application>Microsoft Office PowerPoint</Application>
  <PresentationFormat>On-screen Show (16:9)</PresentationFormat>
  <Paragraphs>214</Paragraphs>
  <Slides>35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Verdana</vt:lpstr>
      <vt:lpstr>Nunito</vt:lpstr>
      <vt:lpstr>Consolas</vt:lpstr>
      <vt:lpstr>Courier New</vt:lpstr>
      <vt:lpstr>Arial</vt:lpstr>
      <vt:lpstr>Calibri</vt:lpstr>
      <vt:lpstr>Shift</vt:lpstr>
      <vt:lpstr>WEB Technologies</vt:lpstr>
      <vt:lpstr>PowerPoint Presentation</vt:lpstr>
      <vt:lpstr>What is a WEB Page?</vt:lpstr>
      <vt:lpstr>PowerPoint Presentation</vt:lpstr>
      <vt:lpstr>PowerPoint Presentation</vt:lpstr>
      <vt:lpstr>What is HTML?</vt:lpstr>
      <vt:lpstr>PowerPoint Presentation</vt:lpstr>
      <vt:lpstr>PowerPoint Presentation</vt:lpstr>
      <vt:lpstr>Basic Structure</vt:lpstr>
      <vt:lpstr>Head Tag</vt:lpstr>
      <vt:lpstr>   Paragraph Tag</vt:lpstr>
      <vt:lpstr>Line Breaks</vt:lpstr>
      <vt:lpstr>Input Tag</vt:lpstr>
      <vt:lpstr>Types of Input tags</vt:lpstr>
      <vt:lpstr>PowerPoint Presentation</vt:lpstr>
      <vt:lpstr>PowerPoint Presentation</vt:lpstr>
      <vt:lpstr>PowerPoint Presentation</vt:lpstr>
      <vt:lpstr>PowerPoint Presentation</vt:lpstr>
      <vt:lpstr>Label Tag</vt:lpstr>
      <vt:lpstr>Form Tag</vt:lpstr>
      <vt:lpstr>Select Tag</vt:lpstr>
      <vt:lpstr>Comment</vt:lpstr>
      <vt:lpstr>Lists</vt:lpstr>
      <vt:lpstr>Table</vt:lpstr>
      <vt:lpstr>Anchor Tag</vt:lpstr>
      <vt:lpstr>Image Tag</vt:lpstr>
      <vt:lpstr>Audio Tag</vt:lpstr>
      <vt:lpstr>Video Tag</vt:lpstr>
      <vt:lpstr>Division or section</vt:lpstr>
      <vt:lpstr>Span</vt:lpstr>
      <vt:lpstr>CSS Cascading Style Sheet</vt:lpstr>
      <vt:lpstr>PowerPoint Presentation</vt:lpstr>
      <vt:lpstr>Java Script (JS)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</dc:title>
  <cp:lastModifiedBy>Dharavath Sairam</cp:lastModifiedBy>
  <cp:revision>12</cp:revision>
  <dcterms:modified xsi:type="dcterms:W3CDTF">2024-05-15T14:28:38Z</dcterms:modified>
</cp:coreProperties>
</file>