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8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35FCD-9404-47B7-8B94-1D93C02F8AD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2B03-DBFE-41AB-813F-A144DF491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7899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E0861-C0A8-42A1-8683-47E5E3DDF6B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B7E45-CCCB-4527-B52D-EB0D199B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011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B7E45-CCCB-4527-B52D-EB0D199BF7F0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7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CB7E45-CCCB-4527-B52D-EB0D199BF7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4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21A8B2D-205A-470C-A549-2BF88FC74ADE}" type="datetime1">
              <a:rPr lang="en-IN" smtClean="0"/>
              <a:t>21-08-2024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D8BB-CB50-4B0B-A515-854EF02332C2}" type="datetime1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6C69C50-0F52-4754-B36D-986C85CFB966}" type="datetime1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5F06-5621-417F-BA33-735A543F2D64}" type="datetime1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BB7B-5A74-415F-8832-801D4688DDFA}" type="datetime1">
              <a:rPr lang="en-IN" smtClean="0"/>
              <a:t>21-08-2024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D84DAF-E3BB-4F3B-8D63-59FFE5C7C904}" type="datetime1">
              <a:rPr lang="en-IN" smtClean="0"/>
              <a:t>21-08-2024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Ms.R.Subashree,AP/CSE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0650C8A-61CC-4BD5-B02C-AF09862A5129}" type="datetime1">
              <a:rPr lang="en-IN" smtClean="0"/>
              <a:t>21-08-2024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F64-068C-47CA-AC48-AA45C31045B1}" type="datetime1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4AD9-F1B5-448D-9D21-6EC2B5BD2A35}" type="datetime1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73A-C451-4804-804A-4913BE1FA5FD}" type="datetime1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0728E7-857A-4D7C-8C33-66B120993A75}" type="datetime1">
              <a:rPr lang="en-IN" smtClean="0"/>
              <a:t>21-08-2024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294AA5-87C6-4287-BD24-6C375698FBCC}" type="datetime1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207586-D003-4204-A922-04925946A1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Combinational Circuits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9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Implemetation</a:t>
            </a:r>
            <a:r>
              <a:rPr lang="en-US" dirty="0" smtClean="0"/>
              <a:t> of Full Adder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10</a:t>
            </a:fld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48072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71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using Half Adders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11</a:t>
            </a:fld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0" y="1628800"/>
            <a:ext cx="7049484" cy="20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802563" cy="255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58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</a:t>
            </a:r>
            <a:r>
              <a:rPr lang="en-IN" dirty="0" err="1"/>
              <a:t>Subtractor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12</a:t>
            </a:fld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7272808" cy="336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13</a:t>
            </a:fld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620270" cy="37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82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14</a:t>
            </a:fld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0848"/>
            <a:ext cx="5616624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11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</a:t>
            </a:r>
            <a:r>
              <a:rPr lang="en-IN" dirty="0" err="1"/>
              <a:t>Subtractor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15</a:t>
            </a:fld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56" y="1700808"/>
            <a:ext cx="5249008" cy="4315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374441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38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 of Full </a:t>
            </a:r>
            <a:r>
              <a:rPr lang="en-US" dirty="0" err="1" smtClean="0"/>
              <a:t>subractor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16</a:t>
            </a:fld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0" y="1947597"/>
            <a:ext cx="7449590" cy="380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39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</a:t>
            </a:r>
            <a:r>
              <a:rPr lang="en-US" dirty="0" err="1"/>
              <a:t>Subtractor</a:t>
            </a:r>
            <a:r>
              <a:rPr lang="en-US" dirty="0"/>
              <a:t> using Half </a:t>
            </a:r>
            <a:r>
              <a:rPr lang="en-US" dirty="0" err="1"/>
              <a:t>Subtractor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17</a:t>
            </a:fld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28092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244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18</a:t>
            </a:fld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20080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90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Binary/Ripple Carry </a:t>
            </a:r>
            <a:r>
              <a:rPr lang="en-IN" dirty="0"/>
              <a:t>Adder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19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Like we combined </a:t>
            </a:r>
            <a:r>
              <a:rPr lang="en-US" dirty="0"/>
              <a:t>half adders to make a full adder, full adders can connected in series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carry bit “ripples” from one adder to the next; hence, this configuration is called a ripple-carry adder.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" y="3933056"/>
            <a:ext cx="9138529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50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outputs of </a:t>
            </a:r>
            <a:r>
              <a:rPr lang="en-US" b="1" dirty="0"/>
              <a:t>Combinational Logic Circuits </a:t>
            </a:r>
            <a:r>
              <a:rPr lang="en-US" dirty="0"/>
              <a:t>are only determined by the logical function of their current input state(s), logic “0” or(and) logic “1”, at any given instant</a:t>
            </a:r>
            <a:r>
              <a:rPr lang="en-US" dirty="0" smtClean="0"/>
              <a:t>.</a:t>
            </a:r>
          </a:p>
          <a:p>
            <a:r>
              <a:rPr lang="en-US" dirty="0"/>
              <a:t>Combinational logic circuits give us many useful devices</a:t>
            </a:r>
            <a:r>
              <a:rPr lang="en-US" dirty="0" smtClean="0"/>
              <a:t>.</a:t>
            </a:r>
          </a:p>
          <a:p>
            <a:r>
              <a:rPr lang="en-US" dirty="0"/>
              <a:t>One of the simplest is the half adder, which finds the sum of two bits.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20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any combinational circuit, the signal must </a:t>
            </a:r>
            <a:r>
              <a:rPr lang="en-US" u="sng" dirty="0"/>
              <a:t>propagate through the gates before the correct output is available in the output terminal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total propagation time </a:t>
            </a:r>
            <a:r>
              <a:rPr lang="en-US" dirty="0"/>
              <a:t>equal to the propagation delay of a typical gate times multiplied with the gate levels in the circuit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propagation delay time in a </a:t>
            </a:r>
            <a:r>
              <a:rPr lang="en-US" dirty="0" smtClean="0"/>
              <a:t>binary adder </a:t>
            </a:r>
            <a:r>
              <a:rPr lang="en-US" dirty="0"/>
              <a:t>is the time it takes the carry to propagate through the full adder.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66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21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n-bit </a:t>
            </a:r>
            <a:r>
              <a:rPr lang="en-US" dirty="0" smtClean="0"/>
              <a:t>adder </a:t>
            </a:r>
            <a:r>
              <a:rPr lang="en-US" dirty="0"/>
              <a:t>the total gate delay will be </a:t>
            </a:r>
            <a:r>
              <a:rPr lang="en-US" dirty="0" smtClean="0"/>
              <a:t>2n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For 4-bit binary adder, the propagation delay would be =2n=2*4= 8 gate delays.</a:t>
            </a:r>
          </a:p>
          <a:p>
            <a:r>
              <a:rPr lang="en-US" dirty="0"/>
              <a:t>So, the </a:t>
            </a:r>
            <a:r>
              <a:rPr lang="en-US" u="sng" dirty="0"/>
              <a:t>carry propagation time is a limiting factor on the speed </a:t>
            </a:r>
            <a:r>
              <a:rPr lang="en-US" dirty="0"/>
              <a:t>with which two numbers are </a:t>
            </a:r>
            <a:r>
              <a:rPr lang="en-US" dirty="0" smtClean="0"/>
              <a:t>added.</a:t>
            </a:r>
          </a:p>
          <a:p>
            <a:r>
              <a:rPr lang="en-US" dirty="0"/>
              <a:t>To avoid that another adder is widely used which employs the principle of Look-ahead carry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adder designed using the principle of Look-ahead carry is called as </a:t>
            </a:r>
            <a:r>
              <a:rPr lang="en-US" dirty="0">
                <a:solidFill>
                  <a:srgbClr val="0070C0"/>
                </a:solidFill>
              </a:rPr>
              <a:t>Look-ahead carry adder or Carry look-ahead adder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7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Look-Ahead Carry Adder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22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output Sum and Carry can be expressed as:</a:t>
            </a:r>
          </a:p>
          <a:p>
            <a:pPr lvl="1"/>
            <a:r>
              <a:rPr lang="it-IT" dirty="0"/>
              <a:t>S</a:t>
            </a:r>
            <a:r>
              <a:rPr lang="it-IT" baseline="-25000" dirty="0"/>
              <a:t>i</a:t>
            </a:r>
            <a:r>
              <a:rPr lang="it-IT" dirty="0"/>
              <a:t> = P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en-IN" dirty="0"/>
              <a:t>⊕</a:t>
            </a:r>
            <a:r>
              <a:rPr lang="it-IT" dirty="0"/>
              <a:t> C</a:t>
            </a:r>
            <a:r>
              <a:rPr lang="it-IT" baseline="-25000" dirty="0"/>
              <a:t>i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</a:t>
            </a:r>
            <a:r>
              <a:rPr lang="it-IT" baseline="-25000" dirty="0"/>
              <a:t>i+1</a:t>
            </a:r>
            <a:r>
              <a:rPr lang="it-IT" dirty="0"/>
              <a:t> = G</a:t>
            </a:r>
            <a:r>
              <a:rPr lang="it-IT" baseline="-25000" dirty="0"/>
              <a:t>i</a:t>
            </a:r>
            <a:r>
              <a:rPr lang="it-IT" dirty="0"/>
              <a:t> + P</a:t>
            </a:r>
            <a:r>
              <a:rPr lang="it-IT" baseline="-25000" dirty="0"/>
              <a:t>i</a:t>
            </a:r>
            <a:r>
              <a:rPr lang="it-IT" dirty="0"/>
              <a:t> C</a:t>
            </a:r>
            <a:r>
              <a:rPr lang="it-IT" baseline="-25000" dirty="0"/>
              <a:t>i</a:t>
            </a:r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34" y="3068960"/>
            <a:ext cx="6104626" cy="306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9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i</a:t>
            </a:r>
            <a:r>
              <a:rPr lang="it-IT" dirty="0"/>
              <a:t> = A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en-IN" dirty="0"/>
              <a:t>⊕</a:t>
            </a:r>
            <a:r>
              <a:rPr lang="it-IT" dirty="0"/>
              <a:t> B</a:t>
            </a:r>
            <a:r>
              <a:rPr lang="it-IT" baseline="-25000" dirty="0"/>
              <a:t>i</a:t>
            </a:r>
          </a:p>
          <a:p>
            <a:r>
              <a:rPr lang="it-IT" dirty="0"/>
              <a:t>G</a:t>
            </a:r>
            <a:r>
              <a:rPr lang="it-IT" baseline="-25000" dirty="0"/>
              <a:t>i</a:t>
            </a:r>
            <a:r>
              <a:rPr lang="it-IT" dirty="0"/>
              <a:t> = A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it-IT" dirty="0" smtClean="0"/>
              <a:t>B</a:t>
            </a:r>
            <a:r>
              <a:rPr lang="it-IT" baseline="-25000" dirty="0" smtClean="0"/>
              <a:t>i</a:t>
            </a:r>
          </a:p>
          <a:p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called as carry generator and P</a:t>
            </a:r>
            <a:r>
              <a:rPr lang="en-US" baseline="-25000" dirty="0"/>
              <a:t>i</a:t>
            </a:r>
            <a:r>
              <a:rPr lang="en-US" dirty="0"/>
              <a:t> is called as carry propagator</a:t>
            </a:r>
            <a:r>
              <a:rPr lang="en-US" dirty="0" smtClean="0"/>
              <a:t>.</a:t>
            </a:r>
            <a:endParaRPr lang="it-IT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68337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24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C1 = G0 + P0C0 </a:t>
            </a:r>
          </a:p>
          <a:p>
            <a:pPr algn="just"/>
            <a:r>
              <a:rPr lang="en-IN" dirty="0"/>
              <a:t>C2 = G1 + P1</a:t>
            </a:r>
            <a:r>
              <a:rPr lang="en-I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  <a:r>
              <a:rPr lang="en-IN" dirty="0"/>
              <a:t> = G1 + P1 (</a:t>
            </a:r>
            <a:r>
              <a:rPr lang="en-IN" dirty="0">
                <a:solidFill>
                  <a:srgbClr val="0070C0"/>
                </a:solidFill>
              </a:rPr>
              <a:t>G0 + P0C0 </a:t>
            </a:r>
            <a:r>
              <a:rPr lang="en-IN" dirty="0"/>
              <a:t>) = G1 + P1G0 + P1P0C0 </a:t>
            </a:r>
          </a:p>
          <a:p>
            <a:pPr algn="just"/>
            <a:r>
              <a:rPr lang="en-IN" dirty="0"/>
              <a:t>C3 = G2 + P2</a:t>
            </a:r>
            <a:r>
              <a:rPr lang="en-I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  <a:r>
              <a:rPr lang="en-IN" dirty="0"/>
              <a:t> = G2 + P2</a:t>
            </a:r>
            <a:r>
              <a:rPr lang="en-IN" dirty="0">
                <a:solidFill>
                  <a:srgbClr val="0070C0"/>
                </a:solidFill>
              </a:rPr>
              <a:t>G1 + P2P1G0 + P2P1P0C0 </a:t>
            </a:r>
          </a:p>
          <a:p>
            <a:pPr algn="just"/>
            <a:r>
              <a:rPr lang="en-IN" dirty="0"/>
              <a:t>C4 = G3 + P3</a:t>
            </a:r>
            <a:r>
              <a:rPr lang="en-IN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C3</a:t>
            </a:r>
            <a:r>
              <a:rPr lang="en-IN" dirty="0"/>
              <a:t> = G3 + </a:t>
            </a:r>
            <a:r>
              <a:rPr lang="en-IN" dirty="0">
                <a:solidFill>
                  <a:srgbClr val="0070C0"/>
                </a:solidFill>
              </a:rPr>
              <a:t>P3G2 + P3P2G1 + P3P2P1G0 + P3P2P1P0C0</a:t>
            </a:r>
            <a:endParaRPr lang="en-IN" baseline="-25000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81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25</a:t>
            </a:fld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987"/>
          <a:stretch/>
        </p:blipFill>
        <p:spPr bwMode="auto">
          <a:xfrm>
            <a:off x="1979712" y="1556792"/>
            <a:ext cx="504056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2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26</a:t>
            </a:fld>
            <a:endParaRPr lang="en-IN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23" y="1600200"/>
            <a:ext cx="502630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84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CLA: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27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CLA Adders generate the carry-in for each full adder simultaneously, by using simplified equations involving Pi , </a:t>
            </a:r>
            <a:r>
              <a:rPr lang="en-US" dirty="0" err="1"/>
              <a:t>Gi</a:t>
            </a:r>
            <a:r>
              <a:rPr lang="en-US" dirty="0"/>
              <a:t> , and </a:t>
            </a:r>
            <a:r>
              <a:rPr lang="en-US" dirty="0" err="1"/>
              <a:t>Cin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system reduces the propagation delay.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because the output carry at any stage is dependent only on the first Carry signal given at the input.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fastest adder when compared to other addition mechanisms.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96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28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carry look-ahead adder circuit gets more complicated as the number of variables </a:t>
            </a:r>
            <a:r>
              <a:rPr lang="en-US" dirty="0" smtClean="0"/>
              <a:t>increase.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circuit for a carry look-ahead adder is expensive as it involves more hardware.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5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/>
              <a:t>Ripple Carry Adder vs. Carry Look Ahead Adder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29</a:t>
            </a:fld>
            <a:endParaRPr lang="en-IN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18687701"/>
              </p:ext>
            </p:extLst>
          </p:nvPr>
        </p:nvGraphicFramePr>
        <p:xfrm>
          <a:off x="612775" y="1600200"/>
          <a:ext cx="8153400" cy="463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53646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Ripple Carry Adder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Carry Look Ahead Adder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25953">
                <a:tc>
                  <a:txBody>
                    <a:bodyPr/>
                    <a:lstStyle/>
                    <a:p>
                      <a:r>
                        <a:rPr lang="en-US" dirty="0" smtClean="0"/>
                        <a:t>The Carry bit passes through a long logic</a:t>
                      </a:r>
                    </a:p>
                    <a:p>
                      <a:r>
                        <a:rPr lang="en-US" dirty="0" smtClean="0"/>
                        <a:t>chain through the entire circuit.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Carry bit enters in the system only at the input. </a:t>
                      </a:r>
                      <a:endParaRPr lang="en-IN" dirty="0"/>
                    </a:p>
                  </a:txBody>
                  <a:tcPr/>
                </a:tc>
              </a:tr>
              <a:tr h="1322790">
                <a:tc>
                  <a:txBody>
                    <a:bodyPr/>
                    <a:lstStyle/>
                    <a:p>
                      <a:r>
                        <a:rPr lang="en-US" dirty="0" smtClean="0"/>
                        <a:t>As the full adder blocks are dependent on</a:t>
                      </a:r>
                    </a:p>
                    <a:p>
                      <a:r>
                        <a:rPr lang="en-US" dirty="0" smtClean="0"/>
                        <a:t>their predecessor blocks’ carry value, the</a:t>
                      </a:r>
                    </a:p>
                    <a:p>
                      <a:r>
                        <a:rPr lang="en-US" dirty="0" smtClean="0"/>
                        <a:t>entire system works a little slow.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Since the entire system depends on the first carry input, the computations are very quick, making it the fastest adder.</a:t>
                      </a:r>
                      <a:endParaRPr lang="en-IN" dirty="0"/>
                    </a:p>
                  </a:txBody>
                  <a:tcPr/>
                </a:tc>
              </a:tr>
              <a:tr h="925953">
                <a:tc>
                  <a:txBody>
                    <a:bodyPr/>
                    <a:lstStyle/>
                    <a:p>
                      <a:r>
                        <a:rPr lang="en-US" dirty="0" smtClean="0"/>
                        <a:t>It has a simple repetitive design.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 a slightly complicated design with many logic gates</a:t>
                      </a:r>
                      <a:endParaRPr lang="en-IN" dirty="0"/>
                    </a:p>
                  </a:txBody>
                  <a:tcPr/>
                </a:tc>
              </a:tr>
              <a:tr h="925953">
                <a:tc>
                  <a:txBody>
                    <a:bodyPr/>
                    <a:lstStyle/>
                    <a:p>
                      <a:r>
                        <a:rPr lang="en-US" dirty="0" smtClean="0"/>
                        <a:t>The ripple carry adder chips have a considerable size and area.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chip area increases, as there are many components in the circuit.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Combinational Logic Circuits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55272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449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Adder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30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BCD adder, also known as a Binary-Coded Decimal adder, is a digital circuit that performs addition operations on Binary-Coded Decimal </a:t>
            </a:r>
            <a:r>
              <a:rPr lang="en-US" dirty="0" smtClean="0"/>
              <a:t>numbers</a:t>
            </a:r>
          </a:p>
          <a:p>
            <a:r>
              <a:rPr lang="en-US" dirty="0"/>
              <a:t>BCD is a numerical representation that uses a four-bit binary code to represent each decimal digit from 0 to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838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Binary-Coded Decimal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31</a:t>
            </a:fld>
            <a:endParaRPr lang="en-I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3871693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833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Addition rules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32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u="sng" dirty="0"/>
              <a:t>Step 1</a:t>
            </a:r>
            <a:r>
              <a:rPr lang="en-US" dirty="0"/>
              <a:t>: Convert the decimal number into BCD </a:t>
            </a:r>
            <a:r>
              <a:rPr lang="en-US" dirty="0" smtClean="0"/>
              <a:t>representation</a:t>
            </a:r>
          </a:p>
          <a:p>
            <a:pPr algn="just"/>
            <a:r>
              <a:rPr lang="en-US" u="sng" dirty="0"/>
              <a:t>Step </a:t>
            </a:r>
            <a:r>
              <a:rPr lang="en-US" u="sng" dirty="0" smtClean="0"/>
              <a:t>2</a:t>
            </a:r>
            <a:r>
              <a:rPr lang="en-US" dirty="0" smtClean="0"/>
              <a:t>: </a:t>
            </a:r>
            <a:r>
              <a:rPr lang="en-US" dirty="0"/>
              <a:t>Perform binary addition on the BCD </a:t>
            </a:r>
            <a:r>
              <a:rPr lang="en-US" dirty="0" smtClean="0"/>
              <a:t>digits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Case 1:</a:t>
            </a:r>
            <a:r>
              <a:rPr lang="en-US" dirty="0" smtClean="0"/>
              <a:t> </a:t>
            </a:r>
            <a:r>
              <a:rPr lang="en-US" dirty="0"/>
              <a:t>If the sum of the BCD digits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 to 9</a:t>
            </a:r>
            <a:r>
              <a:rPr lang="en-US" dirty="0"/>
              <a:t> (0000 to 1001 in binary</a:t>
            </a:r>
            <a:r>
              <a:rPr lang="en-US" dirty="0" smtClean="0"/>
              <a:t>) 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carry</a:t>
            </a:r>
            <a:r>
              <a:rPr lang="en-US" dirty="0" smtClean="0"/>
              <a:t>, </a:t>
            </a:r>
            <a:r>
              <a:rPr lang="en-US" dirty="0"/>
              <a:t>it represents a valid BCD digit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Case </a:t>
            </a:r>
            <a:r>
              <a:rPr lang="en-US" dirty="0" smtClean="0">
                <a:solidFill>
                  <a:srgbClr val="0070C0"/>
                </a:solidFill>
              </a:rPr>
              <a:t>2: </a:t>
            </a:r>
            <a:r>
              <a:rPr lang="en-US" dirty="0" smtClean="0"/>
              <a:t>If </a:t>
            </a:r>
            <a:r>
              <a:rPr lang="en-US" dirty="0"/>
              <a:t>the sum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than or equal to 9 </a:t>
            </a:r>
            <a:r>
              <a:rPr lang="en-US" dirty="0"/>
              <a:t>(1010 to 1111 in binary),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carry</a:t>
            </a:r>
            <a:r>
              <a:rPr lang="en-US" dirty="0"/>
              <a:t>, simply add the carry to the next higher order </a:t>
            </a:r>
            <a:r>
              <a:rPr lang="en-US" dirty="0" smtClean="0"/>
              <a:t>bit and add 6 to the result.</a:t>
            </a:r>
            <a:endParaRPr lang="en-US" dirty="0"/>
          </a:p>
          <a:p>
            <a:pPr lvl="1" algn="just"/>
            <a:r>
              <a:rPr lang="en-US" dirty="0" smtClean="0">
                <a:solidFill>
                  <a:srgbClr val="0070C0"/>
                </a:solidFill>
              </a:rPr>
              <a:t>Case 3:</a:t>
            </a:r>
            <a:r>
              <a:rPr lang="en-US" dirty="0" smtClean="0"/>
              <a:t> If </a:t>
            </a:r>
            <a:r>
              <a:rPr lang="en-US" dirty="0"/>
              <a:t>the sum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than 9 </a:t>
            </a:r>
            <a:r>
              <a:rPr lang="en-US" dirty="0"/>
              <a:t>(1010 to 1111 in binary), it </a:t>
            </a:r>
            <a:r>
              <a:rPr lang="en-US" dirty="0" smtClean="0"/>
              <a:t>has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carry</a:t>
            </a:r>
            <a:r>
              <a:rPr lang="en-US" dirty="0" smtClean="0"/>
              <a:t>, then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6 (0110) to the result</a:t>
            </a:r>
            <a:r>
              <a:rPr lang="en-US" dirty="0" smtClean="0"/>
              <a:t>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329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33</a:t>
            </a:fld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691276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386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BCD of 417 to 195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34</a:t>
            </a:fld>
            <a:endParaRPr lang="en-IN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48965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975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35</a:t>
            </a:fld>
            <a:endParaRPr lang="en-IN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768752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489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36</a:t>
            </a:fld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848872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48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Excess-3-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37</a:t>
            </a:fld>
            <a:endParaRPr lang="en-IN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/>
          <a:stretch/>
        </p:blipFill>
        <p:spPr bwMode="auto">
          <a:xfrm>
            <a:off x="1326680" y="1842654"/>
            <a:ext cx="6725589" cy="403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806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38</a:t>
            </a:fld>
            <a:endParaRPr lang="en-IN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8280920" cy="2559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803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39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0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28800"/>
            <a:ext cx="770485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40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4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41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1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Adder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98477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8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6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832647" cy="41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4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7</a:t>
            </a:fld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2060848"/>
            <a:ext cx="827970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9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Adder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8</a:t>
            </a:fld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628800"/>
            <a:ext cx="835171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34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Ms.R.Subashree,AP/CSE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207586-D003-4204-A922-04925946A187}" type="slidenum">
              <a:rPr lang="en-IN" smtClean="0"/>
              <a:t>9</a:t>
            </a:fld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63284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50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190</TotalTime>
  <Words>925</Words>
  <Application>Microsoft Office PowerPoint</Application>
  <PresentationFormat>On-screen Show (4:3)</PresentationFormat>
  <Paragraphs>170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Combinational Circuits </vt:lpstr>
      <vt:lpstr>Introduction</vt:lpstr>
      <vt:lpstr>Combinational Logic Circuits</vt:lpstr>
      <vt:lpstr>Contd.</vt:lpstr>
      <vt:lpstr>Half Adder</vt:lpstr>
      <vt:lpstr>Contd.</vt:lpstr>
      <vt:lpstr>Contd.</vt:lpstr>
      <vt:lpstr>Full Adder</vt:lpstr>
      <vt:lpstr>Contd.</vt:lpstr>
      <vt:lpstr>Implemetation of Full Adder</vt:lpstr>
      <vt:lpstr>Full Adder using Half Adders</vt:lpstr>
      <vt:lpstr>Half Subtractor</vt:lpstr>
      <vt:lpstr>Contd.</vt:lpstr>
      <vt:lpstr>Contd.</vt:lpstr>
      <vt:lpstr>Full Subtractor</vt:lpstr>
      <vt:lpstr>Logic circuit of Full subractor</vt:lpstr>
      <vt:lpstr>Full Subtractor using Half Subtractor</vt:lpstr>
      <vt:lpstr>Contd.</vt:lpstr>
      <vt:lpstr>Binary/Ripple Carry Adder</vt:lpstr>
      <vt:lpstr>Contd.</vt:lpstr>
      <vt:lpstr>Contd.</vt:lpstr>
      <vt:lpstr>Look-Ahead Carry Adder</vt:lpstr>
      <vt:lpstr>Contd.</vt:lpstr>
      <vt:lpstr>Contd.</vt:lpstr>
      <vt:lpstr>PowerPoint Presentation</vt:lpstr>
      <vt:lpstr>PowerPoint Presentation</vt:lpstr>
      <vt:lpstr>Advantages of CLA:</vt:lpstr>
      <vt:lpstr>Disadvantages:</vt:lpstr>
      <vt:lpstr>Ripple Carry Adder vs. Carry Look Ahead Adder</vt:lpstr>
      <vt:lpstr>BCD Adder</vt:lpstr>
      <vt:lpstr>Binary-Coded Decimal</vt:lpstr>
      <vt:lpstr>BCD Addition rules</vt:lpstr>
      <vt:lpstr>Example:</vt:lpstr>
      <vt:lpstr>Add BCD of 417 to 195</vt:lpstr>
      <vt:lpstr>Contd.</vt:lpstr>
      <vt:lpstr>Contd.</vt:lpstr>
      <vt:lpstr>The Excess-3- Code</vt:lpstr>
      <vt:lpstr>Example: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Circuits </dc:title>
  <dc:creator>Welcome</dc:creator>
  <cp:lastModifiedBy>Welcome</cp:lastModifiedBy>
  <cp:revision>103</cp:revision>
  <dcterms:created xsi:type="dcterms:W3CDTF">2024-08-21T16:26:03Z</dcterms:created>
  <dcterms:modified xsi:type="dcterms:W3CDTF">2024-08-21T19:36:47Z</dcterms:modified>
</cp:coreProperties>
</file>