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307" r:id="rId6"/>
    <p:sldId id="262" r:id="rId7"/>
    <p:sldId id="323" r:id="rId8"/>
    <p:sldId id="263" r:id="rId9"/>
    <p:sldId id="308" r:id="rId10"/>
    <p:sldId id="264" r:id="rId11"/>
    <p:sldId id="309" r:id="rId12"/>
    <p:sldId id="322" r:id="rId13"/>
    <p:sldId id="310" r:id="rId14"/>
    <p:sldId id="311" r:id="rId15"/>
    <p:sldId id="312" r:id="rId16"/>
    <p:sldId id="313" r:id="rId17"/>
    <p:sldId id="315" r:id="rId18"/>
    <p:sldId id="316" r:id="rId19"/>
    <p:sldId id="317" r:id="rId20"/>
    <p:sldId id="318" r:id="rId21"/>
    <p:sldId id="319" r:id="rId22"/>
    <p:sldId id="321" r:id="rId23"/>
    <p:sldId id="320" r:id="rId24"/>
    <p:sldId id="324" r:id="rId25"/>
    <p:sldId id="325" r:id="rId26"/>
    <p:sldId id="326" r:id="rId27"/>
    <p:sldId id="327" r:id="rId28"/>
    <p:sldId id="328" r:id="rId29"/>
    <p:sldId id="268" r:id="rId30"/>
    <p:sldId id="329" r:id="rId31"/>
    <p:sldId id="330" r:id="rId32"/>
    <p:sldId id="331" r:id="rId33"/>
    <p:sldId id="332" r:id="rId34"/>
    <p:sldId id="333" r:id="rId35"/>
    <p:sldId id="334" r:id="rId3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38"/>
      <p:bold r:id="rId39"/>
      <p:italic r:id="rId40"/>
      <p:boldItalic r:id="rId41"/>
    </p:embeddedFont>
    <p:embeddedFont>
      <p:font typeface="Poppins" panose="00000500000000000000" pitchFamily="2" charset="0"/>
      <p:regular r:id="rId42"/>
      <p:bold r:id="rId43"/>
      <p:italic r:id="rId44"/>
      <p:boldItalic r:id="rId45"/>
    </p:embeddedFont>
    <p:embeddedFont>
      <p:font typeface="Source Code Pro" panose="020B0509030403020204" pitchFamily="49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60A765-1A72-4864-9DA5-17A04223ECD7}">
  <a:tblStyle styleId="{8760A765-1A72-4864-9DA5-17A04223EC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99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8" r:id="rId5"/>
    <p:sldLayoutId id="2147483659" r:id="rId6"/>
    <p:sldLayoutId id="2147483665" r:id="rId7"/>
    <p:sldLayoutId id="2147483670" r:id="rId8"/>
    <p:sldLayoutId id="2147483672" r:id="rId9"/>
    <p:sldLayoutId id="2147483676" r:id="rId10"/>
    <p:sldLayoutId id="2147483677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awt/event/KeyListener.html" TargetMode="External"/><Relationship Id="rId2" Type="http://schemas.openxmlformats.org/officeDocument/2006/relationships/hyperlink" Target="https://docs.oracle.com/javase/tutorial/uisw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javase/tutorial/uiswing/events/index.html" TargetMode="External"/><Relationship Id="rId5" Type="http://schemas.openxmlformats.org/officeDocument/2006/relationships/hyperlink" Target="https://docs.oracle.com/javase/8/docs/api/javax/swing/event/ChangeListener.html" TargetMode="External"/><Relationship Id="rId4" Type="http://schemas.openxmlformats.org/officeDocument/2006/relationships/hyperlink" Target="https://docs.oracle.com/javase/8/docs/api/java/awt/event/ItemListener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basics to advanced GUI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 </a:t>
            </a:r>
            <a:r>
              <a:rPr lang="en" dirty="0"/>
              <a:t>to </a:t>
            </a:r>
            <a:br>
              <a:rPr lang="en" dirty="0"/>
            </a:br>
            <a:r>
              <a:rPr lang="en" dirty="0"/>
              <a:t>Java Swing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1C32E3-C1C9-134B-C1A9-AFFB077C4175}"/>
              </a:ext>
            </a:extLst>
          </p:cNvPr>
          <p:cNvSpPr txBox="1"/>
          <p:nvPr/>
        </p:nvSpPr>
        <p:spPr>
          <a:xfrm>
            <a:off x="5524499" y="4186025"/>
            <a:ext cx="28133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 err="1"/>
              <a:t>L.Anritha</a:t>
            </a:r>
            <a:r>
              <a:rPr lang="en-IN" dirty="0"/>
              <a:t> </a:t>
            </a:r>
            <a:r>
              <a:rPr lang="en-IN" dirty="0" err="1"/>
              <a:t>Nievtha</a:t>
            </a:r>
            <a:r>
              <a:rPr lang="en-IN" dirty="0"/>
              <a:t>(23BCS064)</a:t>
            </a:r>
          </a:p>
          <a:p>
            <a:r>
              <a:rPr lang="en-IN" dirty="0" err="1"/>
              <a:t>B.Ashika</a:t>
            </a:r>
            <a:r>
              <a:rPr lang="en-IN" dirty="0"/>
              <a:t> Fathima(23BCS065)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7F4B2-661B-CE3C-7DFF-3F26FE41A5CA}"/>
              </a:ext>
            </a:extLst>
          </p:cNvPr>
          <p:cNvSpPr txBox="1"/>
          <p:nvPr/>
        </p:nvSpPr>
        <p:spPr>
          <a:xfrm>
            <a:off x="350520" y="4678237"/>
            <a:ext cx="115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25.09.2024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6F77C-C13A-EF2C-DD7D-4E231BFF99C1}"/>
              </a:ext>
            </a:extLst>
          </p:cNvPr>
          <p:cNvSpPr txBox="1"/>
          <p:nvPr/>
        </p:nvSpPr>
        <p:spPr>
          <a:xfrm>
            <a:off x="8538650" y="4616912"/>
            <a:ext cx="403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JTabbedPane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B97EF-8A18-EE45-59D3-D28A70C0D016}"/>
              </a:ext>
            </a:extLst>
          </p:cNvPr>
          <p:cNvSpPr txBox="1"/>
          <p:nvPr/>
        </p:nvSpPr>
        <p:spPr>
          <a:xfrm>
            <a:off x="853440" y="1303020"/>
            <a:ext cx="1615440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887D5-34C3-6D04-632E-A19F39E601B0}"/>
              </a:ext>
            </a:extLst>
          </p:cNvPr>
          <p:cNvSpPr txBox="1"/>
          <p:nvPr/>
        </p:nvSpPr>
        <p:spPr>
          <a:xfrm>
            <a:off x="5356860" y="1226820"/>
            <a:ext cx="1318262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F25F61-0F54-CE91-50A2-9F4A7BAD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" y="1706880"/>
            <a:ext cx="4367058" cy="29113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D14F4F7-F4CB-5148-8395-66CB0F1EA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122" y="1706880"/>
            <a:ext cx="2794878" cy="2833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EE5E-815F-8663-B0C2-40F4747D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err="1"/>
              <a:t>JDialog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CB8994-2BD2-7848-B5A1-C704B6DACDA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03178" y="1017725"/>
            <a:ext cx="2102100" cy="665400"/>
          </a:xfrm>
        </p:spPr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257BC3-EC3F-5FD7-53EF-989557E7FFD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587672" y="1017725"/>
            <a:ext cx="2102100" cy="6654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0C0E4-F339-F804-05DB-116A49CA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379220"/>
            <a:ext cx="5021580" cy="3076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F291F-FDCA-1023-C61F-F2B0B2BE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044" y="1520025"/>
            <a:ext cx="3810532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5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5B8C-E115-E0AC-5430-038A2C9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90AFE3-CF58-C368-AAA3-1AA2036CC68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96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7AA8-1A56-F39B-BC39-E7A8C0D7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3" y="0"/>
            <a:ext cx="7704000" cy="572700"/>
          </a:xfrm>
        </p:spPr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9B3A-CDC0-80A3-11F9-0CFDC19FF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" y="631902"/>
            <a:ext cx="7249405" cy="306286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Swing,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building blocks of graphical user interfaces (GUIs).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object that represents a part of the user interface (UI) that can be seen and interacted with by the user. These include buttons, labels, text fields, sliders, menus, panels, and more.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Components in Java Swing: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JButton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button that users can click to perform an action.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non-interactive text or image display.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JTextField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single-line text input field.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JTextArea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multi-line text area for input or display.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JCheckBox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checkbox that can be selected or deselected.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JRadioButton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radio button, used to select one option from a group.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JComboBox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drop-down menu for selecting one option from a list.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JMenuBar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menu bar at the top of a window.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JSlider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slider component that allows selecting a value from a range.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05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A633-E608-EA68-4570-78E9637C8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2330" y="587724"/>
            <a:ext cx="6974700" cy="395126"/>
          </a:xfrm>
        </p:spPr>
        <p:txBody>
          <a:bodyPr/>
          <a:lstStyle/>
          <a:p>
            <a:r>
              <a:rPr lang="en-US" dirty="0" err="1"/>
              <a:t>JButton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C5EEF-6797-D2F9-678C-AF1B34C4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580" y="865450"/>
            <a:ext cx="2560750" cy="39947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2F292-A5CB-0627-8887-57A384A9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599"/>
            <a:ext cx="4412363" cy="3116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54ED1-B580-6F45-8D19-6065288CA0B3}"/>
              </a:ext>
            </a:extLst>
          </p:cNvPr>
          <p:cNvSpPr txBox="1"/>
          <p:nvPr/>
        </p:nvSpPr>
        <p:spPr>
          <a:xfrm>
            <a:off x="4808222" y="957143"/>
            <a:ext cx="130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Output: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97952C-FFEB-27DB-383C-81729485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56" y="1077192"/>
            <a:ext cx="2801359" cy="187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693AF-158F-85AB-8236-7C0D95C17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56" y="3121567"/>
            <a:ext cx="2882348" cy="19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3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1C3B-00F8-88FC-65B3-DA35A7BA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981" y="-54275"/>
            <a:ext cx="5598000" cy="841800"/>
          </a:xfrm>
        </p:spPr>
        <p:txBody>
          <a:bodyPr/>
          <a:lstStyle/>
          <a:p>
            <a:r>
              <a:rPr lang="en-US" dirty="0" err="1"/>
              <a:t>JLabel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10C4B3F-1660-B3AF-C593-2865886E8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81" y="1089039"/>
            <a:ext cx="1588346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F5FAA-0437-5E70-11E4-AF8E32F8FD93}"/>
              </a:ext>
            </a:extLst>
          </p:cNvPr>
          <p:cNvSpPr txBox="1"/>
          <p:nvPr/>
        </p:nvSpPr>
        <p:spPr>
          <a:xfrm>
            <a:off x="4505093" y="1089039"/>
            <a:ext cx="1271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FB808A-3056-3669-644A-4E9FE90B1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2" y="1848353"/>
            <a:ext cx="4561362" cy="2206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56CED-479F-5D12-17E8-91882C3C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923" y="1698330"/>
            <a:ext cx="3458058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5A35-DF68-775F-AA8F-4791EEBE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868" y="86973"/>
            <a:ext cx="5598000" cy="841800"/>
          </a:xfrm>
        </p:spPr>
        <p:txBody>
          <a:bodyPr/>
          <a:lstStyle/>
          <a:p>
            <a:r>
              <a:rPr lang="en-US" sz="4800" dirty="0" err="1"/>
              <a:t>JTextfield</a:t>
            </a:r>
            <a:endParaRPr lang="en-IN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376C6DB-A7D2-8CAF-4C7E-BB7F0CA7A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75" y="1141078"/>
            <a:ext cx="2305698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368B4-0DAA-A5EE-B8F0-54FDA5E71BF5}"/>
              </a:ext>
            </a:extLst>
          </p:cNvPr>
          <p:cNvSpPr txBox="1"/>
          <p:nvPr/>
        </p:nvSpPr>
        <p:spPr>
          <a:xfrm>
            <a:off x="4572000" y="1234068"/>
            <a:ext cx="1694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C5CD-85A2-D48D-B4FF-1A8EA7B0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7" y="1598878"/>
            <a:ext cx="4971293" cy="3510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FCE57-70CE-11CC-349B-23C89F280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995" y="1541845"/>
            <a:ext cx="3225881" cy="1599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D2058C-5DB2-0E31-51CB-1ABFAA1EA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884" y="3338095"/>
            <a:ext cx="3225992" cy="1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1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0473-3AB3-EACC-1056-5521EBC9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629" y="-98880"/>
            <a:ext cx="5598000" cy="841800"/>
          </a:xfrm>
        </p:spPr>
        <p:txBody>
          <a:bodyPr/>
          <a:lstStyle/>
          <a:p>
            <a:r>
              <a:rPr lang="en-US" dirty="0" err="1"/>
              <a:t>JCheckBox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BB4D3D5-71E8-942C-4571-0C271CC4F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54" y="408031"/>
            <a:ext cx="5598000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425AD-58F5-DE2C-01F4-BBD85A5D177A}"/>
              </a:ext>
            </a:extLst>
          </p:cNvPr>
          <p:cNvSpPr txBox="1"/>
          <p:nvPr/>
        </p:nvSpPr>
        <p:spPr>
          <a:xfrm>
            <a:off x="5255941" y="988741"/>
            <a:ext cx="140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9AFBB-8FEE-7416-7057-EBBBFE44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82" y="865831"/>
            <a:ext cx="4060118" cy="4154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53344-3BBC-7038-6354-DE568802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093" y="1245801"/>
            <a:ext cx="2454342" cy="16430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BEBB21-043E-99E8-C6F0-E8100E59D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093" y="3293327"/>
            <a:ext cx="2562344" cy="17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10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72C5-A7D5-B7AC-B7CA-65BB0BB56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332" y="0"/>
            <a:ext cx="5598000" cy="841800"/>
          </a:xfrm>
        </p:spPr>
        <p:txBody>
          <a:bodyPr/>
          <a:lstStyle/>
          <a:p>
            <a:r>
              <a:rPr lang="en-US" dirty="0" err="1"/>
              <a:t>JComboBox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62CBAD-35B5-BFC5-6E0E-5E1E8FFC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951" y="947790"/>
            <a:ext cx="1257483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0FA8A-D464-46DF-A3BB-FF9B88CF3E11}"/>
              </a:ext>
            </a:extLst>
          </p:cNvPr>
          <p:cNvSpPr txBox="1"/>
          <p:nvPr/>
        </p:nvSpPr>
        <p:spPr>
          <a:xfrm>
            <a:off x="5761463" y="1033346"/>
            <a:ext cx="1471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83E4A-B355-0BF7-2E86-7482573B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753"/>
            <a:ext cx="5193881" cy="3722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3742C-CEB1-E915-C1D7-146F4E4C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56" y="1892178"/>
            <a:ext cx="3486637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26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028B-F41C-42B8-1871-79E2A4CA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278" y="94407"/>
            <a:ext cx="5598000" cy="841800"/>
          </a:xfrm>
        </p:spPr>
        <p:txBody>
          <a:bodyPr/>
          <a:lstStyle/>
          <a:p>
            <a:r>
              <a:rPr lang="en-US" dirty="0" err="1"/>
              <a:t>JRadioButton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2D0A47-3358-8E0E-A5F6-05AAFEF3A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02" y="936207"/>
            <a:ext cx="1086498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B7C5E-485B-76AC-1C12-3298291DBA51}"/>
              </a:ext>
            </a:extLst>
          </p:cNvPr>
          <p:cNvSpPr txBox="1"/>
          <p:nvPr/>
        </p:nvSpPr>
        <p:spPr>
          <a:xfrm>
            <a:off x="4683513" y="936207"/>
            <a:ext cx="162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76AD5-BBE0-5285-067E-C537056E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2" y="1394007"/>
            <a:ext cx="4562941" cy="3483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3C366-4BE2-5363-8271-98340C1E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358" y="1778007"/>
            <a:ext cx="355332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5786AC-E737-2145-6927-9FE5DACA6D80}"/>
              </a:ext>
            </a:extLst>
          </p:cNvPr>
          <p:cNvSpPr txBox="1"/>
          <p:nvPr/>
        </p:nvSpPr>
        <p:spPr>
          <a:xfrm>
            <a:off x="2676292" y="1278673"/>
            <a:ext cx="4252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accent2">
                    <a:lumMod val="25000"/>
                  </a:schemeClr>
                </a:solidFill>
              </a:rPr>
              <a:t>1.Introduction to Java Swing</a:t>
            </a:r>
          </a:p>
          <a:p>
            <a:endParaRPr lang="en-IN" sz="1800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25000"/>
                  </a:schemeClr>
                </a:solidFill>
              </a:rPr>
              <a:t>2.Core Concepts</a:t>
            </a:r>
          </a:p>
          <a:p>
            <a:endParaRPr lang="en-IN" sz="1800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25000"/>
                  </a:schemeClr>
                </a:solidFill>
              </a:rPr>
              <a:t>3.Containers</a:t>
            </a:r>
          </a:p>
          <a:p>
            <a:endParaRPr lang="en-IN" sz="1800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25000"/>
                  </a:schemeClr>
                </a:solidFill>
              </a:rPr>
              <a:t>4.Components</a:t>
            </a:r>
          </a:p>
          <a:p>
            <a:endParaRPr lang="en-IN" sz="1800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25000"/>
                  </a:schemeClr>
                </a:solidFill>
              </a:rPr>
              <a:t>5.Layout Managers</a:t>
            </a:r>
          </a:p>
          <a:p>
            <a:endParaRPr lang="en-IN" sz="1800" dirty="0">
              <a:solidFill>
                <a:schemeClr val="accent2">
                  <a:lumMod val="2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25000"/>
                  </a:schemeClr>
                </a:solidFill>
              </a:rPr>
              <a:t>6.Event Handling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122D9A-48D9-17F0-B366-ACBA11E30F43}"/>
              </a:ext>
            </a:extLst>
          </p:cNvPr>
          <p:cNvSpPr txBox="1"/>
          <p:nvPr/>
        </p:nvSpPr>
        <p:spPr>
          <a:xfrm>
            <a:off x="8579005" y="4698475"/>
            <a:ext cx="460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37766-B3E6-1D83-C0B3-927D3A8D01CB}"/>
              </a:ext>
            </a:extLst>
          </p:cNvPr>
          <p:cNvSpPr txBox="1"/>
          <p:nvPr/>
        </p:nvSpPr>
        <p:spPr>
          <a:xfrm>
            <a:off x="460917" y="4698475"/>
            <a:ext cx="126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25.09.2024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67A7-B036-5AF0-9306-834E4A96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971" y="0"/>
            <a:ext cx="5598000" cy="841800"/>
          </a:xfrm>
        </p:spPr>
        <p:txBody>
          <a:bodyPr/>
          <a:lstStyle/>
          <a:p>
            <a:r>
              <a:rPr lang="en-US" dirty="0" err="1"/>
              <a:t>JMenuBar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ECA3A5-BCA2-3B12-B9C4-D6985F3F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78" y="612900"/>
            <a:ext cx="5598000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B31CE-4221-4C4C-33CD-62FDC1755166}"/>
              </a:ext>
            </a:extLst>
          </p:cNvPr>
          <p:cNvSpPr txBox="1"/>
          <p:nvPr/>
        </p:nvSpPr>
        <p:spPr>
          <a:xfrm>
            <a:off x="5962185" y="841800"/>
            <a:ext cx="193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FDECA-0FB7-72BA-82F1-D9C2C047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0" y="1011318"/>
            <a:ext cx="3674908" cy="4136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14C7A-1928-1BE0-6E53-2C14F6C0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39" y="1328320"/>
            <a:ext cx="3034304" cy="171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0B6E8-93C8-F6B2-E035-E10592ED3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515" y="3251386"/>
            <a:ext cx="2937548" cy="171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EE04-5CF9-93EF-1EEC-5ED636A9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63" y="-25384"/>
            <a:ext cx="5598000" cy="841800"/>
          </a:xfrm>
        </p:spPr>
        <p:txBody>
          <a:bodyPr/>
          <a:lstStyle/>
          <a:p>
            <a:r>
              <a:rPr lang="en-US" dirty="0" err="1"/>
              <a:t>JSlider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331297F-6C36-1F06-3F30-8B912F3E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27" y="816416"/>
            <a:ext cx="5598000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294F3-DC37-C4F6-AB5E-81FBE61C0584}"/>
              </a:ext>
            </a:extLst>
          </p:cNvPr>
          <p:cNvSpPr txBox="1"/>
          <p:nvPr/>
        </p:nvSpPr>
        <p:spPr>
          <a:xfrm>
            <a:off x="5300546" y="808982"/>
            <a:ext cx="1442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88BAB7-9980-D1B9-6A1A-95F37FBC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1170713"/>
            <a:ext cx="3758031" cy="3542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626F70-F04A-565D-4A5B-CFBBC267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77" y="1438117"/>
            <a:ext cx="467742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5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E33-9342-2345-98A7-67F15C5D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LayoutManager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E947E5-05C2-755A-202A-DB871197BD4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088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88A0-3910-142A-0838-85933D50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703" y="153881"/>
            <a:ext cx="5598000" cy="841800"/>
          </a:xfrm>
        </p:spPr>
        <p:txBody>
          <a:bodyPr/>
          <a:lstStyle/>
          <a:p>
            <a:r>
              <a:rPr lang="en-US" dirty="0" err="1"/>
              <a:t>LayoutManager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E6D253-2AE6-292D-526C-7D2A75497B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79" y="1186755"/>
            <a:ext cx="901594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 Swing,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Layout Managers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responsible for controlling the size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position of components within a container . They provide a flexible way to arrange GUI components automatically without having to specify exact coordinates.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Here’s a list of the most commonly used layout managers in Java Swing: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2857C5-53E6-879D-E9CC-5C16D512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08" y="2195958"/>
            <a:ext cx="65339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Components flow in a 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BorderLayout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Divides into five regions (North, South, East, West, Center).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Stack of components, one visible at a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Grid of equal-sized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GridBagLayout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Complex grid with precise control over component placement.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BoxLayout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Arranges components vertically or horizontally.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Complex layout, useful for 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SpringLayout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Defines flexible relationships between components. </a:t>
            </a:r>
          </a:p>
        </p:txBody>
      </p:sp>
    </p:spTree>
    <p:extLst>
      <p:ext uri="{BB962C8B-B14F-4D97-AF65-F5344CB8AC3E}">
        <p14:creationId xmlns:p14="http://schemas.microsoft.com/office/powerpoint/2010/main" val="170792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398C-9931-24A6-DCC1-3CB7E457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316" y="57237"/>
            <a:ext cx="5598000" cy="841800"/>
          </a:xfrm>
        </p:spPr>
        <p:txBody>
          <a:bodyPr/>
          <a:lstStyle/>
          <a:p>
            <a:r>
              <a:rPr lang="en-US" dirty="0" err="1"/>
              <a:t>Flowlayout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FD0AF1-9E5A-5620-9582-012006D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44" y="899037"/>
            <a:ext cx="5598000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60875-7638-6D6D-30B3-A157CAA78714}"/>
              </a:ext>
            </a:extLst>
          </p:cNvPr>
          <p:cNvSpPr txBox="1"/>
          <p:nvPr/>
        </p:nvSpPr>
        <p:spPr>
          <a:xfrm>
            <a:off x="4958575" y="938480"/>
            <a:ext cx="94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72332-E15E-E615-8A5B-FB8E48988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" y="1462775"/>
            <a:ext cx="4916923" cy="3076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387B0-54F4-C5C0-5D70-727B6B9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639" y="1772296"/>
            <a:ext cx="3910361" cy="18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4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14E2-9B25-B11F-D002-DCD2C0BE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161" y="0"/>
            <a:ext cx="5598000" cy="841800"/>
          </a:xfrm>
        </p:spPr>
        <p:txBody>
          <a:bodyPr/>
          <a:lstStyle/>
          <a:p>
            <a:r>
              <a:rPr lang="en-US" dirty="0" err="1"/>
              <a:t>BorderLayout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4B6AC3-A753-5698-F704-485ACB592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161" y="841800"/>
            <a:ext cx="5598000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433C8-79F9-A012-44E6-A85D986AA98D}"/>
              </a:ext>
            </a:extLst>
          </p:cNvPr>
          <p:cNvSpPr txBox="1"/>
          <p:nvPr/>
        </p:nvSpPr>
        <p:spPr>
          <a:xfrm>
            <a:off x="5441795" y="841800"/>
            <a:ext cx="117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D97F3-F2CD-F4E7-3124-65E10880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3" y="1450409"/>
            <a:ext cx="4782583" cy="285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30E67-B840-2D8A-FB95-1ED4C52E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79" y="1491824"/>
            <a:ext cx="3446624" cy="2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53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509E-31CF-FE0D-7F68-02BF3957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512" y="0"/>
            <a:ext cx="5598000" cy="841800"/>
          </a:xfrm>
        </p:spPr>
        <p:txBody>
          <a:bodyPr/>
          <a:lstStyle/>
          <a:p>
            <a:r>
              <a:rPr lang="en-US" dirty="0" err="1"/>
              <a:t>GridLayout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88B645-BF69-E134-B75C-C4045CA83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385" y="841800"/>
            <a:ext cx="5598000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314D8-F98E-3F40-C9AA-DECE6DA0FC92}"/>
              </a:ext>
            </a:extLst>
          </p:cNvPr>
          <p:cNvSpPr txBox="1"/>
          <p:nvPr/>
        </p:nvSpPr>
        <p:spPr>
          <a:xfrm>
            <a:off x="5382322" y="921834"/>
            <a:ext cx="1129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36025-3DD6-7FB3-F082-A6FA9A40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" y="1386162"/>
            <a:ext cx="5185450" cy="3104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5DEB6-CBD0-CC8C-3070-8F09F3F01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14" y="1541852"/>
            <a:ext cx="3687337" cy="27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15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105C-EA33-284F-899B-543150F9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147" y="-54275"/>
            <a:ext cx="5598000" cy="841800"/>
          </a:xfrm>
        </p:spPr>
        <p:txBody>
          <a:bodyPr/>
          <a:lstStyle/>
          <a:p>
            <a:r>
              <a:rPr lang="en-US" dirty="0" err="1"/>
              <a:t>GridBagLayouot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14B81E-ADB6-BC37-FA79-FCDD474D2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41" y="558625"/>
            <a:ext cx="5598000" cy="457800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30201-15D3-8370-8B21-C46DDE038E40}"/>
              </a:ext>
            </a:extLst>
          </p:cNvPr>
          <p:cNvSpPr txBox="1"/>
          <p:nvPr/>
        </p:nvSpPr>
        <p:spPr>
          <a:xfrm>
            <a:off x="4720683" y="847493"/>
            <a:ext cx="114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6B665E-7BF2-2288-A53C-0EF6413D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1834"/>
            <a:ext cx="4572000" cy="432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CF762D-D600-7695-AF3C-9457E495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83" y="1629325"/>
            <a:ext cx="2998419" cy="22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6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BF1F-F20A-63E2-6992-DBCC9A78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332C0-3B92-6048-62A2-D6325BA51E3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974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9" name="Google Shape;1859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871F4DA-30F3-41BF-D228-E5B1DA85F7FF}"/>
              </a:ext>
            </a:extLst>
          </p:cNvPr>
          <p:cNvSpPr txBox="1"/>
          <p:nvPr/>
        </p:nvSpPr>
        <p:spPr>
          <a:xfrm>
            <a:off x="1370685" y="155962"/>
            <a:ext cx="640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IBM Plex Mono" panose="020B0509050203000203" pitchFamily="49" charset="0"/>
              </a:rPr>
              <a:t>Event Handling</a:t>
            </a:r>
            <a:endParaRPr lang="en-IN" sz="4800" b="1" dirty="0">
              <a:solidFill>
                <a:schemeClr val="bg2"/>
              </a:solidFill>
              <a:latin typeface="IBM Plex Mono" panose="020B05090502030002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1A213-1E94-C44F-AF48-CAABAD7F8D05}"/>
              </a:ext>
            </a:extLst>
          </p:cNvPr>
          <p:cNvSpPr txBox="1"/>
          <p:nvPr/>
        </p:nvSpPr>
        <p:spPr>
          <a:xfrm>
            <a:off x="0" y="986959"/>
            <a:ext cx="84720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 Swing, event handling refers to the process of managing events such as button clicks, key presses, mouse movements, etc. The Java Swing framework provides a rich set of event-handling mechanisms to handle different user interactions with graphical components.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event handling are,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button clicks and menu actions.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MouseListener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mouse interactions (clicks, enter, exit).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keyboard input (key press/release).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window actions (closing, opening).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items in checkboxes, combo boxes, etc.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changes in components like sliders or spinners. </a:t>
            </a: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1" y="683650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5769" y="3233426"/>
            <a:ext cx="6434056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Concepts and Components to Get You Started with Java Swing</a:t>
            </a:r>
            <a:endParaRPr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431548" y="2769566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623225" y="1713731"/>
            <a:ext cx="7991716" cy="1409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152751" y="-706443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5FC63E-13BC-35EA-FF8E-10CDF9684861}"/>
              </a:ext>
            </a:extLst>
          </p:cNvPr>
          <p:cNvSpPr txBox="1"/>
          <p:nvPr/>
        </p:nvSpPr>
        <p:spPr>
          <a:xfrm>
            <a:off x="8453504" y="4640953"/>
            <a:ext cx="38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D75DF-058A-F102-233B-4D325852E572}"/>
              </a:ext>
            </a:extLst>
          </p:cNvPr>
          <p:cNvSpPr txBox="1"/>
          <p:nvPr/>
        </p:nvSpPr>
        <p:spPr>
          <a:xfrm>
            <a:off x="234406" y="4586868"/>
            <a:ext cx="1260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25.09.2024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137AF-0897-4936-61B4-0A102908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22" y="0"/>
            <a:ext cx="7704000" cy="572700"/>
          </a:xfrm>
        </p:spPr>
        <p:txBody>
          <a:bodyPr/>
          <a:lstStyle/>
          <a:p>
            <a:r>
              <a:rPr lang="en-US" dirty="0"/>
              <a:t>ActionListener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310F-4F08-58AF-65DD-544AE5C1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870" y="634517"/>
            <a:ext cx="3543000" cy="413832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48E7D9C-DA0A-5397-D80E-9C988680CC4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0" y="701424"/>
            <a:ext cx="3543000" cy="346925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48C66-0F86-636A-6D76-D4FD4E041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2" y="1234868"/>
            <a:ext cx="4271230" cy="34658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20FD5D-4B63-C283-89CC-A5ABFC15B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12" y="1110166"/>
            <a:ext cx="3334215" cy="2267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99F58F-6417-C743-C238-4E7CC0332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307" y="3776650"/>
            <a:ext cx="141942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84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CE41-3938-A7E6-53EC-F58891E7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5620"/>
            <a:ext cx="7704000" cy="572700"/>
          </a:xfrm>
        </p:spPr>
        <p:txBody>
          <a:bodyPr/>
          <a:lstStyle/>
          <a:p>
            <a:r>
              <a:rPr lang="en-US" sz="4000" dirty="0" err="1"/>
              <a:t>MouseListener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A36E1-6EBC-CD89-4758-513A52DEE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3172" y="848357"/>
            <a:ext cx="3543000" cy="369227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E80C84-1925-011A-D8DF-A788838C3E4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59473" y="502581"/>
            <a:ext cx="3543000" cy="369227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67BC9-0D93-96BA-0746-76CDA1BA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808"/>
            <a:ext cx="4140820" cy="4229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FEFBF-6289-8832-4EF0-734CB005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65" y="1217584"/>
            <a:ext cx="2557761" cy="1890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BDDF5-44AD-F1CB-AA96-4B3A5A18C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01" y="2896438"/>
            <a:ext cx="3265423" cy="179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E223-F6EB-7CE9-9B60-35384414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US" sz="4000" dirty="0" err="1"/>
              <a:t>KeyListener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01837-0916-A54D-FA0C-35A893EE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7" y="892235"/>
            <a:ext cx="3543000" cy="384096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1993F8-DDD9-ED2C-091F-439DE8B247A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66517" y="637063"/>
            <a:ext cx="2885561" cy="287452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50A8F-273D-BD69-36B8-67ACE93D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6" y="988879"/>
            <a:ext cx="4137727" cy="4015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093446-166F-B909-ECBE-139BD49D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63" y="3337932"/>
            <a:ext cx="2703067" cy="1475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39F6A-6D1C-BADD-BB3E-7B4499C2C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763" y="1488031"/>
            <a:ext cx="2581218" cy="12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02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917A-1A41-4FC1-32D2-9FCFAA40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6" y="0"/>
            <a:ext cx="7704000" cy="572700"/>
          </a:xfrm>
        </p:spPr>
        <p:txBody>
          <a:bodyPr/>
          <a:lstStyle/>
          <a:p>
            <a:r>
              <a:rPr lang="en-US" sz="4000" dirty="0" err="1"/>
              <a:t>ItemListener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84FF8-B9B1-84AF-7E84-52AB45188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817894"/>
            <a:ext cx="3543000" cy="438537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BC79B3-DC2C-DFE9-7192-91AD6255E7E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4478" y="817894"/>
            <a:ext cx="3543000" cy="361793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BDC70-BD7F-4962-3874-3E4A429FD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" y="1387440"/>
            <a:ext cx="4759924" cy="351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7D32F-645C-6CCB-2E38-4669656CF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006" y="3129850"/>
            <a:ext cx="2969018" cy="1998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3E7B50-E5F7-5EF1-66E8-CCCD77AC9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006" y="1179687"/>
            <a:ext cx="2688111" cy="186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7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1C0F-CE61-83FE-4918-EBAE1B05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6" y="88186"/>
            <a:ext cx="7704000" cy="572700"/>
          </a:xfrm>
        </p:spPr>
        <p:txBody>
          <a:bodyPr/>
          <a:lstStyle/>
          <a:p>
            <a:r>
              <a:rPr lang="en-US" dirty="0" err="1"/>
              <a:t>ChangeListener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55E7E-7930-91FB-AC04-14DA33DAB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191" y="1087488"/>
            <a:ext cx="3543000" cy="272584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070305-AD08-375F-E18C-8ED2F7BB9E2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40858" y="615206"/>
            <a:ext cx="2565893" cy="458437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C429E-15D7-7274-03CF-841FB959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1" y="981307"/>
            <a:ext cx="3710745" cy="4074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87B5E-0368-B5CE-41D2-93462299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88" y="1786674"/>
            <a:ext cx="343900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87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601F-2730-9098-12DE-9AE34BE30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850" y="790736"/>
            <a:ext cx="6974700" cy="986364"/>
          </a:xfrm>
        </p:spPr>
        <p:txBody>
          <a:bodyPr/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0102-148F-B1BC-00C5-AC8FF91FA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40" y="2244669"/>
            <a:ext cx="4882500" cy="1534849"/>
          </a:xfrm>
        </p:spPr>
        <p:txBody>
          <a:bodyPr/>
          <a:lstStyle/>
          <a:p>
            <a:r>
              <a:rPr lang="en-US" dirty="0"/>
              <a:t>REFERENCES: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Java Swing Tutorial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Java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KeyListener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Java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ItemListener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Java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ChangeListener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Creating a GUI With Swing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Handling Event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9778B9-A597-5580-614C-9D5F9EE5E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4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118945" y="124032"/>
            <a:ext cx="7704000" cy="505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94188" y="4698475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D62CACA-5883-5AD7-6425-DCF495A3516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945" y="696727"/>
            <a:ext cx="8460059" cy="4094040"/>
          </a:xfrm>
        </p:spPr>
        <p:txBody>
          <a:bodyPr/>
          <a:lstStyle/>
          <a:p>
            <a:r>
              <a:rPr lang="en-IN" sz="2000" dirty="0"/>
              <a:t>What is Java Swing?</a:t>
            </a:r>
          </a:p>
          <a:p>
            <a:endParaRPr lang="en-IN" sz="2000" dirty="0"/>
          </a:p>
          <a:p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IBM Plex Mono" panose="020B0509050203000203" pitchFamily="49" charset="0"/>
              </a:rPr>
              <a:t>       </a:t>
            </a:r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Swing is a GUI (Graphical User Interface) toolkit for Java applications. It's a part of the Java Foundation Classes (JFC) and provides a set of components for building rich and interactive desktop applications.</a:t>
            </a:r>
          </a:p>
          <a:p>
            <a:endParaRPr lang="en-US" sz="2000" b="0" i="0" dirty="0">
              <a:solidFill>
                <a:schemeClr val="accent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Why Java Swing?</a:t>
            </a:r>
          </a:p>
          <a:p>
            <a:endParaRPr lang="en-US" sz="2000" dirty="0">
              <a:solidFill>
                <a:schemeClr val="accent2">
                  <a:lumMod val="1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Swing is Entirely written in Java. Java Swing Components are Platform-independent, and The Swing Components are lightweight.</a:t>
            </a:r>
          </a:p>
          <a:p>
            <a:endParaRPr lang="en-IN" sz="1600" dirty="0">
              <a:solidFill>
                <a:schemeClr val="accent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166D-3BDE-CE1F-BC8D-9E9976BA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BC192D-B855-4B2C-50FF-E155CC588E1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484445-F836-6D37-724E-00F5E0A4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252375"/>
            <a:ext cx="6082244" cy="457800"/>
          </a:xfrm>
        </p:spPr>
        <p:txBody>
          <a:bodyPr/>
          <a:lstStyle/>
          <a:p>
            <a:r>
              <a:rPr lang="en-US" sz="1800" dirty="0"/>
              <a:t>Understanding the Building Blocks of Java Swing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025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Core Concepts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CEB4-018E-5714-350A-B5B32373A0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434340" y="1303020"/>
            <a:ext cx="9578340" cy="389382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Containers:</a:t>
            </a:r>
          </a:p>
          <a:p>
            <a:r>
              <a:rPr lang="en-IN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Containers are an integral part of SWING GUI components. A container provides a space where a component can be located . There are several types of containers , some of the important containers are    </a:t>
            </a:r>
          </a:p>
          <a:p>
            <a:pPr algn="ctr"/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1.JFrame</a:t>
            </a:r>
          </a:p>
          <a:p>
            <a:pPr algn="ctr"/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2.JPannel </a:t>
            </a:r>
            <a:endParaRPr lang="en-US" sz="2000" dirty="0">
              <a:solidFill>
                <a:schemeClr val="accent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3. </a:t>
            </a:r>
            <a:r>
              <a:rPr lang="en-US" sz="2000" b="0" i="0" dirty="0" err="1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JDialouge</a:t>
            </a:r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4. </a:t>
            </a:r>
            <a:r>
              <a:rPr lang="en-US" sz="2000" b="0" i="0" dirty="0" err="1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JScrollPane</a:t>
            </a:r>
            <a:endParaRPr lang="en-US" sz="2000" dirty="0">
              <a:solidFill>
                <a:schemeClr val="accent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5.JTabbedPane.</a:t>
            </a:r>
          </a:p>
          <a:p>
            <a:endParaRPr lang="en-IN" dirty="0">
              <a:solidFill>
                <a:schemeClr val="accent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3DE9-0862-6DB7-BD40-6A0CE57D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71E8F-C4BB-B9F8-3CAB-DDED707D1B9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29B82F-9679-17AD-CD67-E064A16A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concept to create basic containers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63079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JFrame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73F5556-5C47-4450-DF3B-253B752F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57143"/>
            <a:ext cx="5364480" cy="23918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4FC5F3-2D30-480F-8E11-9C202F40E1EF}"/>
              </a:ext>
            </a:extLst>
          </p:cNvPr>
          <p:cNvSpPr txBox="1"/>
          <p:nvPr/>
        </p:nvSpPr>
        <p:spPr>
          <a:xfrm>
            <a:off x="53340" y="960120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701F3-E650-92F4-1F1D-48ECB1D9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1357143"/>
            <a:ext cx="3296148" cy="20006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6D793A-4D08-F918-74B0-ECA7E0FE4308}"/>
              </a:ext>
            </a:extLst>
          </p:cNvPr>
          <p:cNvSpPr txBox="1"/>
          <p:nvPr/>
        </p:nvSpPr>
        <p:spPr>
          <a:xfrm>
            <a:off x="5631180" y="959023"/>
            <a:ext cx="12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F0948C-582C-6B00-45C2-CDF9090A44E2}"/>
              </a:ext>
            </a:extLst>
          </p:cNvPr>
          <p:cNvSpPr txBox="1"/>
          <p:nvPr/>
        </p:nvSpPr>
        <p:spPr>
          <a:xfrm>
            <a:off x="190500" y="304800"/>
            <a:ext cx="4884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  </a:t>
            </a:r>
            <a:r>
              <a:rPr lang="en-IN" sz="2800" dirty="0" err="1">
                <a:solidFill>
                  <a:schemeClr val="accent2">
                    <a:lumMod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JPannel</a:t>
            </a:r>
            <a:endParaRPr lang="en-IN" sz="2800" dirty="0">
              <a:solidFill>
                <a:schemeClr val="accent2">
                  <a:lumMod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1021E-40EA-E101-61E9-6810C19C1D83}"/>
              </a:ext>
            </a:extLst>
          </p:cNvPr>
          <p:cNvSpPr txBox="1"/>
          <p:nvPr/>
        </p:nvSpPr>
        <p:spPr>
          <a:xfrm>
            <a:off x="342900" y="960120"/>
            <a:ext cx="156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37ACA-014E-3308-0FF4-E400769C7611}"/>
              </a:ext>
            </a:extLst>
          </p:cNvPr>
          <p:cNvSpPr txBox="1"/>
          <p:nvPr/>
        </p:nvSpPr>
        <p:spPr>
          <a:xfrm>
            <a:off x="4892040" y="1028700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BEB35E-1868-6BFF-A86A-C4E1331A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25" y="1771323"/>
            <a:ext cx="3477110" cy="2343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382B5A-4DB3-14B6-469D-115692DB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5" y="1360230"/>
            <a:ext cx="4288962" cy="35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2777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781</Words>
  <Application>Microsoft Office PowerPoint</Application>
  <PresentationFormat>On-screen Show (16:9)</PresentationFormat>
  <Paragraphs>161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Source Code Pro</vt:lpstr>
      <vt:lpstr>IBM Plex Mono</vt:lpstr>
      <vt:lpstr>Times New Roman</vt:lpstr>
      <vt:lpstr>Poppins</vt:lpstr>
      <vt:lpstr>Introduction to Coding Workshop by Slidesgo</vt:lpstr>
      <vt:lpstr>Introduction to  Java Swing</vt:lpstr>
      <vt:lpstr>Table of contents</vt:lpstr>
      <vt:lpstr>01</vt:lpstr>
      <vt:lpstr>Introduction</vt:lpstr>
      <vt:lpstr>Core Concepts</vt:lpstr>
      <vt:lpstr> Core Concepts</vt:lpstr>
      <vt:lpstr>CONTAINERS</vt:lpstr>
      <vt:lpstr>JFrame</vt:lpstr>
      <vt:lpstr>PowerPoint Presentation</vt:lpstr>
      <vt:lpstr>JTabbedPane</vt:lpstr>
      <vt:lpstr>JDialog</vt:lpstr>
      <vt:lpstr>COMPONENTS</vt:lpstr>
      <vt:lpstr>COMPONENTS</vt:lpstr>
      <vt:lpstr>JButton</vt:lpstr>
      <vt:lpstr>JLabel</vt:lpstr>
      <vt:lpstr>JTextfield</vt:lpstr>
      <vt:lpstr>JCheckBox</vt:lpstr>
      <vt:lpstr>JComboBox</vt:lpstr>
      <vt:lpstr>JRadioButton</vt:lpstr>
      <vt:lpstr>JMenuBar</vt:lpstr>
      <vt:lpstr>JSlider</vt:lpstr>
      <vt:lpstr>LayoutManager</vt:lpstr>
      <vt:lpstr>LayoutManager</vt:lpstr>
      <vt:lpstr>Flowlayout</vt:lpstr>
      <vt:lpstr>BorderLayout</vt:lpstr>
      <vt:lpstr>GridLayout</vt:lpstr>
      <vt:lpstr>GridBagLayouot</vt:lpstr>
      <vt:lpstr>Event Handling</vt:lpstr>
      <vt:lpstr>PowerPoint Presentation</vt:lpstr>
      <vt:lpstr>ActionListener</vt:lpstr>
      <vt:lpstr>MouseListener</vt:lpstr>
      <vt:lpstr>KeyListener</vt:lpstr>
      <vt:lpstr>ItemListener</vt:lpstr>
      <vt:lpstr>ChangeListener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Ashika fathima</dc:creator>
  <cp:lastModifiedBy>Ashika fathima</cp:lastModifiedBy>
  <cp:revision>4</cp:revision>
  <dcterms:modified xsi:type="dcterms:W3CDTF">2024-09-25T08:41:59Z</dcterms:modified>
</cp:coreProperties>
</file>