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61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7" r:id="rId14"/>
    <p:sldId id="306" r:id="rId15"/>
    <p:sldId id="308" r:id="rId16"/>
    <p:sldId id="309" r:id="rId17"/>
    <p:sldId id="310" r:id="rId18"/>
    <p:sldId id="311" r:id="rId19"/>
  </p:sldIdLst>
  <p:sldSz cx="9144000" cy="5143500" type="screen16x9"/>
  <p:notesSz cx="6858000" cy="9144000"/>
  <p:embeddedFontLst>
    <p:embeddedFont>
      <p:font typeface="ABeeZee" panose="020B0604020202020204" charset="0"/>
      <p:regular r:id="rId21"/>
      <p:italic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64E"/>
    <a:srgbClr val="786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D423F9-9BBB-46AA-88C7-25DF59C6D05A}">
  <a:tblStyle styleId="{4ED423F9-9BBB-46AA-88C7-25DF59C6D0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73EAF2-C070-4FC4-ACBA-D3E84DDA09F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8" y="3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166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633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379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455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11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191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217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088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885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93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154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606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232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839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89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46450" y="1389450"/>
            <a:ext cx="6251100" cy="20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92500" y="33445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40888" y="2202300"/>
            <a:ext cx="8462225" cy="738900"/>
            <a:chOff x="340888" y="2202300"/>
            <a:chExt cx="8462225" cy="7389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340888" y="2202300"/>
              <a:ext cx="0" cy="738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8803113" y="2202300"/>
              <a:ext cx="0" cy="738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4983887" y="2596896"/>
            <a:ext cx="34401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720012" y="2596896"/>
            <a:ext cx="34401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720012" y="2212848"/>
            <a:ext cx="3440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4983889" y="2212848"/>
            <a:ext cx="3440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cxnSp>
        <p:nvCxnSpPr>
          <p:cNvPr id="33" name="Google Shape;33;p5"/>
          <p:cNvCxnSpPr/>
          <p:nvPr/>
        </p:nvCxnSpPr>
        <p:spPr>
          <a:xfrm>
            <a:off x="340888" y="361925"/>
            <a:ext cx="0" cy="7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8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47" name="Google Shape;47;p8"/>
          <p:cNvGrpSpPr/>
          <p:nvPr/>
        </p:nvGrpSpPr>
        <p:grpSpPr>
          <a:xfrm>
            <a:off x="340888" y="2202300"/>
            <a:ext cx="8462225" cy="738900"/>
            <a:chOff x="340888" y="2202300"/>
            <a:chExt cx="8462225" cy="738900"/>
          </a:xfrm>
        </p:grpSpPr>
        <p:cxnSp>
          <p:nvCxnSpPr>
            <p:cNvPr id="48" name="Google Shape;48;p8"/>
            <p:cNvCxnSpPr/>
            <p:nvPr/>
          </p:nvCxnSpPr>
          <p:spPr>
            <a:xfrm>
              <a:off x="340888" y="2202300"/>
              <a:ext cx="0" cy="738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8"/>
            <p:cNvCxnSpPr/>
            <p:nvPr/>
          </p:nvCxnSpPr>
          <p:spPr>
            <a:xfrm>
              <a:off x="8803113" y="2202300"/>
              <a:ext cx="0" cy="738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340888" y="2202300"/>
            <a:ext cx="8462225" cy="738900"/>
            <a:chOff x="340888" y="2202300"/>
            <a:chExt cx="8462225" cy="738900"/>
          </a:xfrm>
        </p:grpSpPr>
        <p:cxnSp>
          <p:nvCxnSpPr>
            <p:cNvPr id="55" name="Google Shape;55;p9"/>
            <p:cNvCxnSpPr/>
            <p:nvPr/>
          </p:nvCxnSpPr>
          <p:spPr>
            <a:xfrm>
              <a:off x="340888" y="2202300"/>
              <a:ext cx="0" cy="738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9"/>
            <p:cNvCxnSpPr/>
            <p:nvPr/>
          </p:nvCxnSpPr>
          <p:spPr>
            <a:xfrm>
              <a:off x="8803113" y="2202300"/>
              <a:ext cx="0" cy="738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795975" y="1557083"/>
            <a:ext cx="7350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 hasCustomPrompt="1"/>
          </p:nvPr>
        </p:nvSpPr>
        <p:spPr>
          <a:xfrm>
            <a:off x="795975" y="3219091"/>
            <a:ext cx="7350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 hasCustomPrompt="1"/>
          </p:nvPr>
        </p:nvSpPr>
        <p:spPr>
          <a:xfrm>
            <a:off x="3607077" y="1557083"/>
            <a:ext cx="7350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5" hasCustomPrompt="1"/>
          </p:nvPr>
        </p:nvSpPr>
        <p:spPr>
          <a:xfrm>
            <a:off x="3607077" y="3219091"/>
            <a:ext cx="7350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 hasCustomPrompt="1"/>
          </p:nvPr>
        </p:nvSpPr>
        <p:spPr>
          <a:xfrm>
            <a:off x="6412189" y="1557083"/>
            <a:ext cx="7350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 hasCustomPrompt="1"/>
          </p:nvPr>
        </p:nvSpPr>
        <p:spPr>
          <a:xfrm>
            <a:off x="6412189" y="3219091"/>
            <a:ext cx="735000" cy="63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795975" y="2056575"/>
            <a:ext cx="20118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8"/>
          </p:nvPr>
        </p:nvSpPr>
        <p:spPr>
          <a:xfrm>
            <a:off x="3607077" y="2056575"/>
            <a:ext cx="20118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9"/>
          </p:nvPr>
        </p:nvSpPr>
        <p:spPr>
          <a:xfrm>
            <a:off x="6412189" y="2056575"/>
            <a:ext cx="20118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3"/>
          </p:nvPr>
        </p:nvSpPr>
        <p:spPr>
          <a:xfrm>
            <a:off x="795975" y="3718650"/>
            <a:ext cx="20118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4"/>
          </p:nvPr>
        </p:nvSpPr>
        <p:spPr>
          <a:xfrm>
            <a:off x="3604082" y="3718650"/>
            <a:ext cx="20118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5"/>
          </p:nvPr>
        </p:nvSpPr>
        <p:spPr>
          <a:xfrm>
            <a:off x="6412189" y="3718650"/>
            <a:ext cx="20118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22"/>
          <p:cNvGrpSpPr/>
          <p:nvPr/>
        </p:nvGrpSpPr>
        <p:grpSpPr>
          <a:xfrm>
            <a:off x="4202550" y="266700"/>
            <a:ext cx="738900" cy="4610100"/>
            <a:chOff x="4202538" y="274175"/>
            <a:chExt cx="738900" cy="4610100"/>
          </a:xfrm>
        </p:grpSpPr>
        <p:cxnSp>
          <p:nvCxnSpPr>
            <p:cNvPr id="154" name="Google Shape;154;p22"/>
            <p:cNvCxnSpPr/>
            <p:nvPr/>
          </p:nvCxnSpPr>
          <p:spPr>
            <a:xfrm>
              <a:off x="4571988" y="-95275"/>
              <a:ext cx="0" cy="738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22"/>
            <p:cNvCxnSpPr/>
            <p:nvPr/>
          </p:nvCxnSpPr>
          <p:spPr>
            <a:xfrm>
              <a:off x="4571988" y="4514825"/>
              <a:ext cx="0" cy="738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p23"/>
          <p:cNvGrpSpPr/>
          <p:nvPr/>
        </p:nvGrpSpPr>
        <p:grpSpPr>
          <a:xfrm flipH="1">
            <a:off x="715100" y="266700"/>
            <a:ext cx="7713800" cy="4610100"/>
            <a:chOff x="715088" y="274175"/>
            <a:chExt cx="7713800" cy="4610100"/>
          </a:xfrm>
        </p:grpSpPr>
        <p:cxnSp>
          <p:nvCxnSpPr>
            <p:cNvPr id="159" name="Google Shape;159;p23"/>
            <p:cNvCxnSpPr/>
            <p:nvPr/>
          </p:nvCxnSpPr>
          <p:spPr>
            <a:xfrm>
              <a:off x="8059438" y="-95275"/>
              <a:ext cx="0" cy="738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3"/>
            <p:cNvCxnSpPr/>
            <p:nvPr/>
          </p:nvCxnSpPr>
          <p:spPr>
            <a:xfrm>
              <a:off x="1084538" y="4514825"/>
              <a:ext cx="0" cy="7389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eZee"/>
              <a:buNone/>
              <a:defRPr sz="3000" b="1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eeZee"/>
              <a:buNone/>
              <a:defRPr sz="35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eZee"/>
              <a:buChar char="●"/>
              <a:defRPr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eZee"/>
              <a:buChar char="○"/>
              <a:defRPr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eZee"/>
              <a:buChar char="■"/>
              <a:defRPr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eZee"/>
              <a:buChar char="●"/>
              <a:defRPr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eZee"/>
              <a:buChar char="○"/>
              <a:defRPr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eZee"/>
              <a:buChar char="■"/>
              <a:defRPr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eZee"/>
              <a:buChar char="●"/>
              <a:defRPr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eZee"/>
              <a:buChar char="○"/>
              <a:defRPr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eZee"/>
              <a:buChar char="■"/>
              <a:defRPr sz="12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ctrTitle"/>
          </p:nvPr>
        </p:nvSpPr>
        <p:spPr>
          <a:xfrm>
            <a:off x="1446450" y="1389450"/>
            <a:ext cx="6251100" cy="20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Coding Decoding</a:t>
            </a:r>
            <a:endParaRPr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1"/>
          </p:nvPr>
        </p:nvSpPr>
        <p:spPr>
          <a:xfrm>
            <a:off x="4572000" y="4011612"/>
            <a:ext cx="5222503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BY: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Balaji – 23BCS101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Mohamed </a:t>
            </a:r>
            <a:r>
              <a:rPr lang="en-US" sz="1700" dirty="0" err="1"/>
              <a:t>Lafeer</a:t>
            </a:r>
            <a:r>
              <a:rPr lang="en-US" sz="1700" dirty="0"/>
              <a:t> - 23BCS107</a:t>
            </a:r>
            <a:endParaRPr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subTitle" idx="4"/>
          </p:nvPr>
        </p:nvSpPr>
        <p:spPr>
          <a:xfrm>
            <a:off x="6255376" y="4469875"/>
            <a:ext cx="3440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Correct Answer : </a:t>
            </a:r>
            <a:r>
              <a:rPr lang="en" dirty="0">
                <a:solidFill>
                  <a:srgbClr val="00B0F0"/>
                </a:solidFill>
              </a:rPr>
              <a:t>B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Q8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2815276" y="2543510"/>
            <a:ext cx="3440100" cy="1644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A – black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B – blue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C – yellow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D - red</a:t>
            </a:r>
            <a:endParaRPr sz="2500"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555108" y="2285465"/>
            <a:ext cx="7630653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 fontAlgn="base"/>
            <a:r>
              <a:rPr lang="en-US" sz="250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If 'white' is called 'red', and 'red' is called 'blue’,</a:t>
            </a:r>
          </a:p>
          <a:p>
            <a:pPr algn="just" fontAlgn="base"/>
            <a:r>
              <a:rPr lang="en-US" sz="250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'blue' is called 'green', 'green' is called 'yellow’,</a:t>
            </a:r>
          </a:p>
          <a:p>
            <a:pPr algn="just" fontAlgn="base"/>
            <a:r>
              <a:rPr lang="en-US" sz="250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'yellow' is called 'black', and what is the </a:t>
            </a:r>
            <a:r>
              <a:rPr lang="en-US" sz="2500" i="0" dirty="0" err="1">
                <a:solidFill>
                  <a:srgbClr val="3F364E"/>
                </a:solidFill>
                <a:effectLst/>
                <a:latin typeface="ABeeZee" panose="020B0604020202020204" charset="0"/>
              </a:rPr>
              <a:t>colour</a:t>
            </a:r>
            <a:endParaRPr lang="en-US" sz="2500" dirty="0">
              <a:solidFill>
                <a:srgbClr val="3F364E"/>
              </a:solidFill>
              <a:latin typeface="ABeeZee" panose="020B0604020202020204" charset="0"/>
            </a:endParaRPr>
          </a:p>
          <a:p>
            <a:pPr algn="just" fontAlgn="base"/>
            <a:r>
              <a:rPr lang="en-US" sz="250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of blood?</a:t>
            </a:r>
          </a:p>
        </p:txBody>
      </p:sp>
      <p:cxnSp>
        <p:nvCxnSpPr>
          <p:cNvPr id="246" name="Google Shape;246;p32"/>
          <p:cNvCxnSpPr/>
          <p:nvPr/>
        </p:nvCxnSpPr>
        <p:spPr>
          <a:xfrm>
            <a:off x="340888" y="361925"/>
            <a:ext cx="0" cy="7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3972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subTitle" idx="4"/>
          </p:nvPr>
        </p:nvSpPr>
        <p:spPr>
          <a:xfrm>
            <a:off x="6255376" y="4469875"/>
            <a:ext cx="3440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Correct Answer : </a:t>
            </a:r>
            <a:r>
              <a:rPr lang="en" dirty="0">
                <a:solidFill>
                  <a:srgbClr val="00B0F0"/>
                </a:solidFill>
              </a:rPr>
              <a:t>A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Q9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2815276" y="2285465"/>
            <a:ext cx="3440100" cy="1644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A – 4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B – 3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C – 7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D - 2</a:t>
            </a:r>
            <a:endParaRPr sz="2500"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622564" y="1888226"/>
            <a:ext cx="7630653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 fontAlgn="base"/>
            <a:r>
              <a:rPr lang="en-US" sz="250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If 'the monster hunter' is coded as 324,and 'will</a:t>
            </a:r>
          </a:p>
          <a:p>
            <a:pPr algn="just" fontAlgn="base"/>
            <a:r>
              <a:rPr lang="en-US" sz="250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be the' is coded as 476, and 'they are in' is coded</a:t>
            </a:r>
          </a:p>
          <a:p>
            <a:pPr algn="just" fontAlgn="base"/>
            <a:r>
              <a:rPr lang="en-US" sz="250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as 158. Which digit represents the?</a:t>
            </a:r>
          </a:p>
        </p:txBody>
      </p:sp>
      <p:cxnSp>
        <p:nvCxnSpPr>
          <p:cNvPr id="246" name="Google Shape;246;p32"/>
          <p:cNvCxnSpPr/>
          <p:nvPr/>
        </p:nvCxnSpPr>
        <p:spPr>
          <a:xfrm>
            <a:off x="340888" y="361925"/>
            <a:ext cx="0" cy="7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8366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subTitle" idx="4"/>
          </p:nvPr>
        </p:nvSpPr>
        <p:spPr>
          <a:xfrm>
            <a:off x="6255376" y="4469875"/>
            <a:ext cx="3440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Correct Answer : </a:t>
            </a:r>
            <a:r>
              <a:rPr lang="en" dirty="0">
                <a:solidFill>
                  <a:srgbClr val="00B0F0"/>
                </a:solidFill>
              </a:rPr>
              <a:t>D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Q10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2815276" y="2285465"/>
            <a:ext cx="3440100" cy="1644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A – 32128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B – 35219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C – 35689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D - 32129</a:t>
            </a:r>
            <a:endParaRPr sz="2500"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615069" y="1893504"/>
            <a:ext cx="7630653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 fontAlgn="base"/>
            <a:r>
              <a:rPr lang="en-US" sz="250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If “HOUSE” is coded as 35842, and LEMON is</a:t>
            </a:r>
          </a:p>
          <a:p>
            <a:pPr algn="just" fontAlgn="base"/>
            <a:r>
              <a:rPr lang="en-US" sz="250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coded as 12659, then what would be the code</a:t>
            </a:r>
          </a:p>
          <a:p>
            <a:pPr algn="just" fontAlgn="base"/>
            <a:r>
              <a:rPr lang="en-US" sz="250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for HELEN?</a:t>
            </a:r>
          </a:p>
        </p:txBody>
      </p:sp>
      <p:cxnSp>
        <p:nvCxnSpPr>
          <p:cNvPr id="246" name="Google Shape;246;p32"/>
          <p:cNvCxnSpPr/>
          <p:nvPr/>
        </p:nvCxnSpPr>
        <p:spPr>
          <a:xfrm>
            <a:off x="340888" y="361925"/>
            <a:ext cx="0" cy="7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2116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Direction For Q11 – Q15</a:t>
            </a:r>
            <a:endParaRPr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720000" y="4557943"/>
            <a:ext cx="7630653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2500" b="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The data given below represents a coded</a:t>
            </a:r>
          </a:p>
          <a:p>
            <a:pPr algn="l"/>
            <a:r>
              <a:rPr lang="en-US" sz="2500" b="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language for different </a:t>
            </a:r>
            <a:r>
              <a:rPr lang="en-US" sz="2500" b="0" i="0" dirty="0" err="1">
                <a:solidFill>
                  <a:srgbClr val="3F364E"/>
                </a:solidFill>
                <a:effectLst/>
                <a:latin typeface="ABeeZee" panose="020B0604020202020204" charset="0"/>
              </a:rPr>
              <a:t>colours</a:t>
            </a:r>
            <a:r>
              <a:rPr lang="en-US" sz="2500" b="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, </a:t>
            </a:r>
            <a:r>
              <a:rPr lang="en-US" sz="2500" b="0" i="0" dirty="0" err="1">
                <a:solidFill>
                  <a:srgbClr val="3F364E"/>
                </a:solidFill>
                <a:effectLst/>
                <a:latin typeface="ABeeZee" panose="020B0604020202020204" charset="0"/>
              </a:rPr>
              <a:t>analyse</a:t>
            </a:r>
            <a:r>
              <a:rPr lang="en-US" sz="2500" b="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 it and</a:t>
            </a:r>
          </a:p>
          <a:p>
            <a:pPr algn="l"/>
            <a:r>
              <a:rPr lang="en-US" sz="2500" b="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answer the questions following it:</a:t>
            </a:r>
          </a:p>
          <a:p>
            <a:pPr marL="495300" indent="-34290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“black orange yellow purple blue” is written as “set jet let get bet”</a:t>
            </a:r>
          </a:p>
          <a:p>
            <a:pPr marL="495300" indent="-34290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“grey green red purple” is written as “get pet wet vet”</a:t>
            </a:r>
          </a:p>
          <a:p>
            <a:pPr marL="495300" indent="-34290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“purple blue red silver” is written as “vet set get</a:t>
            </a:r>
            <a:r>
              <a:rPr lang="en-US" sz="2500" b="0" dirty="0">
                <a:solidFill>
                  <a:srgbClr val="3F364E"/>
                </a:solidFill>
                <a:latin typeface="ABeeZee" panose="020B0604020202020204" charset="0"/>
              </a:rPr>
              <a:t> </a:t>
            </a:r>
            <a:r>
              <a:rPr lang="en-US" sz="2500" b="0" i="0" dirty="0" err="1">
                <a:solidFill>
                  <a:srgbClr val="3F364E"/>
                </a:solidFill>
                <a:effectLst/>
                <a:latin typeface="ABeeZee" panose="020B0604020202020204" charset="0"/>
              </a:rPr>
              <a:t>tet</a:t>
            </a:r>
            <a:r>
              <a:rPr lang="en-US" sz="2500" b="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”</a:t>
            </a:r>
          </a:p>
          <a:p>
            <a:pPr marL="495300" indent="-342900"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“grey orange pink” is written as ” bet ret pet”</a:t>
            </a:r>
          </a:p>
        </p:txBody>
      </p:sp>
      <p:cxnSp>
        <p:nvCxnSpPr>
          <p:cNvPr id="246" name="Google Shape;246;p32"/>
          <p:cNvCxnSpPr/>
          <p:nvPr/>
        </p:nvCxnSpPr>
        <p:spPr>
          <a:xfrm>
            <a:off x="340888" y="361925"/>
            <a:ext cx="0" cy="7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76353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subTitle" idx="4"/>
          </p:nvPr>
        </p:nvSpPr>
        <p:spPr>
          <a:xfrm>
            <a:off x="6255376" y="4469875"/>
            <a:ext cx="3440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Correct Answer : </a:t>
            </a:r>
            <a:r>
              <a:rPr lang="en" dirty="0">
                <a:solidFill>
                  <a:srgbClr val="00B0F0"/>
                </a:solidFill>
              </a:rPr>
              <a:t>A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Q11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2702850" y="2075603"/>
            <a:ext cx="3440100" cy="1644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A – vet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B – pet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C – ret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D - wet</a:t>
            </a:r>
            <a:endParaRPr sz="2500"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607574" y="1558186"/>
            <a:ext cx="7630653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 fontAlgn="base"/>
            <a:r>
              <a:rPr lang="en-US" sz="250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Based on the information given above, what is</a:t>
            </a:r>
          </a:p>
          <a:p>
            <a:pPr algn="just" fontAlgn="base"/>
            <a:r>
              <a:rPr lang="en-US" sz="250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the code for red?</a:t>
            </a:r>
          </a:p>
        </p:txBody>
      </p:sp>
      <p:cxnSp>
        <p:nvCxnSpPr>
          <p:cNvPr id="246" name="Google Shape;246;p32"/>
          <p:cNvCxnSpPr/>
          <p:nvPr/>
        </p:nvCxnSpPr>
        <p:spPr>
          <a:xfrm>
            <a:off x="340888" y="361925"/>
            <a:ext cx="0" cy="7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5798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subTitle" idx="4"/>
          </p:nvPr>
        </p:nvSpPr>
        <p:spPr>
          <a:xfrm>
            <a:off x="6255376" y="4469875"/>
            <a:ext cx="3440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Correct Answer : </a:t>
            </a:r>
            <a:r>
              <a:rPr lang="en" dirty="0">
                <a:solidFill>
                  <a:srgbClr val="00B0F0"/>
                </a:solidFill>
              </a:rPr>
              <a:t>B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Q12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2702850" y="2075603"/>
            <a:ext cx="3440100" cy="1644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A – bet ret vet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B – bet vet </a:t>
            </a:r>
            <a:r>
              <a:rPr lang="en-US" sz="2500" dirty="0" err="1"/>
              <a:t>zet</a:t>
            </a:r>
            <a:endParaRPr lang="en-US" sz="25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C – wet get jet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D – jet let vet</a:t>
            </a:r>
            <a:endParaRPr sz="2500"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607574" y="1558186"/>
            <a:ext cx="7630653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 fontAlgn="base"/>
            <a:r>
              <a:rPr lang="en-US" sz="250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What will be the code for “Orange is</a:t>
            </a:r>
          </a:p>
          <a:p>
            <a:pPr algn="just" fontAlgn="base"/>
            <a:r>
              <a:rPr lang="en-US" sz="250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Red”?</a:t>
            </a:r>
          </a:p>
        </p:txBody>
      </p:sp>
      <p:cxnSp>
        <p:nvCxnSpPr>
          <p:cNvPr id="246" name="Google Shape;246;p32"/>
          <p:cNvCxnSpPr/>
          <p:nvPr/>
        </p:nvCxnSpPr>
        <p:spPr>
          <a:xfrm>
            <a:off x="340888" y="361925"/>
            <a:ext cx="0" cy="7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9542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subTitle" idx="4"/>
          </p:nvPr>
        </p:nvSpPr>
        <p:spPr>
          <a:xfrm>
            <a:off x="6255376" y="4469875"/>
            <a:ext cx="3440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Correct Answer : </a:t>
            </a:r>
            <a:r>
              <a:rPr lang="en" dirty="0">
                <a:solidFill>
                  <a:srgbClr val="00B0F0"/>
                </a:solidFill>
              </a:rPr>
              <a:t>D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Q13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2702850" y="2075603"/>
            <a:ext cx="3440100" cy="1644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A – yellow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B – black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C – green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D - blue</a:t>
            </a:r>
            <a:endParaRPr sz="2500"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607574" y="1558186"/>
            <a:ext cx="7630653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 fontAlgn="base"/>
            <a:r>
              <a:rPr lang="en-US" sz="2800" b="0" i="0" dirty="0">
                <a:solidFill>
                  <a:srgbClr val="444444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sz="250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Which color has been coded as “set”?</a:t>
            </a:r>
          </a:p>
        </p:txBody>
      </p:sp>
      <p:cxnSp>
        <p:nvCxnSpPr>
          <p:cNvPr id="246" name="Google Shape;246;p32"/>
          <p:cNvCxnSpPr/>
          <p:nvPr/>
        </p:nvCxnSpPr>
        <p:spPr>
          <a:xfrm>
            <a:off x="340888" y="361925"/>
            <a:ext cx="0" cy="7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977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subTitle" idx="4"/>
          </p:nvPr>
        </p:nvSpPr>
        <p:spPr>
          <a:xfrm>
            <a:off x="6255376" y="4469875"/>
            <a:ext cx="3440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Correct Answer : </a:t>
            </a:r>
            <a:r>
              <a:rPr lang="en" dirty="0">
                <a:solidFill>
                  <a:srgbClr val="00B0F0"/>
                </a:solidFill>
              </a:rPr>
              <a:t>D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Q14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2702850" y="2075603"/>
            <a:ext cx="3440100" cy="1644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A – set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B – jet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C – let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D - pet</a:t>
            </a:r>
            <a:endParaRPr sz="2500"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607574" y="1558186"/>
            <a:ext cx="7630653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 fontAlgn="base"/>
            <a:r>
              <a:rPr lang="en-US" sz="250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What is the code for the </a:t>
            </a:r>
            <a:r>
              <a:rPr lang="en-US" sz="2500" i="0" dirty="0" err="1">
                <a:solidFill>
                  <a:srgbClr val="3F364E"/>
                </a:solidFill>
                <a:effectLst/>
                <a:latin typeface="ABeeZee" panose="020B0604020202020204" charset="0"/>
              </a:rPr>
              <a:t>colour</a:t>
            </a:r>
            <a:r>
              <a:rPr lang="en-US" sz="250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 “Grey”?</a:t>
            </a:r>
          </a:p>
        </p:txBody>
      </p:sp>
      <p:cxnSp>
        <p:nvCxnSpPr>
          <p:cNvPr id="246" name="Google Shape;246;p32"/>
          <p:cNvCxnSpPr/>
          <p:nvPr/>
        </p:nvCxnSpPr>
        <p:spPr>
          <a:xfrm>
            <a:off x="340888" y="361925"/>
            <a:ext cx="0" cy="7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0486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subTitle" idx="4"/>
          </p:nvPr>
        </p:nvSpPr>
        <p:spPr>
          <a:xfrm>
            <a:off x="6255376" y="4469875"/>
            <a:ext cx="3440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Correct Answer : </a:t>
            </a:r>
            <a:r>
              <a:rPr lang="en" dirty="0">
                <a:solidFill>
                  <a:srgbClr val="00B0F0"/>
                </a:solidFill>
              </a:rPr>
              <a:t>C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Q15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2702850" y="2075603"/>
            <a:ext cx="3440100" cy="1644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A – green-set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B – grey-set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C – orange-bet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D – purple-bet</a:t>
            </a:r>
            <a:endParaRPr sz="2500"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607574" y="1558186"/>
            <a:ext cx="7630653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 fontAlgn="base"/>
            <a:r>
              <a:rPr lang="en-US" sz="250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Which of the given combinations is</a:t>
            </a:r>
          </a:p>
          <a:p>
            <a:pPr algn="just" fontAlgn="base"/>
            <a:r>
              <a:rPr lang="en-US" sz="250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correct?</a:t>
            </a:r>
          </a:p>
        </p:txBody>
      </p:sp>
      <p:cxnSp>
        <p:nvCxnSpPr>
          <p:cNvPr id="246" name="Google Shape;246;p32"/>
          <p:cNvCxnSpPr/>
          <p:nvPr/>
        </p:nvCxnSpPr>
        <p:spPr>
          <a:xfrm>
            <a:off x="340888" y="361925"/>
            <a:ext cx="0" cy="7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4033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Coding Decoding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CD6B6-B858-1693-8F7A-C3CEE38C2DAF}"/>
              </a:ext>
            </a:extLst>
          </p:cNvPr>
          <p:cNvSpPr txBox="1"/>
          <p:nvPr/>
        </p:nvSpPr>
        <p:spPr>
          <a:xfrm>
            <a:off x="720000" y="1323262"/>
            <a:ext cx="7389679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500" b="1" i="1" dirty="0">
                <a:solidFill>
                  <a:srgbClr val="786181"/>
                </a:solidFill>
                <a:effectLst/>
                <a:latin typeface="ABeeZee" panose="020B0604020202020204" charset="0"/>
              </a:rPr>
              <a:t>Letter Coding</a:t>
            </a:r>
          </a:p>
          <a:p>
            <a:r>
              <a:rPr lang="en-IN" sz="2000" b="1" i="1" dirty="0">
                <a:solidFill>
                  <a:srgbClr val="786181"/>
                </a:solidFill>
                <a:latin typeface="ABeeZee" panose="020B0604020202020204" charset="0"/>
              </a:rPr>
              <a:t>	</a:t>
            </a:r>
            <a:r>
              <a:rPr lang="en-US" sz="1800" b="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Letter coding is a method of changing information from its original form into coded messages.</a:t>
            </a:r>
          </a:p>
          <a:p>
            <a:endParaRPr lang="en-IN" sz="300" b="1" i="1" dirty="0">
              <a:solidFill>
                <a:srgbClr val="3F364E"/>
              </a:solidFill>
              <a:effectLst/>
              <a:latin typeface="ABeeZee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500" b="1" i="1" dirty="0">
                <a:solidFill>
                  <a:srgbClr val="786181"/>
                </a:solidFill>
                <a:effectLst/>
                <a:latin typeface="ABeeZee" panose="020B0604020202020204" charset="0"/>
              </a:rPr>
              <a:t>Number Coding</a:t>
            </a:r>
          </a:p>
          <a:p>
            <a:r>
              <a:rPr lang="en-IN" sz="2500" b="1" i="1" dirty="0">
                <a:solidFill>
                  <a:srgbClr val="786181"/>
                </a:solidFill>
                <a:latin typeface="ABeeZee" panose="020B0604020202020204" charset="0"/>
              </a:rPr>
              <a:t>	</a:t>
            </a:r>
            <a:r>
              <a:rPr lang="en-US" sz="1800" b="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Number coding is a method of assigning specific numerical values to words, phrases, or numbers.</a:t>
            </a:r>
          </a:p>
          <a:p>
            <a:endParaRPr lang="en-IN" sz="300" b="1" i="1" dirty="0">
              <a:solidFill>
                <a:srgbClr val="3F364E"/>
              </a:solidFill>
              <a:effectLst/>
              <a:latin typeface="ABeeZee" panose="020B060402020202020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500" b="1" i="1" dirty="0">
                <a:solidFill>
                  <a:srgbClr val="786181"/>
                </a:solidFill>
                <a:effectLst/>
                <a:latin typeface="ABeeZee" panose="020B0604020202020204" charset="0"/>
              </a:rPr>
              <a:t>Substitution Coding</a:t>
            </a:r>
            <a:br>
              <a:rPr lang="en-IN" sz="2500" b="1" i="1" dirty="0">
                <a:solidFill>
                  <a:srgbClr val="786181"/>
                </a:solidFill>
                <a:effectLst/>
                <a:latin typeface="ABeeZee" panose="020B0604020202020204" charset="0"/>
              </a:rPr>
            </a:br>
            <a:r>
              <a:rPr lang="en-IN" sz="2500" b="1" i="1" dirty="0">
                <a:solidFill>
                  <a:srgbClr val="786181"/>
                </a:solidFill>
                <a:effectLst/>
                <a:latin typeface="ABeeZee" panose="020B0604020202020204" charset="0"/>
              </a:rPr>
              <a:t>	</a:t>
            </a:r>
            <a:r>
              <a:rPr lang="en-US" sz="1800" b="0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It is a type of puzzle-solving that involves substituting specific words for other names. </a:t>
            </a:r>
            <a:endParaRPr lang="en-IN" sz="1800" dirty="0">
              <a:solidFill>
                <a:srgbClr val="3F364E"/>
              </a:solidFill>
              <a:latin typeface="ABeeZee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subTitle" idx="4"/>
          </p:nvPr>
        </p:nvSpPr>
        <p:spPr>
          <a:xfrm>
            <a:off x="6292050" y="4469875"/>
            <a:ext cx="3440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Correct Answer : </a:t>
            </a:r>
            <a:r>
              <a:rPr lang="en" dirty="0">
                <a:solidFill>
                  <a:srgbClr val="00B0F0"/>
                </a:solidFill>
              </a:rPr>
              <a:t>B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Q1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2851950" y="2209475"/>
            <a:ext cx="3440100" cy="1644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A – NPRR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B – NQRR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C – MQRR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D - NPRQ</a:t>
            </a:r>
            <a:endParaRPr sz="2500"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720000" y="1578710"/>
            <a:ext cx="7630653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500" b="1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If EARTH is written as FCUXM in a certain code. How is MOON written in that code? </a:t>
            </a:r>
          </a:p>
        </p:txBody>
      </p:sp>
      <p:cxnSp>
        <p:nvCxnSpPr>
          <p:cNvPr id="246" name="Google Shape;246;p32"/>
          <p:cNvCxnSpPr/>
          <p:nvPr/>
        </p:nvCxnSpPr>
        <p:spPr>
          <a:xfrm>
            <a:off x="340888" y="361925"/>
            <a:ext cx="0" cy="7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subTitle" idx="4"/>
          </p:nvPr>
        </p:nvSpPr>
        <p:spPr>
          <a:xfrm>
            <a:off x="6255376" y="4409540"/>
            <a:ext cx="3440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Correct Answer : </a:t>
            </a:r>
            <a:r>
              <a:rPr lang="en" dirty="0">
                <a:solidFill>
                  <a:srgbClr val="00B0F0"/>
                </a:solidFill>
              </a:rPr>
              <a:t>C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Q2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2815276" y="2285465"/>
            <a:ext cx="3440100" cy="1644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A – MZODQ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B – DOQZM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C – ODQZM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D - ZMODQ</a:t>
            </a:r>
            <a:endParaRPr sz="2500"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720000" y="1578710"/>
            <a:ext cx="7630653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500" b="1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If DELHI is written as EDMGJ in a certain code. How is NEPAL written in that code?</a:t>
            </a:r>
          </a:p>
        </p:txBody>
      </p:sp>
      <p:cxnSp>
        <p:nvCxnSpPr>
          <p:cNvPr id="246" name="Google Shape;246;p32"/>
          <p:cNvCxnSpPr/>
          <p:nvPr/>
        </p:nvCxnSpPr>
        <p:spPr>
          <a:xfrm>
            <a:off x="340888" y="361925"/>
            <a:ext cx="0" cy="7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4592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subTitle" idx="4"/>
          </p:nvPr>
        </p:nvSpPr>
        <p:spPr>
          <a:xfrm>
            <a:off x="6255376" y="4469875"/>
            <a:ext cx="3440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Correct Answer : </a:t>
            </a:r>
            <a:r>
              <a:rPr lang="en" dirty="0">
                <a:solidFill>
                  <a:srgbClr val="00B0F0"/>
                </a:solidFill>
              </a:rPr>
              <a:t>A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Q3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2815276" y="2285465"/>
            <a:ext cx="3440100" cy="1644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A – NVOSFC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B – NVOSEC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C – NVORFC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D - NVOSCF</a:t>
            </a:r>
            <a:endParaRPr sz="2500"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720000" y="1578710"/>
            <a:ext cx="7630653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500" b="1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If SYMBOL is written as NZTMPC is it a certain code? How is NUMBER written in that code? </a:t>
            </a:r>
          </a:p>
        </p:txBody>
      </p:sp>
      <p:cxnSp>
        <p:nvCxnSpPr>
          <p:cNvPr id="246" name="Google Shape;246;p32"/>
          <p:cNvCxnSpPr/>
          <p:nvPr/>
        </p:nvCxnSpPr>
        <p:spPr>
          <a:xfrm>
            <a:off x="340888" y="361925"/>
            <a:ext cx="0" cy="7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2008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subTitle" idx="4"/>
          </p:nvPr>
        </p:nvSpPr>
        <p:spPr>
          <a:xfrm>
            <a:off x="6014732" y="4363744"/>
            <a:ext cx="3440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Correct Answer : </a:t>
            </a:r>
            <a:r>
              <a:rPr lang="en" dirty="0">
                <a:solidFill>
                  <a:srgbClr val="00B0F0"/>
                </a:solidFill>
              </a:rPr>
              <a:t>A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Q4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2574632" y="2138967"/>
            <a:ext cx="3440100" cy="1644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A – ICEDREHF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B – IECDREHF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C – ICEDHFRE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D - IECDHFRE</a:t>
            </a:r>
            <a:endParaRPr sz="2500"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720000" y="1910367"/>
            <a:ext cx="7630653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500" b="1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In a certain code, COMPUTER is written as PMOCRETU, how is DECIPHER written in that code? </a:t>
            </a:r>
          </a:p>
        </p:txBody>
      </p:sp>
      <p:cxnSp>
        <p:nvCxnSpPr>
          <p:cNvPr id="246" name="Google Shape;246;p32"/>
          <p:cNvCxnSpPr/>
          <p:nvPr/>
        </p:nvCxnSpPr>
        <p:spPr>
          <a:xfrm>
            <a:off x="340888" y="361925"/>
            <a:ext cx="0" cy="7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5514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subTitle" idx="4"/>
          </p:nvPr>
        </p:nvSpPr>
        <p:spPr>
          <a:xfrm>
            <a:off x="6255376" y="4469875"/>
            <a:ext cx="3440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Correct Answer : </a:t>
            </a:r>
            <a:r>
              <a:rPr lang="en" dirty="0">
                <a:solidFill>
                  <a:srgbClr val="00B0F0"/>
                </a:solidFill>
              </a:rPr>
              <a:t>D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Q5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2815276" y="2285465"/>
            <a:ext cx="3440100" cy="1644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A – 102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B – 123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C – 112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D - 124 </a:t>
            </a:r>
            <a:endParaRPr sz="2500"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720000" y="1578710"/>
            <a:ext cx="7630653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 fontAlgn="base"/>
            <a:r>
              <a:rPr lang="en-US" sz="2500" b="1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In a certain code, NEWYORK is written as 111,</a:t>
            </a:r>
          </a:p>
          <a:p>
            <a:pPr algn="just" fontAlgn="base"/>
            <a:r>
              <a:rPr lang="en-US" sz="2500" b="1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how is NEWJERSEY written in that code?</a:t>
            </a:r>
          </a:p>
        </p:txBody>
      </p:sp>
      <p:cxnSp>
        <p:nvCxnSpPr>
          <p:cNvPr id="246" name="Google Shape;246;p32"/>
          <p:cNvCxnSpPr/>
          <p:nvPr/>
        </p:nvCxnSpPr>
        <p:spPr>
          <a:xfrm>
            <a:off x="340888" y="361925"/>
            <a:ext cx="0" cy="7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7270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subTitle" idx="4"/>
          </p:nvPr>
        </p:nvSpPr>
        <p:spPr>
          <a:xfrm>
            <a:off x="6255376" y="4469875"/>
            <a:ext cx="3440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Correct Answer : </a:t>
            </a:r>
            <a:r>
              <a:rPr lang="en" dirty="0">
                <a:solidFill>
                  <a:srgbClr val="00B0F0"/>
                </a:solidFill>
              </a:rPr>
              <a:t>C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Q6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2815276" y="2285465"/>
            <a:ext cx="3440100" cy="1644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A – 45400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B – 45380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C – 45389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D - 44389</a:t>
            </a:r>
            <a:endParaRPr sz="2500" dirty="0"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720000" y="1578710"/>
            <a:ext cx="7630653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 fontAlgn="base"/>
            <a:r>
              <a:rPr lang="en-US" sz="2500" b="1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In a certain code, HARYANA is written as</a:t>
            </a:r>
          </a:p>
          <a:p>
            <a:pPr algn="just" fontAlgn="base"/>
            <a:r>
              <a:rPr lang="en-US" sz="2500" b="1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8197151, how is DELHI written in that code?</a:t>
            </a:r>
          </a:p>
        </p:txBody>
      </p:sp>
      <p:cxnSp>
        <p:nvCxnSpPr>
          <p:cNvPr id="246" name="Google Shape;246;p32"/>
          <p:cNvCxnSpPr/>
          <p:nvPr/>
        </p:nvCxnSpPr>
        <p:spPr>
          <a:xfrm>
            <a:off x="340888" y="361925"/>
            <a:ext cx="0" cy="7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4873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subTitle" idx="4"/>
          </p:nvPr>
        </p:nvSpPr>
        <p:spPr>
          <a:xfrm>
            <a:off x="6255376" y="4469875"/>
            <a:ext cx="3440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Correct Answer : </a:t>
            </a:r>
            <a:r>
              <a:rPr lang="en" dirty="0">
                <a:solidFill>
                  <a:srgbClr val="00B0F0"/>
                </a:solidFill>
              </a:rPr>
              <a:t>C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Q7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2815276" y="2285465"/>
            <a:ext cx="3440100" cy="1644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A – </a:t>
            </a:r>
            <a:r>
              <a:rPr lang="en-IN" sz="2500" b="0" i="0" dirty="0">
                <a:solidFill>
                  <a:srgbClr val="273239"/>
                </a:solidFill>
                <a:effectLst/>
                <a:latin typeface="ABeeZee" panose="020B0604020202020204" charset="0"/>
              </a:rPr>
              <a:t>CHMFINTK </a:t>
            </a:r>
            <a:endParaRPr lang="en-US" sz="2500" dirty="0">
              <a:latin typeface="ABeeZee" panose="020B060402020202020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B – </a:t>
            </a:r>
            <a:r>
              <a:rPr lang="en-IN" sz="2500" b="0" i="0" dirty="0">
                <a:solidFill>
                  <a:srgbClr val="273239"/>
                </a:solidFill>
                <a:effectLst/>
                <a:latin typeface="ABeeZee" panose="020B0604020202020204" charset="0"/>
              </a:rPr>
              <a:t>LNKTCHMF</a:t>
            </a:r>
            <a:endParaRPr lang="en-US" sz="2500" dirty="0">
              <a:latin typeface="ABeeZee" panose="020B060402020202020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C – </a:t>
            </a:r>
            <a:r>
              <a:rPr lang="en-IN" sz="2500" b="0" i="0" dirty="0">
                <a:solidFill>
                  <a:srgbClr val="273239"/>
                </a:solidFill>
                <a:effectLst/>
                <a:latin typeface="ABeeZee" panose="020B0604020202020204" charset="0"/>
              </a:rPr>
              <a:t>LNTKCHMF </a:t>
            </a:r>
            <a:endParaRPr lang="en-US" sz="2500" dirty="0">
              <a:latin typeface="ABeeZee" panose="020B060402020202020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D - </a:t>
            </a:r>
            <a:r>
              <a:rPr lang="en-IN" sz="2500" b="0" i="0" dirty="0">
                <a:solidFill>
                  <a:srgbClr val="273239"/>
                </a:solidFill>
                <a:effectLst/>
                <a:latin typeface="ABeeZee" panose="020B0604020202020204" charset="0"/>
              </a:rPr>
              <a:t>NITKHCMF</a:t>
            </a:r>
            <a:endParaRPr sz="2500" dirty="0">
              <a:latin typeface="ABeeZee" panose="020B0604020202020204" charset="0"/>
            </a:endParaRPr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562602" y="1913668"/>
            <a:ext cx="7630653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 fontAlgn="base"/>
            <a:r>
              <a:rPr lang="en-US" sz="2500" b="1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If in a code language. COULD is written as BNTKC </a:t>
            </a:r>
          </a:p>
          <a:p>
            <a:pPr algn="just" fontAlgn="base"/>
            <a:r>
              <a:rPr lang="en-US" sz="2500" b="1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and MARGIN is written as LZQFHM, how will</a:t>
            </a:r>
          </a:p>
          <a:p>
            <a:pPr algn="just" fontAlgn="base"/>
            <a:r>
              <a:rPr lang="en-US" sz="2500" b="1" i="0" dirty="0">
                <a:solidFill>
                  <a:srgbClr val="3F364E"/>
                </a:solidFill>
                <a:effectLst/>
                <a:latin typeface="ABeeZee" panose="020B0604020202020204" charset="0"/>
              </a:rPr>
              <a:t>MOULDING be written in that code?</a:t>
            </a:r>
          </a:p>
        </p:txBody>
      </p:sp>
      <p:cxnSp>
        <p:nvCxnSpPr>
          <p:cNvPr id="246" name="Google Shape;246;p32"/>
          <p:cNvCxnSpPr/>
          <p:nvPr/>
        </p:nvCxnSpPr>
        <p:spPr>
          <a:xfrm>
            <a:off x="340888" y="361925"/>
            <a:ext cx="0" cy="7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3832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ne Marrow Disorders by Slidesgo">
  <a:themeElements>
    <a:clrScheme name="Simple Light">
      <a:dk1>
        <a:srgbClr val="3F364E"/>
      </a:dk1>
      <a:lt1>
        <a:srgbClr val="FFFFFF"/>
      </a:lt1>
      <a:dk2>
        <a:srgbClr val="F0EBF5"/>
      </a:dk2>
      <a:lt2>
        <a:srgbClr val="D3C9D6"/>
      </a:lt2>
      <a:accent1>
        <a:srgbClr val="786181"/>
      </a:accent1>
      <a:accent2>
        <a:srgbClr val="563D5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36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718</Words>
  <Application>Microsoft Office PowerPoint</Application>
  <PresentationFormat>On-screen Show (16:9)</PresentationFormat>
  <Paragraphs>139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Courier New</vt:lpstr>
      <vt:lpstr>Poppins</vt:lpstr>
      <vt:lpstr>Arial</vt:lpstr>
      <vt:lpstr>ABeeZee</vt:lpstr>
      <vt:lpstr>Bone Marrow Disorders by Slidesgo</vt:lpstr>
      <vt:lpstr>Coding Decoding</vt:lpstr>
      <vt:lpstr>Types of Coding Decoding</vt:lpstr>
      <vt:lpstr>Q1</vt:lpstr>
      <vt:lpstr>Q2</vt:lpstr>
      <vt:lpstr>Q3</vt:lpstr>
      <vt:lpstr>Q4</vt:lpstr>
      <vt:lpstr>Q5</vt:lpstr>
      <vt:lpstr>Q6</vt:lpstr>
      <vt:lpstr>Q7</vt:lpstr>
      <vt:lpstr>Q8</vt:lpstr>
      <vt:lpstr>Q9</vt:lpstr>
      <vt:lpstr>Q10</vt:lpstr>
      <vt:lpstr>Direction For Q11 – Q15</vt:lpstr>
      <vt:lpstr>Q11</vt:lpstr>
      <vt:lpstr>Q12</vt:lpstr>
      <vt:lpstr>Q13</vt:lpstr>
      <vt:lpstr>Q14</vt:lpstr>
      <vt:lpstr>Q15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Akshayaasree Karthikeyaraj</dc:creator>
  <cp:lastModifiedBy>Akshayaasree Karthikeyaraj</cp:lastModifiedBy>
  <cp:revision>3</cp:revision>
  <dcterms:modified xsi:type="dcterms:W3CDTF">2024-09-20T17:39:12Z</dcterms:modified>
</cp:coreProperties>
</file>