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5" r:id="rId4"/>
    <p:sldId id="276" r:id="rId5"/>
    <p:sldId id="258" r:id="rId6"/>
    <p:sldId id="277" r:id="rId7"/>
    <p:sldId id="259" r:id="rId8"/>
    <p:sldId id="260" r:id="rId9"/>
    <p:sldId id="261" r:id="rId10"/>
    <p:sldId id="278" r:id="rId11"/>
    <p:sldId id="279" r:id="rId12"/>
    <p:sldId id="262" r:id="rId13"/>
    <p:sldId id="263" r:id="rId14"/>
    <p:sldId id="284" r:id="rId15"/>
    <p:sldId id="285" r:id="rId16"/>
    <p:sldId id="264" r:id="rId17"/>
    <p:sldId id="266" r:id="rId18"/>
    <p:sldId id="274" r:id="rId19"/>
    <p:sldId id="273" r:id="rId20"/>
  </p:sldIdLst>
  <p:sldSz cx="9144000" cy="5143500" type="screen16x9"/>
  <p:notesSz cx="6858000" cy="9144000"/>
  <p:embeddedFontLst>
    <p:embeddedFont>
      <p:font typeface="Maven Pro" panose="020B0604020202020204" charset="0"/>
      <p:regular r:id="rId22"/>
      <p:bold r:id="rId23"/>
    </p:embeddedFont>
    <p:embeddedFont>
      <p:font typeface="Nunito"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SHAT GUPTA" initials="AG" lastIdx="1" clrIdx="0">
    <p:extLst>
      <p:ext uri="{19B8F6BF-5375-455C-9EA6-DF929625EA0E}">
        <p15:presenceInfo xmlns:p15="http://schemas.microsoft.com/office/powerpoint/2012/main" userId="c034f56c3bf40d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00"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c9fb5d805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c9fb5d805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4907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c9fb5d805_0_8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c9fb5d805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c9fb5d805_0_8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c9fb5d805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0c9fb5d805_0_8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0c9fb5d805_0_8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152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0c9fb5d805_0_8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0c9fb5d805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21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0c9fb5d805_0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0c9fb5d805_0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0c9fb5d805_0_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0c9fb5d805_0_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0c9fb5d805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0c9fb5d805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9fb5d80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9fb5d80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9fb5d80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9fb5d80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55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c9fb5d805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c9fb5d805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59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c9fb5d805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c9fb5d805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0c9fb5d805_0_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0c9fb5d805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51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c9fb5d805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c9fb5d805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0c9fb5d805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0c9fb5d805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c9fb5d805_0_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c9fb5d805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45818E"/>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subTitle" idx="1"/>
          </p:nvPr>
        </p:nvSpPr>
        <p:spPr>
          <a:xfrm>
            <a:off x="147449" y="1476600"/>
            <a:ext cx="5596126" cy="18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Student 1: Adarsh Pranav Shukla (RA2011003010230)</a:t>
            </a:r>
            <a:endParaRPr sz="1700" dirty="0"/>
          </a:p>
          <a:p>
            <a:pPr marL="0" lvl="0" indent="0" algn="l" rtl="0">
              <a:spcBef>
                <a:spcPts val="0"/>
              </a:spcBef>
              <a:spcAft>
                <a:spcPts val="0"/>
              </a:spcAft>
              <a:buNone/>
            </a:pPr>
            <a:r>
              <a:rPr lang="en" sz="1700" dirty="0"/>
              <a:t>Student 2: Akshat Gupta (RA2011003010221)</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 sz="1700" dirty="0"/>
              <a:t>Guide Name: </a:t>
            </a:r>
            <a:r>
              <a:rPr lang="en-IN" sz="1700" dirty="0" err="1"/>
              <a:t>Dr.</a:t>
            </a:r>
            <a:r>
              <a:rPr lang="en-IN" sz="1700" dirty="0"/>
              <a:t> R. </a:t>
            </a:r>
            <a:r>
              <a:rPr lang="en-IN" sz="1700" dirty="0" err="1"/>
              <a:t>Jebakumar</a:t>
            </a:r>
            <a:endParaRPr lang="en-IN" sz="1700" dirty="0"/>
          </a:p>
          <a:p>
            <a:pPr marL="0" lvl="0" indent="0" algn="l" rtl="0">
              <a:spcBef>
                <a:spcPts val="0"/>
              </a:spcBef>
              <a:spcAft>
                <a:spcPts val="0"/>
              </a:spcAft>
              <a:buNone/>
            </a:pPr>
            <a:endParaRPr lang="en-IN" sz="1700" dirty="0"/>
          </a:p>
          <a:p>
            <a:pPr marL="0" lvl="0" indent="0" algn="l" rtl="0">
              <a:spcBef>
                <a:spcPts val="0"/>
              </a:spcBef>
              <a:spcAft>
                <a:spcPts val="0"/>
              </a:spcAft>
              <a:buNone/>
            </a:pPr>
            <a:r>
              <a:rPr lang="en-US" sz="1700" dirty="0"/>
              <a:t>SRM Institute Of Science and Technology</a:t>
            </a:r>
          </a:p>
          <a:p>
            <a:pPr marL="0" lvl="0" indent="0" algn="l" rtl="0">
              <a:spcBef>
                <a:spcPts val="0"/>
              </a:spcBef>
              <a:spcAft>
                <a:spcPts val="0"/>
              </a:spcAft>
              <a:buNone/>
            </a:pPr>
            <a:endParaRPr lang="en-US" sz="1700" dirty="0"/>
          </a:p>
          <a:p>
            <a:pPr marL="0" lvl="0" indent="0" algn="l" rtl="0">
              <a:spcBef>
                <a:spcPts val="0"/>
              </a:spcBef>
              <a:spcAft>
                <a:spcPts val="0"/>
              </a:spcAft>
              <a:buNone/>
            </a:pPr>
            <a:r>
              <a:rPr lang="en-US" sz="1700" dirty="0"/>
              <a:t>Course : 18CSP109L - MAJOR PROJECT</a:t>
            </a:r>
          </a:p>
        </p:txBody>
      </p:sp>
      <p:sp>
        <p:nvSpPr>
          <p:cNvPr id="278" name="Google Shape;278;p13"/>
          <p:cNvSpPr txBox="1">
            <a:spLocks noGrp="1"/>
          </p:cNvSpPr>
          <p:nvPr>
            <p:ph type="ctrTitle"/>
          </p:nvPr>
        </p:nvSpPr>
        <p:spPr>
          <a:xfrm>
            <a:off x="147450" y="-261125"/>
            <a:ext cx="6737400" cy="17865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u="sng" dirty="0"/>
              <a:t>Driver Drowsiness Detection system using Machine Learning</a:t>
            </a:r>
            <a:endParaRPr u="sng" dirty="0"/>
          </a:p>
        </p:txBody>
      </p:sp>
      <p:pic>
        <p:nvPicPr>
          <p:cNvPr id="279" name="Google Shape;279;p13"/>
          <p:cNvPicPr preferRelativeResize="0"/>
          <p:nvPr/>
        </p:nvPicPr>
        <p:blipFill>
          <a:blip r:embed="rId3">
            <a:alphaModFix/>
          </a:blip>
          <a:stretch>
            <a:fillRect/>
          </a:stretch>
        </p:blipFill>
        <p:spPr>
          <a:xfrm>
            <a:off x="5122850" y="2731800"/>
            <a:ext cx="3842075" cy="2162275"/>
          </a:xfrm>
          <a:prstGeom prst="rect">
            <a:avLst/>
          </a:prstGeom>
          <a:noFill/>
          <a:ln>
            <a:noFill/>
          </a:ln>
        </p:spPr>
      </p:pic>
      <p:pic>
        <p:nvPicPr>
          <p:cNvPr id="280" name="Google Shape;280;p13"/>
          <p:cNvPicPr preferRelativeResize="0"/>
          <p:nvPr/>
        </p:nvPicPr>
        <p:blipFill>
          <a:blip r:embed="rId4">
            <a:alphaModFix/>
          </a:blip>
          <a:stretch>
            <a:fillRect/>
          </a:stretch>
        </p:blipFill>
        <p:spPr>
          <a:xfrm>
            <a:off x="7199958" y="140950"/>
            <a:ext cx="1764967" cy="982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400475" y="120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Innovative Ideas </a:t>
            </a:r>
            <a:endParaRPr sz="3200" u="sng" dirty="0">
              <a:solidFill>
                <a:schemeClr val="lt1"/>
              </a:solidFill>
            </a:endParaRPr>
          </a:p>
        </p:txBody>
      </p:sp>
      <p:sp>
        <p:nvSpPr>
          <p:cNvPr id="314" name="Google Shape;314;p18"/>
          <p:cNvSpPr txBox="1">
            <a:spLocks noGrp="1"/>
          </p:cNvSpPr>
          <p:nvPr>
            <p:ph type="body" idx="1"/>
          </p:nvPr>
        </p:nvSpPr>
        <p:spPr>
          <a:xfrm>
            <a:off x="400475" y="833375"/>
            <a:ext cx="7030500" cy="2541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None/>
            </a:pPr>
            <a:endParaRPr lang="en-US" sz="1600" dirty="0">
              <a:solidFill>
                <a:schemeClr val="lt1"/>
              </a:solidFill>
              <a:latin typeface="+mn-lt"/>
            </a:endParaRPr>
          </a:p>
          <a:p>
            <a:pPr marL="0" lvl="0" indent="0" algn="l" rtl="0">
              <a:lnSpc>
                <a:spcPct val="95000"/>
              </a:lnSpc>
              <a:spcBef>
                <a:spcPts val="0"/>
              </a:spcBef>
              <a:spcAft>
                <a:spcPts val="1200"/>
              </a:spcAft>
              <a:buNone/>
            </a:pPr>
            <a:r>
              <a:rPr lang="en-US" sz="1600" dirty="0">
                <a:solidFill>
                  <a:schemeClr val="lt1"/>
                </a:solidFill>
                <a:latin typeface="+mn-lt"/>
              </a:rPr>
              <a:t>Innovative ideas for the Driver Drowsiness Detection project include real-</a:t>
            </a:r>
          </a:p>
          <a:p>
            <a:pPr marL="0" lvl="0" indent="0" algn="l" rtl="0">
              <a:lnSpc>
                <a:spcPct val="95000"/>
              </a:lnSpc>
              <a:spcBef>
                <a:spcPts val="0"/>
              </a:spcBef>
              <a:spcAft>
                <a:spcPts val="1200"/>
              </a:spcAft>
              <a:buNone/>
            </a:pPr>
            <a:r>
              <a:rPr lang="en-US" sz="1600" dirty="0">
                <a:solidFill>
                  <a:schemeClr val="lt1"/>
                </a:solidFill>
                <a:latin typeface="+mn-lt"/>
              </a:rPr>
              <a:t>time alerts through steering wheel vibrations or audible signals, leveraging </a:t>
            </a:r>
          </a:p>
          <a:p>
            <a:pPr marL="0" lvl="0" indent="0" algn="l" rtl="0">
              <a:lnSpc>
                <a:spcPct val="95000"/>
              </a:lnSpc>
              <a:spcBef>
                <a:spcPts val="0"/>
              </a:spcBef>
              <a:spcAft>
                <a:spcPts val="1200"/>
              </a:spcAft>
              <a:buNone/>
            </a:pPr>
            <a:r>
              <a:rPr lang="en-US" sz="1600" dirty="0">
                <a:solidFill>
                  <a:schemeClr val="lt1"/>
                </a:solidFill>
                <a:latin typeface="+mn-lt"/>
              </a:rPr>
              <a:t>advanced facial recognition for detecting yawning patterns, and </a:t>
            </a:r>
          </a:p>
          <a:p>
            <a:pPr marL="0" lvl="0" indent="0" algn="l" rtl="0">
              <a:lnSpc>
                <a:spcPct val="95000"/>
              </a:lnSpc>
              <a:spcBef>
                <a:spcPts val="0"/>
              </a:spcBef>
              <a:spcAft>
                <a:spcPts val="1200"/>
              </a:spcAft>
              <a:buNone/>
            </a:pPr>
            <a:r>
              <a:rPr lang="en-US" sz="1600" dirty="0">
                <a:solidFill>
                  <a:schemeClr val="lt1"/>
                </a:solidFill>
                <a:latin typeface="+mn-lt"/>
              </a:rPr>
              <a:t>incorporating machine learning to analyze head movements. This </a:t>
            </a:r>
          </a:p>
          <a:p>
            <a:pPr marL="0" lvl="0" indent="0" algn="l" rtl="0">
              <a:lnSpc>
                <a:spcPct val="95000"/>
              </a:lnSpc>
              <a:spcBef>
                <a:spcPts val="0"/>
              </a:spcBef>
              <a:spcAft>
                <a:spcPts val="1200"/>
              </a:spcAft>
              <a:buNone/>
            </a:pPr>
            <a:r>
              <a:rPr lang="en-US" sz="1600" dirty="0">
                <a:solidFill>
                  <a:schemeClr val="lt1"/>
                </a:solidFill>
                <a:latin typeface="+mn-lt"/>
              </a:rPr>
              <a:t>multifaceted approach enhances safety by addressing drowsiness beyond </a:t>
            </a:r>
          </a:p>
          <a:p>
            <a:pPr marL="0" lvl="0" indent="0" algn="l" rtl="0">
              <a:lnSpc>
                <a:spcPct val="95000"/>
              </a:lnSpc>
              <a:spcBef>
                <a:spcPts val="0"/>
              </a:spcBef>
              <a:spcAft>
                <a:spcPts val="1200"/>
              </a:spcAft>
              <a:buNone/>
            </a:pPr>
            <a:r>
              <a:rPr lang="en-US" sz="1600" dirty="0">
                <a:solidFill>
                  <a:schemeClr val="lt1"/>
                </a:solidFill>
                <a:latin typeface="+mn-lt"/>
              </a:rPr>
              <a:t>traditional eye-tracking methods, ensuring a comprehensive monitoring </a:t>
            </a:r>
          </a:p>
          <a:p>
            <a:pPr marL="0" lvl="0" indent="0" algn="l" rtl="0">
              <a:lnSpc>
                <a:spcPct val="95000"/>
              </a:lnSpc>
              <a:spcBef>
                <a:spcPts val="0"/>
              </a:spcBef>
              <a:spcAft>
                <a:spcPts val="1200"/>
              </a:spcAft>
              <a:buNone/>
            </a:pPr>
            <a:r>
              <a:rPr lang="en-US" sz="1600" dirty="0" err="1">
                <a:solidFill>
                  <a:schemeClr val="lt1"/>
                </a:solidFill>
                <a:latin typeface="+mn-lt"/>
              </a:rPr>
              <a:t>system.</a:t>
            </a:r>
            <a:r>
              <a:rPr lang="en-US" sz="1600" b="0" i="0" dirty="0" err="1">
                <a:solidFill>
                  <a:srgbClr val="ECECEC"/>
                </a:solidFill>
                <a:effectLst/>
                <a:latin typeface="+mn-lt"/>
              </a:rPr>
              <a:t>Moreover</a:t>
            </a:r>
            <a:r>
              <a:rPr lang="en-US" sz="1600" b="0" i="0" dirty="0">
                <a:solidFill>
                  <a:srgbClr val="ECECEC"/>
                </a:solidFill>
                <a:effectLst/>
                <a:latin typeface="+mn-lt"/>
              </a:rPr>
              <a:t>, integrating infrared sensors for accurate eye-tracking and </a:t>
            </a:r>
          </a:p>
          <a:p>
            <a:pPr marL="0" lvl="0" indent="0" algn="l" rtl="0">
              <a:lnSpc>
                <a:spcPct val="95000"/>
              </a:lnSpc>
              <a:spcBef>
                <a:spcPts val="0"/>
              </a:spcBef>
              <a:spcAft>
                <a:spcPts val="1200"/>
              </a:spcAft>
              <a:buNone/>
            </a:pPr>
            <a:r>
              <a:rPr lang="en-US" sz="1600" b="0" i="0" dirty="0">
                <a:solidFill>
                  <a:srgbClr val="ECECEC"/>
                </a:solidFill>
                <a:effectLst/>
                <a:latin typeface="+mn-lt"/>
              </a:rPr>
              <a:t>introducing adaptive lighting systems to prevent eye strain can further </a:t>
            </a:r>
          </a:p>
          <a:p>
            <a:pPr marL="0" lvl="0" indent="0" algn="l" rtl="0">
              <a:lnSpc>
                <a:spcPct val="95000"/>
              </a:lnSpc>
              <a:spcBef>
                <a:spcPts val="0"/>
              </a:spcBef>
              <a:spcAft>
                <a:spcPts val="1200"/>
              </a:spcAft>
              <a:buNone/>
            </a:pPr>
            <a:r>
              <a:rPr lang="en-US" sz="1600" b="0" i="0" dirty="0">
                <a:solidFill>
                  <a:srgbClr val="ECECEC"/>
                </a:solidFill>
                <a:effectLst/>
                <a:latin typeface="+mn-lt"/>
              </a:rPr>
              <a:t>enhance the system's effectiveness</a:t>
            </a:r>
            <a:r>
              <a:rPr lang="en-US" sz="2000" b="0" i="0" dirty="0">
                <a:solidFill>
                  <a:srgbClr val="ECECEC"/>
                </a:solidFill>
                <a:effectLst/>
                <a:latin typeface="Söhne"/>
              </a:rPr>
              <a:t>.</a:t>
            </a:r>
            <a:endParaRPr sz="1600" dirty="0">
              <a:solidFill>
                <a:schemeClr val="lt1"/>
              </a:solidFill>
              <a:latin typeface="+mn-lt"/>
            </a:endParaRPr>
          </a:p>
        </p:txBody>
      </p:sp>
      <p:pic>
        <p:nvPicPr>
          <p:cNvPr id="316" name="Google Shape;316;p18"/>
          <p:cNvPicPr preferRelativeResize="0"/>
          <p:nvPr/>
        </p:nvPicPr>
        <p:blipFill>
          <a:blip r:embed="rId3">
            <a:alphaModFix/>
          </a:blip>
          <a:stretch>
            <a:fillRect/>
          </a:stretch>
        </p:blipFill>
        <p:spPr>
          <a:xfrm>
            <a:off x="7221653" y="120350"/>
            <a:ext cx="1795471" cy="999300"/>
          </a:xfrm>
          <a:prstGeom prst="rect">
            <a:avLst/>
          </a:prstGeom>
          <a:noFill/>
          <a:ln>
            <a:noFill/>
          </a:ln>
        </p:spPr>
      </p:pic>
    </p:spTree>
    <p:extLst>
      <p:ext uri="{BB962C8B-B14F-4D97-AF65-F5344CB8AC3E}">
        <p14:creationId xmlns:p14="http://schemas.microsoft.com/office/powerpoint/2010/main" val="20221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9E5E-675C-AA7F-7BD4-F6CAE527FAE1}"/>
              </a:ext>
            </a:extLst>
          </p:cNvPr>
          <p:cNvSpPr>
            <a:spLocks noGrp="1"/>
          </p:cNvSpPr>
          <p:nvPr>
            <p:ph type="title"/>
          </p:nvPr>
        </p:nvSpPr>
        <p:spPr>
          <a:xfrm>
            <a:off x="534873" y="176011"/>
            <a:ext cx="7030500" cy="999300"/>
          </a:xfrm>
        </p:spPr>
        <p:txBody>
          <a:bodyPr>
            <a:normAutofit/>
          </a:bodyPr>
          <a:lstStyle/>
          <a:p>
            <a:r>
              <a:rPr lang="en-IN" sz="3200" u="sng" dirty="0">
                <a:solidFill>
                  <a:schemeClr val="bg1"/>
                </a:solidFill>
              </a:rPr>
              <a:t>Novelty/Applications</a:t>
            </a:r>
          </a:p>
        </p:txBody>
      </p:sp>
      <p:sp>
        <p:nvSpPr>
          <p:cNvPr id="3" name="Text Placeholder 2">
            <a:extLst>
              <a:ext uri="{FF2B5EF4-FFF2-40B4-BE49-F238E27FC236}">
                <a16:creationId xmlns:a16="http://schemas.microsoft.com/office/drawing/2014/main" id="{4B05C3EE-E72B-F1A9-60BB-09A96C394DE4}"/>
              </a:ext>
            </a:extLst>
          </p:cNvPr>
          <p:cNvSpPr>
            <a:spLocks noGrp="1"/>
          </p:cNvSpPr>
          <p:nvPr>
            <p:ph type="body" idx="1"/>
          </p:nvPr>
        </p:nvSpPr>
        <p:spPr>
          <a:xfrm>
            <a:off x="835077" y="1300950"/>
            <a:ext cx="7030500" cy="2541600"/>
          </a:xfrm>
        </p:spPr>
        <p:txBody>
          <a:bodyPr>
            <a:normAutofit/>
          </a:bodyPr>
          <a:lstStyle/>
          <a:p>
            <a:pPr algn="l" fontAlgn="base">
              <a:buClr>
                <a:schemeClr val="bg1"/>
              </a:buClr>
            </a:pPr>
            <a:r>
              <a:rPr lang="en-US" altLang="en-IN" sz="1500" dirty="0">
                <a:solidFill>
                  <a:schemeClr val="bg1"/>
                </a:solidFill>
              </a:rPr>
              <a:t>Can be used in cars and other heavy vehicles to monitor the drivers. We can use this technology in some Apps such as Ola, Uber, Rapido, etc.</a:t>
            </a:r>
          </a:p>
          <a:p>
            <a:pPr algn="l" fontAlgn="base">
              <a:buClr>
                <a:schemeClr val="bg1"/>
              </a:buClr>
            </a:pPr>
            <a:r>
              <a:rPr lang="en-US" altLang="en-IN" sz="1500" dirty="0">
                <a:solidFill>
                  <a:schemeClr val="bg1"/>
                </a:solidFill>
              </a:rPr>
              <a:t>Can be used while studying to self-monitor ourselves.</a:t>
            </a:r>
          </a:p>
          <a:p>
            <a:pPr algn="l" fontAlgn="base">
              <a:buClr>
                <a:schemeClr val="bg1"/>
              </a:buClr>
            </a:pPr>
            <a:r>
              <a:rPr lang="en-US" altLang="en-IN" sz="1500" dirty="0">
                <a:solidFill>
                  <a:schemeClr val="bg1"/>
                </a:solidFill>
              </a:rPr>
              <a:t>Can be used in classrooms to monitor students.</a:t>
            </a:r>
          </a:p>
          <a:p>
            <a:pPr algn="l" fontAlgn="base">
              <a:buClr>
                <a:schemeClr val="bg1"/>
              </a:buClr>
            </a:pPr>
            <a:r>
              <a:rPr lang="en-US" altLang="en-IN" sz="1500" dirty="0">
                <a:solidFill>
                  <a:schemeClr val="bg1"/>
                </a:solidFill>
              </a:rPr>
              <a:t>Can be used to monitor in general.</a:t>
            </a:r>
          </a:p>
          <a:p>
            <a:pPr algn="l" fontAlgn="base">
              <a:buClr>
                <a:schemeClr val="bg1"/>
              </a:buClr>
            </a:pPr>
            <a:r>
              <a:rPr lang="en-US" altLang="en-IN" sz="1500" dirty="0">
                <a:solidFill>
                  <a:schemeClr val="bg1"/>
                </a:solidFill>
              </a:rPr>
              <a:t>We offer accuracy above 92%.</a:t>
            </a:r>
          </a:p>
          <a:p>
            <a:pPr algn="l" fontAlgn="base">
              <a:buClr>
                <a:schemeClr val="bg1"/>
              </a:buClr>
            </a:pPr>
            <a:endParaRPr lang="en-US" altLang="en-IN" sz="1500" dirty="0">
              <a:solidFill>
                <a:schemeClr val="bg1"/>
              </a:solidFill>
            </a:endParaRPr>
          </a:p>
          <a:p>
            <a:pPr algn="l" fontAlgn="base">
              <a:buClr>
                <a:schemeClr val="bg1"/>
              </a:buClr>
            </a:pPr>
            <a:endParaRPr lang="en-US" altLang="en-IN" sz="1500" dirty="0">
              <a:solidFill>
                <a:schemeClr val="bg1"/>
              </a:solidFill>
            </a:endParaRPr>
          </a:p>
          <a:p>
            <a:pPr>
              <a:buClr>
                <a:schemeClr val="bg1"/>
              </a:buClr>
            </a:pPr>
            <a:endParaRPr lang="en-IN" sz="1500" dirty="0">
              <a:solidFill>
                <a:schemeClr val="bg1"/>
              </a:solidFill>
            </a:endParaRPr>
          </a:p>
        </p:txBody>
      </p:sp>
    </p:spTree>
    <p:extLst>
      <p:ext uri="{BB962C8B-B14F-4D97-AF65-F5344CB8AC3E}">
        <p14:creationId xmlns:p14="http://schemas.microsoft.com/office/powerpoint/2010/main" val="372484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solidFill>
                  <a:schemeClr val="lt1"/>
                </a:solidFill>
              </a:rPr>
              <a:t>Proposed Architecture Diagram</a:t>
            </a:r>
            <a:endParaRPr sz="4000">
              <a:solidFill>
                <a:schemeClr val="lt1"/>
              </a:solidFill>
            </a:endParaRPr>
          </a:p>
        </p:txBody>
      </p:sp>
      <p:pic>
        <p:nvPicPr>
          <p:cNvPr id="322" name="Google Shape;322;p19"/>
          <p:cNvPicPr preferRelativeResize="0"/>
          <p:nvPr/>
        </p:nvPicPr>
        <p:blipFill>
          <a:blip r:embed="rId3">
            <a:alphaModFix/>
          </a:blip>
          <a:stretch>
            <a:fillRect/>
          </a:stretch>
        </p:blipFill>
        <p:spPr>
          <a:xfrm>
            <a:off x="7160350" y="123300"/>
            <a:ext cx="1846100" cy="1027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p:nvPr/>
        </p:nvPicPr>
        <p:blipFill>
          <a:blip r:embed="rId3">
            <a:alphaModFix/>
          </a:blip>
          <a:stretch>
            <a:fillRect/>
          </a:stretch>
        </p:blipFill>
        <p:spPr>
          <a:xfrm>
            <a:off x="0" y="0"/>
            <a:ext cx="9144001" cy="5100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Use Case</a:t>
            </a:r>
            <a:r>
              <a:rPr lang="en" sz="4000" dirty="0">
                <a:solidFill>
                  <a:schemeClr val="lt1"/>
                </a:solidFill>
              </a:rPr>
              <a:t> Diagram</a:t>
            </a:r>
            <a:endParaRPr sz="4000" dirty="0">
              <a:solidFill>
                <a:schemeClr val="lt1"/>
              </a:solidFill>
            </a:endParaRPr>
          </a:p>
        </p:txBody>
      </p:sp>
      <p:pic>
        <p:nvPicPr>
          <p:cNvPr id="322" name="Google Shape;322;p19"/>
          <p:cNvPicPr preferRelativeResize="0"/>
          <p:nvPr/>
        </p:nvPicPr>
        <p:blipFill>
          <a:blip r:embed="rId3">
            <a:alphaModFix/>
          </a:blip>
          <a:stretch>
            <a:fillRect/>
          </a:stretch>
        </p:blipFill>
        <p:spPr>
          <a:xfrm>
            <a:off x="7160350" y="123300"/>
            <a:ext cx="1846100" cy="1027475"/>
          </a:xfrm>
          <a:prstGeom prst="rect">
            <a:avLst/>
          </a:prstGeom>
          <a:noFill/>
          <a:ln>
            <a:noFill/>
          </a:ln>
        </p:spPr>
      </p:pic>
    </p:spTree>
    <p:extLst>
      <p:ext uri="{BB962C8B-B14F-4D97-AF65-F5344CB8AC3E}">
        <p14:creationId xmlns:p14="http://schemas.microsoft.com/office/powerpoint/2010/main" val="3534164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0"/>
          <p:cNvPicPr preferRelativeResize="0"/>
          <p:nvPr/>
        </p:nvPicPr>
        <p:blipFill>
          <a:blip r:embed="rId3"/>
          <a:srcRect/>
          <a:stretch/>
        </p:blipFill>
        <p:spPr>
          <a:xfrm>
            <a:off x="2011680" y="199370"/>
            <a:ext cx="4861559" cy="4744760"/>
          </a:xfrm>
          <a:prstGeom prst="rect">
            <a:avLst/>
          </a:prstGeom>
          <a:noFill/>
          <a:ln>
            <a:noFill/>
          </a:ln>
        </p:spPr>
      </p:pic>
    </p:spTree>
    <p:extLst>
      <p:ext uri="{BB962C8B-B14F-4D97-AF65-F5344CB8AC3E}">
        <p14:creationId xmlns:p14="http://schemas.microsoft.com/office/powerpoint/2010/main" val="13177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546150" y="1077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lt1"/>
                </a:solidFill>
              </a:rPr>
              <a:t>Module Description</a:t>
            </a:r>
            <a:endParaRPr dirty="0">
              <a:solidFill>
                <a:schemeClr val="lt1"/>
              </a:solidFill>
            </a:endParaRPr>
          </a:p>
        </p:txBody>
      </p:sp>
      <p:sp>
        <p:nvSpPr>
          <p:cNvPr id="333" name="Google Shape;333;p21"/>
          <p:cNvSpPr txBox="1">
            <a:spLocks noGrp="1"/>
          </p:cNvSpPr>
          <p:nvPr>
            <p:ph type="body" idx="1"/>
          </p:nvPr>
        </p:nvSpPr>
        <p:spPr>
          <a:xfrm>
            <a:off x="546150" y="801825"/>
            <a:ext cx="7095300" cy="2397000"/>
          </a:xfrm>
          <a:prstGeom prst="rect">
            <a:avLst/>
          </a:prstGeom>
        </p:spPr>
        <p:txBody>
          <a:bodyPr spcFirstLastPara="1" wrap="square" lIns="91425" tIns="91425" rIns="91425" bIns="91425" anchor="t" anchorCtr="0">
            <a:noAutofit/>
          </a:bodyPr>
          <a:lstStyle/>
          <a:p>
            <a:pPr marL="457200" lvl="0" indent="-328881" algn="l" rtl="0">
              <a:spcBef>
                <a:spcPts val="0"/>
              </a:spcBef>
              <a:spcAft>
                <a:spcPts val="0"/>
              </a:spcAft>
              <a:buClr>
                <a:schemeClr val="lt1"/>
              </a:buClr>
              <a:buSzPts val="1579"/>
              <a:buChar char="●"/>
            </a:pPr>
            <a:r>
              <a:rPr lang="en" sz="1579" dirty="0">
                <a:solidFill>
                  <a:schemeClr val="lt1"/>
                </a:solidFill>
              </a:rPr>
              <a:t>Inception v3 is a convolutional neural network that was developed as a Googlenet module to help with image processing and object detection. It's the third version of Google's Inception Convolutional Neural Network, which was first unveiled during the ImageNet Recognition Challenge.</a:t>
            </a:r>
            <a:endParaRPr sz="1579" dirty="0">
              <a:solidFill>
                <a:schemeClr val="lt1"/>
              </a:solidFill>
            </a:endParaRPr>
          </a:p>
          <a:p>
            <a:pPr marL="457200" lvl="0" indent="-328881" algn="l" rtl="0">
              <a:spcBef>
                <a:spcPts val="0"/>
              </a:spcBef>
              <a:spcAft>
                <a:spcPts val="0"/>
              </a:spcAft>
              <a:buClr>
                <a:schemeClr val="lt1"/>
              </a:buClr>
              <a:buSzPts val="1579"/>
              <a:buChar char="●"/>
            </a:pPr>
            <a:r>
              <a:rPr lang="en" sz="1579" dirty="0">
                <a:solidFill>
                  <a:schemeClr val="lt1"/>
                </a:solidFill>
              </a:rPr>
              <a:t>Inceptionv3 was designed to allow for deeper networks while still limiting the number of parameters: it has "under 25 million parameters," compared to 60 million for AlexNet.</a:t>
            </a:r>
            <a:endParaRPr sz="1579" dirty="0">
              <a:solidFill>
                <a:schemeClr val="lt1"/>
              </a:solidFill>
            </a:endParaRPr>
          </a:p>
          <a:p>
            <a:pPr marL="457200" lvl="0" indent="0" algn="l" rtl="0">
              <a:spcBef>
                <a:spcPts val="1200"/>
              </a:spcBef>
              <a:spcAft>
                <a:spcPts val="1200"/>
              </a:spcAft>
              <a:buSzPts val="605"/>
              <a:buNone/>
            </a:pPr>
            <a:endParaRPr sz="814" dirty="0">
              <a:solidFill>
                <a:schemeClr val="lt1"/>
              </a:solidFill>
            </a:endParaRPr>
          </a:p>
        </p:txBody>
      </p:sp>
      <p:pic>
        <p:nvPicPr>
          <p:cNvPr id="334" name="Google Shape;334;p21"/>
          <p:cNvPicPr preferRelativeResize="0"/>
          <p:nvPr/>
        </p:nvPicPr>
        <p:blipFill>
          <a:blip r:embed="rId3">
            <a:alphaModFix/>
          </a:blip>
          <a:stretch>
            <a:fillRect/>
          </a:stretch>
        </p:blipFill>
        <p:spPr>
          <a:xfrm>
            <a:off x="1081245" y="3198825"/>
            <a:ext cx="5506674" cy="1784725"/>
          </a:xfrm>
          <a:prstGeom prst="rect">
            <a:avLst/>
          </a:prstGeom>
          <a:noFill/>
          <a:ln>
            <a:noFill/>
          </a:ln>
        </p:spPr>
      </p:pic>
      <p:pic>
        <p:nvPicPr>
          <p:cNvPr id="335" name="Google Shape;335;p21"/>
          <p:cNvPicPr preferRelativeResize="0"/>
          <p:nvPr/>
        </p:nvPicPr>
        <p:blipFill>
          <a:blip r:embed="rId4">
            <a:alphaModFix/>
          </a:blip>
          <a:stretch>
            <a:fillRect/>
          </a:stretch>
        </p:blipFill>
        <p:spPr>
          <a:xfrm>
            <a:off x="7459125" y="54350"/>
            <a:ext cx="1483300" cy="825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390682" y="187739"/>
            <a:ext cx="4202100" cy="719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sz="3000" dirty="0"/>
              <a:t>Algorithm</a:t>
            </a:r>
            <a:endParaRPr sz="3000" dirty="0"/>
          </a:p>
        </p:txBody>
      </p:sp>
      <p:sp>
        <p:nvSpPr>
          <p:cNvPr id="2" name="TextBox 1">
            <a:extLst>
              <a:ext uri="{FF2B5EF4-FFF2-40B4-BE49-F238E27FC236}">
                <a16:creationId xmlns:a16="http://schemas.microsoft.com/office/drawing/2014/main" id="{CD4DA727-1233-4D37-B9A2-BB6E21DA76C6}"/>
              </a:ext>
            </a:extLst>
          </p:cNvPr>
          <p:cNvSpPr txBox="1"/>
          <p:nvPr/>
        </p:nvSpPr>
        <p:spPr>
          <a:xfrm>
            <a:off x="390682" y="1281545"/>
            <a:ext cx="7125409" cy="172354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chemeClr val="bg1"/>
                </a:solidFill>
                <a:latin typeface="Nunito" pitchFamily="2" charset="0"/>
              </a:rPr>
              <a:t>For this we are using </a:t>
            </a:r>
            <a:r>
              <a:rPr lang="en-IN" sz="1600" dirty="0" err="1">
                <a:solidFill>
                  <a:schemeClr val="bg1"/>
                </a:solidFill>
                <a:latin typeface="Nunito" pitchFamily="2" charset="0"/>
              </a:rPr>
              <a:t>Haar</a:t>
            </a:r>
            <a:r>
              <a:rPr lang="en-IN" sz="1600" dirty="0">
                <a:solidFill>
                  <a:schemeClr val="bg1"/>
                </a:solidFill>
                <a:latin typeface="Nunito" pitchFamily="2" charset="0"/>
              </a:rPr>
              <a:t>-Cascade Algorithm</a:t>
            </a:r>
          </a:p>
          <a:p>
            <a:pPr marL="285750" indent="-285750" algn="just">
              <a:buFont typeface="Arial" panose="020B0604020202020204" pitchFamily="34" charset="0"/>
              <a:buChar char="•"/>
            </a:pPr>
            <a:r>
              <a:rPr lang="en-US" sz="1500" i="0" dirty="0">
                <a:solidFill>
                  <a:schemeClr val="bg1"/>
                </a:solidFill>
                <a:effectLst/>
                <a:latin typeface="Nunito" pitchFamily="2" charset="0"/>
              </a:rPr>
              <a:t>It is an Object Detection Algorithm used to identify faces in an image or a real time video.</a:t>
            </a:r>
          </a:p>
          <a:p>
            <a:pPr marL="285750" indent="-285750" algn="just">
              <a:buFont typeface="Arial" panose="020B0604020202020204" pitchFamily="34" charset="0"/>
              <a:buChar char="•"/>
            </a:pPr>
            <a:r>
              <a:rPr lang="en-US" sz="1500" dirty="0">
                <a:solidFill>
                  <a:schemeClr val="bg1"/>
                </a:solidFill>
                <a:latin typeface="Nunito" pitchFamily="2" charset="0"/>
              </a:rPr>
              <a:t>Positive images – These images contain the images which we want our classifier to identify.</a:t>
            </a:r>
          </a:p>
          <a:p>
            <a:pPr marL="285750" indent="-285750" algn="just">
              <a:buFont typeface="Arial" panose="020B0604020202020204" pitchFamily="34" charset="0"/>
              <a:buChar char="•"/>
            </a:pPr>
            <a:r>
              <a:rPr lang="en-US" sz="1500" dirty="0">
                <a:solidFill>
                  <a:schemeClr val="bg1"/>
                </a:solidFill>
                <a:latin typeface="Nunito" pitchFamily="2" charset="0"/>
              </a:rPr>
              <a:t>Negative Images – Images of everything else, which do not contain the object we want to detect.</a:t>
            </a:r>
            <a:endParaRPr lang="en-IN" sz="1500" dirty="0">
              <a:solidFill>
                <a:schemeClr val="bg1"/>
              </a:solidFill>
              <a:latin typeface="Nunito"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3F80-D6F1-6ACF-C9A0-E72556E23B38}"/>
              </a:ext>
            </a:extLst>
          </p:cNvPr>
          <p:cNvSpPr>
            <a:spLocks noGrp="1"/>
          </p:cNvSpPr>
          <p:nvPr>
            <p:ph type="title"/>
          </p:nvPr>
        </p:nvSpPr>
        <p:spPr>
          <a:xfrm>
            <a:off x="527945" y="296659"/>
            <a:ext cx="7030500" cy="999300"/>
          </a:xfrm>
        </p:spPr>
        <p:txBody>
          <a:bodyPr/>
          <a:lstStyle/>
          <a:p>
            <a:r>
              <a:rPr lang="en-IN" dirty="0">
                <a:solidFill>
                  <a:schemeClr val="bg1"/>
                </a:solidFill>
              </a:rPr>
              <a:t>Architecture of Algorithm</a:t>
            </a:r>
          </a:p>
        </p:txBody>
      </p:sp>
      <p:pic>
        <p:nvPicPr>
          <p:cNvPr id="6" name="Picture 5">
            <a:extLst>
              <a:ext uri="{FF2B5EF4-FFF2-40B4-BE49-F238E27FC236}">
                <a16:creationId xmlns:a16="http://schemas.microsoft.com/office/drawing/2014/main" id="{389B1A13-0424-5BEA-CB23-9497579A12FB}"/>
              </a:ext>
            </a:extLst>
          </p:cNvPr>
          <p:cNvPicPr>
            <a:picLocks noChangeAspect="1"/>
          </p:cNvPicPr>
          <p:nvPr/>
        </p:nvPicPr>
        <p:blipFill rotWithShape="1">
          <a:blip r:embed="rId2">
            <a:extLst>
              <a:ext uri="{28A0092B-C50C-407E-A947-70E740481C1C}">
                <a14:useLocalDpi xmlns:a14="http://schemas.microsoft.com/office/drawing/2010/main" val="0"/>
              </a:ext>
            </a:extLst>
          </a:blip>
          <a:srcRect t="42531" r="30183" b="28016"/>
          <a:stretch/>
        </p:blipFill>
        <p:spPr>
          <a:xfrm>
            <a:off x="1303800" y="1344092"/>
            <a:ext cx="5863768" cy="1662344"/>
          </a:xfrm>
          <a:prstGeom prst="rect">
            <a:avLst/>
          </a:prstGeom>
        </p:spPr>
      </p:pic>
      <p:pic>
        <p:nvPicPr>
          <p:cNvPr id="7" name="Picture 6">
            <a:extLst>
              <a:ext uri="{FF2B5EF4-FFF2-40B4-BE49-F238E27FC236}">
                <a16:creationId xmlns:a16="http://schemas.microsoft.com/office/drawing/2014/main" id="{374D44A0-2E8B-86C4-8F36-93A9125FAD71}"/>
              </a:ext>
            </a:extLst>
          </p:cNvPr>
          <p:cNvPicPr>
            <a:picLocks noChangeAspect="1"/>
          </p:cNvPicPr>
          <p:nvPr/>
        </p:nvPicPr>
        <p:blipFill rotWithShape="1">
          <a:blip r:embed="rId2">
            <a:extLst>
              <a:ext uri="{28A0092B-C50C-407E-A947-70E740481C1C}">
                <a14:useLocalDpi xmlns:a14="http://schemas.microsoft.com/office/drawing/2010/main" val="0"/>
              </a:ext>
            </a:extLst>
          </a:blip>
          <a:srcRect l="-173" t="70998" r="29151"/>
          <a:stretch/>
        </p:blipFill>
        <p:spPr>
          <a:xfrm>
            <a:off x="1303800" y="3207529"/>
            <a:ext cx="5863768" cy="1662344"/>
          </a:xfrm>
          <a:prstGeom prst="rect">
            <a:avLst/>
          </a:prstGeom>
        </p:spPr>
      </p:pic>
    </p:spTree>
    <p:extLst>
      <p:ext uri="{BB962C8B-B14F-4D97-AF65-F5344CB8AC3E}">
        <p14:creationId xmlns:p14="http://schemas.microsoft.com/office/powerpoint/2010/main" val="1954294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0"/>
          <p:cNvSpPr txBox="1">
            <a:spLocks noGrp="1"/>
          </p:cNvSpPr>
          <p:nvPr>
            <p:ph type="title"/>
          </p:nvPr>
        </p:nvSpPr>
        <p:spPr>
          <a:xfrm>
            <a:off x="269100" y="166000"/>
            <a:ext cx="3508500" cy="7410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200"/>
              <a:t>References</a:t>
            </a:r>
            <a:endParaRPr sz="3200"/>
          </a:p>
        </p:txBody>
      </p:sp>
      <p:sp>
        <p:nvSpPr>
          <p:cNvPr id="390" name="Google Shape;390;p30"/>
          <p:cNvSpPr txBox="1"/>
          <p:nvPr/>
        </p:nvSpPr>
        <p:spPr>
          <a:xfrm>
            <a:off x="269100" y="1024425"/>
            <a:ext cx="8462100" cy="443195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[1] </a:t>
            </a:r>
            <a:r>
              <a:rPr lang="en-IN" dirty="0">
                <a:solidFill>
                  <a:schemeClr val="lt1"/>
                </a:solidFill>
                <a:latin typeface="Nunito" pitchFamily="2" charset="0"/>
                <a:ea typeface="Nunito"/>
                <a:cs typeface="Nunito"/>
                <a:sym typeface="Nunito"/>
              </a:rPr>
              <a:t>Mall, P. K., Narayan, V., </a:t>
            </a:r>
            <a:r>
              <a:rPr lang="en-IN" dirty="0" err="1">
                <a:solidFill>
                  <a:schemeClr val="lt1"/>
                </a:solidFill>
                <a:latin typeface="Nunito" pitchFamily="2" charset="0"/>
                <a:ea typeface="Nunito"/>
                <a:cs typeface="Nunito"/>
                <a:sym typeface="Nunito"/>
              </a:rPr>
              <a:t>Pramanik</a:t>
            </a:r>
            <a:r>
              <a:rPr lang="en-IN" dirty="0">
                <a:solidFill>
                  <a:schemeClr val="lt1"/>
                </a:solidFill>
                <a:latin typeface="Nunito" pitchFamily="2" charset="0"/>
                <a:ea typeface="Nunito"/>
                <a:cs typeface="Nunito"/>
                <a:sym typeface="Nunito"/>
              </a:rPr>
              <a:t>, S., Srivastava, S., Faiz, M., Sriramulu, S., &amp; Kumar, M. N. (2023). </a:t>
            </a:r>
            <a:r>
              <a:rPr lang="en-IN" dirty="0" err="1">
                <a:solidFill>
                  <a:schemeClr val="lt1"/>
                </a:solidFill>
                <a:latin typeface="Nunito" pitchFamily="2" charset="0"/>
                <a:ea typeface="Nunito"/>
                <a:cs typeface="Nunito"/>
                <a:sym typeface="Nunito"/>
              </a:rPr>
              <a:t>FuzzyNet</a:t>
            </a:r>
            <a:r>
              <a:rPr lang="en-IN" dirty="0">
                <a:solidFill>
                  <a:schemeClr val="lt1"/>
                </a:solidFill>
                <a:latin typeface="Nunito" pitchFamily="2" charset="0"/>
                <a:ea typeface="Nunito"/>
                <a:cs typeface="Nunito"/>
                <a:sym typeface="Nunito"/>
              </a:rPr>
              <a:t>-Based Modelling Smart Traffic System in Smart Cities Using Deep Learning Models. In Handbook of Research on Data-Driven Mathematical </a:t>
            </a:r>
            <a:r>
              <a:rPr lang="en-IN" dirty="0" err="1">
                <a:solidFill>
                  <a:schemeClr val="lt1"/>
                </a:solidFill>
                <a:latin typeface="Nunito" pitchFamily="2" charset="0"/>
                <a:ea typeface="Nunito"/>
                <a:cs typeface="Nunito"/>
                <a:sym typeface="Nunito"/>
              </a:rPr>
              <a:t>Modeling</a:t>
            </a:r>
            <a:r>
              <a:rPr lang="en-IN" dirty="0">
                <a:solidFill>
                  <a:schemeClr val="lt1"/>
                </a:solidFill>
                <a:latin typeface="Nunito" pitchFamily="2" charset="0"/>
                <a:ea typeface="Nunito"/>
                <a:cs typeface="Nunito"/>
                <a:sym typeface="Nunito"/>
              </a:rPr>
              <a:t> in Smart Cities (pp. 76-95). IGI Global.</a:t>
            </a:r>
          </a:p>
          <a:p>
            <a:pPr marL="0" lvl="0" indent="0" algn="l" rtl="0">
              <a:lnSpc>
                <a:spcPct val="115000"/>
              </a:lnSpc>
              <a:spcBef>
                <a:spcPts val="0"/>
              </a:spcBef>
              <a:spcAft>
                <a:spcPts val="0"/>
              </a:spcAft>
              <a:buNone/>
            </a:pPr>
            <a:endParaRPr lang="en-IN" dirty="0">
              <a:solidFill>
                <a:schemeClr val="lt1"/>
              </a:solidFill>
              <a:latin typeface="Nunito" pitchFamily="2" charset="0"/>
              <a:ea typeface="Nunito"/>
              <a:cs typeface="Nunito"/>
              <a:sym typeface="Nunito"/>
            </a:endParaRPr>
          </a:p>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[2] </a:t>
            </a:r>
            <a:r>
              <a:rPr lang="en-IN" dirty="0">
                <a:solidFill>
                  <a:schemeClr val="lt1"/>
                </a:solidFill>
                <a:latin typeface="Nunito" pitchFamily="2" charset="0"/>
                <a:ea typeface="Nunito"/>
                <a:cs typeface="Nunito"/>
                <a:sym typeface="Nunito"/>
              </a:rPr>
              <a:t>Mall, P. K., Yadav, R. K., Rai, A. K., Narayan, V., &amp; Srivastava, S. (2023). Early Warning Signs Of Parkinson’s Disease Prediction Using Machine Learning Technique. Journal of Pharmaceutical Negative Results, pp. 2607-2615, 2023.</a:t>
            </a:r>
          </a:p>
          <a:p>
            <a:pPr marL="0" lvl="0" indent="0" algn="l" rtl="0">
              <a:lnSpc>
                <a:spcPct val="115000"/>
              </a:lnSpc>
              <a:spcBef>
                <a:spcPts val="0"/>
              </a:spcBef>
              <a:spcAft>
                <a:spcPts val="0"/>
              </a:spcAft>
              <a:buNone/>
            </a:pPr>
            <a:endParaRPr lang="en-IN" dirty="0">
              <a:solidFill>
                <a:schemeClr val="lt1"/>
              </a:solidFill>
              <a:latin typeface="Nunito" pitchFamily="2" charset="0"/>
              <a:ea typeface="Nunito"/>
              <a:cs typeface="Nunito"/>
              <a:sym typeface="Nunito"/>
            </a:endParaRPr>
          </a:p>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[3] </a:t>
            </a:r>
            <a:r>
              <a:rPr lang="en-IN" b="0" i="0" dirty="0">
                <a:solidFill>
                  <a:schemeClr val="bg1"/>
                </a:solidFill>
                <a:effectLst/>
                <a:latin typeface="Nunito" pitchFamily="2" charset="0"/>
              </a:rPr>
              <a:t>Mayank Jain, Muskan Prakash and Gokul V. Rajan, "Driver Drowsiness Detection Using DLIB", </a:t>
            </a:r>
            <a:r>
              <a:rPr lang="en-IN" b="0" i="1" dirty="0">
                <a:solidFill>
                  <a:schemeClr val="bg1"/>
                </a:solidFill>
                <a:effectLst/>
                <a:latin typeface="Nunito" pitchFamily="2" charset="0"/>
              </a:rPr>
              <a:t>In 2022 2nd International Conference on Advance Computing and Innovative Technologies in Engineering (ICACITE)</a:t>
            </a:r>
            <a:r>
              <a:rPr lang="en-IN" b="0" i="0" dirty="0">
                <a:solidFill>
                  <a:schemeClr val="bg1"/>
                </a:solidFill>
                <a:effectLst/>
                <a:latin typeface="Nunito" pitchFamily="2" charset="0"/>
              </a:rPr>
              <a:t>, pp. 1162-1166, 2022.</a:t>
            </a:r>
          </a:p>
          <a:p>
            <a:pPr marL="0" lvl="0" indent="0" algn="l" rtl="0">
              <a:lnSpc>
                <a:spcPct val="115000"/>
              </a:lnSpc>
              <a:spcBef>
                <a:spcPts val="0"/>
              </a:spcBef>
              <a:spcAft>
                <a:spcPts val="0"/>
              </a:spcAft>
              <a:buNone/>
            </a:pPr>
            <a:endParaRPr dirty="0">
              <a:solidFill>
                <a:schemeClr val="bg1"/>
              </a:solidFill>
              <a:latin typeface="Nunito" pitchFamily="2" charset="0"/>
              <a:ea typeface="Nunito"/>
              <a:cs typeface="Nunito"/>
              <a:sym typeface="Nunito"/>
            </a:endParaRPr>
          </a:p>
          <a:p>
            <a:pPr marL="0" lvl="0" indent="0" algn="l" rtl="0">
              <a:lnSpc>
                <a:spcPct val="115000"/>
              </a:lnSpc>
              <a:spcBef>
                <a:spcPts val="0"/>
              </a:spcBef>
              <a:spcAft>
                <a:spcPts val="0"/>
              </a:spcAft>
              <a:buNone/>
            </a:pPr>
            <a:r>
              <a:rPr lang="en" dirty="0">
                <a:solidFill>
                  <a:schemeClr val="lt1"/>
                </a:solidFill>
                <a:latin typeface="Nunito" pitchFamily="2" charset="0"/>
                <a:ea typeface="Nunito"/>
                <a:cs typeface="Nunito"/>
                <a:sym typeface="Nunito"/>
              </a:rPr>
              <a:t>[4] </a:t>
            </a:r>
            <a:r>
              <a:rPr lang="en-IN" b="0" i="0" dirty="0">
                <a:solidFill>
                  <a:schemeClr val="bg1"/>
                </a:solidFill>
                <a:effectLst/>
                <a:latin typeface="Nunito" pitchFamily="2" charset="0"/>
              </a:rPr>
              <a:t>J Yu, Z Chen, Y Zhu, Chen YJ, L Kong and M. Li, "Fine-grained abnormal driving </a:t>
            </a:r>
            <a:r>
              <a:rPr lang="en-IN" b="0" i="0" dirty="0" err="1">
                <a:solidFill>
                  <a:schemeClr val="bg1"/>
                </a:solidFill>
                <a:effectLst/>
                <a:latin typeface="Nunito" pitchFamily="2" charset="0"/>
              </a:rPr>
              <a:t>behaviors</a:t>
            </a:r>
            <a:r>
              <a:rPr lang="en-IN" b="0" i="0" dirty="0">
                <a:solidFill>
                  <a:schemeClr val="bg1"/>
                </a:solidFill>
                <a:effectLst/>
                <a:latin typeface="Nunito" pitchFamily="2" charset="0"/>
              </a:rPr>
              <a:t> detection and identification with smartphones", </a:t>
            </a:r>
            <a:r>
              <a:rPr lang="en-IN" b="0" i="1" dirty="0">
                <a:solidFill>
                  <a:schemeClr val="bg1"/>
                </a:solidFill>
                <a:effectLst/>
                <a:latin typeface="Nunito" pitchFamily="2" charset="0"/>
              </a:rPr>
              <a:t>IEEE Trans Mobile </a:t>
            </a:r>
            <a:r>
              <a:rPr lang="en-IN" b="0" i="1" dirty="0" err="1">
                <a:solidFill>
                  <a:schemeClr val="bg1"/>
                </a:solidFill>
                <a:effectLst/>
                <a:latin typeface="Nunito" pitchFamily="2" charset="0"/>
              </a:rPr>
              <a:t>Comput</a:t>
            </a:r>
            <a:r>
              <a:rPr lang="en-IN" b="0" i="0" dirty="0">
                <a:solidFill>
                  <a:schemeClr val="bg1"/>
                </a:solidFill>
                <a:effectLst/>
                <a:latin typeface="Nunito" pitchFamily="2" charset="0"/>
              </a:rPr>
              <a:t>, vol. 16, no. 8, pp. 2198-212, 2022.</a:t>
            </a:r>
          </a:p>
          <a:p>
            <a:pPr marL="0" lvl="0" indent="0" algn="l" rtl="0">
              <a:lnSpc>
                <a:spcPct val="115000"/>
              </a:lnSpc>
              <a:spcBef>
                <a:spcPts val="0"/>
              </a:spcBef>
              <a:spcAft>
                <a:spcPts val="0"/>
              </a:spcAft>
              <a:buNone/>
            </a:pPr>
            <a:r>
              <a:rPr lang="en-IN" dirty="0">
                <a:solidFill>
                  <a:schemeClr val="bg1"/>
                </a:solidFill>
                <a:latin typeface="Nunito" pitchFamily="2" charset="0"/>
                <a:ea typeface="Nunito"/>
                <a:cs typeface="Nunito"/>
                <a:sym typeface="Nunito"/>
              </a:rPr>
              <a:t>[5] </a:t>
            </a:r>
            <a:r>
              <a:rPr lang="en-US" b="0" i="1" dirty="0">
                <a:solidFill>
                  <a:schemeClr val="bg1"/>
                </a:solidFill>
                <a:effectLst/>
                <a:latin typeface="Nunito" pitchFamily="2" charset="0"/>
              </a:rPr>
              <a:t>Drowsiness Detection with Machine Learning by Grant Zhong Towards Data Science</a:t>
            </a:r>
            <a:r>
              <a:rPr lang="en-US" dirty="0">
                <a:solidFill>
                  <a:schemeClr val="bg1"/>
                </a:solidFill>
                <a:latin typeface="Nunito" pitchFamily="2" charset="0"/>
              </a:rPr>
              <a:t>, pp. 204-267, 2021</a:t>
            </a:r>
            <a:endParaRPr dirty="0">
              <a:solidFill>
                <a:schemeClr val="bg1"/>
              </a:solidFill>
              <a:latin typeface="Nunito" pitchFamily="2" charset="0"/>
              <a:ea typeface="Nunito"/>
              <a:cs typeface="Nunito"/>
              <a:sym typeface="Nunito"/>
            </a:endParaRPr>
          </a:p>
          <a:p>
            <a:pPr marL="0" lvl="0" indent="0" algn="l" rtl="0">
              <a:lnSpc>
                <a:spcPct val="115000"/>
              </a:lnSpc>
              <a:spcBef>
                <a:spcPts val="0"/>
              </a:spcBef>
              <a:spcAft>
                <a:spcPts val="0"/>
              </a:spcAft>
              <a:buNone/>
            </a:pPr>
            <a:endParaRPr sz="1600" dirty="0">
              <a:solidFill>
                <a:schemeClr val="lt1"/>
              </a:solidFill>
              <a:latin typeface="Nunito"/>
              <a:ea typeface="Nunito"/>
              <a:cs typeface="Nunito"/>
              <a:sym typeface="Nunito"/>
            </a:endParaRPr>
          </a:p>
        </p:txBody>
      </p:sp>
      <p:pic>
        <p:nvPicPr>
          <p:cNvPr id="391" name="Google Shape;391;p30"/>
          <p:cNvPicPr preferRelativeResize="0"/>
          <p:nvPr/>
        </p:nvPicPr>
        <p:blipFill>
          <a:blip r:embed="rId3">
            <a:alphaModFix/>
          </a:blip>
          <a:stretch>
            <a:fillRect/>
          </a:stretch>
        </p:blipFill>
        <p:spPr>
          <a:xfrm>
            <a:off x="7288400" y="61363"/>
            <a:ext cx="1707375" cy="95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32375" y="290375"/>
            <a:ext cx="5628900" cy="8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Abstract</a:t>
            </a:r>
            <a:endParaRPr sz="3200" u="sng">
              <a:solidFill>
                <a:schemeClr val="lt1"/>
              </a:solidFill>
            </a:endParaRPr>
          </a:p>
        </p:txBody>
      </p:sp>
      <p:sp>
        <p:nvSpPr>
          <p:cNvPr id="286" name="Google Shape;286;p14"/>
          <p:cNvSpPr txBox="1">
            <a:spLocks noGrp="1"/>
          </p:cNvSpPr>
          <p:nvPr>
            <p:ph type="body" idx="1"/>
          </p:nvPr>
        </p:nvSpPr>
        <p:spPr>
          <a:xfrm>
            <a:off x="276300" y="1168975"/>
            <a:ext cx="8421600" cy="3708900"/>
          </a:xfrm>
          <a:prstGeom prst="rect">
            <a:avLst/>
          </a:prstGeom>
        </p:spPr>
        <p:txBody>
          <a:bodyPr spcFirstLastPara="1" wrap="square" lIns="91425" tIns="91425" rIns="91425" bIns="91425" anchor="t" anchorCtr="0">
            <a:normAutofit fontScale="85000" lnSpcReduction="10000"/>
          </a:bodyPr>
          <a:lstStyle/>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Cab drivers work overnight. Many of them are deprived of their sleep. This will make them feel tired and drowsy and this might cause accidents while driving. </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To prevent these accidents and help them stay awake , we are making a drowsiness detection system that will detect if the driver’s eyes are closed or open. </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We will be using MRL Eye dataset which is an Open-source dataset containing more than 80k images of eyes with different attributes such as with glasses, reflections of eyes and partial state of eyes over different lighting conditions.</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The Detection for the eyes will be done by using a CNN model to predict the states of eyes as Open or Close. We will use Method of Transfer Learning to determine better accuracy over different attributes of the image.</a:t>
            </a:r>
            <a:endParaRPr sz="1804" dirty="0">
              <a:solidFill>
                <a:schemeClr val="lt1"/>
              </a:solidFill>
              <a:latin typeface="Arial"/>
              <a:ea typeface="Arial"/>
              <a:cs typeface="Arial"/>
              <a:sym typeface="Arial"/>
            </a:endParaRPr>
          </a:p>
          <a:p>
            <a:pPr marL="457200" lvl="0" indent="-326009" algn="l" rtl="0">
              <a:lnSpc>
                <a:spcPct val="115000"/>
              </a:lnSpc>
              <a:spcBef>
                <a:spcPts val="1000"/>
              </a:spcBef>
              <a:spcAft>
                <a:spcPts val="0"/>
              </a:spcAft>
              <a:buClr>
                <a:schemeClr val="lt1"/>
              </a:buClr>
              <a:buSzPct val="100000"/>
              <a:buFont typeface="Arial"/>
              <a:buChar char="❖"/>
            </a:pPr>
            <a:r>
              <a:rPr lang="en" sz="1804" dirty="0">
                <a:solidFill>
                  <a:schemeClr val="lt1"/>
                </a:solidFill>
                <a:latin typeface="Arial"/>
                <a:ea typeface="Arial"/>
                <a:cs typeface="Arial"/>
                <a:sym typeface="Arial"/>
              </a:rPr>
              <a:t>We will use OpenCV Haar Cascade and Dlib filters to detect and extract frame of Face and Eyes from the video stream and provide the frames to the Model for training. </a:t>
            </a:r>
            <a:endParaRPr dirty="0"/>
          </a:p>
        </p:txBody>
      </p:sp>
      <p:pic>
        <p:nvPicPr>
          <p:cNvPr id="287" name="Google Shape;287;p14"/>
          <p:cNvPicPr preferRelativeResize="0"/>
          <p:nvPr/>
        </p:nvPicPr>
        <p:blipFill>
          <a:blip r:embed="rId3">
            <a:alphaModFix/>
          </a:blip>
          <a:stretch>
            <a:fillRect/>
          </a:stretch>
        </p:blipFill>
        <p:spPr>
          <a:xfrm>
            <a:off x="7181700" y="144650"/>
            <a:ext cx="1750050" cy="97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32375" y="290375"/>
            <a:ext cx="5628900" cy="8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Introduction</a:t>
            </a:r>
            <a:endParaRPr sz="3200" u="sng" dirty="0">
              <a:solidFill>
                <a:schemeClr val="lt1"/>
              </a:solidFill>
            </a:endParaRPr>
          </a:p>
        </p:txBody>
      </p:sp>
      <p:sp>
        <p:nvSpPr>
          <p:cNvPr id="286" name="Google Shape;286;p14"/>
          <p:cNvSpPr txBox="1">
            <a:spLocks noGrp="1"/>
          </p:cNvSpPr>
          <p:nvPr>
            <p:ph type="body" idx="1"/>
          </p:nvPr>
        </p:nvSpPr>
        <p:spPr>
          <a:xfrm>
            <a:off x="276300" y="1168975"/>
            <a:ext cx="8421600" cy="3708900"/>
          </a:xfrm>
          <a:prstGeom prst="rect">
            <a:avLst/>
          </a:prstGeom>
        </p:spPr>
        <p:txBody>
          <a:bodyPr spcFirstLastPara="1" wrap="square" lIns="91425" tIns="91425" rIns="91425" bIns="91425" anchor="t" anchorCtr="0">
            <a:normAutofit/>
          </a:bodyPr>
          <a:lstStyle/>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In an era where road safety is paramount, the development of a Driver Drowsiness</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Detection system stands as a crucial innovation. Leveraging the power of Machine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Learning and computer vision, this project aims to enhance road safety by accurately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identifying signs of driver drowsiness. Through the analysis of facial features and subtle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cues, such as eye closure and head pose, the system acts as a vigilant guardian,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triggering timely alerts to prevent potential accidents. This cutting-edge technology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promises to mitigate the risks associated with driver fatigue, ensuring safer journeys for </a:t>
            </a:r>
          </a:p>
          <a:p>
            <a:pPr marL="131191" lvl="0" indent="0" algn="l" rtl="0">
              <a:lnSpc>
                <a:spcPct val="115000"/>
              </a:lnSpc>
              <a:spcBef>
                <a:spcPts val="1000"/>
              </a:spcBef>
              <a:spcAft>
                <a:spcPts val="0"/>
              </a:spcAft>
              <a:buClr>
                <a:schemeClr val="lt1"/>
              </a:buClr>
              <a:buSzPct val="100000"/>
              <a:buNone/>
            </a:pPr>
            <a:r>
              <a:rPr lang="en-US" sz="1600" i="0" dirty="0">
                <a:solidFill>
                  <a:srgbClr val="ECECEC"/>
                </a:solidFill>
                <a:effectLst/>
                <a:latin typeface="Arial" panose="020B0604020202020204" pitchFamily="34" charset="0"/>
                <a:cs typeface="Arial" panose="020B0604020202020204" pitchFamily="34" charset="0"/>
              </a:rPr>
              <a:t>all.</a:t>
            </a:r>
            <a:endParaRPr lang="en-US" sz="1600" dirty="0">
              <a:latin typeface="Arial" panose="020B0604020202020204" pitchFamily="34" charset="0"/>
              <a:cs typeface="Arial" panose="020B0604020202020204" pitchFamily="34" charset="0"/>
            </a:endParaRPr>
          </a:p>
        </p:txBody>
      </p:sp>
      <p:pic>
        <p:nvPicPr>
          <p:cNvPr id="287" name="Google Shape;287;p14"/>
          <p:cNvPicPr preferRelativeResize="0"/>
          <p:nvPr/>
        </p:nvPicPr>
        <p:blipFill>
          <a:blip r:embed="rId3">
            <a:alphaModFix/>
          </a:blip>
          <a:stretch>
            <a:fillRect/>
          </a:stretch>
        </p:blipFill>
        <p:spPr>
          <a:xfrm>
            <a:off x="7181700" y="144650"/>
            <a:ext cx="1750050" cy="974025"/>
          </a:xfrm>
          <a:prstGeom prst="rect">
            <a:avLst/>
          </a:prstGeom>
          <a:noFill/>
          <a:ln>
            <a:noFill/>
          </a:ln>
        </p:spPr>
      </p:pic>
    </p:spTree>
    <p:extLst>
      <p:ext uri="{BB962C8B-B14F-4D97-AF65-F5344CB8AC3E}">
        <p14:creationId xmlns:p14="http://schemas.microsoft.com/office/powerpoint/2010/main" val="228574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432375" y="290375"/>
            <a:ext cx="5628900" cy="87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Problem Statement</a:t>
            </a:r>
            <a:endParaRPr sz="3200" u="sng" dirty="0">
              <a:solidFill>
                <a:schemeClr val="lt1"/>
              </a:solidFill>
            </a:endParaRPr>
          </a:p>
        </p:txBody>
      </p:sp>
      <p:sp>
        <p:nvSpPr>
          <p:cNvPr id="286" name="Google Shape;286;p14"/>
          <p:cNvSpPr txBox="1">
            <a:spLocks noGrp="1"/>
          </p:cNvSpPr>
          <p:nvPr>
            <p:ph type="body" idx="1"/>
          </p:nvPr>
        </p:nvSpPr>
        <p:spPr>
          <a:xfrm>
            <a:off x="276300" y="1168975"/>
            <a:ext cx="8421600" cy="3708900"/>
          </a:xfrm>
          <a:prstGeom prst="rect">
            <a:avLst/>
          </a:prstGeom>
        </p:spPr>
        <p:txBody>
          <a:bodyPr spcFirstLastPara="1" wrap="square" lIns="91425" tIns="91425" rIns="91425" bIns="91425" anchor="t" anchorCtr="0">
            <a:normAutofit/>
          </a:bodyPr>
          <a:lstStyle/>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Planning a model Drowsiness Detection framework which will zero in on ceaselessly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and precisely observing the condition of the driver's eyes continuously to check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whether they are open or shut for in excess of a given timeframe.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Flow sluggishness identification frameworks checking the drivers condition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demands complex calculation and costly gear, not happy to wear during driving and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isn't appropriate for driving conditions, For instance Electroencephalography (EEG)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and Electrocardiography (ECG),i.e., distinguishing he mind recurrence and </a:t>
            </a:r>
          </a:p>
          <a:p>
            <a:pPr marL="131191" lvl="0" indent="0" algn="l" rtl="0">
              <a:lnSpc>
                <a:spcPct val="115000"/>
              </a:lnSpc>
              <a:spcBef>
                <a:spcPts val="1000"/>
              </a:spcBef>
              <a:spcAft>
                <a:spcPts val="0"/>
              </a:spcAft>
              <a:buClr>
                <a:schemeClr val="lt1"/>
              </a:buClr>
              <a:buSzPct val="100000"/>
              <a:buNone/>
            </a:pPr>
            <a:r>
              <a:rPr lang="en-US" sz="1600" dirty="0">
                <a:solidFill>
                  <a:schemeClr val="lt1"/>
                </a:solidFill>
                <a:latin typeface="Arial"/>
                <a:ea typeface="Arial"/>
                <a:cs typeface="Arial"/>
                <a:sym typeface="Arial"/>
              </a:rPr>
              <a:t>estimating the cadence of heart, individually.</a:t>
            </a:r>
            <a:r>
              <a:rPr lang="en" sz="1600" dirty="0">
                <a:solidFill>
                  <a:schemeClr val="lt1"/>
                </a:solidFill>
                <a:latin typeface="Arial"/>
                <a:ea typeface="Arial"/>
                <a:cs typeface="Arial"/>
                <a:sym typeface="Arial"/>
              </a:rPr>
              <a:t> </a:t>
            </a:r>
            <a:endParaRPr sz="1600" dirty="0"/>
          </a:p>
        </p:txBody>
      </p:sp>
      <p:pic>
        <p:nvPicPr>
          <p:cNvPr id="287" name="Google Shape;287;p14"/>
          <p:cNvPicPr preferRelativeResize="0"/>
          <p:nvPr/>
        </p:nvPicPr>
        <p:blipFill>
          <a:blip r:embed="rId3">
            <a:alphaModFix/>
          </a:blip>
          <a:stretch>
            <a:fillRect/>
          </a:stretch>
        </p:blipFill>
        <p:spPr>
          <a:xfrm>
            <a:off x="7181700" y="144650"/>
            <a:ext cx="1750050" cy="974025"/>
          </a:xfrm>
          <a:prstGeom prst="rect">
            <a:avLst/>
          </a:prstGeom>
          <a:noFill/>
          <a:ln>
            <a:noFill/>
          </a:ln>
        </p:spPr>
      </p:pic>
    </p:spTree>
    <p:extLst>
      <p:ext uri="{BB962C8B-B14F-4D97-AF65-F5344CB8AC3E}">
        <p14:creationId xmlns:p14="http://schemas.microsoft.com/office/powerpoint/2010/main" val="240475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495250" y="169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Requirements</a:t>
            </a:r>
            <a:endParaRPr sz="3200" u="sng">
              <a:solidFill>
                <a:schemeClr val="lt1"/>
              </a:solidFill>
            </a:endParaRPr>
          </a:p>
        </p:txBody>
      </p:sp>
      <p:sp>
        <p:nvSpPr>
          <p:cNvPr id="293" name="Google Shape;293;p15"/>
          <p:cNvSpPr txBox="1">
            <a:spLocks noGrp="1"/>
          </p:cNvSpPr>
          <p:nvPr>
            <p:ph type="body" idx="1"/>
          </p:nvPr>
        </p:nvSpPr>
        <p:spPr>
          <a:xfrm>
            <a:off x="495250" y="1245375"/>
            <a:ext cx="7593600" cy="3131400"/>
          </a:xfrm>
          <a:prstGeom prst="rect">
            <a:avLst/>
          </a:prstGeom>
        </p:spPr>
        <p:txBody>
          <a:bodyPr spcFirstLastPara="1" wrap="square" lIns="91425" tIns="91425" rIns="91425" bIns="91425" anchor="t" anchorCtr="0">
            <a:noAutofit/>
          </a:bodyPr>
          <a:lstStyle/>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MRL Eye dataset, for various images of eyes under different conditions, such as with glasses, without glasses, with small reflections over the glasses, with greater reflections over the glasses, gender, lighting conditions and sensors with which the images were captured.</a:t>
            </a:r>
            <a:endParaRPr sz="1700" dirty="0">
              <a:solidFill>
                <a:schemeClr val="lt1"/>
              </a:solidFill>
            </a:endParaRPr>
          </a:p>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A system with minimum of 8gb RAM, intel i7 processor and a good graphic card, or a google colab notebook with a good gpu allocation and RAM and Memory. </a:t>
            </a:r>
            <a:endParaRPr sz="1700" dirty="0">
              <a:solidFill>
                <a:schemeClr val="lt1"/>
              </a:solidFill>
            </a:endParaRPr>
          </a:p>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An accurate Face and Eyes detection system, to precisely provided the detected frames to the the Model to predict.</a:t>
            </a:r>
            <a:endParaRPr sz="1700" dirty="0">
              <a:solidFill>
                <a:schemeClr val="lt1"/>
              </a:solidFill>
            </a:endParaRPr>
          </a:p>
          <a:p>
            <a:pPr marL="457200" lvl="0" indent="-336550" algn="l" rtl="0">
              <a:lnSpc>
                <a:spcPct val="120000"/>
              </a:lnSpc>
              <a:spcBef>
                <a:spcPts val="0"/>
              </a:spcBef>
              <a:spcAft>
                <a:spcPts val="0"/>
              </a:spcAft>
              <a:buClr>
                <a:schemeClr val="lt1"/>
              </a:buClr>
              <a:buSzPts val="1700"/>
              <a:buChar char="●"/>
            </a:pPr>
            <a:r>
              <a:rPr lang="en" sz="1700" dirty="0">
                <a:solidFill>
                  <a:schemeClr val="lt1"/>
                </a:solidFill>
              </a:rPr>
              <a:t>Knowledge of Transfer Learning and Deep Learning.</a:t>
            </a:r>
            <a:endParaRPr sz="1700" dirty="0">
              <a:solidFill>
                <a:schemeClr val="lt1"/>
              </a:solidFill>
            </a:endParaRPr>
          </a:p>
        </p:txBody>
      </p:sp>
      <p:pic>
        <p:nvPicPr>
          <p:cNvPr id="294" name="Google Shape;294;p15"/>
          <p:cNvPicPr preferRelativeResize="0"/>
          <p:nvPr/>
        </p:nvPicPr>
        <p:blipFill>
          <a:blip r:embed="rId3">
            <a:alphaModFix/>
          </a:blip>
          <a:stretch>
            <a:fillRect/>
          </a:stretch>
        </p:blipFill>
        <p:spPr>
          <a:xfrm>
            <a:off x="7235050" y="123300"/>
            <a:ext cx="1707375" cy="95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title"/>
          </p:nvPr>
        </p:nvSpPr>
        <p:spPr>
          <a:xfrm>
            <a:off x="495250" y="1698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dirty="0">
                <a:solidFill>
                  <a:schemeClr val="lt1"/>
                </a:solidFill>
              </a:rPr>
              <a:t>Motivation</a:t>
            </a:r>
            <a:endParaRPr sz="3200" u="sng" dirty="0">
              <a:solidFill>
                <a:schemeClr val="lt1"/>
              </a:solidFill>
            </a:endParaRPr>
          </a:p>
        </p:txBody>
      </p:sp>
      <p:sp>
        <p:nvSpPr>
          <p:cNvPr id="293" name="Google Shape;293;p15"/>
          <p:cNvSpPr txBox="1">
            <a:spLocks noGrp="1"/>
          </p:cNvSpPr>
          <p:nvPr>
            <p:ph type="body" idx="1"/>
          </p:nvPr>
        </p:nvSpPr>
        <p:spPr>
          <a:xfrm>
            <a:off x="495250" y="1245375"/>
            <a:ext cx="7593600" cy="3131400"/>
          </a:xfrm>
          <a:prstGeom prst="rect">
            <a:avLst/>
          </a:prstGeom>
        </p:spPr>
        <p:txBody>
          <a:bodyPr spcFirstLastPara="1" wrap="square" lIns="91425" tIns="91425" rIns="91425" bIns="91425" anchor="t" anchorCtr="0">
            <a:noAutofit/>
          </a:bodyPr>
          <a:lstStyle/>
          <a:p>
            <a:pPr marL="457200" lvl="0" indent="-336550" algn="l" rtl="0">
              <a:lnSpc>
                <a:spcPct val="120000"/>
              </a:lnSpc>
              <a:spcBef>
                <a:spcPts val="0"/>
              </a:spcBef>
              <a:spcAft>
                <a:spcPts val="0"/>
              </a:spcAft>
              <a:buClr>
                <a:schemeClr val="lt1"/>
              </a:buClr>
              <a:buSzPts val="1700"/>
              <a:buChar char="●"/>
            </a:pPr>
            <a:r>
              <a:rPr lang="en-US" sz="1600" b="1" dirty="0">
                <a:solidFill>
                  <a:schemeClr val="lt1"/>
                </a:solidFill>
                <a:latin typeface="+mn-lt"/>
              </a:rPr>
              <a:t>Enhancing Road Safety</a:t>
            </a:r>
            <a:r>
              <a:rPr lang="en-US" sz="1700" dirty="0">
                <a:solidFill>
                  <a:schemeClr val="lt1"/>
                </a:solidFill>
              </a:rPr>
              <a:t>: </a:t>
            </a:r>
            <a:r>
              <a:rPr lang="en-US" sz="1600" dirty="0">
                <a:solidFill>
                  <a:schemeClr val="lt1"/>
                </a:solidFill>
                <a:latin typeface="+mn-lt"/>
              </a:rPr>
              <a:t>The project develops a Driver Drowsiness Detection system to address risks linked to driver fatigue, aiming to save lives and create a safer road environment.</a:t>
            </a:r>
          </a:p>
          <a:p>
            <a:pPr marL="457200" lvl="0" indent="-336550" algn="l" rtl="0">
              <a:lnSpc>
                <a:spcPct val="120000"/>
              </a:lnSpc>
              <a:spcBef>
                <a:spcPts val="0"/>
              </a:spcBef>
              <a:spcAft>
                <a:spcPts val="0"/>
              </a:spcAft>
              <a:buClr>
                <a:schemeClr val="lt1"/>
              </a:buClr>
              <a:buSzPts val="1700"/>
              <a:buChar char="●"/>
            </a:pPr>
            <a:r>
              <a:rPr lang="en-US" sz="1600" b="1" dirty="0">
                <a:solidFill>
                  <a:schemeClr val="lt1"/>
                </a:solidFill>
                <a:latin typeface="+mn-lt"/>
              </a:rPr>
              <a:t>Innovative Machine Learning Application</a:t>
            </a:r>
            <a:r>
              <a:rPr lang="en-US" sz="1600" dirty="0">
                <a:solidFill>
                  <a:schemeClr val="lt1"/>
                </a:solidFill>
                <a:latin typeface="+mn-lt"/>
              </a:rPr>
              <a:t>: This project showcases the practical use of machine learning, employing advanced algorithms and computer vision to address critical issues and transform public safety.</a:t>
            </a:r>
          </a:p>
          <a:p>
            <a:pPr marL="457200" lvl="0" indent="-336550" algn="l" rtl="0">
              <a:lnSpc>
                <a:spcPct val="120000"/>
              </a:lnSpc>
              <a:spcBef>
                <a:spcPts val="0"/>
              </a:spcBef>
              <a:spcAft>
                <a:spcPts val="0"/>
              </a:spcAft>
              <a:buClr>
                <a:schemeClr val="lt1"/>
              </a:buClr>
              <a:buSzPts val="1700"/>
              <a:buChar char="●"/>
            </a:pPr>
            <a:r>
              <a:rPr lang="en-US" sz="1600" b="1" dirty="0">
                <a:solidFill>
                  <a:schemeClr val="lt1"/>
                </a:solidFill>
              </a:rPr>
              <a:t>Proactive Accident Prevention:</a:t>
            </a:r>
            <a:r>
              <a:rPr lang="en-US" sz="1700" dirty="0">
                <a:solidFill>
                  <a:schemeClr val="lt1"/>
                </a:solidFill>
              </a:rPr>
              <a:t> </a:t>
            </a:r>
            <a:r>
              <a:rPr lang="en-US" sz="1600" dirty="0">
                <a:solidFill>
                  <a:schemeClr val="lt1"/>
                </a:solidFill>
                <a:latin typeface="+mn-lt"/>
              </a:rPr>
              <a:t>The system's real-time alerts for detected drowsiness represent a proactive approach, anticipating and mitigating potential dangers, fostering responsible driving, and reducing severe outcomes on the road.</a:t>
            </a:r>
          </a:p>
        </p:txBody>
      </p:sp>
      <p:pic>
        <p:nvPicPr>
          <p:cNvPr id="294" name="Google Shape;294;p15"/>
          <p:cNvPicPr preferRelativeResize="0"/>
          <p:nvPr/>
        </p:nvPicPr>
        <p:blipFill>
          <a:blip r:embed="rId3">
            <a:alphaModFix/>
          </a:blip>
          <a:stretch>
            <a:fillRect/>
          </a:stretch>
        </p:blipFill>
        <p:spPr>
          <a:xfrm>
            <a:off x="7235050" y="123300"/>
            <a:ext cx="1707375" cy="950275"/>
          </a:xfrm>
          <a:prstGeom prst="rect">
            <a:avLst/>
          </a:prstGeom>
          <a:noFill/>
          <a:ln>
            <a:noFill/>
          </a:ln>
        </p:spPr>
      </p:pic>
    </p:spTree>
    <p:extLst>
      <p:ext uri="{BB962C8B-B14F-4D97-AF65-F5344CB8AC3E}">
        <p14:creationId xmlns:p14="http://schemas.microsoft.com/office/powerpoint/2010/main" val="200173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pic>
        <p:nvPicPr>
          <p:cNvPr id="299" name="Google Shape;299;p16"/>
          <p:cNvPicPr preferRelativeResize="0"/>
          <p:nvPr/>
        </p:nvPicPr>
        <p:blipFill>
          <a:blip r:embed="rId3"/>
          <a:srcRect/>
          <a:stretch/>
        </p:blipFill>
        <p:spPr>
          <a:xfrm>
            <a:off x="398837" y="850600"/>
            <a:ext cx="8382350" cy="4186624"/>
          </a:xfrm>
          <a:prstGeom prst="rect">
            <a:avLst/>
          </a:prstGeom>
          <a:noFill/>
          <a:ln>
            <a:noFill/>
          </a:ln>
        </p:spPr>
      </p:pic>
      <p:sp>
        <p:nvSpPr>
          <p:cNvPr id="300" name="Google Shape;300;p16"/>
          <p:cNvSpPr txBox="1"/>
          <p:nvPr/>
        </p:nvSpPr>
        <p:spPr>
          <a:xfrm>
            <a:off x="307182" y="43194"/>
            <a:ext cx="6121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u="sng" dirty="0">
                <a:latin typeface="Maven Pro"/>
                <a:ea typeface="Maven Pro"/>
                <a:cs typeface="Maven Pro"/>
                <a:sym typeface="Maven Pro"/>
              </a:rPr>
              <a:t>Literature Survey</a:t>
            </a:r>
            <a:endParaRPr sz="3000" b="1" u="sng" dirty="0">
              <a:latin typeface="Maven Pro"/>
              <a:ea typeface="Maven Pro"/>
              <a:cs typeface="Maven Pro"/>
              <a:sym typeface="Maven Pro"/>
            </a:endParaRPr>
          </a:p>
        </p:txBody>
      </p:sp>
      <p:pic>
        <p:nvPicPr>
          <p:cNvPr id="301" name="Google Shape;301;p16"/>
          <p:cNvPicPr preferRelativeResize="0"/>
          <p:nvPr/>
        </p:nvPicPr>
        <p:blipFill>
          <a:blip r:embed="rId4">
            <a:alphaModFix/>
          </a:blip>
          <a:stretch>
            <a:fillRect/>
          </a:stretch>
        </p:blipFill>
        <p:spPr>
          <a:xfrm>
            <a:off x="7587200" y="51150"/>
            <a:ext cx="1302175" cy="72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443025" y="566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Limitations and Research Gap</a:t>
            </a:r>
            <a:endParaRPr sz="3200" u="sng">
              <a:solidFill>
                <a:schemeClr val="lt1"/>
              </a:solidFill>
            </a:endParaRPr>
          </a:p>
        </p:txBody>
      </p:sp>
      <p:sp>
        <p:nvSpPr>
          <p:cNvPr id="307" name="Google Shape;307;p17"/>
          <p:cNvSpPr txBox="1">
            <a:spLocks noGrp="1"/>
          </p:cNvSpPr>
          <p:nvPr>
            <p:ph type="body" idx="1"/>
          </p:nvPr>
        </p:nvSpPr>
        <p:spPr>
          <a:xfrm>
            <a:off x="443025" y="982445"/>
            <a:ext cx="7878000" cy="3312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lt1"/>
              </a:buClr>
              <a:buSzPts val="1500"/>
              <a:buChar char="●"/>
            </a:pPr>
            <a:r>
              <a:rPr lang="en" sz="1500" dirty="0">
                <a:solidFill>
                  <a:schemeClr val="lt1"/>
                </a:solidFill>
              </a:rPr>
              <a:t>The drowsiness can be determined by many factors along with the state of one’s eyes. Yawning and head-toddling are some of the factors, where yawning can’t be used as an absolute defining factor and head-toddling may be because of one’s habitual behaviour or reaction against some music or an extreme case of drowsiness, but they still can’t be completely neglected. Furthermore physical measures like ECG, ECC may be more accurate in determining or forecasting drowsiness.</a:t>
            </a:r>
            <a:endParaRPr sz="1500" dirty="0">
              <a:solidFill>
                <a:schemeClr val="lt1"/>
              </a:solidFill>
            </a:endParaRPr>
          </a:p>
          <a:p>
            <a:pPr marL="457200" lvl="0" indent="-323850" algn="l" rtl="0">
              <a:spcBef>
                <a:spcPts val="0"/>
              </a:spcBef>
              <a:spcAft>
                <a:spcPts val="0"/>
              </a:spcAft>
              <a:buClr>
                <a:schemeClr val="lt1"/>
              </a:buClr>
              <a:buSzPts val="1500"/>
              <a:buChar char="●"/>
            </a:pPr>
            <a:r>
              <a:rPr lang="en" sz="1500" dirty="0">
                <a:solidFill>
                  <a:schemeClr val="lt1"/>
                </a:solidFill>
              </a:rPr>
              <a:t>There’s always scope for improvements in the Model training or datasets requirements along with improvements in the detection of the interested region.</a:t>
            </a:r>
            <a:endParaRPr sz="1500" dirty="0">
              <a:solidFill>
                <a:schemeClr val="lt1"/>
              </a:solidFill>
            </a:endParaRPr>
          </a:p>
          <a:p>
            <a:pPr marL="457200" lvl="0" indent="-323850" algn="l" rtl="0">
              <a:spcBef>
                <a:spcPts val="0"/>
              </a:spcBef>
              <a:spcAft>
                <a:spcPts val="0"/>
              </a:spcAft>
              <a:buClr>
                <a:schemeClr val="lt1"/>
              </a:buClr>
              <a:buSzPts val="1500"/>
              <a:buChar char="●"/>
            </a:pPr>
            <a:r>
              <a:rPr lang="en" sz="1500" dirty="0">
                <a:solidFill>
                  <a:schemeClr val="lt1"/>
                </a:solidFill>
              </a:rPr>
              <a:t>Infrastructure requirements also increases in case we move on with greater dataset or more complex Machine learning model, as training them will require very powerful hardware also.</a:t>
            </a:r>
            <a:endParaRPr sz="1500" dirty="0">
              <a:solidFill>
                <a:schemeClr val="lt1"/>
              </a:solidFill>
            </a:endParaRPr>
          </a:p>
          <a:p>
            <a:pPr marL="457200" lvl="0" indent="-323850" algn="l" rtl="0">
              <a:spcBef>
                <a:spcPts val="0"/>
              </a:spcBef>
              <a:spcAft>
                <a:spcPts val="0"/>
              </a:spcAft>
              <a:buClr>
                <a:schemeClr val="lt1"/>
              </a:buClr>
              <a:buSzPts val="1500"/>
              <a:buChar char="●"/>
            </a:pPr>
            <a:r>
              <a:rPr lang="en" sz="1500" dirty="0">
                <a:solidFill>
                  <a:schemeClr val="lt1"/>
                </a:solidFill>
              </a:rPr>
              <a:t>Possibilities of new scientific innovations of discoveries in this field may also be considered on a regular basis to provide the most competent solution for the problem.</a:t>
            </a:r>
            <a:endParaRPr sz="1500" dirty="0">
              <a:solidFill>
                <a:schemeClr val="lt1"/>
              </a:solidFill>
            </a:endParaRPr>
          </a:p>
        </p:txBody>
      </p:sp>
      <p:pic>
        <p:nvPicPr>
          <p:cNvPr id="308" name="Google Shape;308;p17"/>
          <p:cNvPicPr preferRelativeResize="0"/>
          <p:nvPr/>
        </p:nvPicPr>
        <p:blipFill>
          <a:blip r:embed="rId3">
            <a:alphaModFix/>
          </a:blip>
          <a:stretch>
            <a:fillRect/>
          </a:stretch>
        </p:blipFill>
        <p:spPr>
          <a:xfrm>
            <a:off x="7253650" y="56600"/>
            <a:ext cx="1795475" cy="9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8"/>
          <p:cNvSpPr txBox="1">
            <a:spLocks noGrp="1"/>
          </p:cNvSpPr>
          <p:nvPr>
            <p:ph type="title"/>
          </p:nvPr>
        </p:nvSpPr>
        <p:spPr>
          <a:xfrm>
            <a:off x="400475" y="1203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u="sng">
                <a:solidFill>
                  <a:schemeClr val="lt1"/>
                </a:solidFill>
              </a:rPr>
              <a:t>Objective</a:t>
            </a:r>
            <a:endParaRPr sz="3200" u="sng">
              <a:solidFill>
                <a:schemeClr val="lt1"/>
              </a:solidFill>
            </a:endParaRPr>
          </a:p>
        </p:txBody>
      </p:sp>
      <p:sp>
        <p:nvSpPr>
          <p:cNvPr id="314" name="Google Shape;314;p18"/>
          <p:cNvSpPr txBox="1">
            <a:spLocks noGrp="1"/>
          </p:cNvSpPr>
          <p:nvPr>
            <p:ph type="body" idx="1"/>
          </p:nvPr>
        </p:nvSpPr>
        <p:spPr>
          <a:xfrm>
            <a:off x="400475" y="833375"/>
            <a:ext cx="7030500" cy="2541600"/>
          </a:xfrm>
          <a:prstGeom prst="rect">
            <a:avLst/>
          </a:prstGeom>
        </p:spPr>
        <p:txBody>
          <a:bodyPr spcFirstLastPara="1" wrap="square" lIns="91425" tIns="91425" rIns="91425" bIns="91425" anchor="t" anchorCtr="0">
            <a:noAutofit/>
          </a:bodyPr>
          <a:lstStyle/>
          <a:p>
            <a:pPr marL="457200" lvl="0" indent="-374650" algn="l" rtl="0">
              <a:lnSpc>
                <a:spcPct val="120000"/>
              </a:lnSpc>
              <a:spcBef>
                <a:spcPts val="1000"/>
              </a:spcBef>
              <a:spcAft>
                <a:spcPts val="0"/>
              </a:spcAft>
              <a:buClr>
                <a:schemeClr val="lt1"/>
              </a:buClr>
              <a:buSzPts val="2300"/>
              <a:buFont typeface="Arial"/>
              <a:buChar char="●"/>
            </a:pPr>
            <a:r>
              <a:rPr lang="en" sz="2300">
                <a:solidFill>
                  <a:schemeClr val="lt1"/>
                </a:solidFill>
                <a:latin typeface="Arial"/>
                <a:ea typeface="Arial"/>
                <a:cs typeface="Arial"/>
                <a:sym typeface="Arial"/>
              </a:rPr>
              <a:t>To avoid crashes caused by fatigue by advising drivers to take a break in time.</a:t>
            </a:r>
            <a:endParaRPr sz="2300">
              <a:solidFill>
                <a:schemeClr val="lt1"/>
              </a:solidFill>
              <a:latin typeface="Arial"/>
              <a:ea typeface="Arial"/>
              <a:cs typeface="Arial"/>
              <a:sym typeface="Arial"/>
            </a:endParaRPr>
          </a:p>
          <a:p>
            <a:pPr marL="457200" lvl="0" indent="-374650" algn="l" rtl="0">
              <a:lnSpc>
                <a:spcPct val="120000"/>
              </a:lnSpc>
              <a:spcBef>
                <a:spcPts val="0"/>
              </a:spcBef>
              <a:spcAft>
                <a:spcPts val="0"/>
              </a:spcAft>
              <a:buClr>
                <a:schemeClr val="lt1"/>
              </a:buClr>
              <a:buSzPts val="2300"/>
              <a:buFont typeface="Arial"/>
              <a:buChar char="●"/>
            </a:pPr>
            <a:r>
              <a:rPr lang="en" sz="2300">
                <a:solidFill>
                  <a:schemeClr val="lt1"/>
                </a:solidFill>
                <a:latin typeface="Arial"/>
                <a:ea typeface="Arial"/>
                <a:cs typeface="Arial"/>
                <a:sym typeface="Arial"/>
              </a:rPr>
              <a:t>To detect closing of eyes using a webcam and give out an alarm sound to alert the driver.</a:t>
            </a:r>
            <a:endParaRPr sz="2300">
              <a:solidFill>
                <a:schemeClr val="lt1"/>
              </a:solidFill>
              <a:latin typeface="Arial"/>
              <a:ea typeface="Arial"/>
              <a:cs typeface="Arial"/>
              <a:sym typeface="Arial"/>
            </a:endParaRPr>
          </a:p>
          <a:p>
            <a:pPr marL="0" lvl="0" indent="0" algn="l" rtl="0">
              <a:lnSpc>
                <a:spcPct val="95000"/>
              </a:lnSpc>
              <a:spcBef>
                <a:spcPts val="0"/>
              </a:spcBef>
              <a:spcAft>
                <a:spcPts val="1200"/>
              </a:spcAft>
              <a:buNone/>
            </a:pPr>
            <a:endParaRPr>
              <a:solidFill>
                <a:schemeClr val="lt1"/>
              </a:solidFill>
            </a:endParaRPr>
          </a:p>
        </p:txBody>
      </p:sp>
      <p:pic>
        <p:nvPicPr>
          <p:cNvPr id="315" name="Google Shape;315;p18"/>
          <p:cNvPicPr preferRelativeResize="0"/>
          <p:nvPr/>
        </p:nvPicPr>
        <p:blipFill>
          <a:blip r:embed="rId3">
            <a:alphaModFix/>
          </a:blip>
          <a:stretch>
            <a:fillRect/>
          </a:stretch>
        </p:blipFill>
        <p:spPr>
          <a:xfrm>
            <a:off x="903175" y="2869100"/>
            <a:ext cx="3944526" cy="2125400"/>
          </a:xfrm>
          <a:prstGeom prst="rect">
            <a:avLst/>
          </a:prstGeom>
          <a:noFill/>
          <a:ln>
            <a:noFill/>
          </a:ln>
        </p:spPr>
      </p:pic>
      <p:pic>
        <p:nvPicPr>
          <p:cNvPr id="316" name="Google Shape;316;p18"/>
          <p:cNvPicPr preferRelativeResize="0"/>
          <p:nvPr/>
        </p:nvPicPr>
        <p:blipFill>
          <a:blip r:embed="rId4">
            <a:alphaModFix/>
          </a:blip>
          <a:stretch>
            <a:fillRect/>
          </a:stretch>
        </p:blipFill>
        <p:spPr>
          <a:xfrm>
            <a:off x="7221653" y="120350"/>
            <a:ext cx="1795471" cy="99930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1367</Words>
  <Application>Microsoft Office PowerPoint</Application>
  <PresentationFormat>On-screen Show (16:9)</PresentationFormat>
  <Paragraphs>89</Paragraphs>
  <Slides>19</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Nunito</vt:lpstr>
      <vt:lpstr>Arial</vt:lpstr>
      <vt:lpstr>Maven Pro</vt:lpstr>
      <vt:lpstr>Söhne</vt:lpstr>
      <vt:lpstr>Momentum</vt:lpstr>
      <vt:lpstr>Driver Drowsiness Detection system using Machine Learning</vt:lpstr>
      <vt:lpstr>Abstract</vt:lpstr>
      <vt:lpstr>Introduction</vt:lpstr>
      <vt:lpstr>Problem Statement</vt:lpstr>
      <vt:lpstr>Requirements</vt:lpstr>
      <vt:lpstr>Motivation</vt:lpstr>
      <vt:lpstr>PowerPoint Presentation</vt:lpstr>
      <vt:lpstr>Limitations and Research Gap</vt:lpstr>
      <vt:lpstr>Objective</vt:lpstr>
      <vt:lpstr>Innovative Ideas </vt:lpstr>
      <vt:lpstr>Novelty/Applications</vt:lpstr>
      <vt:lpstr>Proposed Architecture Diagram</vt:lpstr>
      <vt:lpstr>PowerPoint Presentation</vt:lpstr>
      <vt:lpstr>Use Case Diagram</vt:lpstr>
      <vt:lpstr>PowerPoint Presentation</vt:lpstr>
      <vt:lpstr>Module Description</vt:lpstr>
      <vt:lpstr>Algorithm</vt:lpstr>
      <vt:lpstr>Architecture of Algorithm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system using Machine Learning</dc:title>
  <dc:creator>Veeral K Bohra</dc:creator>
  <cp:lastModifiedBy>Adarsh Shukla</cp:lastModifiedBy>
  <cp:revision>20</cp:revision>
  <dcterms:modified xsi:type="dcterms:W3CDTF">2024-04-26T10:42:11Z</dcterms:modified>
</cp:coreProperties>
</file>