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9"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83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M.AKSHAYA</a:t>
            </a:r>
          </a:p>
          <a:p>
            <a:r>
              <a:rPr lang="en-US" sz="2400" dirty="0"/>
              <a:t>REGISTER NO:312209402</a:t>
            </a:r>
          </a:p>
          <a:p>
            <a:r>
              <a:rPr lang="en-US" sz="2400" dirty="0"/>
              <a:t>DEPARTMENT:ACCOUNTING AND FINANCE</a:t>
            </a:r>
          </a:p>
          <a:p>
            <a:r>
              <a:rPr lang="en-US" sz="2400" dirty="0"/>
              <a:t>COLLEGE:ANNA ADARSH COLLEGE FOR WOMEM</a:t>
            </a:r>
          </a:p>
          <a:p>
            <a:r>
              <a:rPr lang="en-US" sz="2400" dirty="0"/>
              <a:t>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53943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rPr>
              <a:t>Problem Statement</a:t>
            </a:r>
          </a:p>
          <a:p>
            <a:pPr algn="ctr">
              <a:buFont typeface="+mj-lt"/>
              <a:buAutoNum type="arabicPeriod"/>
            </a:pPr>
            <a:r>
              <a:rPr lang="en-US" sz="2800" b="1" i="1" dirty="0">
                <a:solidFill>
                  <a:srgbClr val="0D0D0D"/>
                </a:solidFill>
                <a:highlight>
                  <a:srgbClr val="C0C0C0"/>
                </a:highlight>
                <a:latin typeface="Times New Roman" panose="02020603050405020304" pitchFamily="18" charset="0"/>
                <a:cs typeface="Times New Roman" panose="02020603050405020304" pitchFamily="18" charset="0"/>
              </a:rPr>
              <a:t>Employee type</a:t>
            </a:r>
          </a:p>
          <a:p>
            <a:pPr algn="ctr">
              <a:buFont typeface="+mj-lt"/>
              <a:buAutoNum type="arabicPeriod"/>
            </a:pPr>
            <a:r>
              <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rPr>
              <a:t>Work location</a:t>
            </a:r>
          </a:p>
          <a:p>
            <a:pPr algn="ctr">
              <a:buFont typeface="+mj-lt"/>
              <a:buAutoNum type="arabicPeriod"/>
            </a:pPr>
            <a:r>
              <a:rPr lang="en-US" sz="2800" b="1" i="1" dirty="0">
                <a:solidFill>
                  <a:srgbClr val="0D0D0D"/>
                </a:solidFill>
                <a:highlight>
                  <a:srgbClr val="C0C0C0"/>
                </a:highlight>
                <a:latin typeface="Times New Roman" panose="02020603050405020304" pitchFamily="18" charset="0"/>
                <a:cs typeface="Times New Roman" panose="02020603050405020304" pitchFamily="18" charset="0"/>
              </a:rPr>
              <a:t>Employee salary</a:t>
            </a:r>
            <a:endPar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endParaRPr>
          </a:p>
          <a:p>
            <a:pPr algn="ctr">
              <a:buFont typeface="+mj-lt"/>
              <a:buAutoNum type="arabicPeriod"/>
            </a:pPr>
            <a:r>
              <a:rPr lang="en-US" sz="2800" b="1" i="1" dirty="0">
                <a:solidFill>
                  <a:srgbClr val="0D0D0D"/>
                </a:solidFill>
                <a:highlight>
                  <a:srgbClr val="C0C0C0"/>
                </a:highlight>
                <a:latin typeface="Times New Roman" panose="02020603050405020304" pitchFamily="18" charset="0"/>
                <a:cs typeface="Times New Roman" panose="02020603050405020304" pitchFamily="18" charset="0"/>
              </a:rPr>
              <a:t>Dataset Description</a:t>
            </a:r>
            <a:endPar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endParaRPr>
          </a:p>
          <a:p>
            <a:pPr algn="ctr"/>
            <a:r>
              <a:rPr lang="en-US" sz="2800" b="1" i="1" dirty="0">
                <a:solidFill>
                  <a:srgbClr val="0D0D0D"/>
                </a:solidFill>
                <a:highlight>
                  <a:srgbClr val="C0C0C0"/>
                </a:highlight>
                <a:latin typeface="Times New Roman" panose="02020603050405020304" pitchFamily="18" charset="0"/>
                <a:cs typeface="Times New Roman" panose="02020603050405020304" pitchFamily="18" charset="0"/>
              </a:rPr>
              <a:t>6</a:t>
            </a:r>
            <a:r>
              <a:rPr lang="en-US" sz="2800" b="1" i="1" dirty="0">
                <a:solidFill>
                  <a:srgbClr val="0D0D0D"/>
                </a:solidFill>
                <a:effectLst/>
                <a:highlight>
                  <a:srgbClr val="C0C0C0"/>
                </a:highlight>
                <a:latin typeface="Times New Roman" panose="02020603050405020304" pitchFamily="18" charset="0"/>
                <a:cs typeface="Times New Roman" panose="02020603050405020304" pitchFamily="18" charset="0"/>
              </a:rPr>
              <a:t>.Conclusion</a:t>
            </a:r>
          </a:p>
          <a:p>
            <a:endParaRPr lang="en-IN" sz="2800" dirty="0">
              <a:solidFill>
                <a:schemeClr val="bg2">
                  <a:lumMod val="1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07B3917-726A-FF68-C1EE-247C828E5F71}"/>
              </a:ext>
            </a:extLst>
          </p:cNvPr>
          <p:cNvSpPr txBox="1"/>
          <p:nvPr/>
        </p:nvSpPr>
        <p:spPr>
          <a:xfrm>
            <a:off x="533400" y="2019300"/>
            <a:ext cx="6781800" cy="3170099"/>
          </a:xfrm>
          <a:prstGeom prst="rect">
            <a:avLst/>
          </a:prstGeom>
          <a:noFill/>
        </p:spPr>
        <p:txBody>
          <a:bodyPr wrap="square" rtlCol="0">
            <a:spAutoFit/>
          </a:bodyPr>
          <a:lstStyle/>
          <a:p>
            <a:r>
              <a:rPr lang="en-US" sz="2000" b="1" i="1" dirty="0">
                <a:solidFill>
                  <a:schemeClr val="bg2">
                    <a:lumMod val="10000"/>
                  </a:schemeClr>
                </a:solidFill>
                <a:highlight>
                  <a:srgbClr val="C0C0C0"/>
                </a:highlight>
                <a:latin typeface="Arial" panose="020B0604020202020204" pitchFamily="34" charset="0"/>
                <a:cs typeface="Arial" panose="020B0604020202020204" pitchFamily="34" charset="0"/>
              </a:rPr>
              <a:t>"The organization is facing challenges in understanding the key factors that contribute to employee turnover and job satisfaction. High turnover rates are increasing recruitment and training costs, while low job satisfaction is impacting productivity and employee engagement. The objective of this analysis is to leverage employee data to identify patterns, trends, and insights that can help improve employee retention, job satisfaction, and overall organizational performance."</a:t>
            </a:r>
            <a:endParaRPr lang="en-IN" sz="2000" b="1" i="1" dirty="0">
              <a:solidFill>
                <a:schemeClr val="bg2">
                  <a:lumMod val="10000"/>
                </a:schemeClr>
              </a:solidFill>
              <a:highlight>
                <a:srgbClr val="C0C0C0"/>
              </a:highligh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spc="5" dirty="0"/>
              <a:t>EMPLOYEE TYPE</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020A743-7462-4900-E399-FA25FEB149F3}"/>
              </a:ext>
            </a:extLst>
          </p:cNvPr>
          <p:cNvSpPr txBox="1"/>
          <p:nvPr/>
        </p:nvSpPr>
        <p:spPr>
          <a:xfrm>
            <a:off x="304800" y="1828800"/>
            <a:ext cx="8077200" cy="4247317"/>
          </a:xfrm>
          <a:prstGeom prst="rect">
            <a:avLst/>
          </a:prstGeom>
          <a:noFill/>
        </p:spPr>
        <p:txBody>
          <a:bodyPr wrap="square" rtlCol="0">
            <a:spAutoFit/>
          </a:bodyPr>
          <a:lstStyle/>
          <a:p>
            <a:r>
              <a:rPr lang="en-US" b="1" i="1" dirty="0">
                <a:highlight>
                  <a:srgbClr val="C0C0C0"/>
                </a:highlight>
                <a:latin typeface="Aptos Narrow" panose="020B0004020202020204" pitchFamily="34" charset="0"/>
              </a:rPr>
              <a:t>*Permanent:*   - These employees have ongoing employment contracts with the company. They are typically full-time staff members and have no predetermined end date for their employment. Permanent employees often receive full benefits and are seen as long-term assets to the organization.</a:t>
            </a:r>
          </a:p>
          <a:p>
            <a:r>
              <a:rPr lang="en-US" b="1" i="1" dirty="0">
                <a:highlight>
                  <a:srgbClr val="C0C0C0"/>
                </a:highlight>
                <a:latin typeface="Aptos Narrow" panose="020B0004020202020204" pitchFamily="34" charset="0"/>
              </a:rPr>
              <a:t> *Fixed Term:*   - These employees are hired for a specific period or project. Their contract has a clear start and end date. Once the term or project is completed, the employment ends unless the contract is renewed. Fixed-term employees might receive some benefits but usually fewer than permanent employees. </a:t>
            </a:r>
          </a:p>
          <a:p>
            <a:r>
              <a:rPr lang="en-US" b="1" i="1" dirty="0">
                <a:highlight>
                  <a:srgbClr val="C0C0C0"/>
                </a:highlight>
                <a:latin typeface="Aptos Narrow" panose="020B0004020202020204" pitchFamily="34" charset="0"/>
              </a:rPr>
              <a:t>*Temporary:*   - Temporary employees are hired to meet short-term needs, such as seasonal work, peak periods, or special projects. Their employment is short-term and often has more flexibility regarding start and end dates. Temporary employees usually do not receive the same benefits as permanent or fixed-term </a:t>
            </a:r>
            <a:r>
              <a:rPr lang="en-US" b="1" i="1" dirty="0" err="1">
                <a:highlight>
                  <a:srgbClr val="C0C0C0"/>
                </a:highlight>
                <a:latin typeface="Aptos Narrow" panose="020B0004020202020204" pitchFamily="34" charset="0"/>
              </a:rPr>
              <a:t>employees.The</a:t>
            </a:r>
            <a:r>
              <a:rPr lang="en-US" b="1" i="1" dirty="0">
                <a:highlight>
                  <a:srgbClr val="C0C0C0"/>
                </a:highlight>
                <a:latin typeface="Aptos Narrow" panose="020B0004020202020204" pitchFamily="34" charset="0"/>
              </a:rPr>
              <a:t> distinctions among these employee types are essential for understanding the workforce composition, planning for human resource needs, and managing labor costs </a:t>
            </a:r>
            <a:r>
              <a:rPr lang="en-US" b="1" i="1" dirty="0" err="1">
                <a:highlight>
                  <a:srgbClr val="C0C0C0"/>
                </a:highlight>
                <a:latin typeface="Aptos Narrow" panose="020B0004020202020204" pitchFamily="34" charset="0"/>
              </a:rPr>
              <a:t>effectiv</a:t>
            </a:r>
            <a:endParaRPr lang="en-IN" b="1" i="1" dirty="0">
              <a:highlight>
                <a:srgbClr val="C0C0C0"/>
              </a:highlight>
              <a:latin typeface="Aptos Narrow"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317435"/>
            <a:ext cx="5014595" cy="518159"/>
          </a:xfrm>
          <a:prstGeom prst="rect">
            <a:avLst/>
          </a:prstGeom>
        </p:spPr>
        <p:txBody>
          <a:bodyPr vert="horz" wrap="square" lIns="0" tIns="16510" rIns="0" bIns="0" rtlCol="0">
            <a:spAutoFit/>
          </a:bodyPr>
          <a:lstStyle/>
          <a:p>
            <a:pPr marL="12700">
              <a:lnSpc>
                <a:spcPct val="100000"/>
              </a:lnSpc>
              <a:spcBef>
                <a:spcPts val="130"/>
              </a:spcBef>
            </a:pPr>
            <a:r>
              <a:rPr lang="en-US" sz="3200" dirty="0"/>
              <a:t>WORK LOCATION</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6ADF00B0-B349-C00A-84C9-CE2126A100DA}"/>
              </a:ext>
            </a:extLst>
          </p:cNvPr>
          <p:cNvSpPr txBox="1"/>
          <p:nvPr/>
        </p:nvSpPr>
        <p:spPr>
          <a:xfrm>
            <a:off x="209550" y="958467"/>
            <a:ext cx="8763000" cy="5909310"/>
          </a:xfrm>
          <a:prstGeom prst="rect">
            <a:avLst/>
          </a:prstGeom>
          <a:noFill/>
        </p:spPr>
        <p:txBody>
          <a:bodyPr wrap="square" rtlCol="0">
            <a:spAutoFit/>
          </a:bodyPr>
          <a:lstStyle/>
          <a:p>
            <a:pPr algn="ctr"/>
            <a:r>
              <a:rPr lang="en-US" b="1" i="1" dirty="0">
                <a:highlight>
                  <a:srgbClr val="C0C0C0"/>
                </a:highlight>
                <a:latin typeface="Aptos Narrow" panose="020B0004020202020204" pitchFamily="34" charset="0"/>
              </a:rPr>
              <a:t>1.Remote:Employees listed as “Remote” work from locations outside of a traditional office environment. They could be working from home, co-working spaces, or any other location not specifically tied to a company office. Remote work provides flexibility but may also require the company to manage communication, collaboration, and productivity differently.</a:t>
            </a:r>
          </a:p>
          <a:p>
            <a:pPr algn="ctr"/>
            <a:r>
              <a:rPr lang="en-US" b="1" i="1" dirty="0">
                <a:highlight>
                  <a:srgbClr val="C0C0C0"/>
                </a:highlight>
                <a:latin typeface="Aptos Narrow" panose="020B0004020202020204" pitchFamily="34" charset="0"/>
              </a:rPr>
              <a:t>2.Seattle, </a:t>
            </a:r>
            <a:r>
              <a:rPr lang="en-US" b="1" i="1" dirty="0" err="1">
                <a:highlight>
                  <a:srgbClr val="C0C0C0"/>
                </a:highlight>
                <a:latin typeface="Aptos Narrow" panose="020B0004020202020204" pitchFamily="34" charset="0"/>
              </a:rPr>
              <a:t>USA:This</a:t>
            </a:r>
            <a:r>
              <a:rPr lang="en-US" b="1" i="1" dirty="0">
                <a:highlight>
                  <a:srgbClr val="C0C0C0"/>
                </a:highlight>
                <a:latin typeface="Aptos Narrow" panose="020B0004020202020204" pitchFamily="34" charset="0"/>
              </a:rPr>
              <a:t> indicates that the employee is based in or works out of Seattle, Washington, in the United States. Seattle could be one of the company’s major office locations or headquarters.</a:t>
            </a:r>
          </a:p>
          <a:p>
            <a:pPr algn="ctr"/>
            <a:r>
              <a:rPr lang="en-US" b="1" i="1" dirty="0">
                <a:highlight>
                  <a:srgbClr val="C0C0C0"/>
                </a:highlight>
                <a:latin typeface="Aptos Narrow" panose="020B0004020202020204" pitchFamily="34" charset="0"/>
              </a:rPr>
              <a:t>3.Hyderabad, India:	Employees with this location work in Hyderabad, a major city in India known for its tech industry and business hubs. This could be an office location for the company in India.</a:t>
            </a:r>
          </a:p>
          <a:p>
            <a:pPr algn="ctr"/>
            <a:r>
              <a:rPr lang="en-US" b="1" i="1" dirty="0">
                <a:highlight>
                  <a:srgbClr val="C0C0C0"/>
                </a:highlight>
                <a:latin typeface="Aptos Narrow" panose="020B0004020202020204" pitchFamily="34" charset="0"/>
              </a:rPr>
              <a:t>4.Wellington, New </a:t>
            </a:r>
            <a:r>
              <a:rPr lang="en-US" b="1" i="1" dirty="0" err="1">
                <a:highlight>
                  <a:srgbClr val="C0C0C0"/>
                </a:highlight>
                <a:latin typeface="Aptos Narrow" panose="020B0004020202020204" pitchFamily="34" charset="0"/>
              </a:rPr>
              <a:t>Zealand:Employees</a:t>
            </a:r>
            <a:r>
              <a:rPr lang="en-US" b="1" i="1" dirty="0">
                <a:highlight>
                  <a:srgbClr val="C0C0C0"/>
                </a:highlight>
                <a:latin typeface="Aptos Narrow" panose="020B0004020202020204" pitchFamily="34" charset="0"/>
              </a:rPr>
              <a:t> here are based in Wellington, the capital city of New Zealand. This might indicate a regional office or a specific location where the company has operations in New Zealand.</a:t>
            </a:r>
          </a:p>
          <a:p>
            <a:pPr algn="ctr"/>
            <a:r>
              <a:rPr lang="en-US" b="1" i="1" dirty="0">
                <a:highlight>
                  <a:srgbClr val="C0C0C0"/>
                </a:highlight>
                <a:latin typeface="Aptos Narrow" panose="020B0004020202020204" pitchFamily="34" charset="0"/>
              </a:rPr>
              <a:t>5.Columbus, </a:t>
            </a:r>
            <a:r>
              <a:rPr lang="en-US" b="1" i="1" dirty="0" err="1">
                <a:highlight>
                  <a:srgbClr val="C0C0C0"/>
                </a:highlight>
                <a:latin typeface="Aptos Narrow" panose="020B0004020202020204" pitchFamily="34" charset="0"/>
              </a:rPr>
              <a:t>USA:Employees</a:t>
            </a:r>
            <a:r>
              <a:rPr lang="en-US" b="1" i="1" dirty="0">
                <a:highlight>
                  <a:srgbClr val="C0C0C0"/>
                </a:highlight>
                <a:latin typeface="Aptos Narrow" panose="020B0004020202020204" pitchFamily="34" charset="0"/>
              </a:rPr>
              <a:t> listed under this location work in Columbus, Ohio, in the United States. This could also be a significant regional office or location for the company.</a:t>
            </a:r>
          </a:p>
          <a:p>
            <a:pPr algn="ctr"/>
            <a:r>
              <a:rPr lang="en-US" b="1" i="1" dirty="0">
                <a:highlight>
                  <a:srgbClr val="C0C0C0"/>
                </a:highlight>
                <a:latin typeface="Aptos Narrow" panose="020B0004020202020204" pitchFamily="34" charset="0"/>
              </a:rPr>
              <a:t>6.Auckland, New </a:t>
            </a:r>
            <a:r>
              <a:rPr lang="en-US" b="1" i="1" dirty="0" err="1">
                <a:highlight>
                  <a:srgbClr val="C0C0C0"/>
                </a:highlight>
                <a:latin typeface="Aptos Narrow" panose="020B0004020202020204" pitchFamily="34" charset="0"/>
              </a:rPr>
              <a:t>Zealand:This</a:t>
            </a:r>
            <a:r>
              <a:rPr lang="en-US" b="1" i="1" dirty="0">
                <a:highlight>
                  <a:srgbClr val="C0C0C0"/>
                </a:highlight>
                <a:latin typeface="Aptos Narrow" panose="020B0004020202020204" pitchFamily="34" charset="0"/>
              </a:rPr>
              <a:t> indicates that the employee is based in Auckland, the largest city in New Zealand. Auckland could be another key location for the company’s operations in the region.</a:t>
            </a:r>
          </a:p>
          <a:p>
            <a:pPr algn="ctr"/>
            <a:r>
              <a:rPr lang="en-US" b="1" i="1" dirty="0">
                <a:highlight>
                  <a:srgbClr val="C0C0C0"/>
                </a:highlight>
                <a:latin typeface="Aptos Narrow" panose="020B0004020202020204" pitchFamily="34" charset="0"/>
              </a:rPr>
              <a:t>7.Chennai, </a:t>
            </a:r>
            <a:r>
              <a:rPr lang="en-US" b="1" i="1" dirty="0" err="1">
                <a:highlight>
                  <a:srgbClr val="C0C0C0"/>
                </a:highlight>
                <a:latin typeface="Aptos Narrow" panose="020B0004020202020204" pitchFamily="34" charset="0"/>
              </a:rPr>
              <a:t>India:Employees</a:t>
            </a:r>
            <a:r>
              <a:rPr lang="en-US" b="1" i="1" dirty="0">
                <a:highlight>
                  <a:srgbClr val="C0C0C0"/>
                </a:highlight>
                <a:latin typeface="Aptos Narrow" panose="020B0004020202020204" pitchFamily="34" charset="0"/>
              </a:rPr>
              <a:t> listed under Chennai work in this city, which is a major commercial and cultural hub in South India. It is known for its strong presence in the IT and business sectors.</a:t>
            </a:r>
            <a:endParaRPr lang="en-IN" b="1" i="1" dirty="0">
              <a:highlight>
                <a:srgbClr val="C0C0C0"/>
              </a:highlight>
              <a:latin typeface="Aptos Narrow" panose="020B00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0" y="3734"/>
            <a:ext cx="9763125" cy="1121461"/>
          </a:xfrm>
          <a:prstGeom prst="rect">
            <a:avLst/>
          </a:prstGeom>
        </p:spPr>
        <p:txBody>
          <a:bodyPr vert="horz" wrap="square" lIns="0" tIns="13335" rIns="0" bIns="0" rtlCol="0">
            <a:spAutoFit/>
          </a:bodyPr>
          <a:lstStyle/>
          <a:p>
            <a:pPr marL="12700">
              <a:spcBef>
                <a:spcPts val="105"/>
              </a:spcBef>
            </a:pPr>
            <a:r>
              <a:rPr lang="en-US" sz="3600" dirty="0">
                <a:solidFill>
                  <a:srgbClr val="0D0D0D"/>
                </a:solidFill>
                <a:latin typeface="Times New Roman" panose="02020603050405020304" pitchFamily="18" charset="0"/>
                <a:cs typeface="Times New Roman" panose="02020603050405020304" pitchFamily="18" charset="0"/>
              </a:rPr>
              <a:t>Employee salary</a:t>
            </a:r>
            <a:br>
              <a:rPr lang="en-US" sz="3600" b="0" i="0" dirty="0">
                <a:solidFill>
                  <a:srgbClr val="0D0D0D"/>
                </a:solidFill>
                <a:effectLst/>
                <a:latin typeface="Times New Roman" panose="02020603050405020304" pitchFamily="18" charset="0"/>
                <a:cs typeface="Times New Roman" panose="02020603050405020304" pitchFamily="18" charset="0"/>
              </a:rPr>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379399F1-702A-C3E7-454E-E3AB372B9E5F}"/>
              </a:ext>
            </a:extLst>
          </p:cNvPr>
          <p:cNvSpPr txBox="1"/>
          <p:nvPr/>
        </p:nvSpPr>
        <p:spPr>
          <a:xfrm>
            <a:off x="2757487" y="2255249"/>
            <a:ext cx="6534150" cy="4093428"/>
          </a:xfrm>
          <a:prstGeom prst="rect">
            <a:avLst/>
          </a:prstGeom>
          <a:noFill/>
        </p:spPr>
        <p:txBody>
          <a:bodyPr wrap="square" rtlCol="0">
            <a:spAutoFit/>
          </a:bodyPr>
          <a:lstStyle/>
          <a:p>
            <a:pPr algn="ctr"/>
            <a:r>
              <a:rPr lang="en-US" sz="2000" b="1" dirty="0">
                <a:solidFill>
                  <a:schemeClr val="bg2">
                    <a:lumMod val="10000"/>
                  </a:schemeClr>
                </a:solidFill>
                <a:highlight>
                  <a:srgbClr val="C0C0C0"/>
                </a:highlight>
              </a:rPr>
              <a:t>1.Basic </a:t>
            </a:r>
            <a:r>
              <a:rPr lang="en-US" sz="2000" b="1" dirty="0" err="1">
                <a:solidFill>
                  <a:schemeClr val="bg2">
                    <a:lumMod val="10000"/>
                  </a:schemeClr>
                </a:solidFill>
                <a:highlight>
                  <a:srgbClr val="C0C0C0"/>
                </a:highlight>
              </a:rPr>
              <a:t>Salary:This</a:t>
            </a:r>
            <a:r>
              <a:rPr lang="en-US" sz="2000" b="1" dirty="0">
                <a:solidFill>
                  <a:schemeClr val="bg2">
                    <a:lumMod val="10000"/>
                  </a:schemeClr>
                </a:solidFill>
                <a:highlight>
                  <a:srgbClr val="C0C0C0"/>
                </a:highlight>
              </a:rPr>
              <a:t> is the fixed amount of money an employee earns before any bonuses, benefits, or deductions. It’s usually expressed as an annual salary (e.g., $50,000 per year) or a monthly salary (e.g., $4,000 per month).</a:t>
            </a:r>
          </a:p>
          <a:p>
            <a:pPr algn="ctr"/>
            <a:r>
              <a:rPr lang="en-US" sz="2000" b="1" dirty="0">
                <a:solidFill>
                  <a:schemeClr val="bg2">
                    <a:lumMod val="10000"/>
                  </a:schemeClr>
                </a:solidFill>
                <a:highlight>
                  <a:srgbClr val="C0C0C0"/>
                </a:highlight>
              </a:rPr>
              <a:t>2.Gross </a:t>
            </a:r>
            <a:r>
              <a:rPr lang="en-US" sz="2000" b="1" dirty="0" err="1">
                <a:solidFill>
                  <a:schemeClr val="bg2">
                    <a:lumMod val="10000"/>
                  </a:schemeClr>
                </a:solidFill>
                <a:highlight>
                  <a:srgbClr val="C0C0C0"/>
                </a:highlight>
              </a:rPr>
              <a:t>Salary:Gross</a:t>
            </a:r>
            <a:r>
              <a:rPr lang="en-US" sz="2000" b="1" dirty="0">
                <a:solidFill>
                  <a:schemeClr val="bg2">
                    <a:lumMod val="10000"/>
                  </a:schemeClr>
                </a:solidFill>
                <a:highlight>
                  <a:srgbClr val="C0C0C0"/>
                </a:highlight>
              </a:rPr>
              <a:t> salary includes the base salary plus any additional earnings like bonuses, overtime pay, or allowances. It is the total amount earned before taxes and other deductions.</a:t>
            </a:r>
          </a:p>
          <a:p>
            <a:pPr algn="ctr"/>
            <a:r>
              <a:rPr lang="en-US" sz="2000" b="1" dirty="0">
                <a:solidFill>
                  <a:schemeClr val="bg2">
                    <a:lumMod val="10000"/>
                  </a:schemeClr>
                </a:solidFill>
                <a:highlight>
                  <a:srgbClr val="C0C0C0"/>
                </a:highlight>
              </a:rPr>
              <a:t>3.Net </a:t>
            </a:r>
            <a:r>
              <a:rPr lang="en-US" sz="2000" b="1" dirty="0" err="1">
                <a:solidFill>
                  <a:schemeClr val="bg2">
                    <a:lumMod val="10000"/>
                  </a:schemeClr>
                </a:solidFill>
                <a:highlight>
                  <a:srgbClr val="C0C0C0"/>
                </a:highlight>
              </a:rPr>
              <a:t>Salary:Net</a:t>
            </a:r>
            <a:r>
              <a:rPr lang="en-US" sz="2000" b="1" dirty="0">
                <a:solidFill>
                  <a:schemeClr val="bg2">
                    <a:lumMod val="10000"/>
                  </a:schemeClr>
                </a:solidFill>
                <a:highlight>
                  <a:srgbClr val="C0C0C0"/>
                </a:highlight>
              </a:rPr>
              <a:t> salary, often referred to as “take-home pay,” is the amount an employee receives after all deductions (taxes, retirement contributions, health insurance, </a:t>
            </a:r>
            <a:r>
              <a:rPr lang="en-US" sz="2000" b="1" dirty="0" err="1">
                <a:solidFill>
                  <a:schemeClr val="bg2">
                    <a:lumMod val="10000"/>
                  </a:schemeClr>
                </a:solidFill>
                <a:highlight>
                  <a:srgbClr val="C0C0C0"/>
                </a:highlight>
              </a:rPr>
              <a:t>etc</a:t>
            </a:r>
            <a:endParaRPr lang="en-IN" sz="2000" b="1" dirty="0">
              <a:solidFill>
                <a:schemeClr val="bg2">
                  <a:lumMod val="10000"/>
                </a:schemeClr>
              </a:solidFill>
              <a:highlight>
                <a:srgbClr val="C0C0C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9C7F4861-2679-E430-2E93-063033A1A4A2}"/>
              </a:ext>
            </a:extLst>
          </p:cNvPr>
          <p:cNvSpPr txBox="1"/>
          <p:nvPr/>
        </p:nvSpPr>
        <p:spPr>
          <a:xfrm>
            <a:off x="381000" y="1371600"/>
            <a:ext cx="8001000" cy="4278094"/>
          </a:xfrm>
          <a:prstGeom prst="rect">
            <a:avLst/>
          </a:prstGeom>
          <a:noFill/>
        </p:spPr>
        <p:txBody>
          <a:bodyPr wrap="square" rtlCol="0">
            <a:spAutoFit/>
          </a:bodyPr>
          <a:lstStyle/>
          <a:p>
            <a:pPr algn="ctr"/>
            <a:r>
              <a:rPr lang="en-US" sz="1600" b="1" i="1" dirty="0">
                <a:highlight>
                  <a:srgbClr val="C0C0C0"/>
                </a:highlight>
                <a:latin typeface="Arial" panose="020B0604020202020204" pitchFamily="34" charset="0"/>
                <a:cs typeface="Arial" panose="020B0604020202020204" pitchFamily="34" charset="0"/>
              </a:rPr>
              <a:t>•Employee ID: A unique identifier for each employee. This is typically a numeric or alphanumeric code that distinguishes one employee from another.	</a:t>
            </a:r>
          </a:p>
          <a:p>
            <a:pPr algn="ctr"/>
            <a:r>
              <a:rPr lang="en-US" sz="1600" b="1" i="1" dirty="0">
                <a:highlight>
                  <a:srgbClr val="C0C0C0"/>
                </a:highlight>
                <a:latin typeface="Arial" panose="020B0604020202020204" pitchFamily="34" charset="0"/>
                <a:cs typeface="Arial" panose="020B0604020202020204" pitchFamily="34" charset="0"/>
              </a:rPr>
              <a:t>•Start Date: The date when the employee began their employment with the company. This helps in calculating tenure and understanding employee turnover.</a:t>
            </a:r>
          </a:p>
          <a:p>
            <a:pPr algn="ctr"/>
            <a:r>
              <a:rPr lang="en-US" sz="1600" b="1" i="1" dirty="0">
                <a:highlight>
                  <a:srgbClr val="C0C0C0"/>
                </a:highlight>
                <a:latin typeface="Arial" panose="020B0604020202020204" pitchFamily="34" charset="0"/>
                <a:cs typeface="Arial" panose="020B0604020202020204" pitchFamily="34" charset="0"/>
              </a:rPr>
              <a:t>•FTE (Full-Time Equivalent): Indicates whether the employee works full-time (1.0) or part-time (less than 1.0). This metric is useful for workforce planning and cost analysis.	</a:t>
            </a:r>
          </a:p>
          <a:p>
            <a:pPr algn="ctr"/>
            <a:r>
              <a:rPr lang="en-US" sz="1600" b="1" i="1" dirty="0">
                <a:highlight>
                  <a:srgbClr val="C0C0C0"/>
                </a:highlight>
                <a:latin typeface="Arial" panose="020B0604020202020204" pitchFamily="34" charset="0"/>
                <a:cs typeface="Arial" panose="020B0604020202020204" pitchFamily="34" charset="0"/>
              </a:rPr>
              <a:t>•Employee Type: Categorizes employees based on their contract type (e.g., Permanent, Fixed Term, Temporary). This helps in analyzing employment stability and workforce composition.</a:t>
            </a:r>
          </a:p>
          <a:p>
            <a:pPr algn="ctr"/>
            <a:r>
              <a:rPr lang="en-US" sz="1600" b="1" i="1" dirty="0">
                <a:highlight>
                  <a:srgbClr val="C0C0C0"/>
                </a:highlight>
                <a:latin typeface="Arial" panose="020B0604020202020204" pitchFamily="34" charset="0"/>
                <a:cs typeface="Arial" panose="020B0604020202020204" pitchFamily="34" charset="0"/>
              </a:rPr>
              <a:t>•Work Location: The geographical location where the employee is based or works from (e.g., Remote, Seattle, Hyderabad). This is important for regional analysis and understanding distribution.</a:t>
            </a:r>
          </a:p>
          <a:p>
            <a:pPr algn="ctr"/>
            <a:r>
              <a:rPr lang="en-US" sz="1600" b="1" i="1" dirty="0">
                <a:highlight>
                  <a:srgbClr val="C0C0C0"/>
                </a:highlight>
                <a:latin typeface="Arial" panose="020B0604020202020204" pitchFamily="34" charset="0"/>
                <a:cs typeface="Arial" panose="020B0604020202020204" pitchFamily="34" charset="0"/>
              </a:rPr>
              <a:t>•Salary (if included): The amount of money an employee earns. This can be analyzed to study pay equity, budget allocation, and salary distribution across different roles and locations.</a:t>
            </a:r>
            <a:endParaRPr lang="en-IN" sz="1600" b="1" i="1" dirty="0">
              <a:highlight>
                <a:srgbClr val="C0C0C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AA59564-909C-6B6A-F6C3-3FE20C1B90EF}"/>
              </a:ext>
            </a:extLst>
          </p:cNvPr>
          <p:cNvSpPr txBox="1"/>
          <p:nvPr/>
        </p:nvSpPr>
        <p:spPr>
          <a:xfrm>
            <a:off x="1905000" y="2590800"/>
            <a:ext cx="6705600" cy="2677656"/>
          </a:xfrm>
          <a:prstGeom prst="rect">
            <a:avLst/>
          </a:prstGeom>
          <a:noFill/>
        </p:spPr>
        <p:txBody>
          <a:bodyPr wrap="square" rtlCol="0">
            <a:spAutoFit/>
          </a:bodyPr>
          <a:lstStyle/>
          <a:p>
            <a:r>
              <a:rPr lang="en-US" sz="2800" b="1" i="1" dirty="0">
                <a:highlight>
                  <a:srgbClr val="C0C0C0"/>
                </a:highlight>
                <a:latin typeface="Arial Black" panose="020B0A04020102020204" pitchFamily="34" charset="0"/>
              </a:rPr>
              <a:t>The analysis of the employee dataset has provided valuable insights into the workforce composition, employment patterns, and geographical distribution of the staff.</a:t>
            </a:r>
            <a:endParaRPr lang="en-IN" sz="2800" b="1" i="1" dirty="0">
              <a:highlight>
                <a:srgbClr val="C0C0C0"/>
              </a:highlight>
              <a:latin typeface="Arial Black" panose="020B0A040201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972</Words>
  <Application>Microsoft Office PowerPoint</Application>
  <PresentationFormat>Widescreen</PresentationFormat>
  <Paragraphs>53</Paragraphs>
  <Slides>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Aptos Narrow</vt:lpstr>
      <vt:lpstr>Arial</vt:lpstr>
      <vt:lpstr>Arial Black</vt:lpstr>
      <vt:lpstr>Calibri</vt:lpstr>
      <vt:lpstr>Roboto</vt:lpstr>
      <vt:lpstr>Times New Roman</vt:lpstr>
      <vt:lpstr>Trebuchet MS</vt:lpstr>
      <vt:lpstr>Office Theme</vt:lpstr>
      <vt:lpstr>Employee Data Analysis using Excel  </vt:lpstr>
      <vt:lpstr>PROJECT TITLE</vt:lpstr>
      <vt:lpstr>AGENDA</vt:lpstr>
      <vt:lpstr>PROBLEM STATEMENT</vt:lpstr>
      <vt:lpstr>EMPLOYEE TYPE</vt:lpstr>
      <vt:lpstr>WORK LOCATION</vt:lpstr>
      <vt:lpstr>Employee salary </vt:lpstr>
      <vt:lpstr>Dataset Description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sanjana sanjana</cp:lastModifiedBy>
  <cp:revision>13</cp:revision>
  <dcterms:created xsi:type="dcterms:W3CDTF">2024-03-29T15:07:22Z</dcterms:created>
  <dcterms:modified xsi:type="dcterms:W3CDTF">2024-08-31T15:47:35Z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