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35" r:id="rId5"/>
    <p:sldId id="336" r:id="rId6"/>
    <p:sldId id="337" r:id="rId7"/>
    <p:sldId id="338" r:id="rId8"/>
    <p:sldId id="348" r:id="rId9"/>
    <p:sldId id="351" r:id="rId10"/>
    <p:sldId id="339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Analysis of </a:t>
            </a:r>
            <a:br>
              <a:rPr lang="en-US" dirty="0"/>
            </a:br>
            <a:r>
              <a:rPr lang="en-US" dirty="0"/>
              <a:t>Myntra apparel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1" y="2098603"/>
            <a:ext cx="8297380" cy="66325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Query - Count the number of products available in size "M."</a:t>
            </a:r>
            <a:br>
              <a:rPr lang="en-IN" b="0" i="0" dirty="0">
                <a:solidFill>
                  <a:srgbClr val="50596C"/>
                </a:solidFill>
                <a:effectLst/>
                <a:latin typeface="Roobert"/>
              </a:rPr>
            </a:br>
            <a:br>
              <a:rPr lang="en-IN" dirty="0"/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761860"/>
            <a:ext cx="8324089" cy="2803787"/>
          </a:xfrm>
        </p:spPr>
        <p:txBody>
          <a:bodyPr/>
          <a:lstStyle/>
          <a:p>
            <a:pPr marL="0" indent="0"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using text filters, we can count the number of M that are present in the size with using “Text contains”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2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46448"/>
            <a:ext cx="8297380" cy="2211356"/>
          </a:xfrm>
        </p:spPr>
        <p:txBody>
          <a:bodyPr>
            <a:normAutofit fontScale="90000"/>
          </a:bodyPr>
          <a:lstStyle/>
          <a:p>
            <a:r>
              <a:rPr lang="en-IN" b="0" dirty="0">
                <a:solidFill>
                  <a:srgbClr val="50596C"/>
                </a:solidFill>
                <a:latin typeface="Roobert"/>
              </a:rPr>
              <a:t>Query - </a:t>
            </a:r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Create a new column to label the products as "High Discount" if the discount offer is greater than 50% OFF, otherwise label them as "Low Discount."</a:t>
            </a:r>
            <a:br>
              <a:rPr lang="en-IN" b="0" i="0" dirty="0">
                <a:solidFill>
                  <a:srgbClr val="50596C"/>
                </a:solidFill>
                <a:effectLst/>
                <a:latin typeface="Roobert"/>
              </a:rPr>
            </a:br>
            <a:br>
              <a:rPr lang="en-IN" dirty="0"/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761860"/>
            <a:ext cx="8324089" cy="2803787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 this formula we can conclude if we are having high or low discount on our products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=IF([@Column2]&gt;0.5, "High discount", "low discount")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1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09126"/>
            <a:ext cx="8297380" cy="1884784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Query - Use VLOOKUP/XLOOKUP to find the product brand, price, and rating of the product with </a:t>
            </a:r>
            <a:r>
              <a:rPr lang="en-IN" b="0" i="0" dirty="0" err="1">
                <a:solidFill>
                  <a:srgbClr val="50596C"/>
                </a:solidFill>
                <a:effectLst/>
                <a:latin typeface="Roobert"/>
              </a:rPr>
              <a:t>Product_id</a:t>
            </a:r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 "11226634".</a:t>
            </a:r>
            <a:br>
              <a:rPr lang="en-IN" b="0" i="0" dirty="0">
                <a:solidFill>
                  <a:srgbClr val="50596C"/>
                </a:solidFill>
                <a:effectLst/>
                <a:latin typeface="Roobert"/>
              </a:rPr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3153746"/>
            <a:ext cx="8324089" cy="2411901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Used VLOOKUP function to find the product details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=VLOOKUP(S11,Table1[[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Product_id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]:[Column2]],{2,7,9},FALSE)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2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85" y="2178698"/>
            <a:ext cx="8297380" cy="125030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Query - Find the "</a:t>
            </a:r>
            <a:r>
              <a:rPr lang="en-IN" b="0" i="0" dirty="0" err="1">
                <a:solidFill>
                  <a:srgbClr val="50596C"/>
                </a:solidFill>
                <a:effectLst/>
                <a:latin typeface="Roobert"/>
              </a:rPr>
              <a:t>DiscountPrice</a:t>
            </a:r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" for the product with the Product ID "6744434" using the INDEX and MATCH functions.</a:t>
            </a:r>
            <a:br>
              <a:rPr lang="en-IN" b="0" i="0" dirty="0">
                <a:solidFill>
                  <a:srgbClr val="50596C"/>
                </a:solidFill>
                <a:effectLst/>
                <a:latin typeface="Roobert"/>
              </a:rPr>
            </a:br>
            <a:br>
              <a:rPr lang="en-IN" dirty="0"/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3228392"/>
            <a:ext cx="8324089" cy="2337256"/>
          </a:xfrm>
        </p:spPr>
        <p:txBody>
          <a:bodyPr/>
          <a:lstStyle/>
          <a:p>
            <a:pPr marL="0" indent="0"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=INDEX(R:R,MATCH(6744434, B:B,0))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4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914400"/>
            <a:ext cx="8297380" cy="1884784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Query - Utilize nested </a:t>
            </a:r>
            <a:r>
              <a:rPr lang="en-IN" b="0" i="0" dirty="0" err="1">
                <a:solidFill>
                  <a:srgbClr val="50596C"/>
                </a:solidFill>
                <a:effectLst/>
                <a:latin typeface="Roobert"/>
              </a:rPr>
              <a:t>xlookup</a:t>
            </a:r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 to find any column’s detail of a product with it’s product id.</a:t>
            </a:r>
            <a:br>
              <a:rPr lang="en-IN" b="0" i="0" dirty="0">
                <a:solidFill>
                  <a:srgbClr val="50596C"/>
                </a:solidFill>
                <a:effectLst/>
                <a:latin typeface="Roobert"/>
              </a:rPr>
            </a:br>
            <a:br>
              <a:rPr lang="en-IN" dirty="0"/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21902"/>
            <a:ext cx="8324089" cy="2943746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index and match functions since I don’t have the updated version of excel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=INDEX(C:T, MATCH(V5, B:B,0),3)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4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Akshun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About the company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7E818C"/>
                </a:solidFill>
                <a:effectLst/>
                <a:latin typeface="Assistant" panose="020F0502020204030204" pitchFamily="2" charset="-79"/>
                <a:cs typeface="Assistant" panose="020F0502020204030204" pitchFamily="2" charset="-79"/>
              </a:rPr>
              <a:t>Myntra is a one stop shop for all your fashion and lifestyle needs. Being India's largest e-commerce store for fashion and lifestyle products, Myntra aims at providing a hassle free and enjoyable shopping experience to shoppers across the country with the widest range of brands and products on its portal. The brand is making a conscious effort to bring the power of fashion to shoppers with an array of the latest and trendiest products available in the country.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r>
              <a:rPr lang="en-US" dirty="0"/>
              <a:t>and preparation</a:t>
            </a:r>
          </a:p>
        </p:txBody>
      </p:sp>
      <p:pic>
        <p:nvPicPr>
          <p:cNvPr id="1028" name="Picture 4" descr="Ecommerce: Myntra launches spotlight initiative ‘Brand Fest’ to ...">
            <a:extLst>
              <a:ext uri="{FF2B5EF4-FFF2-40B4-BE49-F238E27FC236}">
                <a16:creationId xmlns:a16="http://schemas.microsoft.com/office/drawing/2014/main" id="{966EE5B1-0B7E-ABE4-966A-96DF6ABE320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1" r="27881"/>
          <a:stretch>
            <a:fillRect/>
          </a:stretch>
        </p:blipFill>
        <p:spPr bwMode="auto">
          <a:xfrm>
            <a:off x="7371180" y="0"/>
            <a:ext cx="48208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34972"/>
            <a:ext cx="5864352" cy="2362836"/>
          </a:xfrm>
        </p:spPr>
        <p:txBody>
          <a:bodyPr>
            <a:normAutofit/>
          </a:bodyPr>
          <a:lstStyle/>
          <a:p>
            <a:pPr algn="l" rtl="0">
              <a:buFont typeface="+mj-lt"/>
              <a:buAutoNum type="arabicPeriod"/>
            </a:pPr>
            <a:r>
              <a:rPr lang="en-ZA" sz="2400" b="0" dirty="0">
                <a:latin typeface="Aptos" panose="020B0004020202020204" pitchFamily="34" charset="0"/>
              </a:rPr>
              <a:t>Query- Check for the duplicate values in the dataset.</a:t>
            </a:r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There are no duplicate values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1726"/>
            <a:ext cx="8297380" cy="1326514"/>
          </a:xfrm>
        </p:spPr>
        <p:txBody>
          <a:bodyPr/>
          <a:lstStyle/>
          <a:p>
            <a:pPr algn="l" rtl="0"/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Query - Standardize the "Discount Offer" column to a single format, ensuring all values are uniform.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643" y="2290927"/>
            <a:ext cx="8324089" cy="3493008"/>
          </a:xfrm>
        </p:spPr>
        <p:txBody>
          <a:bodyPr>
            <a:normAutofit fontScale="925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Formula used to get them in single format (Standardize)-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=IF(ISNUMBER([@DiscountOffer3]),[@DiscountOffer3],[@DiscountOffer2]*[@[OriginalPrice (in Rs)]])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formula is used to replace the zeroes with the blanks in the table-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=IF(ISNUMBER([@DiscountOffer3]),[@DiscountOffer3], IF(ISBLANK([@DiscountOffer2]), " ",[@DiscountOffer2]*[@[OriginalPrice (in Rs)]]))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76" y="1325567"/>
            <a:ext cx="8297380" cy="185617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Query - Identify rows where both "</a:t>
            </a:r>
            <a:r>
              <a:rPr lang="en-IN" b="0" i="0" dirty="0" err="1">
                <a:solidFill>
                  <a:srgbClr val="50596C"/>
                </a:solidFill>
                <a:effectLst/>
                <a:latin typeface="Roobert"/>
              </a:rPr>
              <a:t>DiscountPrice</a:t>
            </a:r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" &amp;"Discount Offer" are null and fill "</a:t>
            </a:r>
            <a:r>
              <a:rPr lang="en-IN" b="0" i="0" dirty="0" err="1">
                <a:solidFill>
                  <a:srgbClr val="50596C"/>
                </a:solidFill>
                <a:effectLst/>
                <a:latin typeface="Roobert"/>
              </a:rPr>
              <a:t>DiscountPrice</a:t>
            </a:r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" with the average discount price of the respective category.</a:t>
            </a:r>
            <a:br>
              <a:rPr lang="en-IN" b="0" i="0" dirty="0">
                <a:solidFill>
                  <a:srgbClr val="50596C"/>
                </a:solidFill>
                <a:effectLst/>
                <a:latin typeface="Roobert"/>
              </a:rPr>
            </a:br>
            <a:endParaRPr lang="en-IN" b="0" i="0" dirty="0">
              <a:solidFill>
                <a:srgbClr val="50596C"/>
              </a:solidFill>
              <a:effectLst/>
              <a:latin typeface="Roober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5567" y="3428999"/>
            <a:ext cx="8324089" cy="2766855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how we get the average values which are missing in the table by using the below formula</a:t>
            </a:r>
            <a:endParaRPr lang="en-IN" sz="1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600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=IF([@[Discount_amount]]= " ", AVERSGEIFS([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Discount_amount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],[Category],[@Category]),[@[Discount_amount]])</a:t>
            </a:r>
            <a:endParaRPr lang="en-IN" sz="1600" b="0" dirty="0">
              <a:effectLst/>
            </a:endParaRPr>
          </a:p>
          <a:p>
            <a:br>
              <a:rPr lang="en-IN" sz="1600" b="0" dirty="0">
                <a:effectLst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0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054358"/>
            <a:ext cx="8297380" cy="2118050"/>
          </a:xfrm>
        </p:spPr>
        <p:txBody>
          <a:bodyPr>
            <a:normAutofit/>
          </a:bodyPr>
          <a:lstStyle/>
          <a:p>
            <a:pPr algn="l" rtl="0"/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QUERY - Replace all null values in the "Size Option" column with the text "Not Available."</a:t>
            </a:r>
            <a:br>
              <a:rPr lang="en-IN" b="0" i="0" dirty="0">
                <a:solidFill>
                  <a:srgbClr val="50596C"/>
                </a:solidFill>
                <a:effectLst/>
                <a:latin typeface="Roobert"/>
              </a:rPr>
            </a:br>
            <a:br>
              <a:rPr lang="en-IN" dirty="0"/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3303036"/>
            <a:ext cx="8324089" cy="2262611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no null values to replace.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1007706"/>
            <a:ext cx="8297380" cy="1614196"/>
          </a:xfrm>
        </p:spPr>
        <p:txBody>
          <a:bodyPr>
            <a:normAutofit fontScale="90000"/>
          </a:bodyPr>
          <a:lstStyle/>
          <a:p>
            <a:pPr algn="l"/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Query - Calculate the overall average original price for products with ratings greater than 4.</a:t>
            </a:r>
            <a:br>
              <a:rPr lang="en-IN" b="0" i="0" dirty="0">
                <a:solidFill>
                  <a:srgbClr val="50596C"/>
                </a:solidFill>
                <a:effectLst/>
                <a:latin typeface="Roobert"/>
              </a:rPr>
            </a:br>
            <a:br>
              <a:rPr lang="en-IN" dirty="0"/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2340" y="2621902"/>
            <a:ext cx="8324089" cy="2337256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Calculated the overall average of original price by using the formula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=ROUND(AVERAGEIF(Table2[Ratings],"&gt;4",Table2[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OriginalPrice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(in Rs)]),2)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 value that comes is 1966.67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5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867747"/>
            <a:ext cx="8297380" cy="1772815"/>
          </a:xfrm>
        </p:spPr>
        <p:txBody>
          <a:bodyPr>
            <a:normAutofit/>
          </a:bodyPr>
          <a:lstStyle/>
          <a:p>
            <a:pPr algn="l"/>
            <a:r>
              <a:rPr lang="en-US" b="0" dirty="0" err="1"/>
              <a:t>QUery</a:t>
            </a:r>
            <a:r>
              <a:rPr lang="en-US" b="0" dirty="0"/>
              <a:t>-</a:t>
            </a:r>
            <a:r>
              <a:rPr lang="en-US" dirty="0"/>
              <a:t> </a:t>
            </a:r>
            <a:r>
              <a:rPr lang="en-IN" b="0" dirty="0">
                <a:solidFill>
                  <a:srgbClr val="50596C"/>
                </a:solidFill>
                <a:latin typeface="Roobert"/>
              </a:rPr>
              <a:t>count the nu</a:t>
            </a:r>
            <a:r>
              <a:rPr lang="en-IN" b="0" i="0" dirty="0">
                <a:solidFill>
                  <a:srgbClr val="50596C"/>
                </a:solidFill>
                <a:effectLst/>
                <a:latin typeface="Roobert"/>
              </a:rPr>
              <a:t>mber of products with a discount offer greater than 50% OFF.</a:t>
            </a:r>
            <a:br>
              <a:rPr lang="en-IN" b="0" i="0" dirty="0">
                <a:solidFill>
                  <a:srgbClr val="50596C"/>
                </a:solidFill>
                <a:effectLst/>
                <a:latin typeface="Roobert"/>
              </a:rPr>
            </a:br>
            <a:br>
              <a:rPr lang="en-IN" dirty="0"/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640562"/>
            <a:ext cx="8324089" cy="1492899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Formula for counting products with having discount over 50%</a:t>
            </a:r>
            <a:endParaRPr lang="en-IN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=COUNTIF(Table2[Column2],"&gt;50%")</a:t>
            </a:r>
            <a:endParaRPr lang="en-IN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19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85</TotalTime>
  <Words>682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Assistant</vt:lpstr>
      <vt:lpstr>Avenir Next LT Pro Light</vt:lpstr>
      <vt:lpstr>Calibri</vt:lpstr>
      <vt:lpstr>Posterama</vt:lpstr>
      <vt:lpstr>Roobert</vt:lpstr>
      <vt:lpstr>Custom</vt:lpstr>
      <vt:lpstr>Analysis of  Myntra apparel</vt:lpstr>
      <vt:lpstr>About the company </vt:lpstr>
      <vt:lpstr>Data cleaning and preparation</vt:lpstr>
      <vt:lpstr>Query- Check for the duplicate values in the dataset.</vt:lpstr>
      <vt:lpstr>Query - Standardize the "Discount Offer" column to a single format, ensuring all values are uniform.</vt:lpstr>
      <vt:lpstr>Query - Identify rows where both "DiscountPrice" &amp;"Discount Offer" are null and fill "DiscountPrice" with the average discount price of the respective category. </vt:lpstr>
      <vt:lpstr>QUERY - Replace all null values in the "Size Option" column with the text "Not Available."  </vt:lpstr>
      <vt:lpstr>Query - Calculate the overall average original price for products with ratings greater than 4.  </vt:lpstr>
      <vt:lpstr>QUery- count the number of products with a discount offer greater than 50% OFF.  </vt:lpstr>
      <vt:lpstr>Query - Count the number of products available in size "M."  </vt:lpstr>
      <vt:lpstr>Query - Create a new column to label the products as "High Discount" if the discount offer is greater than 50% OFF, otherwise label them as "Low Discount."  </vt:lpstr>
      <vt:lpstr>Query - Use VLOOKUP/XLOOKUP to find the product brand, price, and rating of the product with Product_id "11226634". </vt:lpstr>
      <vt:lpstr>Query - Find the "DiscountPrice" for the product with the Product ID "6744434" using the INDEX and MATCH functions.  </vt:lpstr>
      <vt:lpstr>Query - Utilize nested xlookup to find any column’s detail of a product with it’s product id.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Akshun Choudhary</dc:creator>
  <cp:lastModifiedBy>Akshun Choudhary</cp:lastModifiedBy>
  <cp:revision>2</cp:revision>
  <dcterms:created xsi:type="dcterms:W3CDTF">2024-10-27T19:25:47Z</dcterms:created>
  <dcterms:modified xsi:type="dcterms:W3CDTF">2024-10-27T20:52:20Z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