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65" r:id="rId2"/>
    <p:sldId id="266" r:id="rId3"/>
    <p:sldId id="256" r:id="rId4"/>
    <p:sldId id="257" r:id="rId5"/>
    <p:sldId id="258" r:id="rId6"/>
    <p:sldId id="259" r:id="rId7"/>
    <p:sldId id="260" r:id="rId8"/>
    <p:sldId id="261" r:id="rId9"/>
    <p:sldId id="268" r:id="rId10"/>
    <p:sldId id="263" r:id="rId11"/>
    <p:sldId id="269" r:id="rId12"/>
    <p:sldId id="270" r:id="rId13"/>
    <p:sldId id="271" r:id="rId14"/>
    <p:sldId id="272" r:id="rId15"/>
    <p:sldId id="273" r:id="rId16"/>
    <p:sldId id="274" r:id="rId17"/>
    <p:sldId id="264"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1FF232-633C-4947-A29E-7FBAC4DE958C}" type="datetimeFigureOut">
              <a:rPr lang="en-IN" smtClean="0"/>
              <a:t>07-06-2023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88162EA-01EB-4B20-99E1-1873D5A2FD30}" type="slidenum">
              <a:rPr lang="en-IN" smtClean="0"/>
              <a:t>‹#›</a:t>
            </a:fld>
            <a:endParaRPr lang="en-IN"/>
          </a:p>
        </p:txBody>
      </p:sp>
    </p:spTree>
    <p:extLst>
      <p:ext uri="{BB962C8B-B14F-4D97-AF65-F5344CB8AC3E}">
        <p14:creationId xmlns:p14="http://schemas.microsoft.com/office/powerpoint/2010/main" val="1389093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1FF232-633C-4947-A29E-7FBAC4DE958C}"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8162EA-01EB-4B20-99E1-1873D5A2FD30}" type="slidenum">
              <a:rPr lang="en-IN" smtClean="0"/>
              <a:t>‹#›</a:t>
            </a:fld>
            <a:endParaRPr lang="en-IN"/>
          </a:p>
        </p:txBody>
      </p:sp>
    </p:spTree>
    <p:extLst>
      <p:ext uri="{BB962C8B-B14F-4D97-AF65-F5344CB8AC3E}">
        <p14:creationId xmlns:p14="http://schemas.microsoft.com/office/powerpoint/2010/main" val="291757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1FF232-633C-4947-A29E-7FBAC4DE958C}"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162EA-01EB-4B20-99E1-1873D5A2FD30}" type="slidenum">
              <a:rPr lang="en-IN" smtClean="0"/>
              <a:t>‹#›</a:t>
            </a:fld>
            <a:endParaRPr lang="en-IN"/>
          </a:p>
        </p:txBody>
      </p:sp>
    </p:spTree>
    <p:extLst>
      <p:ext uri="{BB962C8B-B14F-4D97-AF65-F5344CB8AC3E}">
        <p14:creationId xmlns:p14="http://schemas.microsoft.com/office/powerpoint/2010/main" val="1901233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1FF232-633C-4947-A29E-7FBAC4DE958C}"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162EA-01EB-4B20-99E1-1873D5A2FD30}" type="slidenum">
              <a:rPr lang="en-IN" smtClean="0"/>
              <a:t>‹#›</a:t>
            </a:fld>
            <a:endParaRPr lang="en-IN"/>
          </a:p>
        </p:txBody>
      </p:sp>
    </p:spTree>
    <p:extLst>
      <p:ext uri="{BB962C8B-B14F-4D97-AF65-F5344CB8AC3E}">
        <p14:creationId xmlns:p14="http://schemas.microsoft.com/office/powerpoint/2010/main" val="3059788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1FF232-633C-4947-A29E-7FBAC4DE958C}"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162EA-01EB-4B20-99E1-1873D5A2FD30}" type="slidenum">
              <a:rPr lang="en-IN" smtClean="0"/>
              <a:t>‹#›</a:t>
            </a:fld>
            <a:endParaRPr lang="en-IN"/>
          </a:p>
        </p:txBody>
      </p:sp>
    </p:spTree>
    <p:extLst>
      <p:ext uri="{BB962C8B-B14F-4D97-AF65-F5344CB8AC3E}">
        <p14:creationId xmlns:p14="http://schemas.microsoft.com/office/powerpoint/2010/main" val="2717358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1FF232-633C-4947-A29E-7FBAC4DE958C}"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162EA-01EB-4B20-99E1-1873D5A2FD30}" type="slidenum">
              <a:rPr lang="en-IN" smtClean="0"/>
              <a:t>‹#›</a:t>
            </a:fld>
            <a:endParaRPr lang="en-IN"/>
          </a:p>
        </p:txBody>
      </p:sp>
    </p:spTree>
    <p:extLst>
      <p:ext uri="{BB962C8B-B14F-4D97-AF65-F5344CB8AC3E}">
        <p14:creationId xmlns:p14="http://schemas.microsoft.com/office/powerpoint/2010/main" val="3850111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1FF232-633C-4947-A29E-7FBAC4DE958C}"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162EA-01EB-4B20-99E1-1873D5A2FD30}" type="slidenum">
              <a:rPr lang="en-IN" smtClean="0"/>
              <a:t>‹#›</a:t>
            </a:fld>
            <a:endParaRPr lang="en-IN"/>
          </a:p>
        </p:txBody>
      </p:sp>
    </p:spTree>
    <p:extLst>
      <p:ext uri="{BB962C8B-B14F-4D97-AF65-F5344CB8AC3E}">
        <p14:creationId xmlns:p14="http://schemas.microsoft.com/office/powerpoint/2010/main" val="3970061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FF232-633C-4947-A29E-7FBAC4DE958C}"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162EA-01EB-4B20-99E1-1873D5A2FD30}" type="slidenum">
              <a:rPr lang="en-IN" smtClean="0"/>
              <a:t>‹#›</a:t>
            </a:fld>
            <a:endParaRPr lang="en-IN"/>
          </a:p>
        </p:txBody>
      </p:sp>
    </p:spTree>
    <p:extLst>
      <p:ext uri="{BB962C8B-B14F-4D97-AF65-F5344CB8AC3E}">
        <p14:creationId xmlns:p14="http://schemas.microsoft.com/office/powerpoint/2010/main" val="1537647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FF232-633C-4947-A29E-7FBAC4DE958C}"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162EA-01EB-4B20-99E1-1873D5A2FD30}" type="slidenum">
              <a:rPr lang="en-IN" smtClean="0"/>
              <a:t>‹#›</a:t>
            </a:fld>
            <a:endParaRPr lang="en-IN"/>
          </a:p>
        </p:txBody>
      </p:sp>
    </p:spTree>
    <p:extLst>
      <p:ext uri="{BB962C8B-B14F-4D97-AF65-F5344CB8AC3E}">
        <p14:creationId xmlns:p14="http://schemas.microsoft.com/office/powerpoint/2010/main" val="4116456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FF232-633C-4947-A29E-7FBAC4DE958C}"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88162EA-01EB-4B20-99E1-1873D5A2FD30}" type="slidenum">
              <a:rPr lang="en-IN" smtClean="0"/>
              <a:t>‹#›</a:t>
            </a:fld>
            <a:endParaRPr lang="en-IN"/>
          </a:p>
        </p:txBody>
      </p:sp>
    </p:spTree>
    <p:extLst>
      <p:ext uri="{BB962C8B-B14F-4D97-AF65-F5344CB8AC3E}">
        <p14:creationId xmlns:p14="http://schemas.microsoft.com/office/powerpoint/2010/main" val="297947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1FF232-633C-4947-A29E-7FBAC4DE958C}"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162EA-01EB-4B20-99E1-1873D5A2FD30}" type="slidenum">
              <a:rPr lang="en-IN" smtClean="0"/>
              <a:t>‹#›</a:t>
            </a:fld>
            <a:endParaRPr lang="en-IN"/>
          </a:p>
        </p:txBody>
      </p:sp>
    </p:spTree>
    <p:extLst>
      <p:ext uri="{BB962C8B-B14F-4D97-AF65-F5344CB8AC3E}">
        <p14:creationId xmlns:p14="http://schemas.microsoft.com/office/powerpoint/2010/main" val="2570863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1FF232-633C-4947-A29E-7FBAC4DE958C}"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8162EA-01EB-4B20-99E1-1873D5A2FD30}" type="slidenum">
              <a:rPr lang="en-IN" smtClean="0"/>
              <a:t>‹#›</a:t>
            </a:fld>
            <a:endParaRPr lang="en-IN"/>
          </a:p>
        </p:txBody>
      </p:sp>
    </p:spTree>
    <p:extLst>
      <p:ext uri="{BB962C8B-B14F-4D97-AF65-F5344CB8AC3E}">
        <p14:creationId xmlns:p14="http://schemas.microsoft.com/office/powerpoint/2010/main" val="117650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1FF232-633C-4947-A29E-7FBAC4DE958C}" type="datetimeFigureOut">
              <a:rPr lang="en-IN" smtClean="0"/>
              <a:t>07-06-2023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8162EA-01EB-4B20-99E1-1873D5A2FD30}" type="slidenum">
              <a:rPr lang="en-IN" smtClean="0"/>
              <a:t>‹#›</a:t>
            </a:fld>
            <a:endParaRPr lang="en-IN"/>
          </a:p>
        </p:txBody>
      </p:sp>
    </p:spTree>
    <p:extLst>
      <p:ext uri="{BB962C8B-B14F-4D97-AF65-F5344CB8AC3E}">
        <p14:creationId xmlns:p14="http://schemas.microsoft.com/office/powerpoint/2010/main" val="4202141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1FF232-633C-4947-A29E-7FBAC4DE958C}" type="datetimeFigureOut">
              <a:rPr lang="en-IN" smtClean="0"/>
              <a:t>07-06-2023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8162EA-01EB-4B20-99E1-1873D5A2FD30}" type="slidenum">
              <a:rPr lang="en-IN" smtClean="0"/>
              <a:t>‹#›</a:t>
            </a:fld>
            <a:endParaRPr lang="en-IN"/>
          </a:p>
        </p:txBody>
      </p:sp>
    </p:spTree>
    <p:extLst>
      <p:ext uri="{BB962C8B-B14F-4D97-AF65-F5344CB8AC3E}">
        <p14:creationId xmlns:p14="http://schemas.microsoft.com/office/powerpoint/2010/main" val="446847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FF232-633C-4947-A29E-7FBAC4DE958C}" type="datetimeFigureOut">
              <a:rPr lang="en-IN" smtClean="0"/>
              <a:t>07-06-2023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8162EA-01EB-4B20-99E1-1873D5A2FD30}" type="slidenum">
              <a:rPr lang="en-IN" smtClean="0"/>
              <a:t>‹#›</a:t>
            </a:fld>
            <a:endParaRPr lang="en-IN"/>
          </a:p>
        </p:txBody>
      </p:sp>
    </p:spTree>
    <p:extLst>
      <p:ext uri="{BB962C8B-B14F-4D97-AF65-F5344CB8AC3E}">
        <p14:creationId xmlns:p14="http://schemas.microsoft.com/office/powerpoint/2010/main" val="1594555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1FF232-633C-4947-A29E-7FBAC4DE958C}"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8162EA-01EB-4B20-99E1-1873D5A2FD30}" type="slidenum">
              <a:rPr lang="en-IN" smtClean="0"/>
              <a:t>‹#›</a:t>
            </a:fld>
            <a:endParaRPr lang="en-IN"/>
          </a:p>
        </p:txBody>
      </p:sp>
    </p:spTree>
    <p:extLst>
      <p:ext uri="{BB962C8B-B14F-4D97-AF65-F5344CB8AC3E}">
        <p14:creationId xmlns:p14="http://schemas.microsoft.com/office/powerpoint/2010/main" val="2069981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1FF232-633C-4947-A29E-7FBAC4DE958C}"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8162EA-01EB-4B20-99E1-1873D5A2FD30}" type="slidenum">
              <a:rPr lang="en-IN" smtClean="0"/>
              <a:t>‹#›</a:t>
            </a:fld>
            <a:endParaRPr lang="en-IN"/>
          </a:p>
        </p:txBody>
      </p:sp>
    </p:spTree>
    <p:extLst>
      <p:ext uri="{BB962C8B-B14F-4D97-AF65-F5344CB8AC3E}">
        <p14:creationId xmlns:p14="http://schemas.microsoft.com/office/powerpoint/2010/main" val="131433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1FF232-633C-4947-A29E-7FBAC4DE958C}" type="datetimeFigureOut">
              <a:rPr lang="en-IN" smtClean="0"/>
              <a:t>07-06-2023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8162EA-01EB-4B20-99E1-1873D5A2FD30}" type="slidenum">
              <a:rPr lang="en-IN" smtClean="0"/>
              <a:t>‹#›</a:t>
            </a:fld>
            <a:endParaRPr lang="en-IN"/>
          </a:p>
        </p:txBody>
      </p:sp>
    </p:spTree>
    <p:extLst>
      <p:ext uri="{BB962C8B-B14F-4D97-AF65-F5344CB8AC3E}">
        <p14:creationId xmlns:p14="http://schemas.microsoft.com/office/powerpoint/2010/main" val="84959735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openml.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4" Type="http://schemas.openxmlformats.org/officeDocument/2006/relationships/hyperlink" Target="https://datasetsearch.research.google.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1F481-5595-AC7D-4C43-93E1A6A6CE09}"/>
              </a:ext>
            </a:extLst>
          </p:cNvPr>
          <p:cNvSpPr>
            <a:spLocks noGrp="1"/>
          </p:cNvSpPr>
          <p:nvPr>
            <p:ph type="title"/>
          </p:nvPr>
        </p:nvSpPr>
        <p:spPr>
          <a:xfrm>
            <a:off x="1614939" y="2794519"/>
            <a:ext cx="10018713" cy="1752599"/>
          </a:xfrm>
        </p:spPr>
        <p:txBody>
          <a:bodyPr>
            <a:normAutofit fontScale="90000"/>
          </a:bodyPr>
          <a:lstStyle/>
          <a:p>
            <a:r>
              <a:rPr lang="en-US" sz="2400" b="1" dirty="0">
                <a:solidFill>
                  <a:srgbClr val="FF00CC"/>
                </a:solidFill>
                <a:effectLst/>
                <a:latin typeface="Times New Roman" panose="02020603050405020304" pitchFamily="18" charset="0"/>
                <a:ea typeface="Calibri" panose="020F0502020204030204" pitchFamily="34" charset="0"/>
                <a:cs typeface="Mangal" panose="02040503050203030202" pitchFamily="18" charset="0"/>
              </a:rPr>
              <a:t>TATYASAHEB KORE INSTITUTE OF ENGINEERING AND TECHNOLOGY, WARANANAGAR</a:t>
            </a:r>
            <a:br>
              <a:rPr lang="en-IN" sz="2400" dirty="0">
                <a:effectLst/>
                <a:latin typeface="Calibri" panose="020F0502020204030204" pitchFamily="34" charset="0"/>
                <a:ea typeface="Calibri" panose="020F0502020204030204" pitchFamily="34" charset="0"/>
                <a:cs typeface="Mangal" panose="02040503050203030202" pitchFamily="18" charset="0"/>
              </a:rPr>
            </a:br>
            <a:r>
              <a:rPr lang="en-US" sz="2400" b="1"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t>(An Autonomous Institute)</a:t>
            </a:r>
            <a:br>
              <a:rPr lang="en-US" sz="2400" b="1"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br>
            <a:br>
              <a:rPr lang="en-US" sz="2400" b="1"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br>
            <a:br>
              <a:rPr lang="en-US" sz="2400" b="1"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br>
            <a:br>
              <a:rPr lang="en-US" sz="2400" b="1"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br>
            <a:br>
              <a:rPr lang="en-US" sz="2400" b="1"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br>
            <a:br>
              <a:rPr lang="en-US" sz="2400" b="1"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br>
            <a:br>
              <a:rPr lang="en-US" sz="2400" b="1"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br>
            <a:br>
              <a:rPr lang="en-US" sz="2400" b="1"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br>
            <a:br>
              <a:rPr lang="en-US" sz="2400" b="1"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br>
            <a:br>
              <a:rPr lang="en-US" sz="2400" b="1"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br>
            <a:br>
              <a:rPr lang="en-US" sz="2400" b="1"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br>
            <a:br>
              <a:rPr lang="en-IN" sz="2400" dirty="0">
                <a:effectLst/>
                <a:latin typeface="Calibri" panose="020F0502020204030204" pitchFamily="34" charset="0"/>
                <a:ea typeface="Calibri" panose="020F0502020204030204" pitchFamily="34" charset="0"/>
                <a:cs typeface="Mangal" panose="02040503050203030202" pitchFamily="18" charset="0"/>
              </a:rPr>
            </a:br>
            <a:r>
              <a:rPr lang="en-US" sz="1800" b="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DEPARTMENT OF COMPUTER SCIENCE &amp; ENGINEERING</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sz="4800" dirty="0"/>
          </a:p>
        </p:txBody>
      </p:sp>
      <p:pic>
        <p:nvPicPr>
          <p:cNvPr id="1028" name="Picture 4" descr="Academia Associations – EduSkills Foundation">
            <a:extLst>
              <a:ext uri="{FF2B5EF4-FFF2-40B4-BE49-F238E27FC236}">
                <a16:creationId xmlns:a16="http://schemas.microsoft.com/office/drawing/2014/main" id="{3548C280-F977-695D-1121-FE2405D219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53265" y="2084230"/>
            <a:ext cx="2437796" cy="326960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Academia Associations – EduSkills Foundation">
            <a:extLst>
              <a:ext uri="{FF2B5EF4-FFF2-40B4-BE49-F238E27FC236}">
                <a16:creationId xmlns:a16="http://schemas.microsoft.com/office/drawing/2014/main" id="{26430BEF-D626-C846-91AF-6444B0542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5397" y="2036014"/>
            <a:ext cx="2437796" cy="3269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365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4E0D-D0E5-6139-298B-67932ABFAFF9}"/>
              </a:ext>
            </a:extLst>
          </p:cNvPr>
          <p:cNvSpPr>
            <a:spLocks noGrp="1"/>
          </p:cNvSpPr>
          <p:nvPr>
            <p:ph type="title"/>
          </p:nvPr>
        </p:nvSpPr>
        <p:spPr/>
        <p:txBody>
          <a:bodyPr>
            <a:normAutofit/>
          </a:bodyPr>
          <a:lstStyle/>
          <a:p>
            <a:r>
              <a:rPr lang="en-IN" sz="3600" b="1" dirty="0"/>
              <a:t>Requirement Analysis</a:t>
            </a:r>
          </a:p>
        </p:txBody>
      </p:sp>
      <p:sp>
        <p:nvSpPr>
          <p:cNvPr id="3" name="Content Placeholder 2">
            <a:extLst>
              <a:ext uri="{FF2B5EF4-FFF2-40B4-BE49-F238E27FC236}">
                <a16:creationId xmlns:a16="http://schemas.microsoft.com/office/drawing/2014/main" id="{5007EC0A-FC88-B0FA-42EA-E392E17CC4B2}"/>
              </a:ext>
            </a:extLst>
          </p:cNvPr>
          <p:cNvSpPr>
            <a:spLocks noGrp="1"/>
          </p:cNvSpPr>
          <p:nvPr>
            <p:ph idx="1"/>
          </p:nvPr>
        </p:nvSpPr>
        <p:spPr>
          <a:xfrm>
            <a:off x="1297698" y="2438399"/>
            <a:ext cx="10018713" cy="3124201"/>
          </a:xfrm>
        </p:spPr>
        <p:txBody>
          <a:bodyPr>
            <a:normAutofit lnSpcReduction="10000"/>
          </a:bodyPr>
          <a:lstStyle/>
          <a:p>
            <a:pPr marL="342900" lvl="0" indent="-342900">
              <a:lnSpc>
                <a:spcPct val="115000"/>
              </a:lnSpc>
              <a:spcAft>
                <a:spcPts val="800"/>
              </a:spcAft>
              <a:buFont typeface="Symbol" panose="05050102010706020507" pitchFamily="18" charset="2"/>
              <a:buChar char=""/>
            </a:pPr>
            <a:r>
              <a:rPr lang="en-US" b="1" dirty="0">
                <a:effectLst/>
                <a:latin typeface="Times New Roman" panose="02020603050405020304" pitchFamily="18" charset="0"/>
                <a:ea typeface="Calibri" panose="020F0502020204030204" pitchFamily="34" charset="0"/>
                <a:cs typeface="Mangal" panose="02040503050203030202" pitchFamily="18" charset="0"/>
              </a:rPr>
              <a:t>Hardware Requirement: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lvl="0" indent="0">
              <a:lnSpc>
                <a:spcPct val="115000"/>
              </a:lnSpc>
              <a:spcAft>
                <a:spcPts val="800"/>
              </a:spcAft>
              <a:buNone/>
            </a:pPr>
            <a:r>
              <a:rPr lang="en-US" sz="2000" dirty="0">
                <a:effectLst/>
                <a:latin typeface="Times New Roman" panose="02020603050405020304" pitchFamily="18" charset="0"/>
                <a:ea typeface="Calibri" panose="020F0502020204030204" pitchFamily="34" charset="0"/>
                <a:cs typeface="Mangal" panose="02040503050203030202" pitchFamily="18" charset="0"/>
              </a:rPr>
              <a:t>	      RAM-8GB</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15000"/>
              </a:lnSpc>
              <a:spcAft>
                <a:spcPts val="800"/>
              </a:spcAft>
              <a:buFont typeface="Symbol" panose="05050102010706020507" pitchFamily="18" charset="2"/>
              <a:buChar char=""/>
            </a:pPr>
            <a:r>
              <a:rPr lang="en-US" b="1" dirty="0">
                <a:effectLst/>
                <a:latin typeface="Times New Roman" panose="02020603050405020304" pitchFamily="18" charset="0"/>
                <a:ea typeface="Calibri" panose="020F0502020204030204" pitchFamily="34" charset="0"/>
                <a:cs typeface="Mangal" panose="02040503050203030202" pitchFamily="18" charset="0"/>
              </a:rPr>
              <a:t>Software Requirement: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457200" lvl="1" indent="0">
              <a:lnSpc>
                <a:spcPct val="115000"/>
              </a:lnSpc>
              <a:spcAft>
                <a:spcPts val="800"/>
              </a:spcAft>
              <a:buNone/>
            </a:pPr>
            <a:r>
              <a:rPr lang="en-US" dirty="0">
                <a:effectLst/>
                <a:latin typeface="Times New Roman" panose="02020603050405020304" pitchFamily="18" charset="0"/>
                <a:ea typeface="Calibri" panose="020F0502020204030204" pitchFamily="34" charset="0"/>
                <a:cs typeface="Mangal" panose="02040503050203030202" pitchFamily="18" charset="0"/>
              </a:rPr>
              <a:t>     </a:t>
            </a:r>
            <a:r>
              <a:rPr lang="en-US" dirty="0">
                <a:latin typeface="Times New Roman" panose="02020603050405020304" pitchFamily="18" charset="0"/>
                <a:ea typeface="Calibri" panose="020F0502020204030204" pitchFamily="34" charset="0"/>
                <a:cs typeface="Mangal" panose="02040503050203030202" pitchFamily="18" charset="0"/>
              </a:rPr>
              <a:t>Language : Python</a:t>
            </a:r>
          </a:p>
          <a:p>
            <a:pPr marL="457200" lvl="1" indent="0">
              <a:lnSpc>
                <a:spcPct val="115000"/>
              </a:lnSpc>
              <a:spcAft>
                <a:spcPts val="800"/>
              </a:spcAft>
              <a:buNone/>
            </a:pPr>
            <a:r>
              <a:rPr lang="en-US" dirty="0">
                <a:latin typeface="Times New Roman" panose="02020603050405020304" pitchFamily="18" charset="0"/>
                <a:cs typeface="Mangal" panose="02040503050203030202" pitchFamily="18" charset="0"/>
              </a:rPr>
              <a:t>     Operating System : Windows 11</a:t>
            </a:r>
          </a:p>
          <a:p>
            <a:pPr marL="457200" lvl="1" indent="0">
              <a:lnSpc>
                <a:spcPct val="115000"/>
              </a:lnSpc>
              <a:spcAft>
                <a:spcPts val="800"/>
              </a:spcAft>
              <a:buNone/>
            </a:pPr>
            <a:r>
              <a:rPr lang="en-US" dirty="0">
                <a:latin typeface="Times New Roman" panose="02020603050405020304" pitchFamily="18" charset="0"/>
                <a:cs typeface="Mangal" panose="02040503050203030202" pitchFamily="18" charset="0"/>
              </a:rPr>
              <a:t>      IDE : Pycharm</a:t>
            </a:r>
            <a:endParaRPr lang="en-IN" dirty="0"/>
          </a:p>
        </p:txBody>
      </p:sp>
    </p:spTree>
    <p:extLst>
      <p:ext uri="{BB962C8B-B14F-4D97-AF65-F5344CB8AC3E}">
        <p14:creationId xmlns:p14="http://schemas.microsoft.com/office/powerpoint/2010/main" val="3659261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31D6F7-4634-C21F-0CD8-DB642A42819A}"/>
              </a:ext>
            </a:extLst>
          </p:cNvPr>
          <p:cNvSpPr txBox="1"/>
          <p:nvPr/>
        </p:nvSpPr>
        <p:spPr>
          <a:xfrm>
            <a:off x="4603102" y="811763"/>
            <a:ext cx="3906417" cy="707886"/>
          </a:xfrm>
          <a:prstGeom prst="rect">
            <a:avLst/>
          </a:prstGeom>
          <a:noFill/>
        </p:spPr>
        <p:txBody>
          <a:bodyPr wrap="square" rtlCol="0">
            <a:spAutoFit/>
          </a:bodyPr>
          <a:lstStyle/>
          <a:p>
            <a:pPr algn="ctr"/>
            <a:r>
              <a:rPr lang="en-IN" sz="4000" b="1" dirty="0"/>
              <a:t>Gantt Chart</a:t>
            </a:r>
          </a:p>
        </p:txBody>
      </p:sp>
      <p:sp>
        <p:nvSpPr>
          <p:cNvPr id="6" name="Rectangle 5">
            <a:extLst>
              <a:ext uri="{FF2B5EF4-FFF2-40B4-BE49-F238E27FC236}">
                <a16:creationId xmlns:a16="http://schemas.microsoft.com/office/drawing/2014/main" id="{66E391F9-2D72-4A08-F885-909D2A130381}"/>
              </a:ext>
            </a:extLst>
          </p:cNvPr>
          <p:cNvSpPr/>
          <p:nvPr/>
        </p:nvSpPr>
        <p:spPr>
          <a:xfrm>
            <a:off x="2799184" y="2341984"/>
            <a:ext cx="7875037" cy="418944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C6133A02-03C3-E3D2-A4DA-4FA6E756A533}"/>
              </a:ext>
            </a:extLst>
          </p:cNvPr>
          <p:cNvCxnSpPr/>
          <p:nvPr/>
        </p:nvCxnSpPr>
        <p:spPr>
          <a:xfrm>
            <a:off x="2612571" y="2761861"/>
            <a:ext cx="186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8ED51EE-E869-F883-1B5B-0EA9C17B9CF5}"/>
              </a:ext>
            </a:extLst>
          </p:cNvPr>
          <p:cNvCxnSpPr/>
          <p:nvPr/>
        </p:nvCxnSpPr>
        <p:spPr>
          <a:xfrm>
            <a:off x="2612571" y="3900196"/>
            <a:ext cx="186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34618E8-063D-07C9-A9C6-D52922A8D3B2}"/>
              </a:ext>
            </a:extLst>
          </p:cNvPr>
          <p:cNvCxnSpPr/>
          <p:nvPr/>
        </p:nvCxnSpPr>
        <p:spPr>
          <a:xfrm>
            <a:off x="2612571" y="5103845"/>
            <a:ext cx="186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5F9CBE-79C6-8592-C76F-C0EB466AC900}"/>
              </a:ext>
            </a:extLst>
          </p:cNvPr>
          <p:cNvCxnSpPr>
            <a:cxnSpLocks/>
          </p:cNvCxnSpPr>
          <p:nvPr/>
        </p:nvCxnSpPr>
        <p:spPr>
          <a:xfrm>
            <a:off x="2612571" y="6176865"/>
            <a:ext cx="186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985A936-4C52-0486-E014-380C8770FE23}"/>
              </a:ext>
            </a:extLst>
          </p:cNvPr>
          <p:cNvSpPr txBox="1"/>
          <p:nvPr/>
        </p:nvSpPr>
        <p:spPr>
          <a:xfrm>
            <a:off x="1371602" y="2607972"/>
            <a:ext cx="1604864" cy="307777"/>
          </a:xfrm>
          <a:prstGeom prst="rect">
            <a:avLst/>
          </a:prstGeom>
          <a:noFill/>
        </p:spPr>
        <p:txBody>
          <a:bodyPr wrap="square" rtlCol="0">
            <a:spAutoFit/>
          </a:bodyPr>
          <a:lstStyle/>
          <a:p>
            <a:r>
              <a:rPr lang="en-IN" sz="1400" b="1" dirty="0"/>
              <a:t>Model Testing</a:t>
            </a:r>
          </a:p>
        </p:txBody>
      </p:sp>
      <p:sp>
        <p:nvSpPr>
          <p:cNvPr id="17" name="TextBox 16">
            <a:extLst>
              <a:ext uri="{FF2B5EF4-FFF2-40B4-BE49-F238E27FC236}">
                <a16:creationId xmlns:a16="http://schemas.microsoft.com/office/drawing/2014/main" id="{0AF692D2-1211-5802-9DEF-F1A716B5F4F2}"/>
              </a:ext>
            </a:extLst>
          </p:cNvPr>
          <p:cNvSpPr txBox="1"/>
          <p:nvPr/>
        </p:nvSpPr>
        <p:spPr>
          <a:xfrm>
            <a:off x="923730" y="3715530"/>
            <a:ext cx="1688841" cy="307777"/>
          </a:xfrm>
          <a:prstGeom prst="rect">
            <a:avLst/>
          </a:prstGeom>
          <a:noFill/>
        </p:spPr>
        <p:txBody>
          <a:bodyPr wrap="square" rtlCol="0">
            <a:spAutoFit/>
          </a:bodyPr>
          <a:lstStyle/>
          <a:p>
            <a:pPr algn="r"/>
            <a:r>
              <a:rPr lang="en-IN" sz="1400" b="1" dirty="0"/>
              <a:t>Model Training</a:t>
            </a:r>
          </a:p>
        </p:txBody>
      </p:sp>
      <p:sp>
        <p:nvSpPr>
          <p:cNvPr id="18" name="TextBox 17">
            <a:extLst>
              <a:ext uri="{FF2B5EF4-FFF2-40B4-BE49-F238E27FC236}">
                <a16:creationId xmlns:a16="http://schemas.microsoft.com/office/drawing/2014/main" id="{DE9DD9A5-5127-5297-84AB-82EA7CF9E36E}"/>
              </a:ext>
            </a:extLst>
          </p:cNvPr>
          <p:cNvSpPr txBox="1"/>
          <p:nvPr/>
        </p:nvSpPr>
        <p:spPr>
          <a:xfrm>
            <a:off x="923730" y="4942437"/>
            <a:ext cx="1688841" cy="307777"/>
          </a:xfrm>
          <a:prstGeom prst="rect">
            <a:avLst/>
          </a:prstGeom>
          <a:noFill/>
        </p:spPr>
        <p:txBody>
          <a:bodyPr wrap="square" rtlCol="0">
            <a:spAutoFit/>
          </a:bodyPr>
          <a:lstStyle/>
          <a:p>
            <a:r>
              <a:rPr lang="en-IN" sz="1400" b="1" dirty="0"/>
              <a:t>Data Preprocessing</a:t>
            </a:r>
          </a:p>
        </p:txBody>
      </p:sp>
      <p:sp>
        <p:nvSpPr>
          <p:cNvPr id="19" name="TextBox 18">
            <a:extLst>
              <a:ext uri="{FF2B5EF4-FFF2-40B4-BE49-F238E27FC236}">
                <a16:creationId xmlns:a16="http://schemas.microsoft.com/office/drawing/2014/main" id="{C432EB22-6736-1720-B66C-B73986519D8E}"/>
              </a:ext>
            </a:extLst>
          </p:cNvPr>
          <p:cNvSpPr txBox="1"/>
          <p:nvPr/>
        </p:nvSpPr>
        <p:spPr>
          <a:xfrm>
            <a:off x="1287624" y="5992199"/>
            <a:ext cx="1324947" cy="523220"/>
          </a:xfrm>
          <a:prstGeom prst="rect">
            <a:avLst/>
          </a:prstGeom>
          <a:noFill/>
        </p:spPr>
        <p:txBody>
          <a:bodyPr wrap="square" rtlCol="0">
            <a:spAutoFit/>
          </a:bodyPr>
          <a:lstStyle/>
          <a:p>
            <a:pPr algn="r"/>
            <a:r>
              <a:rPr lang="en-IN" sz="1400" b="1" dirty="0"/>
              <a:t>Data Collection</a:t>
            </a:r>
          </a:p>
        </p:txBody>
      </p:sp>
      <p:sp>
        <p:nvSpPr>
          <p:cNvPr id="21" name="Rectangle 20">
            <a:extLst>
              <a:ext uri="{FF2B5EF4-FFF2-40B4-BE49-F238E27FC236}">
                <a16:creationId xmlns:a16="http://schemas.microsoft.com/office/drawing/2014/main" id="{08E7F44A-4F5E-1429-C908-F317624EA862}"/>
              </a:ext>
            </a:extLst>
          </p:cNvPr>
          <p:cNvSpPr/>
          <p:nvPr/>
        </p:nvSpPr>
        <p:spPr>
          <a:xfrm>
            <a:off x="2976465" y="5924940"/>
            <a:ext cx="1856791" cy="45719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2" name="TextBox 21">
            <a:extLst>
              <a:ext uri="{FF2B5EF4-FFF2-40B4-BE49-F238E27FC236}">
                <a16:creationId xmlns:a16="http://schemas.microsoft.com/office/drawing/2014/main" id="{0729D24C-2F07-8365-C565-DE7FC492FF84}"/>
              </a:ext>
            </a:extLst>
          </p:cNvPr>
          <p:cNvSpPr txBox="1"/>
          <p:nvPr/>
        </p:nvSpPr>
        <p:spPr>
          <a:xfrm flipH="1">
            <a:off x="2985797" y="5994136"/>
            <a:ext cx="1847459" cy="307777"/>
          </a:xfrm>
          <a:prstGeom prst="rect">
            <a:avLst/>
          </a:prstGeom>
          <a:noFill/>
        </p:spPr>
        <p:txBody>
          <a:bodyPr wrap="square" rtlCol="0">
            <a:spAutoFit/>
          </a:bodyPr>
          <a:lstStyle/>
          <a:p>
            <a:r>
              <a:rPr lang="en-IN" sz="1400" b="1" dirty="0"/>
              <a:t>Data collection</a:t>
            </a:r>
          </a:p>
        </p:txBody>
      </p:sp>
      <p:sp>
        <p:nvSpPr>
          <p:cNvPr id="23" name="Rectangle 22">
            <a:extLst>
              <a:ext uri="{FF2B5EF4-FFF2-40B4-BE49-F238E27FC236}">
                <a16:creationId xmlns:a16="http://schemas.microsoft.com/office/drawing/2014/main" id="{4F464DA3-6876-71D2-8159-3D431340EAA0}"/>
              </a:ext>
            </a:extLst>
          </p:cNvPr>
          <p:cNvSpPr/>
          <p:nvPr/>
        </p:nvSpPr>
        <p:spPr>
          <a:xfrm>
            <a:off x="4833256" y="5019869"/>
            <a:ext cx="1847459" cy="51318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400" b="1" dirty="0"/>
              <a:t>Data preprocessing</a:t>
            </a:r>
          </a:p>
        </p:txBody>
      </p:sp>
      <p:sp>
        <p:nvSpPr>
          <p:cNvPr id="24" name="Rectangle 23">
            <a:extLst>
              <a:ext uri="{FF2B5EF4-FFF2-40B4-BE49-F238E27FC236}">
                <a16:creationId xmlns:a16="http://schemas.microsoft.com/office/drawing/2014/main" id="{ED504B55-1F8A-4433-C9D8-FD5DFEF98D07}"/>
              </a:ext>
            </a:extLst>
          </p:cNvPr>
          <p:cNvSpPr/>
          <p:nvPr/>
        </p:nvSpPr>
        <p:spPr>
          <a:xfrm>
            <a:off x="5673012" y="3732248"/>
            <a:ext cx="2127379" cy="5131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5" name="TextBox 24">
            <a:extLst>
              <a:ext uri="{FF2B5EF4-FFF2-40B4-BE49-F238E27FC236}">
                <a16:creationId xmlns:a16="http://schemas.microsoft.com/office/drawing/2014/main" id="{1AB94FF1-8440-54F2-C7B0-8C1C266325B4}"/>
              </a:ext>
            </a:extLst>
          </p:cNvPr>
          <p:cNvSpPr txBox="1"/>
          <p:nvPr/>
        </p:nvSpPr>
        <p:spPr>
          <a:xfrm>
            <a:off x="5756985" y="3804172"/>
            <a:ext cx="1956316" cy="307777"/>
          </a:xfrm>
          <a:prstGeom prst="rect">
            <a:avLst/>
          </a:prstGeom>
          <a:noFill/>
        </p:spPr>
        <p:txBody>
          <a:bodyPr wrap="square" rtlCol="0">
            <a:spAutoFit/>
          </a:bodyPr>
          <a:lstStyle/>
          <a:p>
            <a:pPr algn="ctr"/>
            <a:r>
              <a:rPr lang="en-IN" sz="1400" b="1" dirty="0"/>
              <a:t>Model training</a:t>
            </a:r>
          </a:p>
        </p:txBody>
      </p:sp>
      <p:sp>
        <p:nvSpPr>
          <p:cNvPr id="26" name="Rectangle 25">
            <a:extLst>
              <a:ext uri="{FF2B5EF4-FFF2-40B4-BE49-F238E27FC236}">
                <a16:creationId xmlns:a16="http://schemas.microsoft.com/office/drawing/2014/main" id="{5D48E468-3BCA-45F6-D72F-44A3DE718739}"/>
              </a:ext>
            </a:extLst>
          </p:cNvPr>
          <p:cNvSpPr/>
          <p:nvPr/>
        </p:nvSpPr>
        <p:spPr>
          <a:xfrm>
            <a:off x="7212562" y="2607972"/>
            <a:ext cx="2180253" cy="36389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7" name="TextBox 26">
            <a:extLst>
              <a:ext uri="{FF2B5EF4-FFF2-40B4-BE49-F238E27FC236}">
                <a16:creationId xmlns:a16="http://schemas.microsoft.com/office/drawing/2014/main" id="{4B7D805D-49DC-A301-9CB0-88F1CDA25407}"/>
              </a:ext>
            </a:extLst>
          </p:cNvPr>
          <p:cNvSpPr txBox="1"/>
          <p:nvPr/>
        </p:nvSpPr>
        <p:spPr>
          <a:xfrm>
            <a:off x="7318308" y="2613871"/>
            <a:ext cx="1968759" cy="307777"/>
          </a:xfrm>
          <a:prstGeom prst="rect">
            <a:avLst/>
          </a:prstGeom>
          <a:noFill/>
        </p:spPr>
        <p:txBody>
          <a:bodyPr wrap="square" rtlCol="0">
            <a:spAutoFit/>
          </a:bodyPr>
          <a:lstStyle/>
          <a:p>
            <a:pPr algn="ctr"/>
            <a:r>
              <a:rPr lang="en-IN" sz="1400" b="1" dirty="0"/>
              <a:t>Model Testing</a:t>
            </a:r>
          </a:p>
        </p:txBody>
      </p:sp>
    </p:spTree>
    <p:extLst>
      <p:ext uri="{BB962C8B-B14F-4D97-AF65-F5344CB8AC3E}">
        <p14:creationId xmlns:p14="http://schemas.microsoft.com/office/powerpoint/2010/main" val="267127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F3DE335-B785-F56D-C47D-571DBB7C0C92}"/>
              </a:ext>
            </a:extLst>
          </p:cNvPr>
          <p:cNvGraphicFramePr>
            <a:graphicFrameLocks noGrp="1"/>
          </p:cNvGraphicFramePr>
          <p:nvPr>
            <p:extLst>
              <p:ext uri="{D42A27DB-BD31-4B8C-83A1-F6EECF244321}">
                <p14:modId xmlns:p14="http://schemas.microsoft.com/office/powerpoint/2010/main" val="1329095103"/>
              </p:ext>
            </p:extLst>
          </p:nvPr>
        </p:nvGraphicFramePr>
        <p:xfrm>
          <a:off x="1463352" y="991296"/>
          <a:ext cx="10534262" cy="5696896"/>
        </p:xfrm>
        <a:graphic>
          <a:graphicData uri="http://schemas.openxmlformats.org/drawingml/2006/table">
            <a:tbl>
              <a:tblPr firstRow="1" bandRow="1">
                <a:tableStyleId>{5C22544A-7EE6-4342-B048-85BDC9FD1C3A}</a:tableStyleId>
              </a:tblPr>
              <a:tblGrid>
                <a:gridCol w="762094">
                  <a:extLst>
                    <a:ext uri="{9D8B030D-6E8A-4147-A177-3AD203B41FA5}">
                      <a16:colId xmlns:a16="http://schemas.microsoft.com/office/drawing/2014/main" val="2470200382"/>
                    </a:ext>
                  </a:extLst>
                </a:gridCol>
                <a:gridCol w="1626543">
                  <a:extLst>
                    <a:ext uri="{9D8B030D-6E8A-4147-A177-3AD203B41FA5}">
                      <a16:colId xmlns:a16="http://schemas.microsoft.com/office/drawing/2014/main" val="2472593766"/>
                    </a:ext>
                  </a:extLst>
                </a:gridCol>
                <a:gridCol w="905070">
                  <a:extLst>
                    <a:ext uri="{9D8B030D-6E8A-4147-A177-3AD203B41FA5}">
                      <a16:colId xmlns:a16="http://schemas.microsoft.com/office/drawing/2014/main" val="2759730468"/>
                    </a:ext>
                  </a:extLst>
                </a:gridCol>
                <a:gridCol w="1716832">
                  <a:extLst>
                    <a:ext uri="{9D8B030D-6E8A-4147-A177-3AD203B41FA5}">
                      <a16:colId xmlns:a16="http://schemas.microsoft.com/office/drawing/2014/main" val="2774796119"/>
                    </a:ext>
                  </a:extLst>
                </a:gridCol>
                <a:gridCol w="1634411">
                  <a:extLst>
                    <a:ext uri="{9D8B030D-6E8A-4147-A177-3AD203B41FA5}">
                      <a16:colId xmlns:a16="http://schemas.microsoft.com/office/drawing/2014/main" val="493438131"/>
                    </a:ext>
                  </a:extLst>
                </a:gridCol>
                <a:gridCol w="2827176">
                  <a:extLst>
                    <a:ext uri="{9D8B030D-6E8A-4147-A177-3AD203B41FA5}">
                      <a16:colId xmlns:a16="http://schemas.microsoft.com/office/drawing/2014/main" val="4167009973"/>
                    </a:ext>
                  </a:extLst>
                </a:gridCol>
                <a:gridCol w="1062136">
                  <a:extLst>
                    <a:ext uri="{9D8B030D-6E8A-4147-A177-3AD203B41FA5}">
                      <a16:colId xmlns:a16="http://schemas.microsoft.com/office/drawing/2014/main" val="3876636752"/>
                    </a:ext>
                  </a:extLst>
                </a:gridCol>
              </a:tblGrid>
              <a:tr h="940141">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289653630"/>
                  </a:ext>
                </a:extLst>
              </a:tr>
              <a:tr h="1403955">
                <a:tc>
                  <a:txBody>
                    <a:bodyPr/>
                    <a:lstStyle/>
                    <a:p>
                      <a:endParaRPr lang="en-IN"/>
                    </a:p>
                  </a:txBody>
                  <a:tcPr/>
                </a:tc>
                <a:tc>
                  <a:txBody>
                    <a:bodyPr/>
                    <a:lstStyle/>
                    <a:p>
                      <a:endParaRPr lang="en-IN" dirty="0"/>
                    </a:p>
                    <a:p>
                      <a:r>
                        <a:rPr lang="en-IN" sz="1600" dirty="0"/>
                        <a:t>Sales prediction using decision tree classifier</a:t>
                      </a:r>
                    </a:p>
                  </a:txBody>
                  <a:tcPr/>
                </a:tc>
                <a:tc>
                  <a:txBody>
                    <a:bodyPr/>
                    <a:lstStyle/>
                    <a:p>
                      <a:endParaRPr lang="en-IN" dirty="0"/>
                    </a:p>
                    <a:p>
                      <a:endParaRPr lang="en-IN" dirty="0"/>
                    </a:p>
                    <a:p>
                      <a:r>
                        <a:rPr lang="en-IN" dirty="0"/>
                        <a:t>   </a:t>
                      </a:r>
                      <a:r>
                        <a:rPr lang="en-IN" sz="2000" dirty="0"/>
                        <a:t>2022</a:t>
                      </a:r>
                    </a:p>
                  </a:txBody>
                  <a:tcPr/>
                </a:tc>
                <a:tc>
                  <a:txBody>
                    <a:bodyPr/>
                    <a:lstStyle/>
                    <a:p>
                      <a:pPr marL="285750" indent="-285750">
                        <a:buFont typeface="Arial" panose="020B0604020202020204" pitchFamily="34" charset="0"/>
                        <a:buChar char="•"/>
                      </a:pPr>
                      <a:r>
                        <a:rPr lang="en-IN" sz="1600" dirty="0"/>
                        <a:t>Mayur Ratan Jaisinghani</a:t>
                      </a:r>
                    </a:p>
                    <a:p>
                      <a:pPr marL="285750" indent="-285750">
                        <a:buFont typeface="Arial" panose="020B0604020202020204" pitchFamily="34" charset="0"/>
                        <a:buChar char="•"/>
                      </a:pPr>
                      <a:r>
                        <a:rPr lang="en-IN" sz="1600" dirty="0"/>
                        <a:t>Chirag Lundwani</a:t>
                      </a:r>
                    </a:p>
                  </a:txBody>
                  <a:tcPr/>
                </a:tc>
                <a:tc>
                  <a:txBody>
                    <a:bodyPr/>
                    <a:lstStyle/>
                    <a:p>
                      <a:endParaRPr lang="en-IN" dirty="0"/>
                    </a:p>
                    <a:p>
                      <a:r>
                        <a:rPr lang="en-IN" sz="1600" dirty="0"/>
                        <a:t>Decision tree classifier</a:t>
                      </a:r>
                    </a:p>
                  </a:txBody>
                  <a:tcPr/>
                </a:tc>
                <a:tc>
                  <a:txBody>
                    <a:bodyPr/>
                    <a:lstStyle/>
                    <a:p>
                      <a:r>
                        <a:rPr lang="en-IN" sz="1600" dirty="0"/>
                        <a:t>Sales prediction is help to find out the sales price of the product on the basis of advertisement. The major concern of this study is to find the prediction accuracy of the classification algorithm and suggest the best algorithm.</a:t>
                      </a:r>
                    </a:p>
                  </a:txBody>
                  <a:tcPr/>
                </a:tc>
                <a:tc>
                  <a:txBody>
                    <a:bodyPr/>
                    <a:lstStyle/>
                    <a:p>
                      <a:endParaRPr lang="en-IN" dirty="0"/>
                    </a:p>
                    <a:p>
                      <a:endParaRPr lang="en-IN" dirty="0"/>
                    </a:p>
                    <a:p>
                      <a:endParaRPr lang="en-IN" dirty="0"/>
                    </a:p>
                    <a:p>
                      <a:r>
                        <a:rPr lang="en-IN" dirty="0"/>
                        <a:t>97.345%</a:t>
                      </a:r>
                    </a:p>
                  </a:txBody>
                  <a:tcPr/>
                </a:tc>
                <a:extLst>
                  <a:ext uri="{0D108BD9-81ED-4DB2-BD59-A6C34878D82A}">
                    <a16:rowId xmlns:a16="http://schemas.microsoft.com/office/drawing/2014/main" val="4198000961"/>
                  </a:ext>
                </a:extLst>
              </a:tr>
              <a:tr h="1307530">
                <a:tc>
                  <a:txBody>
                    <a:bodyPr/>
                    <a:lstStyle/>
                    <a:p>
                      <a:endParaRPr lang="en-IN" dirty="0"/>
                    </a:p>
                  </a:txBody>
                  <a:tcPr/>
                </a:tc>
                <a:tc>
                  <a:txBody>
                    <a:bodyPr/>
                    <a:lstStyle/>
                    <a:p>
                      <a:r>
                        <a:rPr lang="en-IN" sz="1600"/>
                        <a:t>Machine Learning based Ad-click prediction system</a:t>
                      </a:r>
                      <a:endParaRPr lang="en-IN" sz="1600" dirty="0"/>
                    </a:p>
                  </a:txBody>
                  <a:tcPr/>
                </a:tc>
                <a:tc>
                  <a:txBody>
                    <a:bodyPr/>
                    <a:lstStyle/>
                    <a:p>
                      <a:endParaRPr lang="en-IN"/>
                    </a:p>
                    <a:p>
                      <a:endParaRPr lang="en-IN"/>
                    </a:p>
                    <a:p>
                      <a:r>
                        <a:rPr lang="en-IN"/>
                        <a:t>2019</a:t>
                      </a:r>
                    </a:p>
                    <a:p>
                      <a:endParaRPr lang="en-IN" dirty="0"/>
                    </a:p>
                  </a:txBody>
                  <a:tcPr/>
                </a:tc>
                <a:tc>
                  <a:txBody>
                    <a:bodyPr/>
                    <a:lstStyle/>
                    <a:p>
                      <a:pPr marL="285750" indent="-285750">
                        <a:buFont typeface="Arial" panose="020B0604020202020204" pitchFamily="34" charset="0"/>
                        <a:buChar char="•"/>
                      </a:pPr>
                      <a:r>
                        <a:rPr lang="en-IN" sz="1600"/>
                        <a:t>S.Sarswati</a:t>
                      </a:r>
                    </a:p>
                    <a:p>
                      <a:pPr marL="285750" indent="-285750">
                        <a:buFont typeface="Arial" panose="020B0604020202020204" pitchFamily="34" charset="0"/>
                        <a:buChar char="•"/>
                      </a:pPr>
                      <a:r>
                        <a:rPr lang="en-IN" sz="1600"/>
                        <a:t>S Abinav</a:t>
                      </a:r>
                    </a:p>
                    <a:p>
                      <a:pPr marL="285750" indent="-285750">
                        <a:buFont typeface="Arial" panose="020B0604020202020204" pitchFamily="34" charset="0"/>
                        <a:buChar char="•"/>
                      </a:pPr>
                      <a:r>
                        <a:rPr lang="en-IN" sz="1600"/>
                        <a:t>Wallidevi Krshnamurthy</a:t>
                      </a:r>
                      <a:endParaRPr lang="en-IN" sz="1600" dirty="0"/>
                    </a:p>
                  </a:txBody>
                  <a:tcPr/>
                </a:tc>
                <a:tc>
                  <a:txBody>
                    <a:bodyPr/>
                    <a:lstStyle/>
                    <a:p>
                      <a:endParaRPr lang="en-IN"/>
                    </a:p>
                    <a:p>
                      <a:r>
                        <a:rPr lang="en-IN" sz="1600"/>
                        <a:t>Logistic Reression</a:t>
                      </a:r>
                      <a:endParaRPr lang="en-IN" sz="1600" dirty="0"/>
                    </a:p>
                  </a:txBody>
                  <a:tcPr/>
                </a:tc>
                <a:tc>
                  <a:txBody>
                    <a:bodyPr/>
                    <a:lstStyle/>
                    <a:p>
                      <a:r>
                        <a:rPr lang="en-IN" sz="1600" dirty="0"/>
                        <a:t>The aim of this research is to predict Ad click through various ML techniques and compare their accuracy rate.</a:t>
                      </a:r>
                    </a:p>
                  </a:txBody>
                  <a:tcPr/>
                </a:tc>
                <a:tc>
                  <a:txBody>
                    <a:bodyPr/>
                    <a:lstStyle/>
                    <a:p>
                      <a:endParaRPr lang="en-IN" dirty="0"/>
                    </a:p>
                    <a:p>
                      <a:endParaRPr lang="en-IN" dirty="0"/>
                    </a:p>
                    <a:p>
                      <a:r>
                        <a:rPr lang="en-IN" dirty="0"/>
                        <a:t>94.47%</a:t>
                      </a:r>
                    </a:p>
                  </a:txBody>
                  <a:tcPr/>
                </a:tc>
                <a:extLst>
                  <a:ext uri="{0D108BD9-81ED-4DB2-BD59-A6C34878D82A}">
                    <a16:rowId xmlns:a16="http://schemas.microsoft.com/office/drawing/2014/main" val="228880746"/>
                  </a:ext>
                </a:extLst>
              </a:tr>
              <a:tr h="1403955">
                <a:tc>
                  <a:txBody>
                    <a:bodyPr/>
                    <a:lstStyle/>
                    <a:p>
                      <a:endParaRPr lang="en-IN" dirty="0"/>
                    </a:p>
                  </a:txBody>
                  <a:tcPr/>
                </a:tc>
                <a:tc>
                  <a:txBody>
                    <a:bodyPr/>
                    <a:lstStyle/>
                    <a:p>
                      <a:r>
                        <a:rPr lang="en-IN" sz="1600" dirty="0"/>
                        <a:t>Intelligence sales prediction using ML Technique</a:t>
                      </a:r>
                    </a:p>
                  </a:txBody>
                  <a:tcPr/>
                </a:tc>
                <a:tc>
                  <a:txBody>
                    <a:bodyPr/>
                    <a:lstStyle/>
                    <a:p>
                      <a:endParaRPr lang="en-IN" dirty="0"/>
                    </a:p>
                    <a:p>
                      <a:r>
                        <a:rPr lang="en-IN" dirty="0"/>
                        <a:t>2019</a:t>
                      </a:r>
                    </a:p>
                  </a:txBody>
                  <a:tcPr/>
                </a:tc>
                <a:tc>
                  <a:txBody>
                    <a:bodyPr/>
                    <a:lstStyle/>
                    <a:p>
                      <a:pPr marL="285750" indent="-285750">
                        <a:buFont typeface="Arial" panose="020B0604020202020204" pitchFamily="34" charset="0"/>
                        <a:buChar char="•"/>
                      </a:pPr>
                      <a:r>
                        <a:rPr lang="en-IN" sz="1600" dirty="0"/>
                        <a:t>Sunitha </a:t>
                      </a:r>
                      <a:r>
                        <a:rPr lang="en-IN" sz="1600" dirty="0" err="1"/>
                        <a:t>Cheriyan</a:t>
                      </a:r>
                      <a:endParaRPr lang="en-IN" sz="1600" dirty="0"/>
                    </a:p>
                    <a:p>
                      <a:pPr marL="285750" indent="-285750">
                        <a:buFont typeface="Arial" panose="020B0604020202020204" pitchFamily="34" charset="0"/>
                        <a:buChar char="•"/>
                      </a:pPr>
                      <a:r>
                        <a:rPr lang="en-IN" sz="1600" dirty="0" err="1"/>
                        <a:t>Shaniba</a:t>
                      </a:r>
                      <a:r>
                        <a:rPr lang="en-IN" sz="1600" dirty="0"/>
                        <a:t> Ibrahim</a:t>
                      </a:r>
                    </a:p>
                  </a:txBody>
                  <a:tcPr/>
                </a:tc>
                <a:tc>
                  <a:txBody>
                    <a:bodyPr/>
                    <a:lstStyle/>
                    <a:p>
                      <a:endParaRPr lang="en-IN" dirty="0"/>
                    </a:p>
                    <a:p>
                      <a:r>
                        <a:rPr lang="en-IN" sz="1600" dirty="0"/>
                        <a:t>Gradient boost algorithm</a:t>
                      </a:r>
                    </a:p>
                  </a:txBody>
                  <a:tcPr/>
                </a:tc>
                <a:tc>
                  <a:txBody>
                    <a:bodyPr/>
                    <a:lstStyle/>
                    <a:p>
                      <a:r>
                        <a:rPr lang="en-IN" sz="1600" dirty="0"/>
                        <a:t>On the basis of performance evalution best suited predictive model is suggested for the sales.</a:t>
                      </a:r>
                    </a:p>
                  </a:txBody>
                  <a:tcPr/>
                </a:tc>
                <a:tc>
                  <a:txBody>
                    <a:bodyPr/>
                    <a:lstStyle/>
                    <a:p>
                      <a:endParaRPr lang="en-IN" dirty="0"/>
                    </a:p>
                    <a:p>
                      <a:endParaRPr lang="en-IN" dirty="0"/>
                    </a:p>
                    <a:p>
                      <a:r>
                        <a:rPr lang="en-IN" dirty="0"/>
                        <a:t>98.00%</a:t>
                      </a:r>
                    </a:p>
                  </a:txBody>
                  <a:tcPr/>
                </a:tc>
                <a:extLst>
                  <a:ext uri="{0D108BD9-81ED-4DB2-BD59-A6C34878D82A}">
                    <a16:rowId xmlns:a16="http://schemas.microsoft.com/office/drawing/2014/main" val="1380503938"/>
                  </a:ext>
                </a:extLst>
              </a:tr>
            </a:tbl>
          </a:graphicData>
        </a:graphic>
      </p:graphicFrame>
      <p:sp>
        <p:nvSpPr>
          <p:cNvPr id="3" name="TextBox 2">
            <a:extLst>
              <a:ext uri="{FF2B5EF4-FFF2-40B4-BE49-F238E27FC236}">
                <a16:creationId xmlns:a16="http://schemas.microsoft.com/office/drawing/2014/main" id="{D20BDF8E-1260-4A94-76F0-D66D95362F24}"/>
              </a:ext>
            </a:extLst>
          </p:cNvPr>
          <p:cNvSpPr txBox="1"/>
          <p:nvPr/>
        </p:nvSpPr>
        <p:spPr>
          <a:xfrm flipH="1">
            <a:off x="4263623" y="289249"/>
            <a:ext cx="5067456" cy="707886"/>
          </a:xfrm>
          <a:prstGeom prst="rect">
            <a:avLst/>
          </a:prstGeom>
          <a:noFill/>
        </p:spPr>
        <p:txBody>
          <a:bodyPr wrap="square" rtlCol="0">
            <a:spAutoFit/>
          </a:bodyPr>
          <a:lstStyle/>
          <a:p>
            <a:pPr algn="ctr"/>
            <a:r>
              <a:rPr lang="en-IN" sz="4000" b="1" dirty="0"/>
              <a:t>Literature Survey</a:t>
            </a:r>
          </a:p>
        </p:txBody>
      </p:sp>
      <p:sp>
        <p:nvSpPr>
          <p:cNvPr id="4" name="TextBox 3">
            <a:extLst>
              <a:ext uri="{FF2B5EF4-FFF2-40B4-BE49-F238E27FC236}">
                <a16:creationId xmlns:a16="http://schemas.microsoft.com/office/drawing/2014/main" id="{D136AF2A-D8CE-F2C4-0FE0-4F20EF5186BD}"/>
              </a:ext>
            </a:extLst>
          </p:cNvPr>
          <p:cNvSpPr txBox="1"/>
          <p:nvPr/>
        </p:nvSpPr>
        <p:spPr>
          <a:xfrm flipH="1">
            <a:off x="1670179" y="1306286"/>
            <a:ext cx="718458" cy="646331"/>
          </a:xfrm>
          <a:prstGeom prst="rect">
            <a:avLst/>
          </a:prstGeom>
          <a:noFill/>
        </p:spPr>
        <p:txBody>
          <a:bodyPr wrap="square" rtlCol="0">
            <a:spAutoFit/>
          </a:bodyPr>
          <a:lstStyle/>
          <a:p>
            <a:r>
              <a:rPr lang="en-IN" dirty="0"/>
              <a:t>SR.</a:t>
            </a:r>
          </a:p>
          <a:p>
            <a:r>
              <a:rPr lang="en-IN" dirty="0"/>
              <a:t>NO</a:t>
            </a:r>
          </a:p>
        </p:txBody>
      </p:sp>
      <p:sp>
        <p:nvSpPr>
          <p:cNvPr id="5" name="TextBox 4">
            <a:extLst>
              <a:ext uri="{FF2B5EF4-FFF2-40B4-BE49-F238E27FC236}">
                <a16:creationId xmlns:a16="http://schemas.microsoft.com/office/drawing/2014/main" id="{E62F2156-42E2-9014-B7BC-4530AE45A8BF}"/>
              </a:ext>
            </a:extLst>
          </p:cNvPr>
          <p:cNvSpPr txBox="1"/>
          <p:nvPr/>
        </p:nvSpPr>
        <p:spPr>
          <a:xfrm>
            <a:off x="1928948" y="1383228"/>
            <a:ext cx="1856792" cy="461665"/>
          </a:xfrm>
          <a:prstGeom prst="rect">
            <a:avLst/>
          </a:prstGeom>
          <a:noFill/>
        </p:spPr>
        <p:txBody>
          <a:bodyPr wrap="square" rtlCol="0">
            <a:spAutoFit/>
          </a:bodyPr>
          <a:lstStyle/>
          <a:p>
            <a:pPr algn="ctr"/>
            <a:r>
              <a:rPr lang="en-IN" sz="2400" dirty="0"/>
              <a:t>Title</a:t>
            </a:r>
          </a:p>
        </p:txBody>
      </p:sp>
      <p:sp>
        <p:nvSpPr>
          <p:cNvPr id="6" name="TextBox 5">
            <a:extLst>
              <a:ext uri="{FF2B5EF4-FFF2-40B4-BE49-F238E27FC236}">
                <a16:creationId xmlns:a16="http://schemas.microsoft.com/office/drawing/2014/main" id="{5FAF9A27-C277-8C81-A777-092E7BEDFA88}"/>
              </a:ext>
            </a:extLst>
          </p:cNvPr>
          <p:cNvSpPr txBox="1"/>
          <p:nvPr/>
        </p:nvSpPr>
        <p:spPr>
          <a:xfrm flipH="1">
            <a:off x="3980595" y="1414006"/>
            <a:ext cx="989512" cy="400110"/>
          </a:xfrm>
          <a:prstGeom prst="rect">
            <a:avLst/>
          </a:prstGeom>
          <a:noFill/>
        </p:spPr>
        <p:txBody>
          <a:bodyPr wrap="square" rtlCol="0">
            <a:spAutoFit/>
          </a:bodyPr>
          <a:lstStyle/>
          <a:p>
            <a:pPr algn="ctr"/>
            <a:r>
              <a:rPr lang="en-IN" sz="2000" dirty="0"/>
              <a:t>Year</a:t>
            </a:r>
          </a:p>
        </p:txBody>
      </p:sp>
      <p:sp>
        <p:nvSpPr>
          <p:cNvPr id="7" name="TextBox 6">
            <a:extLst>
              <a:ext uri="{FF2B5EF4-FFF2-40B4-BE49-F238E27FC236}">
                <a16:creationId xmlns:a16="http://schemas.microsoft.com/office/drawing/2014/main" id="{42E7D65D-08B2-6B1F-9D9A-7A08D8C22D1A}"/>
              </a:ext>
            </a:extLst>
          </p:cNvPr>
          <p:cNvSpPr txBox="1"/>
          <p:nvPr/>
        </p:nvSpPr>
        <p:spPr>
          <a:xfrm>
            <a:off x="5030289" y="1430720"/>
            <a:ext cx="1408922" cy="400110"/>
          </a:xfrm>
          <a:prstGeom prst="rect">
            <a:avLst/>
          </a:prstGeom>
          <a:noFill/>
        </p:spPr>
        <p:txBody>
          <a:bodyPr wrap="square" rtlCol="0">
            <a:spAutoFit/>
          </a:bodyPr>
          <a:lstStyle/>
          <a:p>
            <a:pPr algn="ctr"/>
            <a:r>
              <a:rPr lang="en-IN" sz="2000" dirty="0"/>
              <a:t>Author</a:t>
            </a:r>
          </a:p>
        </p:txBody>
      </p:sp>
      <p:sp>
        <p:nvSpPr>
          <p:cNvPr id="8" name="TextBox 7">
            <a:extLst>
              <a:ext uri="{FF2B5EF4-FFF2-40B4-BE49-F238E27FC236}">
                <a16:creationId xmlns:a16="http://schemas.microsoft.com/office/drawing/2014/main" id="{E1034F07-6189-7943-8AEC-2FC4167743E6}"/>
              </a:ext>
            </a:extLst>
          </p:cNvPr>
          <p:cNvSpPr txBox="1"/>
          <p:nvPr/>
        </p:nvSpPr>
        <p:spPr>
          <a:xfrm>
            <a:off x="6389916" y="1424526"/>
            <a:ext cx="1850103" cy="400110"/>
          </a:xfrm>
          <a:prstGeom prst="rect">
            <a:avLst/>
          </a:prstGeom>
          <a:noFill/>
        </p:spPr>
        <p:txBody>
          <a:bodyPr wrap="square" rtlCol="0">
            <a:spAutoFit/>
          </a:bodyPr>
          <a:lstStyle/>
          <a:p>
            <a:pPr algn="ctr"/>
            <a:r>
              <a:rPr lang="en-IN" sz="2000" dirty="0"/>
              <a:t>Algorithm</a:t>
            </a:r>
          </a:p>
        </p:txBody>
      </p:sp>
      <p:sp>
        <p:nvSpPr>
          <p:cNvPr id="9" name="TextBox 8">
            <a:extLst>
              <a:ext uri="{FF2B5EF4-FFF2-40B4-BE49-F238E27FC236}">
                <a16:creationId xmlns:a16="http://schemas.microsoft.com/office/drawing/2014/main" id="{A80AA489-8C47-5C3E-53EE-5FE4626638AE}"/>
              </a:ext>
            </a:extLst>
          </p:cNvPr>
          <p:cNvSpPr txBox="1"/>
          <p:nvPr/>
        </p:nvSpPr>
        <p:spPr>
          <a:xfrm flipH="1">
            <a:off x="8240019" y="1395560"/>
            <a:ext cx="2137644" cy="400110"/>
          </a:xfrm>
          <a:prstGeom prst="rect">
            <a:avLst/>
          </a:prstGeom>
          <a:noFill/>
        </p:spPr>
        <p:txBody>
          <a:bodyPr wrap="square" rtlCol="0">
            <a:spAutoFit/>
          </a:bodyPr>
          <a:lstStyle/>
          <a:p>
            <a:pPr algn="ctr"/>
            <a:r>
              <a:rPr lang="en-IN" sz="2000" dirty="0"/>
              <a:t>Abstract</a:t>
            </a:r>
          </a:p>
        </p:txBody>
      </p:sp>
      <p:sp>
        <p:nvSpPr>
          <p:cNvPr id="10" name="TextBox 9">
            <a:extLst>
              <a:ext uri="{FF2B5EF4-FFF2-40B4-BE49-F238E27FC236}">
                <a16:creationId xmlns:a16="http://schemas.microsoft.com/office/drawing/2014/main" id="{4032E2C1-BEA2-CE6A-5CFA-5065E152C444}"/>
              </a:ext>
            </a:extLst>
          </p:cNvPr>
          <p:cNvSpPr txBox="1"/>
          <p:nvPr/>
        </p:nvSpPr>
        <p:spPr>
          <a:xfrm>
            <a:off x="10872187" y="1444784"/>
            <a:ext cx="1138334" cy="369332"/>
          </a:xfrm>
          <a:prstGeom prst="rect">
            <a:avLst/>
          </a:prstGeom>
          <a:noFill/>
        </p:spPr>
        <p:txBody>
          <a:bodyPr wrap="square" rtlCol="0">
            <a:spAutoFit/>
          </a:bodyPr>
          <a:lstStyle/>
          <a:p>
            <a:pPr algn="ctr"/>
            <a:r>
              <a:rPr lang="en-IN" dirty="0"/>
              <a:t>Accuracy</a:t>
            </a:r>
          </a:p>
        </p:txBody>
      </p:sp>
      <p:sp>
        <p:nvSpPr>
          <p:cNvPr id="11" name="TextBox 10">
            <a:extLst>
              <a:ext uri="{FF2B5EF4-FFF2-40B4-BE49-F238E27FC236}">
                <a16:creationId xmlns:a16="http://schemas.microsoft.com/office/drawing/2014/main" id="{07963ADF-BDD1-F16B-8B19-9D828CEBC810}"/>
              </a:ext>
            </a:extLst>
          </p:cNvPr>
          <p:cNvSpPr txBox="1"/>
          <p:nvPr/>
        </p:nvSpPr>
        <p:spPr>
          <a:xfrm flipH="1">
            <a:off x="1670179" y="2985796"/>
            <a:ext cx="513184" cy="461665"/>
          </a:xfrm>
          <a:prstGeom prst="rect">
            <a:avLst/>
          </a:prstGeom>
          <a:noFill/>
        </p:spPr>
        <p:txBody>
          <a:bodyPr wrap="square" rtlCol="0">
            <a:spAutoFit/>
          </a:bodyPr>
          <a:lstStyle/>
          <a:p>
            <a:pPr algn="ctr"/>
            <a:r>
              <a:rPr lang="en-IN" sz="2400" dirty="0"/>
              <a:t>1</a:t>
            </a:r>
          </a:p>
        </p:txBody>
      </p:sp>
      <p:sp>
        <p:nvSpPr>
          <p:cNvPr id="12" name="TextBox 11">
            <a:extLst>
              <a:ext uri="{FF2B5EF4-FFF2-40B4-BE49-F238E27FC236}">
                <a16:creationId xmlns:a16="http://schemas.microsoft.com/office/drawing/2014/main" id="{382D5767-FFA1-D252-B8FA-F5CBAB9DBE19}"/>
              </a:ext>
            </a:extLst>
          </p:cNvPr>
          <p:cNvSpPr txBox="1"/>
          <p:nvPr/>
        </p:nvSpPr>
        <p:spPr>
          <a:xfrm>
            <a:off x="1595535" y="4422710"/>
            <a:ext cx="671804" cy="461665"/>
          </a:xfrm>
          <a:prstGeom prst="rect">
            <a:avLst/>
          </a:prstGeom>
          <a:noFill/>
        </p:spPr>
        <p:txBody>
          <a:bodyPr wrap="square" rtlCol="0">
            <a:spAutoFit/>
          </a:bodyPr>
          <a:lstStyle/>
          <a:p>
            <a:pPr algn="ctr"/>
            <a:r>
              <a:rPr lang="en-IN" sz="2400" dirty="0"/>
              <a:t>2</a:t>
            </a:r>
          </a:p>
        </p:txBody>
      </p:sp>
      <p:sp>
        <p:nvSpPr>
          <p:cNvPr id="13" name="TextBox 12">
            <a:extLst>
              <a:ext uri="{FF2B5EF4-FFF2-40B4-BE49-F238E27FC236}">
                <a16:creationId xmlns:a16="http://schemas.microsoft.com/office/drawing/2014/main" id="{08ABFC9F-8425-EDAA-D6C3-CE78E3739FCA}"/>
              </a:ext>
            </a:extLst>
          </p:cNvPr>
          <p:cNvSpPr txBox="1"/>
          <p:nvPr/>
        </p:nvSpPr>
        <p:spPr>
          <a:xfrm flipH="1">
            <a:off x="1595535" y="5635871"/>
            <a:ext cx="550506" cy="461665"/>
          </a:xfrm>
          <a:prstGeom prst="rect">
            <a:avLst/>
          </a:prstGeom>
          <a:noFill/>
        </p:spPr>
        <p:txBody>
          <a:bodyPr wrap="square" rtlCol="0">
            <a:spAutoFit/>
          </a:bodyPr>
          <a:lstStyle/>
          <a:p>
            <a:pPr algn="ctr"/>
            <a:r>
              <a:rPr lang="en-IN" sz="2400" dirty="0"/>
              <a:t>3</a:t>
            </a:r>
          </a:p>
        </p:txBody>
      </p:sp>
    </p:spTree>
    <p:extLst>
      <p:ext uri="{BB962C8B-B14F-4D97-AF65-F5344CB8AC3E}">
        <p14:creationId xmlns:p14="http://schemas.microsoft.com/office/powerpoint/2010/main" val="1302903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A47A7B-47AF-A961-C79C-3E135528584A}"/>
              </a:ext>
            </a:extLst>
          </p:cNvPr>
          <p:cNvSpPr txBox="1"/>
          <p:nvPr/>
        </p:nvSpPr>
        <p:spPr>
          <a:xfrm flipH="1">
            <a:off x="3620278" y="620"/>
            <a:ext cx="5271796" cy="707886"/>
          </a:xfrm>
          <a:prstGeom prst="rect">
            <a:avLst/>
          </a:prstGeom>
          <a:noFill/>
        </p:spPr>
        <p:txBody>
          <a:bodyPr wrap="square" rtlCol="0">
            <a:spAutoFit/>
          </a:bodyPr>
          <a:lstStyle/>
          <a:p>
            <a:pPr algn="ctr"/>
            <a:r>
              <a:rPr lang="en-IN" sz="4000" dirty="0"/>
              <a:t>Use Case Diagram</a:t>
            </a:r>
          </a:p>
        </p:txBody>
      </p:sp>
      <p:sp>
        <p:nvSpPr>
          <p:cNvPr id="4" name="Rectangle 3">
            <a:extLst>
              <a:ext uri="{FF2B5EF4-FFF2-40B4-BE49-F238E27FC236}">
                <a16:creationId xmlns:a16="http://schemas.microsoft.com/office/drawing/2014/main" id="{CA99AF10-EA3C-DE2E-8872-012967AF39A5}"/>
              </a:ext>
            </a:extLst>
          </p:cNvPr>
          <p:cNvSpPr/>
          <p:nvPr/>
        </p:nvSpPr>
        <p:spPr>
          <a:xfrm>
            <a:off x="6578082" y="708506"/>
            <a:ext cx="4058816" cy="605618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Oval 4">
            <a:extLst>
              <a:ext uri="{FF2B5EF4-FFF2-40B4-BE49-F238E27FC236}">
                <a16:creationId xmlns:a16="http://schemas.microsoft.com/office/drawing/2014/main" id="{94082562-8F0D-7BA5-DC07-8BC9B431EB60}"/>
              </a:ext>
            </a:extLst>
          </p:cNvPr>
          <p:cNvSpPr/>
          <p:nvPr/>
        </p:nvSpPr>
        <p:spPr>
          <a:xfrm>
            <a:off x="6904653" y="1327434"/>
            <a:ext cx="3405673" cy="102636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6" name="Oval 5">
            <a:extLst>
              <a:ext uri="{FF2B5EF4-FFF2-40B4-BE49-F238E27FC236}">
                <a16:creationId xmlns:a16="http://schemas.microsoft.com/office/drawing/2014/main" id="{A3DF2B8B-25E3-63AB-2A47-41EDCB45AD4F}"/>
              </a:ext>
            </a:extLst>
          </p:cNvPr>
          <p:cNvSpPr/>
          <p:nvPr/>
        </p:nvSpPr>
        <p:spPr>
          <a:xfrm>
            <a:off x="6867330" y="2649583"/>
            <a:ext cx="3480318" cy="97536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7" name="Oval 6">
            <a:extLst>
              <a:ext uri="{FF2B5EF4-FFF2-40B4-BE49-F238E27FC236}">
                <a16:creationId xmlns:a16="http://schemas.microsoft.com/office/drawing/2014/main" id="{D0097C08-9DA6-16EE-882F-8BC36F0E6984}"/>
              </a:ext>
            </a:extLst>
          </p:cNvPr>
          <p:cNvSpPr/>
          <p:nvPr/>
        </p:nvSpPr>
        <p:spPr>
          <a:xfrm>
            <a:off x="6988629" y="3853542"/>
            <a:ext cx="3321697" cy="11010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Oval 7">
            <a:extLst>
              <a:ext uri="{FF2B5EF4-FFF2-40B4-BE49-F238E27FC236}">
                <a16:creationId xmlns:a16="http://schemas.microsoft.com/office/drawing/2014/main" id="{767AC1F4-51FD-85F5-F38D-978EC72A50F2}"/>
              </a:ext>
            </a:extLst>
          </p:cNvPr>
          <p:cNvSpPr/>
          <p:nvPr/>
        </p:nvSpPr>
        <p:spPr>
          <a:xfrm>
            <a:off x="7147249" y="5239449"/>
            <a:ext cx="3163077" cy="119431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id="{940AB194-17B8-8411-03FF-DD4163CE6873}"/>
              </a:ext>
            </a:extLst>
          </p:cNvPr>
          <p:cNvSpPr txBox="1"/>
          <p:nvPr/>
        </p:nvSpPr>
        <p:spPr>
          <a:xfrm>
            <a:off x="7296539" y="843803"/>
            <a:ext cx="2407298" cy="369332"/>
          </a:xfrm>
          <a:prstGeom prst="rect">
            <a:avLst/>
          </a:prstGeom>
          <a:noFill/>
        </p:spPr>
        <p:txBody>
          <a:bodyPr wrap="square" rtlCol="0">
            <a:spAutoFit/>
          </a:bodyPr>
          <a:lstStyle/>
          <a:p>
            <a:pPr algn="ctr"/>
            <a:r>
              <a:rPr lang="en-IN" b="1" dirty="0"/>
              <a:t>Prediction Model</a:t>
            </a:r>
          </a:p>
        </p:txBody>
      </p:sp>
      <p:sp>
        <p:nvSpPr>
          <p:cNvPr id="10" name="TextBox 9">
            <a:extLst>
              <a:ext uri="{FF2B5EF4-FFF2-40B4-BE49-F238E27FC236}">
                <a16:creationId xmlns:a16="http://schemas.microsoft.com/office/drawing/2014/main" id="{1B086CA7-2D7D-3712-17B5-890D14A7A09E}"/>
              </a:ext>
            </a:extLst>
          </p:cNvPr>
          <p:cNvSpPr txBox="1"/>
          <p:nvPr/>
        </p:nvSpPr>
        <p:spPr>
          <a:xfrm>
            <a:off x="7184571" y="1674071"/>
            <a:ext cx="2845837" cy="369332"/>
          </a:xfrm>
          <a:prstGeom prst="rect">
            <a:avLst/>
          </a:prstGeom>
          <a:noFill/>
        </p:spPr>
        <p:txBody>
          <a:bodyPr wrap="square" rtlCol="0">
            <a:spAutoFit/>
          </a:bodyPr>
          <a:lstStyle/>
          <a:p>
            <a:pPr algn="ctr"/>
            <a:r>
              <a:rPr lang="en-IN" dirty="0"/>
              <a:t>Input Training Datasets</a:t>
            </a:r>
          </a:p>
        </p:txBody>
      </p:sp>
      <p:sp>
        <p:nvSpPr>
          <p:cNvPr id="11" name="TextBox 10">
            <a:extLst>
              <a:ext uri="{FF2B5EF4-FFF2-40B4-BE49-F238E27FC236}">
                <a16:creationId xmlns:a16="http://schemas.microsoft.com/office/drawing/2014/main" id="{934533AB-5E8B-CB2C-D4BC-5B97938A6E6B}"/>
              </a:ext>
            </a:extLst>
          </p:cNvPr>
          <p:cNvSpPr txBox="1"/>
          <p:nvPr/>
        </p:nvSpPr>
        <p:spPr>
          <a:xfrm flipH="1">
            <a:off x="7147249" y="2972729"/>
            <a:ext cx="2845837" cy="369332"/>
          </a:xfrm>
          <a:prstGeom prst="rect">
            <a:avLst/>
          </a:prstGeom>
          <a:noFill/>
        </p:spPr>
        <p:txBody>
          <a:bodyPr wrap="square" rtlCol="0">
            <a:spAutoFit/>
          </a:bodyPr>
          <a:lstStyle/>
          <a:p>
            <a:pPr algn="ctr"/>
            <a:r>
              <a:rPr lang="en-IN" dirty="0"/>
              <a:t>Input Variables</a:t>
            </a:r>
          </a:p>
        </p:txBody>
      </p:sp>
      <p:sp>
        <p:nvSpPr>
          <p:cNvPr id="12" name="TextBox 11">
            <a:extLst>
              <a:ext uri="{FF2B5EF4-FFF2-40B4-BE49-F238E27FC236}">
                <a16:creationId xmlns:a16="http://schemas.microsoft.com/office/drawing/2014/main" id="{7FA3EC03-72A9-B1F1-0E72-92AC07BE4A77}"/>
              </a:ext>
            </a:extLst>
          </p:cNvPr>
          <p:cNvSpPr txBox="1"/>
          <p:nvPr/>
        </p:nvSpPr>
        <p:spPr>
          <a:xfrm>
            <a:off x="7296540" y="4219382"/>
            <a:ext cx="2696546" cy="369332"/>
          </a:xfrm>
          <a:prstGeom prst="rect">
            <a:avLst/>
          </a:prstGeom>
          <a:noFill/>
        </p:spPr>
        <p:txBody>
          <a:bodyPr wrap="square" rtlCol="0">
            <a:spAutoFit/>
          </a:bodyPr>
          <a:lstStyle/>
          <a:p>
            <a:pPr algn="ctr"/>
            <a:r>
              <a:rPr lang="en-IN" dirty="0"/>
              <a:t>General Output</a:t>
            </a:r>
          </a:p>
        </p:txBody>
      </p:sp>
      <p:sp>
        <p:nvSpPr>
          <p:cNvPr id="13" name="TextBox 12">
            <a:extLst>
              <a:ext uri="{FF2B5EF4-FFF2-40B4-BE49-F238E27FC236}">
                <a16:creationId xmlns:a16="http://schemas.microsoft.com/office/drawing/2014/main" id="{4A45C3C5-0582-7532-A26C-46AB0CFEAB8C}"/>
              </a:ext>
            </a:extLst>
          </p:cNvPr>
          <p:cNvSpPr txBox="1"/>
          <p:nvPr/>
        </p:nvSpPr>
        <p:spPr>
          <a:xfrm>
            <a:off x="7464490" y="5644865"/>
            <a:ext cx="2565918" cy="369332"/>
          </a:xfrm>
          <a:prstGeom prst="rect">
            <a:avLst/>
          </a:prstGeom>
          <a:noFill/>
        </p:spPr>
        <p:txBody>
          <a:bodyPr wrap="square" rtlCol="0">
            <a:spAutoFit/>
          </a:bodyPr>
          <a:lstStyle/>
          <a:p>
            <a:pPr algn="ctr"/>
            <a:r>
              <a:rPr lang="en-IN" dirty="0"/>
              <a:t>Train the network</a:t>
            </a:r>
          </a:p>
        </p:txBody>
      </p:sp>
      <p:sp>
        <p:nvSpPr>
          <p:cNvPr id="14" name="Oval 13">
            <a:extLst>
              <a:ext uri="{FF2B5EF4-FFF2-40B4-BE49-F238E27FC236}">
                <a16:creationId xmlns:a16="http://schemas.microsoft.com/office/drawing/2014/main" id="{62A15A43-A47E-CA30-138D-AB4FECC9B3D5}"/>
              </a:ext>
            </a:extLst>
          </p:cNvPr>
          <p:cNvSpPr/>
          <p:nvPr/>
        </p:nvSpPr>
        <p:spPr>
          <a:xfrm>
            <a:off x="2295328" y="2753459"/>
            <a:ext cx="382555" cy="43853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6ABE25E0-24CB-0B6A-6C35-E59E14FFF698}"/>
              </a:ext>
            </a:extLst>
          </p:cNvPr>
          <p:cNvCxnSpPr>
            <a:cxnSpLocks/>
            <a:stCxn id="14" idx="4"/>
          </p:cNvCxnSpPr>
          <p:nvPr/>
        </p:nvCxnSpPr>
        <p:spPr>
          <a:xfrm>
            <a:off x="2486606" y="3191998"/>
            <a:ext cx="0" cy="820165"/>
          </a:xfrm>
          <a:prstGeom prst="line">
            <a:avLst/>
          </a:prstGeom>
          <a:ln/>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A5334D32-5359-B7C7-471C-3A6A15BC0D27}"/>
              </a:ext>
            </a:extLst>
          </p:cNvPr>
          <p:cNvCxnSpPr>
            <a:cxnSpLocks/>
          </p:cNvCxnSpPr>
          <p:nvPr/>
        </p:nvCxnSpPr>
        <p:spPr>
          <a:xfrm flipH="1">
            <a:off x="2059732" y="4012163"/>
            <a:ext cx="426877" cy="671804"/>
          </a:xfrm>
          <a:prstGeom prst="line">
            <a:avLst/>
          </a:prstGeom>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4A541AE5-FF05-D2EA-10AF-FD9B73EFF0F5}"/>
              </a:ext>
            </a:extLst>
          </p:cNvPr>
          <p:cNvCxnSpPr>
            <a:cxnSpLocks/>
          </p:cNvCxnSpPr>
          <p:nvPr/>
        </p:nvCxnSpPr>
        <p:spPr>
          <a:xfrm>
            <a:off x="2486608" y="4012163"/>
            <a:ext cx="307912" cy="671804"/>
          </a:xfrm>
          <a:prstGeom prst="line">
            <a:avLst/>
          </a:prstGeom>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20465384-B885-1289-1155-8FC547796AAC}"/>
              </a:ext>
            </a:extLst>
          </p:cNvPr>
          <p:cNvCxnSpPr>
            <a:cxnSpLocks/>
          </p:cNvCxnSpPr>
          <p:nvPr/>
        </p:nvCxnSpPr>
        <p:spPr>
          <a:xfrm flipH="1">
            <a:off x="2032904" y="3475652"/>
            <a:ext cx="907405" cy="0"/>
          </a:xfrm>
          <a:prstGeom prst="line">
            <a:avLst/>
          </a:prstGeom>
          <a:ln/>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23B53618-D3A8-FF0C-4096-87322F2619EE}"/>
              </a:ext>
            </a:extLst>
          </p:cNvPr>
          <p:cNvCxnSpPr/>
          <p:nvPr/>
        </p:nvCxnSpPr>
        <p:spPr>
          <a:xfrm flipV="1">
            <a:off x="2486607" y="1840617"/>
            <a:ext cx="4380723" cy="1895983"/>
          </a:xfrm>
          <a:prstGeom prst="line">
            <a:avLst/>
          </a:prstGeom>
          <a:ln/>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F22AFD3F-873D-A6FD-A50C-F67D66457057}"/>
              </a:ext>
            </a:extLst>
          </p:cNvPr>
          <p:cNvCxnSpPr/>
          <p:nvPr/>
        </p:nvCxnSpPr>
        <p:spPr>
          <a:xfrm flipV="1">
            <a:off x="2486606" y="3191998"/>
            <a:ext cx="4380724" cy="544602"/>
          </a:xfrm>
          <a:prstGeom prst="line">
            <a:avLst/>
          </a:prstGeom>
          <a:ln/>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2D2D11F3-79C9-31BA-3048-8646E68427FC}"/>
              </a:ext>
            </a:extLst>
          </p:cNvPr>
          <p:cNvCxnSpPr/>
          <p:nvPr/>
        </p:nvCxnSpPr>
        <p:spPr>
          <a:xfrm>
            <a:off x="2486604" y="3728508"/>
            <a:ext cx="4545178" cy="543044"/>
          </a:xfrm>
          <a:prstGeom prst="line">
            <a:avLst/>
          </a:prstGeom>
          <a:ln/>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A734EDF2-5CAB-F922-4262-AB5506E5AC5D}"/>
              </a:ext>
            </a:extLst>
          </p:cNvPr>
          <p:cNvCxnSpPr>
            <a:endCxn id="8" idx="2"/>
          </p:cNvCxnSpPr>
          <p:nvPr/>
        </p:nvCxnSpPr>
        <p:spPr>
          <a:xfrm>
            <a:off x="2486606" y="3751216"/>
            <a:ext cx="4660643" cy="2085392"/>
          </a:xfrm>
          <a:prstGeom prst="line">
            <a:avLst/>
          </a:prstGeom>
          <a:ln/>
        </p:spPr>
        <p:style>
          <a:lnRef idx="2">
            <a:schemeClr val="dk1"/>
          </a:lnRef>
          <a:fillRef idx="0">
            <a:schemeClr val="dk1"/>
          </a:fillRef>
          <a:effectRef idx="1">
            <a:schemeClr val="dk1"/>
          </a:effectRef>
          <a:fontRef idx="minor">
            <a:schemeClr val="tx1"/>
          </a:fontRef>
        </p:style>
      </p:cxnSp>
      <p:sp>
        <p:nvSpPr>
          <p:cNvPr id="38" name="TextBox 37">
            <a:extLst>
              <a:ext uri="{FF2B5EF4-FFF2-40B4-BE49-F238E27FC236}">
                <a16:creationId xmlns:a16="http://schemas.microsoft.com/office/drawing/2014/main" id="{DB6F7DC8-A65B-06FB-18D1-B2F35A58659D}"/>
              </a:ext>
            </a:extLst>
          </p:cNvPr>
          <p:cNvSpPr txBox="1"/>
          <p:nvPr/>
        </p:nvSpPr>
        <p:spPr>
          <a:xfrm flipH="1">
            <a:off x="1429916" y="4851145"/>
            <a:ext cx="2184298" cy="369332"/>
          </a:xfrm>
          <a:prstGeom prst="rect">
            <a:avLst/>
          </a:prstGeom>
          <a:noFill/>
        </p:spPr>
        <p:txBody>
          <a:bodyPr wrap="square" rtlCol="0">
            <a:spAutoFit/>
          </a:bodyPr>
          <a:lstStyle/>
          <a:p>
            <a:pPr algn="ctr"/>
            <a:r>
              <a:rPr lang="en-IN" b="1" dirty="0"/>
              <a:t>User</a:t>
            </a:r>
          </a:p>
        </p:txBody>
      </p:sp>
    </p:spTree>
    <p:extLst>
      <p:ext uri="{BB962C8B-B14F-4D97-AF65-F5344CB8AC3E}">
        <p14:creationId xmlns:p14="http://schemas.microsoft.com/office/powerpoint/2010/main" val="985587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D158D84-9D1B-A6A0-4C2E-DD905C494BFE}"/>
              </a:ext>
            </a:extLst>
          </p:cNvPr>
          <p:cNvSpPr/>
          <p:nvPr/>
        </p:nvSpPr>
        <p:spPr>
          <a:xfrm>
            <a:off x="5131838" y="1077685"/>
            <a:ext cx="2957804" cy="4702629"/>
          </a:xfrm>
          <a:prstGeom prst="ellipse">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092F9056-A1DF-5F84-9574-7C47DB3F86F9}"/>
              </a:ext>
            </a:extLst>
          </p:cNvPr>
          <p:cNvSpPr txBox="1"/>
          <p:nvPr/>
        </p:nvSpPr>
        <p:spPr>
          <a:xfrm>
            <a:off x="5747655" y="2230016"/>
            <a:ext cx="1996751" cy="2246769"/>
          </a:xfrm>
          <a:prstGeom prst="rect">
            <a:avLst/>
          </a:prstGeom>
          <a:noFill/>
        </p:spPr>
        <p:txBody>
          <a:bodyPr wrap="square" rtlCol="0">
            <a:spAutoFit/>
          </a:bodyPr>
          <a:lstStyle/>
          <a:p>
            <a:r>
              <a:rPr lang="en-IN" sz="2800" dirty="0"/>
              <a:t>     Sales Prediction using linear regression algorithm</a:t>
            </a:r>
          </a:p>
        </p:txBody>
      </p:sp>
      <p:sp>
        <p:nvSpPr>
          <p:cNvPr id="4" name="Rectangle 3">
            <a:extLst>
              <a:ext uri="{FF2B5EF4-FFF2-40B4-BE49-F238E27FC236}">
                <a16:creationId xmlns:a16="http://schemas.microsoft.com/office/drawing/2014/main" id="{03E4E35E-6759-DBBC-C340-84D2D48E8BBC}"/>
              </a:ext>
            </a:extLst>
          </p:cNvPr>
          <p:cNvSpPr/>
          <p:nvPr/>
        </p:nvSpPr>
        <p:spPr>
          <a:xfrm>
            <a:off x="1436914" y="3013788"/>
            <a:ext cx="1968759" cy="5411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Dataset</a:t>
            </a:r>
          </a:p>
        </p:txBody>
      </p:sp>
      <p:cxnSp>
        <p:nvCxnSpPr>
          <p:cNvPr id="6" name="Straight Arrow Connector 5">
            <a:extLst>
              <a:ext uri="{FF2B5EF4-FFF2-40B4-BE49-F238E27FC236}">
                <a16:creationId xmlns:a16="http://schemas.microsoft.com/office/drawing/2014/main" id="{CEC171C0-0AD5-6D6C-463E-3C27F9E137CC}"/>
              </a:ext>
            </a:extLst>
          </p:cNvPr>
          <p:cNvCxnSpPr>
            <a:stCxn id="4" idx="3"/>
          </p:cNvCxnSpPr>
          <p:nvPr/>
        </p:nvCxnSpPr>
        <p:spPr>
          <a:xfrm flipV="1">
            <a:off x="3405673" y="3275045"/>
            <a:ext cx="1660849" cy="93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B98D17CD-7F3A-768A-DC96-E8A9FD10F2E4}"/>
              </a:ext>
            </a:extLst>
          </p:cNvPr>
          <p:cNvSpPr/>
          <p:nvPr/>
        </p:nvSpPr>
        <p:spPr>
          <a:xfrm>
            <a:off x="9713167" y="3013788"/>
            <a:ext cx="1698172" cy="5411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11FA4BD4-6999-1E98-A2EB-D39B88CCE6CF}"/>
              </a:ext>
            </a:extLst>
          </p:cNvPr>
          <p:cNvSpPr txBox="1"/>
          <p:nvPr/>
        </p:nvSpPr>
        <p:spPr>
          <a:xfrm>
            <a:off x="9764487" y="3090379"/>
            <a:ext cx="1595532" cy="369332"/>
          </a:xfrm>
          <a:prstGeom prst="rect">
            <a:avLst/>
          </a:prstGeom>
          <a:noFill/>
        </p:spPr>
        <p:txBody>
          <a:bodyPr wrap="square" rtlCol="0">
            <a:spAutoFit/>
          </a:bodyPr>
          <a:lstStyle/>
          <a:p>
            <a:pPr algn="ctr"/>
            <a:r>
              <a:rPr lang="en-IN" dirty="0"/>
              <a:t>Result</a:t>
            </a:r>
          </a:p>
        </p:txBody>
      </p:sp>
      <p:sp>
        <p:nvSpPr>
          <p:cNvPr id="11" name="TextBox 10">
            <a:extLst>
              <a:ext uri="{FF2B5EF4-FFF2-40B4-BE49-F238E27FC236}">
                <a16:creationId xmlns:a16="http://schemas.microsoft.com/office/drawing/2014/main" id="{A16F0D14-25CB-A0CF-8C63-BE11890BCF42}"/>
              </a:ext>
            </a:extLst>
          </p:cNvPr>
          <p:cNvSpPr txBox="1"/>
          <p:nvPr/>
        </p:nvSpPr>
        <p:spPr>
          <a:xfrm flipH="1">
            <a:off x="5747655" y="116059"/>
            <a:ext cx="3322632" cy="830997"/>
          </a:xfrm>
          <a:prstGeom prst="rect">
            <a:avLst/>
          </a:prstGeom>
          <a:noFill/>
        </p:spPr>
        <p:txBody>
          <a:bodyPr wrap="square" rtlCol="0">
            <a:spAutoFit/>
          </a:bodyPr>
          <a:lstStyle/>
          <a:p>
            <a:r>
              <a:rPr lang="en-IN" sz="2400" b="1" dirty="0"/>
              <a:t>DATAFLOW DIAGRAMS</a:t>
            </a:r>
          </a:p>
        </p:txBody>
      </p:sp>
      <p:sp>
        <p:nvSpPr>
          <p:cNvPr id="12" name="TextBox 11">
            <a:extLst>
              <a:ext uri="{FF2B5EF4-FFF2-40B4-BE49-F238E27FC236}">
                <a16:creationId xmlns:a16="http://schemas.microsoft.com/office/drawing/2014/main" id="{05729B7D-673D-19A4-C8E2-3597CBBAB512}"/>
              </a:ext>
            </a:extLst>
          </p:cNvPr>
          <p:cNvSpPr txBox="1"/>
          <p:nvPr/>
        </p:nvSpPr>
        <p:spPr>
          <a:xfrm flipH="1">
            <a:off x="1986951" y="1175658"/>
            <a:ext cx="1418721" cy="369332"/>
          </a:xfrm>
          <a:prstGeom prst="rect">
            <a:avLst/>
          </a:prstGeom>
          <a:noFill/>
        </p:spPr>
        <p:txBody>
          <a:bodyPr wrap="square" rtlCol="0">
            <a:spAutoFit/>
          </a:bodyPr>
          <a:lstStyle/>
          <a:p>
            <a:pPr marL="285750" indent="-285750">
              <a:buFont typeface="Wingdings" panose="05000000000000000000" pitchFamily="2" charset="2"/>
              <a:buChar char="q"/>
            </a:pPr>
            <a:r>
              <a:rPr lang="en-IN" dirty="0"/>
              <a:t>DFD-0</a:t>
            </a:r>
          </a:p>
        </p:txBody>
      </p:sp>
      <p:cxnSp>
        <p:nvCxnSpPr>
          <p:cNvPr id="14" name="Straight Arrow Connector 13">
            <a:extLst>
              <a:ext uri="{FF2B5EF4-FFF2-40B4-BE49-F238E27FC236}">
                <a16:creationId xmlns:a16="http://schemas.microsoft.com/office/drawing/2014/main" id="{F975A938-DE45-FB24-A210-5774422F89DA}"/>
              </a:ext>
            </a:extLst>
          </p:cNvPr>
          <p:cNvCxnSpPr>
            <a:cxnSpLocks/>
          </p:cNvCxnSpPr>
          <p:nvPr/>
        </p:nvCxnSpPr>
        <p:spPr>
          <a:xfrm>
            <a:off x="8089642" y="3354355"/>
            <a:ext cx="162352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2918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71081D-D84E-6A9E-4756-5767D17DEDAB}"/>
              </a:ext>
            </a:extLst>
          </p:cNvPr>
          <p:cNvSpPr txBox="1"/>
          <p:nvPr/>
        </p:nvSpPr>
        <p:spPr>
          <a:xfrm>
            <a:off x="4460032" y="503853"/>
            <a:ext cx="3676262" cy="369332"/>
          </a:xfrm>
          <a:prstGeom prst="rect">
            <a:avLst/>
          </a:prstGeom>
          <a:noFill/>
        </p:spPr>
        <p:txBody>
          <a:bodyPr wrap="square" rtlCol="0">
            <a:spAutoFit/>
          </a:bodyPr>
          <a:lstStyle/>
          <a:p>
            <a:pPr marL="285750" indent="-285750">
              <a:buFont typeface="Arial" panose="020B0604020202020204" pitchFamily="34" charset="0"/>
              <a:buChar char="•"/>
            </a:pPr>
            <a:r>
              <a:rPr lang="en-IN" dirty="0"/>
              <a:t>DFD-1</a:t>
            </a:r>
          </a:p>
        </p:txBody>
      </p:sp>
      <p:sp>
        <p:nvSpPr>
          <p:cNvPr id="5" name="Rectangle 4">
            <a:extLst>
              <a:ext uri="{FF2B5EF4-FFF2-40B4-BE49-F238E27FC236}">
                <a16:creationId xmlns:a16="http://schemas.microsoft.com/office/drawing/2014/main" id="{8F9EA3D4-BA87-6477-BBE9-357676595ADC}"/>
              </a:ext>
            </a:extLst>
          </p:cNvPr>
          <p:cNvSpPr/>
          <p:nvPr/>
        </p:nvSpPr>
        <p:spPr>
          <a:xfrm>
            <a:off x="3573624" y="1950097"/>
            <a:ext cx="5896947" cy="429674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Oval 5">
            <a:extLst>
              <a:ext uri="{FF2B5EF4-FFF2-40B4-BE49-F238E27FC236}">
                <a16:creationId xmlns:a16="http://schemas.microsoft.com/office/drawing/2014/main" id="{4162BC22-130D-F150-2EFC-F62303F36588}"/>
              </a:ext>
            </a:extLst>
          </p:cNvPr>
          <p:cNvSpPr/>
          <p:nvPr/>
        </p:nvSpPr>
        <p:spPr>
          <a:xfrm>
            <a:off x="4282751" y="2386302"/>
            <a:ext cx="2102498" cy="342433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Oval 6">
            <a:extLst>
              <a:ext uri="{FF2B5EF4-FFF2-40B4-BE49-F238E27FC236}">
                <a16:creationId xmlns:a16="http://schemas.microsoft.com/office/drawing/2014/main" id="{D533B354-0D0D-AF2E-7905-2800F49C9696}"/>
              </a:ext>
            </a:extLst>
          </p:cNvPr>
          <p:cNvSpPr/>
          <p:nvPr/>
        </p:nvSpPr>
        <p:spPr>
          <a:xfrm>
            <a:off x="7094376" y="2537927"/>
            <a:ext cx="2049625" cy="3200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0D7ED19B-9C32-9843-4FDE-3BD90F6F927C}"/>
              </a:ext>
            </a:extLst>
          </p:cNvPr>
          <p:cNvSpPr/>
          <p:nvPr/>
        </p:nvSpPr>
        <p:spPr>
          <a:xfrm>
            <a:off x="1054359" y="3858205"/>
            <a:ext cx="1601756" cy="48052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ABCF40AF-4AF8-7BFD-34DB-36EEF7703B8E}"/>
              </a:ext>
            </a:extLst>
          </p:cNvPr>
          <p:cNvCxnSpPr>
            <a:stCxn id="8" idx="3"/>
            <a:endCxn id="5" idx="1"/>
          </p:cNvCxnSpPr>
          <p:nvPr/>
        </p:nvCxnSpPr>
        <p:spPr>
          <a:xfrm>
            <a:off x="2656115" y="4098469"/>
            <a:ext cx="917509"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Rectangle 10">
            <a:extLst>
              <a:ext uri="{FF2B5EF4-FFF2-40B4-BE49-F238E27FC236}">
                <a16:creationId xmlns:a16="http://schemas.microsoft.com/office/drawing/2014/main" id="{7C678810-387B-84D2-0E06-E1825EE0014D}"/>
              </a:ext>
            </a:extLst>
          </p:cNvPr>
          <p:cNvSpPr/>
          <p:nvPr/>
        </p:nvSpPr>
        <p:spPr>
          <a:xfrm>
            <a:off x="10338318" y="3858205"/>
            <a:ext cx="1548882" cy="48052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A3E2C1A-9D89-C655-E8CD-368E3BD37694}"/>
              </a:ext>
            </a:extLst>
          </p:cNvPr>
          <p:cNvSpPr txBox="1"/>
          <p:nvPr/>
        </p:nvSpPr>
        <p:spPr>
          <a:xfrm>
            <a:off x="10456506" y="3897858"/>
            <a:ext cx="1362269" cy="369332"/>
          </a:xfrm>
          <a:prstGeom prst="rect">
            <a:avLst/>
          </a:prstGeom>
          <a:noFill/>
        </p:spPr>
        <p:txBody>
          <a:bodyPr wrap="square" rtlCol="0">
            <a:spAutoFit/>
          </a:bodyPr>
          <a:lstStyle/>
          <a:p>
            <a:pPr algn="ctr"/>
            <a:r>
              <a:rPr lang="en-IN" dirty="0"/>
              <a:t>Result</a:t>
            </a:r>
          </a:p>
        </p:txBody>
      </p:sp>
      <p:cxnSp>
        <p:nvCxnSpPr>
          <p:cNvPr id="16" name="Straight Arrow Connector 15">
            <a:extLst>
              <a:ext uri="{FF2B5EF4-FFF2-40B4-BE49-F238E27FC236}">
                <a16:creationId xmlns:a16="http://schemas.microsoft.com/office/drawing/2014/main" id="{1D5CC2E4-4AF1-A040-5B3A-300D2859400E}"/>
              </a:ext>
            </a:extLst>
          </p:cNvPr>
          <p:cNvCxnSpPr>
            <a:endCxn id="7" idx="2"/>
          </p:cNvCxnSpPr>
          <p:nvPr/>
        </p:nvCxnSpPr>
        <p:spPr>
          <a:xfrm>
            <a:off x="6385249" y="4138127"/>
            <a:ext cx="70912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D000E887-3E4C-C997-365B-77DFDAD093AA}"/>
              </a:ext>
            </a:extLst>
          </p:cNvPr>
          <p:cNvCxnSpPr>
            <a:stCxn id="5" idx="3"/>
            <a:endCxn id="11" idx="1"/>
          </p:cNvCxnSpPr>
          <p:nvPr/>
        </p:nvCxnSpPr>
        <p:spPr>
          <a:xfrm flipV="1">
            <a:off x="9470571" y="4098469"/>
            <a:ext cx="867747"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16132B4A-CE61-B941-4479-F9BFE819FB0C}"/>
              </a:ext>
            </a:extLst>
          </p:cNvPr>
          <p:cNvSpPr txBox="1"/>
          <p:nvPr/>
        </p:nvSpPr>
        <p:spPr>
          <a:xfrm>
            <a:off x="1124339" y="3913802"/>
            <a:ext cx="1458686" cy="369332"/>
          </a:xfrm>
          <a:prstGeom prst="rect">
            <a:avLst/>
          </a:prstGeom>
          <a:noFill/>
        </p:spPr>
        <p:txBody>
          <a:bodyPr wrap="square" rtlCol="0">
            <a:spAutoFit/>
          </a:bodyPr>
          <a:lstStyle/>
          <a:p>
            <a:pPr algn="ctr"/>
            <a:r>
              <a:rPr lang="en-IN" dirty="0"/>
              <a:t>Dataset</a:t>
            </a:r>
          </a:p>
        </p:txBody>
      </p:sp>
      <p:sp>
        <p:nvSpPr>
          <p:cNvPr id="20" name="TextBox 19">
            <a:extLst>
              <a:ext uri="{FF2B5EF4-FFF2-40B4-BE49-F238E27FC236}">
                <a16:creationId xmlns:a16="http://schemas.microsoft.com/office/drawing/2014/main" id="{39FF1E57-DDFF-4CEA-8678-147DA1A4C519}"/>
              </a:ext>
            </a:extLst>
          </p:cNvPr>
          <p:cNvSpPr txBox="1"/>
          <p:nvPr/>
        </p:nvSpPr>
        <p:spPr>
          <a:xfrm>
            <a:off x="4460032" y="3858205"/>
            <a:ext cx="1598647" cy="646331"/>
          </a:xfrm>
          <a:prstGeom prst="rect">
            <a:avLst/>
          </a:prstGeom>
          <a:noFill/>
        </p:spPr>
        <p:txBody>
          <a:bodyPr wrap="square" rtlCol="0">
            <a:spAutoFit/>
          </a:bodyPr>
          <a:lstStyle/>
          <a:p>
            <a:r>
              <a:rPr lang="en-IN" dirty="0"/>
              <a:t>         Data Preprocessing</a:t>
            </a:r>
          </a:p>
        </p:txBody>
      </p:sp>
      <p:sp>
        <p:nvSpPr>
          <p:cNvPr id="21" name="TextBox 20">
            <a:extLst>
              <a:ext uri="{FF2B5EF4-FFF2-40B4-BE49-F238E27FC236}">
                <a16:creationId xmlns:a16="http://schemas.microsoft.com/office/drawing/2014/main" id="{52440896-34F7-8AC8-7A34-B5EC4AB2F503}"/>
              </a:ext>
            </a:extLst>
          </p:cNvPr>
          <p:cNvSpPr txBox="1"/>
          <p:nvPr/>
        </p:nvSpPr>
        <p:spPr>
          <a:xfrm>
            <a:off x="7212564" y="3913802"/>
            <a:ext cx="1819469" cy="646331"/>
          </a:xfrm>
          <a:prstGeom prst="rect">
            <a:avLst/>
          </a:prstGeom>
          <a:noFill/>
        </p:spPr>
        <p:txBody>
          <a:bodyPr wrap="square" rtlCol="0">
            <a:spAutoFit/>
          </a:bodyPr>
          <a:lstStyle/>
          <a:p>
            <a:pPr algn="ctr"/>
            <a:r>
              <a:rPr lang="en-IN" dirty="0"/>
              <a:t>Regression</a:t>
            </a:r>
          </a:p>
          <a:p>
            <a:pPr algn="ctr"/>
            <a:r>
              <a:rPr lang="en-IN" dirty="0"/>
              <a:t>Model</a:t>
            </a:r>
          </a:p>
        </p:txBody>
      </p:sp>
    </p:spTree>
    <p:extLst>
      <p:ext uri="{BB962C8B-B14F-4D97-AF65-F5344CB8AC3E}">
        <p14:creationId xmlns:p14="http://schemas.microsoft.com/office/powerpoint/2010/main" val="3047416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DE430A-1861-40FC-9DAC-8F9344F8EDE8}"/>
              </a:ext>
            </a:extLst>
          </p:cNvPr>
          <p:cNvSpPr txBox="1"/>
          <p:nvPr/>
        </p:nvSpPr>
        <p:spPr>
          <a:xfrm>
            <a:off x="4376057" y="373224"/>
            <a:ext cx="4749282" cy="461665"/>
          </a:xfrm>
          <a:prstGeom prst="rect">
            <a:avLst/>
          </a:prstGeom>
          <a:noFill/>
        </p:spPr>
        <p:txBody>
          <a:bodyPr wrap="square" rtlCol="0">
            <a:spAutoFit/>
          </a:bodyPr>
          <a:lstStyle/>
          <a:p>
            <a:pPr algn="ctr"/>
            <a:r>
              <a:rPr lang="en-IN" sz="2400" b="1" dirty="0"/>
              <a:t>SEQUENCE DIAGRAM</a:t>
            </a:r>
          </a:p>
        </p:txBody>
      </p:sp>
      <p:sp>
        <p:nvSpPr>
          <p:cNvPr id="3" name="Rectangle 2">
            <a:extLst>
              <a:ext uri="{FF2B5EF4-FFF2-40B4-BE49-F238E27FC236}">
                <a16:creationId xmlns:a16="http://schemas.microsoft.com/office/drawing/2014/main" id="{BD94D3C5-24A3-B52B-665B-CAD9032915B1}"/>
              </a:ext>
            </a:extLst>
          </p:cNvPr>
          <p:cNvSpPr/>
          <p:nvPr/>
        </p:nvSpPr>
        <p:spPr>
          <a:xfrm>
            <a:off x="3449217" y="1227176"/>
            <a:ext cx="1474236" cy="46166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867EDA8E-EA2B-F820-46FF-9C6C569D3A37}"/>
              </a:ext>
            </a:extLst>
          </p:cNvPr>
          <p:cNvSpPr/>
          <p:nvPr/>
        </p:nvSpPr>
        <p:spPr>
          <a:xfrm>
            <a:off x="5394650" y="1264298"/>
            <a:ext cx="1698171" cy="7091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01D67DA2-9172-9946-7EF1-F25DEEF1AE64}"/>
              </a:ext>
            </a:extLst>
          </p:cNvPr>
          <p:cNvSpPr/>
          <p:nvPr/>
        </p:nvSpPr>
        <p:spPr>
          <a:xfrm>
            <a:off x="7715244" y="1302494"/>
            <a:ext cx="1455575" cy="7091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748C4ABC-ED28-792C-D0EB-6953466550D1}"/>
              </a:ext>
            </a:extLst>
          </p:cNvPr>
          <p:cNvSpPr/>
          <p:nvPr/>
        </p:nvSpPr>
        <p:spPr>
          <a:xfrm>
            <a:off x="9974424" y="1264298"/>
            <a:ext cx="1623527" cy="5085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8D3C69A2-95B3-D6AD-07A7-E33EA8BB8375}"/>
              </a:ext>
            </a:extLst>
          </p:cNvPr>
          <p:cNvSpPr txBox="1"/>
          <p:nvPr/>
        </p:nvSpPr>
        <p:spPr>
          <a:xfrm>
            <a:off x="3539412" y="1273342"/>
            <a:ext cx="1293845" cy="369332"/>
          </a:xfrm>
          <a:prstGeom prst="rect">
            <a:avLst/>
          </a:prstGeom>
          <a:noFill/>
        </p:spPr>
        <p:txBody>
          <a:bodyPr wrap="square" rtlCol="0">
            <a:spAutoFit/>
          </a:bodyPr>
          <a:lstStyle/>
          <a:p>
            <a:pPr algn="ctr"/>
            <a:r>
              <a:rPr lang="en-IN" dirty="0"/>
              <a:t>Dataset</a:t>
            </a:r>
          </a:p>
        </p:txBody>
      </p:sp>
      <p:sp>
        <p:nvSpPr>
          <p:cNvPr id="9" name="TextBox 8">
            <a:extLst>
              <a:ext uri="{FF2B5EF4-FFF2-40B4-BE49-F238E27FC236}">
                <a16:creationId xmlns:a16="http://schemas.microsoft.com/office/drawing/2014/main" id="{ED963A54-1AF3-FEB2-DDBE-2A559E6C1B9C}"/>
              </a:ext>
            </a:extLst>
          </p:cNvPr>
          <p:cNvSpPr txBox="1"/>
          <p:nvPr/>
        </p:nvSpPr>
        <p:spPr>
          <a:xfrm>
            <a:off x="5522945" y="1319508"/>
            <a:ext cx="1441580" cy="646331"/>
          </a:xfrm>
          <a:prstGeom prst="rect">
            <a:avLst/>
          </a:prstGeom>
          <a:noFill/>
        </p:spPr>
        <p:txBody>
          <a:bodyPr wrap="square" rtlCol="0">
            <a:spAutoFit/>
          </a:bodyPr>
          <a:lstStyle/>
          <a:p>
            <a:pPr algn="ctr"/>
            <a:r>
              <a:rPr lang="en-IN" dirty="0"/>
              <a:t>Training and Testing</a:t>
            </a:r>
          </a:p>
        </p:txBody>
      </p:sp>
      <p:sp>
        <p:nvSpPr>
          <p:cNvPr id="10" name="TextBox 9">
            <a:extLst>
              <a:ext uri="{FF2B5EF4-FFF2-40B4-BE49-F238E27FC236}">
                <a16:creationId xmlns:a16="http://schemas.microsoft.com/office/drawing/2014/main" id="{D215516A-1ADF-D58B-58D8-8652B563633E}"/>
              </a:ext>
            </a:extLst>
          </p:cNvPr>
          <p:cNvSpPr txBox="1"/>
          <p:nvPr/>
        </p:nvSpPr>
        <p:spPr>
          <a:xfrm flipH="1">
            <a:off x="7771933" y="1295695"/>
            <a:ext cx="1251236" cy="646331"/>
          </a:xfrm>
          <a:prstGeom prst="rect">
            <a:avLst/>
          </a:prstGeom>
          <a:noFill/>
        </p:spPr>
        <p:txBody>
          <a:bodyPr wrap="square" rtlCol="0">
            <a:spAutoFit/>
          </a:bodyPr>
          <a:lstStyle/>
          <a:p>
            <a:pPr algn="ctr"/>
            <a:r>
              <a:rPr lang="en-IN" dirty="0"/>
              <a:t>Trained Model</a:t>
            </a:r>
          </a:p>
        </p:txBody>
      </p:sp>
      <p:sp>
        <p:nvSpPr>
          <p:cNvPr id="11" name="TextBox 10">
            <a:extLst>
              <a:ext uri="{FF2B5EF4-FFF2-40B4-BE49-F238E27FC236}">
                <a16:creationId xmlns:a16="http://schemas.microsoft.com/office/drawing/2014/main" id="{FC144C66-4466-8027-2205-86D3136A270E}"/>
              </a:ext>
            </a:extLst>
          </p:cNvPr>
          <p:cNvSpPr txBox="1"/>
          <p:nvPr/>
        </p:nvSpPr>
        <p:spPr>
          <a:xfrm flipH="1">
            <a:off x="10067262" y="1333891"/>
            <a:ext cx="1437849" cy="369332"/>
          </a:xfrm>
          <a:prstGeom prst="rect">
            <a:avLst/>
          </a:prstGeom>
          <a:noFill/>
        </p:spPr>
        <p:txBody>
          <a:bodyPr wrap="square" rtlCol="0">
            <a:spAutoFit/>
          </a:bodyPr>
          <a:lstStyle/>
          <a:p>
            <a:pPr algn="ctr"/>
            <a:r>
              <a:rPr lang="en-IN" dirty="0"/>
              <a:t>Prediction</a:t>
            </a:r>
          </a:p>
        </p:txBody>
      </p:sp>
      <p:sp>
        <p:nvSpPr>
          <p:cNvPr id="12" name="Oval 11">
            <a:extLst>
              <a:ext uri="{FF2B5EF4-FFF2-40B4-BE49-F238E27FC236}">
                <a16:creationId xmlns:a16="http://schemas.microsoft.com/office/drawing/2014/main" id="{BCB37559-6B1D-4A60-B339-0EF6E931CA43}"/>
              </a:ext>
            </a:extLst>
          </p:cNvPr>
          <p:cNvSpPr/>
          <p:nvPr/>
        </p:nvSpPr>
        <p:spPr>
          <a:xfrm>
            <a:off x="1847462" y="1145146"/>
            <a:ext cx="242596" cy="2563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4" name="Straight Connector 13">
            <a:extLst>
              <a:ext uri="{FF2B5EF4-FFF2-40B4-BE49-F238E27FC236}">
                <a16:creationId xmlns:a16="http://schemas.microsoft.com/office/drawing/2014/main" id="{9C2041E3-B519-7047-F05C-3F57C0DE856F}"/>
              </a:ext>
            </a:extLst>
          </p:cNvPr>
          <p:cNvCxnSpPr/>
          <p:nvPr/>
        </p:nvCxnSpPr>
        <p:spPr>
          <a:xfrm flipV="1">
            <a:off x="2351314" y="1642188"/>
            <a:ext cx="0"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2AFEA5B-9B25-D8DE-7520-C9B6A41D148B}"/>
              </a:ext>
            </a:extLst>
          </p:cNvPr>
          <p:cNvCxnSpPr>
            <a:stCxn id="12" idx="4"/>
          </p:cNvCxnSpPr>
          <p:nvPr/>
        </p:nvCxnSpPr>
        <p:spPr>
          <a:xfrm flipH="1">
            <a:off x="1968759" y="1401537"/>
            <a:ext cx="1" cy="371279"/>
          </a:xfrm>
          <a:prstGeom prst="line">
            <a:avLst/>
          </a:prstGeom>
          <a:ln/>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27435C69-E48F-442B-A733-B57923FB1914}"/>
              </a:ext>
            </a:extLst>
          </p:cNvPr>
          <p:cNvCxnSpPr>
            <a:cxnSpLocks/>
          </p:cNvCxnSpPr>
          <p:nvPr/>
        </p:nvCxnSpPr>
        <p:spPr>
          <a:xfrm flipH="1">
            <a:off x="1847462" y="1772330"/>
            <a:ext cx="121297" cy="193509"/>
          </a:xfrm>
          <a:prstGeom prst="line">
            <a:avLst/>
          </a:prstGeom>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25402592-CC8B-9272-BDAA-D959CBA9BC51}"/>
              </a:ext>
            </a:extLst>
          </p:cNvPr>
          <p:cNvCxnSpPr/>
          <p:nvPr/>
        </p:nvCxnSpPr>
        <p:spPr>
          <a:xfrm>
            <a:off x="1968758" y="1772330"/>
            <a:ext cx="128296" cy="201094"/>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E8786C1C-50CA-1D15-F5EB-053A53128B55}"/>
              </a:ext>
            </a:extLst>
          </p:cNvPr>
          <p:cNvCxnSpPr>
            <a:stCxn id="12" idx="4"/>
          </p:cNvCxnSpPr>
          <p:nvPr/>
        </p:nvCxnSpPr>
        <p:spPr>
          <a:xfrm flipH="1">
            <a:off x="1840462" y="1401537"/>
            <a:ext cx="128298" cy="200608"/>
          </a:xfrm>
          <a:prstGeom prst="line">
            <a:avLst/>
          </a:prstGeom>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0A306D58-8546-35D1-7E09-7944A376F29B}"/>
              </a:ext>
            </a:extLst>
          </p:cNvPr>
          <p:cNvCxnSpPr>
            <a:stCxn id="12" idx="4"/>
          </p:cNvCxnSpPr>
          <p:nvPr/>
        </p:nvCxnSpPr>
        <p:spPr>
          <a:xfrm>
            <a:off x="1968760" y="1401537"/>
            <a:ext cx="128294" cy="170185"/>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2255D71B-2113-78E1-930B-4647E7B2B556}"/>
              </a:ext>
            </a:extLst>
          </p:cNvPr>
          <p:cNvCxnSpPr>
            <a:cxnSpLocks/>
          </p:cNvCxnSpPr>
          <p:nvPr/>
        </p:nvCxnSpPr>
        <p:spPr>
          <a:xfrm>
            <a:off x="4075147" y="2883160"/>
            <a:ext cx="210094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08409E2B-7275-B8B6-2BDF-45EF77827C93}"/>
              </a:ext>
            </a:extLst>
          </p:cNvPr>
          <p:cNvCxnSpPr>
            <a:cxnSpLocks/>
          </p:cNvCxnSpPr>
          <p:nvPr/>
        </p:nvCxnSpPr>
        <p:spPr>
          <a:xfrm flipV="1">
            <a:off x="4075147" y="4388186"/>
            <a:ext cx="210094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Rectangle 40">
            <a:extLst>
              <a:ext uri="{FF2B5EF4-FFF2-40B4-BE49-F238E27FC236}">
                <a16:creationId xmlns:a16="http://schemas.microsoft.com/office/drawing/2014/main" id="{D12BE81B-34BC-EE95-4412-44C611AA072D}"/>
              </a:ext>
            </a:extLst>
          </p:cNvPr>
          <p:cNvSpPr/>
          <p:nvPr/>
        </p:nvSpPr>
        <p:spPr>
          <a:xfrm>
            <a:off x="1847464" y="2398742"/>
            <a:ext cx="242594" cy="35448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2" name="Rectangle 41">
            <a:extLst>
              <a:ext uri="{FF2B5EF4-FFF2-40B4-BE49-F238E27FC236}">
                <a16:creationId xmlns:a16="http://schemas.microsoft.com/office/drawing/2014/main" id="{739DE1CB-4319-99BF-C9DA-7B7B0A543223}"/>
              </a:ext>
            </a:extLst>
          </p:cNvPr>
          <p:cNvSpPr/>
          <p:nvPr/>
        </p:nvSpPr>
        <p:spPr>
          <a:xfrm>
            <a:off x="3851210" y="2398742"/>
            <a:ext cx="193612" cy="28543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4" name="Rectangle 43">
            <a:extLst>
              <a:ext uri="{FF2B5EF4-FFF2-40B4-BE49-F238E27FC236}">
                <a16:creationId xmlns:a16="http://schemas.microsoft.com/office/drawing/2014/main" id="{5A9DD4A3-9CC7-5CAC-C1F0-F77F83BEE808}"/>
              </a:ext>
            </a:extLst>
          </p:cNvPr>
          <p:cNvSpPr/>
          <p:nvPr/>
        </p:nvSpPr>
        <p:spPr>
          <a:xfrm>
            <a:off x="6206414" y="2398742"/>
            <a:ext cx="214603" cy="28543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5" name="Rectangle 44">
            <a:extLst>
              <a:ext uri="{FF2B5EF4-FFF2-40B4-BE49-F238E27FC236}">
                <a16:creationId xmlns:a16="http://schemas.microsoft.com/office/drawing/2014/main" id="{110F9A98-F36E-9476-746C-58C7C3788802}"/>
              </a:ext>
            </a:extLst>
          </p:cNvPr>
          <p:cNvSpPr/>
          <p:nvPr/>
        </p:nvSpPr>
        <p:spPr>
          <a:xfrm>
            <a:off x="8256814" y="2438697"/>
            <a:ext cx="214603" cy="31550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6" name="Rectangle 45">
            <a:extLst>
              <a:ext uri="{FF2B5EF4-FFF2-40B4-BE49-F238E27FC236}">
                <a16:creationId xmlns:a16="http://schemas.microsoft.com/office/drawing/2014/main" id="{0BFED0D4-35FA-0CB2-71A7-B7C0DBA38613}"/>
              </a:ext>
            </a:extLst>
          </p:cNvPr>
          <p:cNvSpPr/>
          <p:nvPr/>
        </p:nvSpPr>
        <p:spPr>
          <a:xfrm>
            <a:off x="10678883" y="2438696"/>
            <a:ext cx="214603" cy="350489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7" name="TextBox 46">
            <a:extLst>
              <a:ext uri="{FF2B5EF4-FFF2-40B4-BE49-F238E27FC236}">
                <a16:creationId xmlns:a16="http://schemas.microsoft.com/office/drawing/2014/main" id="{074EAE98-E181-5CA5-7ACC-FC599B54B9CE}"/>
              </a:ext>
            </a:extLst>
          </p:cNvPr>
          <p:cNvSpPr txBox="1"/>
          <p:nvPr/>
        </p:nvSpPr>
        <p:spPr>
          <a:xfrm flipH="1">
            <a:off x="4139685" y="2398742"/>
            <a:ext cx="1845900" cy="369332"/>
          </a:xfrm>
          <a:prstGeom prst="rect">
            <a:avLst/>
          </a:prstGeom>
          <a:noFill/>
        </p:spPr>
        <p:txBody>
          <a:bodyPr wrap="square" rtlCol="0">
            <a:spAutoFit/>
          </a:bodyPr>
          <a:lstStyle/>
          <a:p>
            <a:pPr algn="ctr"/>
            <a:r>
              <a:rPr lang="en-IN" dirty="0"/>
              <a:t>Scaling data</a:t>
            </a:r>
          </a:p>
        </p:txBody>
      </p:sp>
      <p:cxnSp>
        <p:nvCxnSpPr>
          <p:cNvPr id="50" name="Straight Arrow Connector 49">
            <a:extLst>
              <a:ext uri="{FF2B5EF4-FFF2-40B4-BE49-F238E27FC236}">
                <a16:creationId xmlns:a16="http://schemas.microsoft.com/office/drawing/2014/main" id="{B24CF341-86C8-220E-2FAC-BFB9DC03C1F1}"/>
              </a:ext>
            </a:extLst>
          </p:cNvPr>
          <p:cNvCxnSpPr/>
          <p:nvPr/>
        </p:nvCxnSpPr>
        <p:spPr>
          <a:xfrm>
            <a:off x="6421017" y="3293706"/>
            <a:ext cx="18357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4F69468C-CE90-73C5-A6DB-DFBFEDDE7D55}"/>
              </a:ext>
            </a:extLst>
          </p:cNvPr>
          <p:cNvCxnSpPr/>
          <p:nvPr/>
        </p:nvCxnSpPr>
        <p:spPr>
          <a:xfrm>
            <a:off x="6421017" y="4609322"/>
            <a:ext cx="18357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4BB979FC-2CCB-9024-CDD6-7D3B04C8A78C}"/>
              </a:ext>
            </a:extLst>
          </p:cNvPr>
          <p:cNvCxnSpPr/>
          <p:nvPr/>
        </p:nvCxnSpPr>
        <p:spPr>
          <a:xfrm>
            <a:off x="8471417" y="4749282"/>
            <a:ext cx="220746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5F05DC18-0741-D82D-2115-B95ACAEEA174}"/>
              </a:ext>
            </a:extLst>
          </p:cNvPr>
          <p:cNvCxnSpPr/>
          <p:nvPr/>
        </p:nvCxnSpPr>
        <p:spPr>
          <a:xfrm flipH="1">
            <a:off x="2120382" y="5728996"/>
            <a:ext cx="855850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TextBox 58">
            <a:extLst>
              <a:ext uri="{FF2B5EF4-FFF2-40B4-BE49-F238E27FC236}">
                <a16:creationId xmlns:a16="http://schemas.microsoft.com/office/drawing/2014/main" id="{EED94533-0413-452B-8F01-AE2827D45B0B}"/>
              </a:ext>
            </a:extLst>
          </p:cNvPr>
          <p:cNvSpPr txBox="1"/>
          <p:nvPr/>
        </p:nvSpPr>
        <p:spPr>
          <a:xfrm>
            <a:off x="4075146" y="4049486"/>
            <a:ext cx="1910439" cy="369332"/>
          </a:xfrm>
          <a:prstGeom prst="rect">
            <a:avLst/>
          </a:prstGeom>
          <a:noFill/>
        </p:spPr>
        <p:txBody>
          <a:bodyPr wrap="square" rtlCol="0">
            <a:spAutoFit/>
          </a:bodyPr>
          <a:lstStyle/>
          <a:p>
            <a:pPr algn="ctr"/>
            <a:r>
              <a:rPr lang="en-IN" dirty="0"/>
              <a:t>Splitting data</a:t>
            </a:r>
          </a:p>
        </p:txBody>
      </p:sp>
      <p:sp>
        <p:nvSpPr>
          <p:cNvPr id="60" name="TextBox 59">
            <a:extLst>
              <a:ext uri="{FF2B5EF4-FFF2-40B4-BE49-F238E27FC236}">
                <a16:creationId xmlns:a16="http://schemas.microsoft.com/office/drawing/2014/main" id="{78964E88-A902-4AD2-89F2-EC04BAFD655B}"/>
              </a:ext>
            </a:extLst>
          </p:cNvPr>
          <p:cNvSpPr txBox="1"/>
          <p:nvPr/>
        </p:nvSpPr>
        <p:spPr>
          <a:xfrm>
            <a:off x="6451341" y="2985796"/>
            <a:ext cx="1675622" cy="369332"/>
          </a:xfrm>
          <a:prstGeom prst="rect">
            <a:avLst/>
          </a:prstGeom>
          <a:noFill/>
        </p:spPr>
        <p:txBody>
          <a:bodyPr wrap="square" rtlCol="0">
            <a:spAutoFit/>
          </a:bodyPr>
          <a:lstStyle/>
          <a:p>
            <a:pPr algn="ctr"/>
            <a:r>
              <a:rPr lang="en-IN" dirty="0"/>
              <a:t>Applying Algo</a:t>
            </a:r>
          </a:p>
        </p:txBody>
      </p:sp>
      <p:sp>
        <p:nvSpPr>
          <p:cNvPr id="61" name="TextBox 60">
            <a:extLst>
              <a:ext uri="{FF2B5EF4-FFF2-40B4-BE49-F238E27FC236}">
                <a16:creationId xmlns:a16="http://schemas.microsoft.com/office/drawing/2014/main" id="{EBCF7AF0-F7B9-968A-E357-1D6C1565CAD4}"/>
              </a:ext>
            </a:extLst>
          </p:cNvPr>
          <p:cNvSpPr txBox="1"/>
          <p:nvPr/>
        </p:nvSpPr>
        <p:spPr>
          <a:xfrm>
            <a:off x="6465333" y="4203520"/>
            <a:ext cx="1727717" cy="369332"/>
          </a:xfrm>
          <a:prstGeom prst="rect">
            <a:avLst/>
          </a:prstGeom>
          <a:noFill/>
        </p:spPr>
        <p:txBody>
          <a:bodyPr wrap="square" rtlCol="0">
            <a:spAutoFit/>
          </a:bodyPr>
          <a:lstStyle/>
          <a:p>
            <a:pPr algn="ctr"/>
            <a:r>
              <a:rPr lang="en-IN" dirty="0"/>
              <a:t>Accuracy Score</a:t>
            </a:r>
          </a:p>
        </p:txBody>
      </p:sp>
      <p:sp>
        <p:nvSpPr>
          <p:cNvPr id="62" name="TextBox 61">
            <a:extLst>
              <a:ext uri="{FF2B5EF4-FFF2-40B4-BE49-F238E27FC236}">
                <a16:creationId xmlns:a16="http://schemas.microsoft.com/office/drawing/2014/main" id="{50018D73-39A1-A7AB-9554-EE89D25DE4C6}"/>
              </a:ext>
            </a:extLst>
          </p:cNvPr>
          <p:cNvSpPr txBox="1"/>
          <p:nvPr/>
        </p:nvSpPr>
        <p:spPr>
          <a:xfrm>
            <a:off x="8539062" y="4302584"/>
            <a:ext cx="2072175" cy="369332"/>
          </a:xfrm>
          <a:prstGeom prst="rect">
            <a:avLst/>
          </a:prstGeom>
          <a:noFill/>
        </p:spPr>
        <p:txBody>
          <a:bodyPr wrap="square" rtlCol="0">
            <a:spAutoFit/>
          </a:bodyPr>
          <a:lstStyle/>
          <a:p>
            <a:pPr algn="ctr"/>
            <a:r>
              <a:rPr lang="en-IN" dirty="0"/>
              <a:t>Prediction</a:t>
            </a:r>
          </a:p>
        </p:txBody>
      </p:sp>
      <p:sp>
        <p:nvSpPr>
          <p:cNvPr id="64" name="TextBox 63">
            <a:extLst>
              <a:ext uri="{FF2B5EF4-FFF2-40B4-BE49-F238E27FC236}">
                <a16:creationId xmlns:a16="http://schemas.microsoft.com/office/drawing/2014/main" id="{DEF042B7-8E36-C825-9139-D5C6DF25D16E}"/>
              </a:ext>
            </a:extLst>
          </p:cNvPr>
          <p:cNvSpPr txBox="1"/>
          <p:nvPr/>
        </p:nvSpPr>
        <p:spPr>
          <a:xfrm>
            <a:off x="4415401" y="5793536"/>
            <a:ext cx="2215087" cy="369332"/>
          </a:xfrm>
          <a:prstGeom prst="rect">
            <a:avLst/>
          </a:prstGeom>
          <a:noFill/>
        </p:spPr>
        <p:txBody>
          <a:bodyPr wrap="square" rtlCol="0">
            <a:spAutoFit/>
          </a:bodyPr>
          <a:lstStyle/>
          <a:p>
            <a:r>
              <a:rPr lang="en-IN" dirty="0"/>
              <a:t>Display Result</a:t>
            </a:r>
          </a:p>
        </p:txBody>
      </p:sp>
      <p:cxnSp>
        <p:nvCxnSpPr>
          <p:cNvPr id="66" name="Straight Connector 65">
            <a:extLst>
              <a:ext uri="{FF2B5EF4-FFF2-40B4-BE49-F238E27FC236}">
                <a16:creationId xmlns:a16="http://schemas.microsoft.com/office/drawing/2014/main" id="{7D6F92E5-98DD-9644-1A2B-A6B4BA907F6E}"/>
              </a:ext>
            </a:extLst>
          </p:cNvPr>
          <p:cNvCxnSpPr/>
          <p:nvPr/>
        </p:nvCxnSpPr>
        <p:spPr>
          <a:xfrm>
            <a:off x="1968758" y="6419457"/>
            <a:ext cx="8817426" cy="0"/>
          </a:xfrm>
          <a:prstGeom prst="line">
            <a:avLst/>
          </a:prstGeom>
          <a:ln/>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id="{D453B6FD-E9EE-F966-0690-2EB5C89BE785}"/>
              </a:ext>
            </a:extLst>
          </p:cNvPr>
          <p:cNvCxnSpPr>
            <a:stCxn id="41" idx="2"/>
          </p:cNvCxnSpPr>
          <p:nvPr/>
        </p:nvCxnSpPr>
        <p:spPr>
          <a:xfrm flipH="1">
            <a:off x="1968758" y="5943600"/>
            <a:ext cx="3" cy="4758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0" name="Straight Connector 69">
            <a:extLst>
              <a:ext uri="{FF2B5EF4-FFF2-40B4-BE49-F238E27FC236}">
                <a16:creationId xmlns:a16="http://schemas.microsoft.com/office/drawing/2014/main" id="{B2CE3BCE-6D47-36AF-516C-75C8232797B5}"/>
              </a:ext>
            </a:extLst>
          </p:cNvPr>
          <p:cNvCxnSpPr>
            <a:stCxn id="42" idx="2"/>
          </p:cNvCxnSpPr>
          <p:nvPr/>
        </p:nvCxnSpPr>
        <p:spPr>
          <a:xfrm>
            <a:off x="3948016" y="5253135"/>
            <a:ext cx="0" cy="116632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2" name="Straight Connector 71">
            <a:extLst>
              <a:ext uri="{FF2B5EF4-FFF2-40B4-BE49-F238E27FC236}">
                <a16:creationId xmlns:a16="http://schemas.microsoft.com/office/drawing/2014/main" id="{0565A635-0CAD-10FA-F26A-9ADD469E2C42}"/>
              </a:ext>
            </a:extLst>
          </p:cNvPr>
          <p:cNvCxnSpPr>
            <a:cxnSpLocks/>
            <a:stCxn id="44" idx="2"/>
          </p:cNvCxnSpPr>
          <p:nvPr/>
        </p:nvCxnSpPr>
        <p:spPr>
          <a:xfrm>
            <a:off x="6313716" y="5253132"/>
            <a:ext cx="0" cy="116632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Straight Connector 74">
            <a:extLst>
              <a:ext uri="{FF2B5EF4-FFF2-40B4-BE49-F238E27FC236}">
                <a16:creationId xmlns:a16="http://schemas.microsoft.com/office/drawing/2014/main" id="{71DED989-48A7-B57E-9C36-DF519DF0702E}"/>
              </a:ext>
            </a:extLst>
          </p:cNvPr>
          <p:cNvCxnSpPr>
            <a:stCxn id="45" idx="2"/>
          </p:cNvCxnSpPr>
          <p:nvPr/>
        </p:nvCxnSpPr>
        <p:spPr>
          <a:xfrm>
            <a:off x="8364116" y="5593702"/>
            <a:ext cx="33435" cy="85374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Straight Connector 76">
            <a:extLst>
              <a:ext uri="{FF2B5EF4-FFF2-40B4-BE49-F238E27FC236}">
                <a16:creationId xmlns:a16="http://schemas.microsoft.com/office/drawing/2014/main" id="{272FABE0-B38C-30DF-378E-13A0CDA84739}"/>
              </a:ext>
            </a:extLst>
          </p:cNvPr>
          <p:cNvCxnSpPr>
            <a:stCxn id="46" idx="2"/>
          </p:cNvCxnSpPr>
          <p:nvPr/>
        </p:nvCxnSpPr>
        <p:spPr>
          <a:xfrm>
            <a:off x="10786185" y="5943595"/>
            <a:ext cx="17104" cy="47586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Straight Connector 78">
            <a:extLst>
              <a:ext uri="{FF2B5EF4-FFF2-40B4-BE49-F238E27FC236}">
                <a16:creationId xmlns:a16="http://schemas.microsoft.com/office/drawing/2014/main" id="{5FDB75AE-8BEA-F131-E018-0BE51503C1A3}"/>
              </a:ext>
            </a:extLst>
          </p:cNvPr>
          <p:cNvCxnSpPr>
            <a:endCxn id="41" idx="0"/>
          </p:cNvCxnSpPr>
          <p:nvPr/>
        </p:nvCxnSpPr>
        <p:spPr>
          <a:xfrm>
            <a:off x="1968758" y="2052735"/>
            <a:ext cx="3" cy="34600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1" name="Straight Connector 80">
            <a:extLst>
              <a:ext uri="{FF2B5EF4-FFF2-40B4-BE49-F238E27FC236}">
                <a16:creationId xmlns:a16="http://schemas.microsoft.com/office/drawing/2014/main" id="{A90ADF94-A54A-9111-24E0-5A28CB45CF1C}"/>
              </a:ext>
            </a:extLst>
          </p:cNvPr>
          <p:cNvCxnSpPr>
            <a:endCxn id="42" idx="0"/>
          </p:cNvCxnSpPr>
          <p:nvPr/>
        </p:nvCxnSpPr>
        <p:spPr>
          <a:xfrm>
            <a:off x="3948016" y="1703223"/>
            <a:ext cx="0" cy="69551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Connector 82">
            <a:extLst>
              <a:ext uri="{FF2B5EF4-FFF2-40B4-BE49-F238E27FC236}">
                <a16:creationId xmlns:a16="http://schemas.microsoft.com/office/drawing/2014/main" id="{80B3C846-32D7-DD5C-0231-07381080E965}"/>
              </a:ext>
            </a:extLst>
          </p:cNvPr>
          <p:cNvCxnSpPr>
            <a:cxnSpLocks/>
            <a:endCxn id="44" idx="0"/>
          </p:cNvCxnSpPr>
          <p:nvPr/>
        </p:nvCxnSpPr>
        <p:spPr>
          <a:xfrm>
            <a:off x="6298547" y="1981593"/>
            <a:ext cx="15169" cy="41714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1" name="Straight Connector 90">
            <a:extLst>
              <a:ext uri="{FF2B5EF4-FFF2-40B4-BE49-F238E27FC236}">
                <a16:creationId xmlns:a16="http://schemas.microsoft.com/office/drawing/2014/main" id="{4C25431B-0A78-DE0B-55BF-96C410F481E2}"/>
              </a:ext>
            </a:extLst>
          </p:cNvPr>
          <p:cNvCxnSpPr>
            <a:cxnSpLocks/>
          </p:cNvCxnSpPr>
          <p:nvPr/>
        </p:nvCxnSpPr>
        <p:spPr>
          <a:xfrm>
            <a:off x="8349921" y="2018419"/>
            <a:ext cx="28385" cy="43370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57D26C4C-BFF0-0030-E229-D3FA9DF8E603}"/>
              </a:ext>
            </a:extLst>
          </p:cNvPr>
          <p:cNvCxnSpPr>
            <a:stCxn id="7" idx="2"/>
            <a:endCxn id="46" idx="0"/>
          </p:cNvCxnSpPr>
          <p:nvPr/>
        </p:nvCxnSpPr>
        <p:spPr>
          <a:xfrm flipH="1">
            <a:off x="10786185" y="1772816"/>
            <a:ext cx="3" cy="6658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49742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51325-53BC-39A0-BB55-6FAE8B8F9D5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D2A5097-81CD-73C4-B2F9-AECFDA693760}"/>
              </a:ext>
            </a:extLst>
          </p:cNvPr>
          <p:cNvSpPr>
            <a:spLocks noGrp="1"/>
          </p:cNvSpPr>
          <p:nvPr>
            <p:ph idx="1"/>
          </p:nvPr>
        </p:nvSpPr>
        <p:spPr/>
        <p:txBody>
          <a:bodyPr>
            <a:normAutofit/>
          </a:bodyPr>
          <a:lstStyle/>
          <a:p>
            <a:r>
              <a:rPr lang="en-IN" dirty="0">
                <a:hlinkClick r:id="rId2"/>
              </a:rPr>
              <a:t>https://www.Kaggle.com</a:t>
            </a:r>
            <a:endParaRPr lang="en-IN" dirty="0"/>
          </a:p>
          <a:p>
            <a:r>
              <a:rPr lang="en-IN" dirty="0">
                <a:hlinkClick r:id="rId3"/>
              </a:rPr>
              <a:t>https://www.openml.org</a:t>
            </a:r>
            <a:endParaRPr lang="en-IN" dirty="0"/>
          </a:p>
          <a:p>
            <a:r>
              <a:rPr lang="en-IN" dirty="0">
                <a:hlinkClick r:id="rId4"/>
              </a:rPr>
              <a:t>https://datasetsearch.research.google.com</a:t>
            </a:r>
            <a:endParaRPr lang="en-IN" dirty="0"/>
          </a:p>
          <a:p>
            <a:r>
              <a:rPr lang="en-IN" dirty="0"/>
              <a:t>Books:</a:t>
            </a:r>
          </a:p>
          <a:p>
            <a:pPr marL="0" indent="0">
              <a:buNone/>
            </a:pPr>
            <a:r>
              <a:rPr lang="en-IN" dirty="0"/>
              <a:t>	</a:t>
            </a:r>
            <a:r>
              <a:rPr lang="en-US" dirty="0"/>
              <a:t>Thoughtful Machine Learning with Python</a:t>
            </a:r>
          </a:p>
          <a:p>
            <a:pPr marL="0" indent="0">
              <a:buNone/>
            </a:pPr>
            <a:r>
              <a:rPr lang="en-US" dirty="0"/>
              <a:t>	</a:t>
            </a:r>
            <a:endParaRPr lang="en-IN" dirty="0"/>
          </a:p>
        </p:txBody>
      </p:sp>
    </p:spTree>
    <p:extLst>
      <p:ext uri="{BB962C8B-B14F-4D97-AF65-F5344CB8AC3E}">
        <p14:creationId xmlns:p14="http://schemas.microsoft.com/office/powerpoint/2010/main" val="991500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hank you clipart for powerpoint 11 » Clipart Station">
            <a:extLst>
              <a:ext uri="{FF2B5EF4-FFF2-40B4-BE49-F238E27FC236}">
                <a16:creationId xmlns:a16="http://schemas.microsoft.com/office/drawing/2014/main" id="{4B3F387D-DF05-F7C7-8CB2-F390E5C8E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0703" y="5248"/>
            <a:ext cx="6536687" cy="685275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Download Eye Category Png, Clipart and Icons | FreePngClipart">
            <a:extLst>
              <a:ext uri="{FF2B5EF4-FFF2-40B4-BE49-F238E27FC236}">
                <a16:creationId xmlns:a16="http://schemas.microsoft.com/office/drawing/2014/main" id="{5C65A365-2147-281E-18AE-BE6F29D22F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5570" y="727787"/>
            <a:ext cx="986323" cy="1026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036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B72BC-795A-8640-5C31-C05131CC6082}"/>
              </a:ext>
            </a:extLst>
          </p:cNvPr>
          <p:cNvSpPr>
            <a:spLocks noGrp="1"/>
          </p:cNvSpPr>
          <p:nvPr>
            <p:ph type="title"/>
          </p:nvPr>
        </p:nvSpPr>
        <p:spPr>
          <a:xfrm>
            <a:off x="1484310" y="1535662"/>
            <a:ext cx="10018712" cy="2262673"/>
          </a:xfrm>
        </p:spPr>
        <p:txBody>
          <a:bodyPr>
            <a:normAutofit fontScale="90000"/>
          </a:bodyPr>
          <a:lstStyle/>
          <a:p>
            <a:pPr algn="ctr">
              <a:lnSpc>
                <a:spcPct val="105000"/>
              </a:lnSpc>
              <a:spcAft>
                <a:spcPts val="800"/>
              </a:spcAft>
            </a:pPr>
            <a:br>
              <a:rPr lang="en-US" sz="1800" b="1" dirty="0">
                <a:solidFill>
                  <a:srgbClr val="000066"/>
                </a:solidFill>
                <a:effectLst/>
                <a:latin typeface="Times New Roman" panose="02020603050405020304" pitchFamily="18" charset="0"/>
                <a:ea typeface="Calibri" panose="020F0502020204030204" pitchFamily="34" charset="0"/>
                <a:cs typeface="Mangal" panose="02040503050203030202" pitchFamily="18" charset="0"/>
              </a:rPr>
            </a:br>
            <a:br>
              <a:rPr lang="en-US" sz="1800" b="1" dirty="0">
                <a:solidFill>
                  <a:srgbClr val="000066"/>
                </a:solidFill>
                <a:effectLst/>
                <a:latin typeface="Times New Roman" panose="02020603050405020304" pitchFamily="18" charset="0"/>
                <a:ea typeface="Calibri" panose="020F0502020204030204" pitchFamily="34" charset="0"/>
                <a:cs typeface="Mangal" panose="02040503050203030202" pitchFamily="18" charset="0"/>
              </a:rPr>
            </a:br>
            <a:br>
              <a:rPr lang="en-US" sz="1800" b="1" dirty="0">
                <a:solidFill>
                  <a:srgbClr val="000066"/>
                </a:solidFill>
                <a:effectLst/>
                <a:latin typeface="Times New Roman" panose="02020603050405020304" pitchFamily="18" charset="0"/>
                <a:ea typeface="Calibri" panose="020F0502020204030204" pitchFamily="34" charset="0"/>
                <a:cs typeface="Mangal" panose="02040503050203030202" pitchFamily="18" charset="0"/>
              </a:rPr>
            </a:br>
            <a:br>
              <a:rPr lang="en-US" sz="1800" b="1" dirty="0">
                <a:solidFill>
                  <a:srgbClr val="000066"/>
                </a:solidFill>
                <a:effectLst/>
                <a:latin typeface="Times New Roman" panose="02020603050405020304" pitchFamily="18" charset="0"/>
                <a:ea typeface="Calibri" panose="020F0502020204030204" pitchFamily="34" charset="0"/>
                <a:cs typeface="Mangal" panose="02040503050203030202" pitchFamily="18" charset="0"/>
              </a:rPr>
            </a:br>
            <a:br>
              <a:rPr lang="en-US" sz="1800" b="1" dirty="0">
                <a:solidFill>
                  <a:srgbClr val="000066"/>
                </a:solidFill>
                <a:effectLst/>
                <a:latin typeface="Times New Roman" panose="02020603050405020304" pitchFamily="18" charset="0"/>
                <a:ea typeface="Calibri" panose="020F0502020204030204" pitchFamily="34" charset="0"/>
                <a:cs typeface="Mangal" panose="02040503050203030202" pitchFamily="18" charset="0"/>
              </a:rPr>
            </a:br>
            <a:br>
              <a:rPr lang="en-US" sz="1800" b="1" dirty="0">
                <a:solidFill>
                  <a:srgbClr val="000066"/>
                </a:solidFill>
                <a:effectLst/>
                <a:latin typeface="Times New Roman" panose="02020603050405020304" pitchFamily="18" charset="0"/>
                <a:ea typeface="Calibri" panose="020F0502020204030204" pitchFamily="34" charset="0"/>
                <a:cs typeface="Mangal" panose="02040503050203030202" pitchFamily="18" charset="0"/>
              </a:rPr>
            </a:br>
            <a:br>
              <a:rPr lang="en-US" sz="1800" b="1" dirty="0">
                <a:solidFill>
                  <a:srgbClr val="000066"/>
                </a:solidFill>
                <a:effectLst/>
                <a:latin typeface="Times New Roman" panose="02020603050405020304" pitchFamily="18" charset="0"/>
                <a:ea typeface="Calibri" panose="020F0502020204030204" pitchFamily="34" charset="0"/>
                <a:cs typeface="Mangal" panose="02040503050203030202" pitchFamily="18" charset="0"/>
              </a:rPr>
            </a:br>
            <a:br>
              <a:rPr lang="en-US" sz="1800" b="1" dirty="0">
                <a:solidFill>
                  <a:srgbClr val="000066"/>
                </a:solidFill>
                <a:effectLst/>
                <a:latin typeface="Times New Roman" panose="02020603050405020304" pitchFamily="18" charset="0"/>
                <a:ea typeface="Calibri" panose="020F0502020204030204" pitchFamily="34" charset="0"/>
                <a:cs typeface="Mangal" panose="02040503050203030202" pitchFamily="18" charset="0"/>
              </a:rPr>
            </a:br>
            <a:r>
              <a:rPr lang="en-US" sz="3100" b="1" dirty="0">
                <a:solidFill>
                  <a:srgbClr val="000066"/>
                </a:solidFill>
                <a:effectLst/>
                <a:latin typeface="Times New Roman" panose="02020603050405020304" pitchFamily="18" charset="0"/>
                <a:ea typeface="Calibri" panose="020F0502020204030204" pitchFamily="34" charset="0"/>
                <a:cs typeface="Mangal" panose="02040503050203030202" pitchFamily="18" charset="0"/>
              </a:rPr>
              <a:t>Submitted by</a:t>
            </a:r>
            <a:br>
              <a:rPr lang="en-US" sz="1800" b="1" dirty="0">
                <a:solidFill>
                  <a:srgbClr val="000066"/>
                </a:solidFill>
                <a:effectLst/>
                <a:latin typeface="Times New Roman" panose="02020603050405020304" pitchFamily="18" charset="0"/>
                <a:ea typeface="Calibri" panose="020F0502020204030204" pitchFamily="34" charset="0"/>
                <a:cs typeface="Mangal" panose="02040503050203030202" pitchFamily="18" charset="0"/>
              </a:rPr>
            </a:br>
            <a:br>
              <a:rPr lang="en-US" sz="1800" b="1" dirty="0">
                <a:solidFill>
                  <a:srgbClr val="000066"/>
                </a:solidFill>
                <a:effectLst/>
                <a:latin typeface="Times New Roman" panose="02020603050405020304" pitchFamily="18" charset="0"/>
                <a:ea typeface="Calibri" panose="020F0502020204030204" pitchFamily="34" charset="0"/>
                <a:cs typeface="Mangal" panose="02040503050203030202" pitchFamily="18" charset="0"/>
              </a:rPr>
            </a:b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US" sz="1800" b="1" u="sng" dirty="0">
                <a:effectLst/>
                <a:latin typeface="Times New Roman" panose="02020603050405020304" pitchFamily="18" charset="0"/>
                <a:ea typeface="Calibri" panose="020F0502020204030204" pitchFamily="34" charset="0"/>
                <a:cs typeface="Mangal" panose="02040503050203030202" pitchFamily="18" charset="0"/>
              </a:rPr>
              <a:t>GROUP NO: </a:t>
            </a:r>
            <a:br>
              <a:rPr lang="en-US" sz="1800" b="1" u="sng" dirty="0">
                <a:effectLst/>
                <a:latin typeface="Times New Roman" panose="02020603050405020304" pitchFamily="18" charset="0"/>
                <a:ea typeface="Calibri" panose="020F0502020204030204" pitchFamily="34" charset="0"/>
                <a:cs typeface="Mangal" panose="02040503050203030202" pitchFamily="18" charset="0"/>
              </a:rPr>
            </a:b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US" sz="1800" b="1" dirty="0">
                <a:effectLst/>
                <a:latin typeface="Times New Roman" panose="02020603050405020304" pitchFamily="18" charset="0"/>
                <a:ea typeface="Calibri" panose="020F0502020204030204" pitchFamily="34" charset="0"/>
                <a:cs typeface="Mangal" panose="02040503050203030202" pitchFamily="18" charset="0"/>
              </a:rPr>
              <a:t>                              Name                                           Roll no.</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US" sz="1800" b="1" dirty="0">
                <a:effectLst/>
                <a:latin typeface="Times New Roman" panose="02020603050405020304" pitchFamily="18" charset="0"/>
                <a:ea typeface="Batang" panose="020B0503020000020004" pitchFamily="18" charset="-127"/>
                <a:cs typeface="Mangal" panose="02040503050203030202" pitchFamily="18" charset="0"/>
              </a:rPr>
              <a:t>1.Miss. Akshada Shahaji Patil	                   142</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US" sz="1800" b="1" dirty="0">
                <a:effectLst/>
                <a:latin typeface="Times New Roman" panose="02020603050405020304" pitchFamily="18" charset="0"/>
                <a:ea typeface="Batang" panose="020B0503020000020004" pitchFamily="18" charset="-127"/>
                <a:cs typeface="Mangal" panose="02040503050203030202" pitchFamily="18" charset="0"/>
              </a:rPr>
              <a:t>2. Miss. Priti Sandip Patil                              154</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US" sz="1800" b="1" dirty="0">
                <a:effectLst/>
                <a:latin typeface="Times New Roman" panose="02020603050405020304" pitchFamily="18" charset="0"/>
                <a:ea typeface="Batang" panose="020B0503020000020004" pitchFamily="18" charset="-127"/>
                <a:cs typeface="Mangal" panose="02040503050203030202" pitchFamily="18" charset="0"/>
              </a:rPr>
              <a:t>3.Miss. Shraddha Gangaram Patil                156</a:t>
            </a:r>
            <a:br>
              <a:rPr lang="en-US" sz="1800" b="1" dirty="0">
                <a:effectLst/>
                <a:latin typeface="Times New Roman" panose="02020603050405020304" pitchFamily="18" charset="0"/>
                <a:ea typeface="Batang" panose="020B0503020000020004" pitchFamily="18" charset="-127"/>
                <a:cs typeface="Mangal" panose="02040503050203030202" pitchFamily="18" charset="0"/>
              </a:rPr>
            </a:br>
            <a:br>
              <a:rPr lang="en-US" sz="1800" b="1" dirty="0">
                <a:effectLst/>
                <a:latin typeface="Times New Roman" panose="02020603050405020304" pitchFamily="18" charset="0"/>
                <a:ea typeface="Batang" panose="020B0503020000020004" pitchFamily="18" charset="-127"/>
                <a:cs typeface="Mangal" panose="02040503050203030202" pitchFamily="18" charset="0"/>
              </a:rPr>
            </a:br>
            <a:br>
              <a:rPr lang="en-US" sz="1800" b="1" dirty="0">
                <a:effectLst/>
                <a:latin typeface="Times New Roman" panose="02020603050405020304" pitchFamily="18" charset="0"/>
                <a:ea typeface="Batang" panose="020B0503020000020004" pitchFamily="18" charset="-127"/>
                <a:cs typeface="Mangal" panose="02040503050203030202" pitchFamily="18" charset="0"/>
              </a:rPr>
            </a:br>
            <a:br>
              <a:rPr lang="en-US" sz="1800" b="1" dirty="0">
                <a:effectLst/>
                <a:latin typeface="Times New Roman" panose="02020603050405020304" pitchFamily="18" charset="0"/>
                <a:ea typeface="Batang" panose="020B0503020000020004" pitchFamily="18" charset="-127"/>
                <a:cs typeface="Mangal" panose="02040503050203030202" pitchFamily="18" charset="0"/>
              </a:rPr>
            </a:br>
            <a:br>
              <a:rPr lang="en-US" sz="1800" b="1" dirty="0">
                <a:effectLst/>
                <a:latin typeface="Times New Roman" panose="02020603050405020304" pitchFamily="18" charset="0"/>
                <a:ea typeface="Batang" panose="020B0503020000020004" pitchFamily="18" charset="-127"/>
                <a:cs typeface="Mangal" panose="02040503050203030202" pitchFamily="18" charset="0"/>
              </a:rPr>
            </a:br>
            <a:br>
              <a:rPr lang="en-US" sz="1800" b="1" dirty="0">
                <a:effectLst/>
                <a:latin typeface="Times New Roman" panose="02020603050405020304" pitchFamily="18" charset="0"/>
                <a:ea typeface="Batang" panose="020B0503020000020004" pitchFamily="18" charset="-127"/>
                <a:cs typeface="Mangal" panose="02040503050203030202" pitchFamily="18" charset="0"/>
              </a:rPr>
            </a:br>
            <a:br>
              <a:rPr lang="en-US" sz="1800" b="1" dirty="0">
                <a:effectLst/>
                <a:latin typeface="Times New Roman" panose="02020603050405020304" pitchFamily="18" charset="0"/>
                <a:ea typeface="Batang" panose="020B0503020000020004" pitchFamily="18" charset="-127"/>
                <a:cs typeface="Mangal" panose="02040503050203030202" pitchFamily="18" charset="0"/>
              </a:rPr>
            </a:br>
            <a:r>
              <a:rPr lang="en-US" sz="2700" b="1" dirty="0">
                <a:solidFill>
                  <a:srgbClr val="800080"/>
                </a:solidFill>
                <a:effectLst/>
                <a:latin typeface="Times New Roman" panose="02020603050405020304" pitchFamily="18" charset="0"/>
                <a:ea typeface="Calibri" panose="020F0502020204030204" pitchFamily="34" charset="0"/>
                <a:cs typeface="Mangal" panose="02040503050203030202" pitchFamily="18" charset="0"/>
              </a:rPr>
              <a:t>Under the Guidance Of</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US" sz="1800" b="1" dirty="0">
                <a:effectLst/>
                <a:latin typeface="Times New Roman" panose="02020603050405020304" pitchFamily="18" charset="0"/>
                <a:ea typeface="Calibri" panose="020F0502020204030204" pitchFamily="34" charset="0"/>
                <a:cs typeface="Mangal" panose="02040503050203030202" pitchFamily="18" charset="0"/>
              </a:rPr>
              <a:t> </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US" sz="2000" b="1" dirty="0">
                <a:effectLst/>
                <a:latin typeface="Times New Roman" panose="02020603050405020304" pitchFamily="18" charset="0"/>
                <a:ea typeface="Calibri" panose="020F0502020204030204" pitchFamily="34" charset="0"/>
                <a:cs typeface="Mangal" panose="02040503050203030202" pitchFamily="18" charset="0"/>
              </a:rPr>
              <a:t>Prof. V. C. Patil</a:t>
            </a:r>
            <a:br>
              <a:rPr lang="en-IN" sz="2000" dirty="0">
                <a:effectLst/>
                <a:latin typeface="Calibri" panose="020F0502020204030204" pitchFamily="34" charset="0"/>
                <a:ea typeface="Calibri" panose="020F0502020204030204" pitchFamily="34" charset="0"/>
                <a:cs typeface="Mangal" panose="02040503050203030202" pitchFamily="18" charset="0"/>
              </a:rPr>
            </a:br>
            <a:r>
              <a:rPr lang="en-US" sz="2000" b="1" dirty="0">
                <a:effectLst/>
                <a:latin typeface="Times New Roman" panose="02020603050405020304" pitchFamily="18" charset="0"/>
                <a:ea typeface="Calibri" panose="020F0502020204030204" pitchFamily="34" charset="0"/>
                <a:cs typeface="Mangal" panose="02040503050203030202" pitchFamily="18" charset="0"/>
              </a:rPr>
              <a:t>Assistant Professor</a:t>
            </a:r>
            <a:br>
              <a:rPr lang="en-IN" sz="2000" dirty="0">
                <a:effectLst/>
                <a:latin typeface="Calibri" panose="020F0502020204030204" pitchFamily="34" charset="0"/>
                <a:ea typeface="Calibri" panose="020F0502020204030204" pitchFamily="34" charset="0"/>
                <a:cs typeface="Mangal" panose="02040503050203030202" pitchFamily="18" charset="0"/>
              </a:rPr>
            </a:br>
            <a:br>
              <a:rPr lang="en-IN" sz="20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DAFBBFF6-2524-649D-27EF-8D0A852A3CDC}"/>
              </a:ext>
            </a:extLst>
          </p:cNvPr>
          <p:cNvSpPr>
            <a:spLocks noGrp="1"/>
          </p:cNvSpPr>
          <p:nvPr>
            <p:ph idx="1"/>
          </p:nvPr>
        </p:nvSpPr>
        <p:spPr>
          <a:xfrm>
            <a:off x="9414588" y="2696547"/>
            <a:ext cx="2088435" cy="1548882"/>
          </a:xfrm>
        </p:spPr>
        <p:txBody>
          <a:bodyPr/>
          <a:lstStyle/>
          <a:p>
            <a:pPr marL="0" indent="0">
              <a:buNone/>
            </a:pPr>
            <a:r>
              <a:rPr lang="en-IN" dirty="0"/>
              <a:t> </a:t>
            </a:r>
          </a:p>
        </p:txBody>
      </p:sp>
    </p:spTree>
    <p:extLst>
      <p:ext uri="{BB962C8B-B14F-4D97-AF65-F5344CB8AC3E}">
        <p14:creationId xmlns:p14="http://schemas.microsoft.com/office/powerpoint/2010/main" val="1566096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46C2E-495E-3926-8C45-F9CF4FAD2E6C}"/>
              </a:ext>
            </a:extLst>
          </p:cNvPr>
          <p:cNvSpPr>
            <a:spLocks noGrp="1"/>
          </p:cNvSpPr>
          <p:nvPr>
            <p:ph type="ctrTitle"/>
          </p:nvPr>
        </p:nvSpPr>
        <p:spPr>
          <a:xfrm>
            <a:off x="1645298" y="1784836"/>
            <a:ext cx="9144000" cy="2387600"/>
          </a:xfrm>
        </p:spPr>
        <p:txBody>
          <a:bodyPr>
            <a:normAutofit/>
          </a:bodyPr>
          <a:lstStyle/>
          <a:p>
            <a:r>
              <a:rPr lang="en-IN" sz="8000" b="1" i="1" dirty="0"/>
              <a:t>Sales Predictor</a:t>
            </a:r>
          </a:p>
        </p:txBody>
      </p:sp>
    </p:spTree>
    <p:extLst>
      <p:ext uri="{BB962C8B-B14F-4D97-AF65-F5344CB8AC3E}">
        <p14:creationId xmlns:p14="http://schemas.microsoft.com/office/powerpoint/2010/main" val="158230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2E22-EF4E-DDAE-48D5-7CB7FB7D827E}"/>
              </a:ext>
            </a:extLst>
          </p:cNvPr>
          <p:cNvSpPr>
            <a:spLocks noGrp="1"/>
          </p:cNvSpPr>
          <p:nvPr>
            <p:ph type="title"/>
          </p:nvPr>
        </p:nvSpPr>
        <p:spPr>
          <a:xfrm>
            <a:off x="508520" y="307466"/>
            <a:ext cx="10131425" cy="1456267"/>
          </a:xfrm>
        </p:spPr>
        <p:txBody>
          <a:bodyPr>
            <a:normAutofit/>
          </a:bodyPr>
          <a:lstStyle/>
          <a:p>
            <a:r>
              <a:rPr lang="en-IN" b="1" dirty="0"/>
              <a:t>Objective:</a:t>
            </a:r>
          </a:p>
        </p:txBody>
      </p:sp>
      <p:sp>
        <p:nvSpPr>
          <p:cNvPr id="3" name="Content Placeholder 2">
            <a:extLst>
              <a:ext uri="{FF2B5EF4-FFF2-40B4-BE49-F238E27FC236}">
                <a16:creationId xmlns:a16="http://schemas.microsoft.com/office/drawing/2014/main" id="{1CC5D5A0-71BA-FAB4-135C-A7BFA69BB2A6}"/>
              </a:ext>
            </a:extLst>
          </p:cNvPr>
          <p:cNvSpPr>
            <a:spLocks noGrp="1"/>
          </p:cNvSpPr>
          <p:nvPr>
            <p:ph idx="1"/>
          </p:nvPr>
        </p:nvSpPr>
        <p:spPr>
          <a:xfrm>
            <a:off x="1370046" y="742930"/>
            <a:ext cx="10515600" cy="4351338"/>
          </a:xfrm>
        </p:spPr>
        <p:txBody>
          <a:bodyPr/>
          <a:lstStyle/>
          <a:p>
            <a:pPr marL="0" indent="0">
              <a:buNone/>
            </a:pPr>
            <a:r>
              <a:rPr lang="en-US" sz="2400" dirty="0">
                <a:effectLst/>
                <a:latin typeface="Calibri" panose="020F0502020204030204" pitchFamily="34" charset="0"/>
                <a:ea typeface="Calibri" panose="020F0502020204030204" pitchFamily="34" charset="0"/>
                <a:cs typeface="Mangal" panose="02040503050203030202" pitchFamily="18" charset="0"/>
              </a:rPr>
              <a:t>Build a linear regression model to predict sales using an appropriate predictor variable. We have to find out the relationship between advertisement and sales.</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47533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DC08-DF07-BB36-731A-6778777EA0E1}"/>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D2836434-51E8-9DBD-90A0-ED20BA2AC30E}"/>
              </a:ext>
            </a:extLst>
          </p:cNvPr>
          <p:cNvSpPr>
            <a:spLocks noGrp="1"/>
          </p:cNvSpPr>
          <p:nvPr>
            <p:ph idx="1"/>
          </p:nvPr>
        </p:nvSpPr>
        <p:spPr>
          <a:xfrm>
            <a:off x="1371599" y="889518"/>
            <a:ext cx="10131425" cy="3649133"/>
          </a:xfrm>
        </p:spPr>
        <p:txBody>
          <a:bodyPr/>
          <a:lstStyle/>
          <a:p>
            <a:pPr marL="0" indent="0">
              <a:buNone/>
            </a:pPr>
            <a:endParaRPr lang="en-US" sz="2400" dirty="0">
              <a:effectLst/>
              <a:latin typeface="Times New Roman" panose="02020603050405020304" pitchFamily="18" charset="0"/>
              <a:ea typeface="Calibri" panose="020F0502020204030204" pitchFamily="34" charset="0"/>
              <a:cs typeface="Mangal" panose="02040503050203030202" pitchFamily="18" charset="0"/>
            </a:endParaRPr>
          </a:p>
          <a:p>
            <a:pPr marL="0" indent="0">
              <a:buNone/>
            </a:pPr>
            <a:r>
              <a:rPr lang="en-US" dirty="0">
                <a:effectLst/>
                <a:latin typeface="Times New Roman" panose="02020603050405020304" pitchFamily="18" charset="0"/>
                <a:ea typeface="Calibri" panose="020F0502020204030204" pitchFamily="34" charset="0"/>
                <a:cs typeface="Mangal" panose="02040503050203030202" pitchFamily="18" charset="0"/>
              </a:rPr>
              <a:t>Build the model which predicts sales based on the money spent on different platforms for marketing. Predicting the impact of social media advertisement on sales with linear regression.</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123819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3457-E737-85D5-F2A3-45EB73112B6D}"/>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id="{F3F37C09-6C8B-41FC-CA6E-EE6620AC4244}"/>
              </a:ext>
            </a:extLst>
          </p:cNvPr>
          <p:cNvSpPr>
            <a:spLocks noGrp="1"/>
          </p:cNvSpPr>
          <p:nvPr>
            <p:ph idx="1"/>
          </p:nvPr>
        </p:nvSpPr>
        <p:spPr>
          <a:xfrm>
            <a:off x="1484310" y="1866899"/>
            <a:ext cx="10018713" cy="3124201"/>
          </a:xfrm>
        </p:spPr>
        <p:txBody>
          <a:bodyPr/>
          <a:lstStyle/>
          <a:p>
            <a:pPr>
              <a:buFont typeface="Arial" panose="020B0604020202020204" pitchFamily="34" charset="0"/>
              <a:buChar char="•"/>
            </a:pPr>
            <a:r>
              <a:rPr lang="en-IN" dirty="0"/>
              <a:t>This model helps you to predict the sales based on advertising media sales data. </a:t>
            </a:r>
          </a:p>
          <a:p>
            <a:pPr>
              <a:buFont typeface="Arial" panose="020B0604020202020204" pitchFamily="34" charset="0"/>
              <a:buChar char="•"/>
            </a:pPr>
            <a:r>
              <a:rPr lang="en-IN" dirty="0"/>
              <a:t>Accurate forecasts offer useful insights on future revenue and aid in developing a business plan for the future.</a:t>
            </a:r>
          </a:p>
        </p:txBody>
      </p:sp>
    </p:spTree>
    <p:extLst>
      <p:ext uri="{BB962C8B-B14F-4D97-AF65-F5344CB8AC3E}">
        <p14:creationId xmlns:p14="http://schemas.microsoft.com/office/powerpoint/2010/main" val="4024504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7A00-F7EB-7F1E-7F2E-18328D2DCCE8}"/>
              </a:ext>
            </a:extLst>
          </p:cNvPr>
          <p:cNvSpPr>
            <a:spLocks noGrp="1"/>
          </p:cNvSpPr>
          <p:nvPr>
            <p:ph type="title"/>
          </p:nvPr>
        </p:nvSpPr>
        <p:spPr>
          <a:xfrm>
            <a:off x="424544" y="0"/>
            <a:ext cx="10131425" cy="1456267"/>
          </a:xfrm>
        </p:spPr>
        <p:txBody>
          <a:bodyPr/>
          <a:lstStyle/>
          <a:p>
            <a:r>
              <a:rPr lang="en-IN" dirty="0"/>
              <a:t>Introduction:</a:t>
            </a:r>
          </a:p>
        </p:txBody>
      </p:sp>
      <p:sp>
        <p:nvSpPr>
          <p:cNvPr id="3" name="Content Placeholder 2">
            <a:extLst>
              <a:ext uri="{FF2B5EF4-FFF2-40B4-BE49-F238E27FC236}">
                <a16:creationId xmlns:a16="http://schemas.microsoft.com/office/drawing/2014/main" id="{647451D3-E6E4-6D08-10D0-480E5EE76201}"/>
              </a:ext>
            </a:extLst>
          </p:cNvPr>
          <p:cNvSpPr>
            <a:spLocks noGrp="1"/>
          </p:cNvSpPr>
          <p:nvPr>
            <p:ph idx="1"/>
          </p:nvPr>
        </p:nvSpPr>
        <p:spPr>
          <a:xfrm>
            <a:off x="956388" y="1684867"/>
            <a:ext cx="11089433" cy="3649133"/>
          </a:xfrm>
        </p:spPr>
        <p:txBody>
          <a:bodyPr>
            <a:noAutofit/>
          </a:bodyPr>
          <a:lstStyle/>
          <a:p>
            <a:pPr algn="just">
              <a:buFont typeface="Wingdings" panose="05000000000000000000" pitchFamily="2" charset="2"/>
              <a:buChar char="q"/>
            </a:pPr>
            <a:r>
              <a:rPr lang="en-US" sz="2000" dirty="0"/>
              <a:t>	Sales forecasting is an important aspect of many business organizations today. </a:t>
            </a:r>
          </a:p>
          <a:p>
            <a:pPr algn="just">
              <a:buFont typeface="Wingdings" panose="05000000000000000000" pitchFamily="2" charset="2"/>
              <a:buChar char="q"/>
            </a:pPr>
            <a:r>
              <a:rPr lang="en-US" sz="2000" dirty="0"/>
              <a:t>   Sales prediction is used to predict sales of products at various stores and outlets of a big retail mart                              companies in different cities.</a:t>
            </a:r>
          </a:p>
          <a:p>
            <a:pPr algn="just">
              <a:buFont typeface="Wingdings" panose="05000000000000000000" pitchFamily="2" charset="2"/>
              <a:buChar char="q"/>
            </a:pPr>
            <a:r>
              <a:rPr lang="en-US" sz="2000" dirty="0"/>
              <a:t> Predictive analytics is concerned with the prediction of future probabilities and trends.</a:t>
            </a:r>
          </a:p>
          <a:p>
            <a:pPr algn="just">
              <a:buFont typeface="Wingdings" panose="05000000000000000000" pitchFamily="2" charset="2"/>
              <a:buChar char="q"/>
            </a:pPr>
            <a:r>
              <a:rPr lang="en-US" sz="2000" dirty="0"/>
              <a:t>	Consumers make their final purchase decisions based on their perceived values for these promotion events.</a:t>
            </a:r>
          </a:p>
          <a:p>
            <a:pPr algn="just">
              <a:buFont typeface="Wingdings" panose="05000000000000000000" pitchFamily="2" charset="2"/>
              <a:buChar char="q"/>
            </a:pPr>
            <a:r>
              <a:rPr lang="en-US" sz="2000" dirty="0"/>
              <a:t>	By comparing the result of positive and negative evaluations of comments of consumers, retailers can better understand the outcomes from competitors analysis.</a:t>
            </a:r>
            <a:endParaRPr lang="en-IN" sz="2000" dirty="0"/>
          </a:p>
        </p:txBody>
      </p:sp>
    </p:spTree>
    <p:extLst>
      <p:ext uri="{BB962C8B-B14F-4D97-AF65-F5344CB8AC3E}">
        <p14:creationId xmlns:p14="http://schemas.microsoft.com/office/powerpoint/2010/main" val="831799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3A9B-14C0-6624-758B-35DD50C0C150}"/>
              </a:ext>
            </a:extLst>
          </p:cNvPr>
          <p:cNvSpPr>
            <a:spLocks noGrp="1"/>
          </p:cNvSpPr>
          <p:nvPr>
            <p:ph type="title"/>
          </p:nvPr>
        </p:nvSpPr>
        <p:spPr/>
        <p:txBody>
          <a:bodyPr/>
          <a:lstStyle/>
          <a:p>
            <a:r>
              <a:rPr lang="en-IN" dirty="0"/>
              <a:t>Advantages  &amp; Disadvantages:</a:t>
            </a:r>
          </a:p>
        </p:txBody>
      </p:sp>
      <p:sp>
        <p:nvSpPr>
          <p:cNvPr id="3" name="Content Placeholder 2">
            <a:extLst>
              <a:ext uri="{FF2B5EF4-FFF2-40B4-BE49-F238E27FC236}">
                <a16:creationId xmlns:a16="http://schemas.microsoft.com/office/drawing/2014/main" id="{FF990458-38E3-4661-E306-545AC0E54227}"/>
              </a:ext>
            </a:extLst>
          </p:cNvPr>
          <p:cNvSpPr>
            <a:spLocks noGrp="1"/>
          </p:cNvSpPr>
          <p:nvPr>
            <p:ph idx="1"/>
          </p:nvPr>
        </p:nvSpPr>
        <p:spPr>
          <a:xfrm>
            <a:off x="1484310" y="2438399"/>
            <a:ext cx="10018713" cy="3841103"/>
          </a:xfrm>
        </p:spPr>
        <p:txBody>
          <a:bodyPr>
            <a:normAutofit fontScale="85000" lnSpcReduction="20000"/>
          </a:bodyPr>
          <a:lstStyle/>
          <a:p>
            <a:r>
              <a:rPr lang="en-IN" sz="2200" dirty="0"/>
              <a:t>Advantage:</a:t>
            </a:r>
          </a:p>
          <a:p>
            <a:pPr marL="0" indent="0">
              <a:buNone/>
            </a:pPr>
            <a:r>
              <a:rPr lang="en-IN" sz="2200" dirty="0"/>
              <a:t>	1. This model helps you to predict the sales based on advertising media sales data.</a:t>
            </a:r>
          </a:p>
          <a:p>
            <a:pPr marL="0" indent="0">
              <a:buNone/>
            </a:pPr>
            <a:r>
              <a:rPr lang="en-IN" sz="2200" dirty="0"/>
              <a:t>        2. You predict customer needs ahead of time. Compared to other strategies that are 		     reaction based.</a:t>
            </a:r>
          </a:p>
          <a:p>
            <a:pPr marL="0" indent="0">
              <a:buNone/>
            </a:pPr>
            <a:r>
              <a:rPr lang="en-IN" sz="2200" dirty="0"/>
              <a:t>	3.Opportunities Adjustments.</a:t>
            </a:r>
          </a:p>
          <a:p>
            <a:pPr marL="0" indent="0">
              <a:buNone/>
            </a:pPr>
            <a:endParaRPr lang="en-IN" sz="2200" dirty="0"/>
          </a:p>
          <a:p>
            <a:pPr>
              <a:buFont typeface="Arial" panose="020B0604020202020204" pitchFamily="34" charset="0"/>
              <a:buChar char="•"/>
            </a:pPr>
            <a:r>
              <a:rPr lang="en-IN" sz="2200" dirty="0"/>
              <a:t>Disadvantage:</a:t>
            </a:r>
          </a:p>
          <a:p>
            <a:pPr marL="0" indent="0">
              <a:buNone/>
            </a:pPr>
            <a:r>
              <a:rPr lang="en-IN" sz="2200" dirty="0"/>
              <a:t>	1.Uncertain Environment</a:t>
            </a:r>
          </a:p>
          <a:p>
            <a:pPr marL="0" indent="0">
              <a:buNone/>
            </a:pPr>
            <a:r>
              <a:rPr lang="en-IN" sz="2200" dirty="0"/>
              <a:t>	2.Involvement of time.</a:t>
            </a:r>
          </a:p>
          <a:p>
            <a:pPr marL="0" indent="0">
              <a:buNone/>
            </a:pPr>
            <a:endParaRPr lang="en-IN" sz="2200" dirty="0"/>
          </a:p>
          <a:p>
            <a:pPr marL="0" indent="0">
              <a:buNone/>
            </a:pPr>
            <a:r>
              <a:rPr lang="en-IN" sz="2000" dirty="0"/>
              <a:t>	</a:t>
            </a:r>
          </a:p>
        </p:txBody>
      </p:sp>
    </p:spTree>
    <p:extLst>
      <p:ext uri="{BB962C8B-B14F-4D97-AF65-F5344CB8AC3E}">
        <p14:creationId xmlns:p14="http://schemas.microsoft.com/office/powerpoint/2010/main" val="2361549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1">
            <a:extLst>
              <a:ext uri="{FF2B5EF4-FFF2-40B4-BE49-F238E27FC236}">
                <a16:creationId xmlns:a16="http://schemas.microsoft.com/office/drawing/2014/main" id="{8F8EE993-0469-5194-7CDC-622198503B4D}"/>
              </a:ext>
            </a:extLst>
          </p:cNvPr>
          <p:cNvSpPr txBox="1">
            <a:spLocks noChangeArrowheads="1"/>
          </p:cNvSpPr>
          <p:nvPr/>
        </p:nvSpPr>
        <p:spPr bwMode="auto">
          <a:xfrm>
            <a:off x="5185309" y="757222"/>
            <a:ext cx="2117757" cy="4700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Mangal" panose="02040503050203030202"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Mangal" panose="02040503050203030202" pitchFamily="18" charset="0"/>
              </a:rPr>
              <a:t>Get The 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 Box 10">
            <a:extLst>
              <a:ext uri="{FF2B5EF4-FFF2-40B4-BE49-F238E27FC236}">
                <a16:creationId xmlns:a16="http://schemas.microsoft.com/office/drawing/2014/main" id="{CEE337D9-A9D2-0734-93A3-810D8189E6BF}"/>
              </a:ext>
            </a:extLst>
          </p:cNvPr>
          <p:cNvSpPr txBox="1">
            <a:spLocks noChangeArrowheads="1"/>
          </p:cNvSpPr>
          <p:nvPr/>
        </p:nvSpPr>
        <p:spPr bwMode="auto">
          <a:xfrm>
            <a:off x="4797181" y="1833369"/>
            <a:ext cx="2955925" cy="593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Mangal" panose="02040503050203030202" pitchFamily="18" charset="0"/>
              </a:rPr>
              <a:t>Analyse , Manipulate and Clean the 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 Box 9">
            <a:extLst>
              <a:ext uri="{FF2B5EF4-FFF2-40B4-BE49-F238E27FC236}">
                <a16:creationId xmlns:a16="http://schemas.microsoft.com/office/drawing/2014/main" id="{0633D5BE-157F-8DF0-1CF8-32C50A84B9D4}"/>
              </a:ext>
            </a:extLst>
          </p:cNvPr>
          <p:cNvSpPr txBox="1">
            <a:spLocks noChangeArrowheads="1"/>
          </p:cNvSpPr>
          <p:nvPr/>
        </p:nvSpPr>
        <p:spPr bwMode="auto">
          <a:xfrm>
            <a:off x="4812263" y="2968432"/>
            <a:ext cx="2925763" cy="3810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Mangal" panose="02040503050203030202" pitchFamily="18" charset="0"/>
              </a:rPr>
              <a:t>Decide The Algorithm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 Box 3">
            <a:extLst>
              <a:ext uri="{FF2B5EF4-FFF2-40B4-BE49-F238E27FC236}">
                <a16:creationId xmlns:a16="http://schemas.microsoft.com/office/drawing/2014/main" id="{1244E415-185D-C659-77E1-4A3D6A3B340D}"/>
              </a:ext>
            </a:extLst>
          </p:cNvPr>
          <p:cNvSpPr txBox="1">
            <a:spLocks noChangeArrowheads="1"/>
          </p:cNvSpPr>
          <p:nvPr/>
        </p:nvSpPr>
        <p:spPr bwMode="auto">
          <a:xfrm>
            <a:off x="4667801" y="3962207"/>
            <a:ext cx="3365856" cy="5443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Mangal" panose="02040503050203030202" pitchFamily="18" charset="0"/>
              </a:rPr>
              <a:t>Test The Machine Learning Model with some data and calculate the accuracy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 Box 1">
            <a:extLst>
              <a:ext uri="{FF2B5EF4-FFF2-40B4-BE49-F238E27FC236}">
                <a16:creationId xmlns:a16="http://schemas.microsoft.com/office/drawing/2014/main" id="{7D77B260-58FD-E228-813A-9AFD62271EDB}"/>
              </a:ext>
            </a:extLst>
          </p:cNvPr>
          <p:cNvSpPr txBox="1">
            <a:spLocks noChangeArrowheads="1"/>
          </p:cNvSpPr>
          <p:nvPr/>
        </p:nvSpPr>
        <p:spPr bwMode="auto">
          <a:xfrm>
            <a:off x="4738444" y="5113013"/>
            <a:ext cx="3101975" cy="5175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Mangal" panose="02040503050203030202"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Mangal" panose="02040503050203030202" pitchFamily="18" charset="0"/>
              </a:rPr>
              <a:t>Improve The Model if possible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 Box 5">
            <a:extLst>
              <a:ext uri="{FF2B5EF4-FFF2-40B4-BE49-F238E27FC236}">
                <a16:creationId xmlns:a16="http://schemas.microsoft.com/office/drawing/2014/main" id="{BEDFF3E4-BCC5-20CC-95D4-4295F91AB570}"/>
              </a:ext>
            </a:extLst>
          </p:cNvPr>
          <p:cNvSpPr txBox="1">
            <a:spLocks noChangeArrowheads="1"/>
          </p:cNvSpPr>
          <p:nvPr/>
        </p:nvSpPr>
        <p:spPr bwMode="auto">
          <a:xfrm>
            <a:off x="4747970" y="6151776"/>
            <a:ext cx="3040062" cy="4191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Mangal" panose="02040503050203030202" pitchFamily="18" charset="0"/>
              </a:rPr>
              <a:t>Deploy The Model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AutoShape 8">
            <a:extLst>
              <a:ext uri="{FF2B5EF4-FFF2-40B4-BE49-F238E27FC236}">
                <a16:creationId xmlns:a16="http://schemas.microsoft.com/office/drawing/2014/main" id="{32FE0F14-4565-72FA-1416-9E0455CB2508}"/>
              </a:ext>
            </a:extLst>
          </p:cNvPr>
          <p:cNvSpPr>
            <a:spLocks noChangeArrowheads="1"/>
          </p:cNvSpPr>
          <p:nvPr/>
        </p:nvSpPr>
        <p:spPr bwMode="auto">
          <a:xfrm>
            <a:off x="6244188" y="1266632"/>
            <a:ext cx="106363" cy="555625"/>
          </a:xfrm>
          <a:prstGeom prst="downArrow">
            <a:avLst>
              <a:gd name="adj1" fmla="val 50000"/>
              <a:gd name="adj2" fmla="val 130596"/>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en-IN"/>
          </a:p>
        </p:txBody>
      </p:sp>
      <p:sp>
        <p:nvSpPr>
          <p:cNvPr id="9" name="AutoShape 7">
            <a:extLst>
              <a:ext uri="{FF2B5EF4-FFF2-40B4-BE49-F238E27FC236}">
                <a16:creationId xmlns:a16="http://schemas.microsoft.com/office/drawing/2014/main" id="{A11ED5DA-AC12-A61F-8C00-A3C98A509460}"/>
              </a:ext>
            </a:extLst>
          </p:cNvPr>
          <p:cNvSpPr>
            <a:spLocks noChangeArrowheads="1"/>
          </p:cNvSpPr>
          <p:nvPr/>
        </p:nvSpPr>
        <p:spPr bwMode="auto">
          <a:xfrm>
            <a:off x="6229901" y="2454082"/>
            <a:ext cx="120650" cy="487362"/>
          </a:xfrm>
          <a:prstGeom prst="downArrow">
            <a:avLst>
              <a:gd name="adj1" fmla="val 50000"/>
              <a:gd name="adj2" fmla="val 100987"/>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en-IN"/>
          </a:p>
        </p:txBody>
      </p:sp>
      <p:sp>
        <p:nvSpPr>
          <p:cNvPr id="10" name="AutoShape 2">
            <a:extLst>
              <a:ext uri="{FF2B5EF4-FFF2-40B4-BE49-F238E27FC236}">
                <a16:creationId xmlns:a16="http://schemas.microsoft.com/office/drawing/2014/main" id="{17331657-DE8E-B365-CBA9-D98D243E3D1E}"/>
              </a:ext>
            </a:extLst>
          </p:cNvPr>
          <p:cNvSpPr>
            <a:spLocks noChangeArrowheads="1"/>
          </p:cNvSpPr>
          <p:nvPr/>
        </p:nvSpPr>
        <p:spPr bwMode="auto">
          <a:xfrm>
            <a:off x="6244188" y="3406582"/>
            <a:ext cx="90488" cy="549275"/>
          </a:xfrm>
          <a:prstGeom prst="downArrow">
            <a:avLst>
              <a:gd name="adj1" fmla="val 50000"/>
              <a:gd name="adj2" fmla="val 15175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en-IN"/>
          </a:p>
        </p:txBody>
      </p:sp>
      <p:sp>
        <p:nvSpPr>
          <p:cNvPr id="11" name="AutoShape 6">
            <a:extLst>
              <a:ext uri="{FF2B5EF4-FFF2-40B4-BE49-F238E27FC236}">
                <a16:creationId xmlns:a16="http://schemas.microsoft.com/office/drawing/2014/main" id="{5F8BC7B2-B099-C71B-E7D3-3417025B87B3}"/>
              </a:ext>
            </a:extLst>
          </p:cNvPr>
          <p:cNvSpPr>
            <a:spLocks noChangeArrowheads="1"/>
          </p:cNvSpPr>
          <p:nvPr/>
        </p:nvSpPr>
        <p:spPr bwMode="auto">
          <a:xfrm>
            <a:off x="6260063" y="4525769"/>
            <a:ext cx="120650" cy="555625"/>
          </a:xfrm>
          <a:prstGeom prst="downArrow">
            <a:avLst>
              <a:gd name="adj1" fmla="val 50000"/>
              <a:gd name="adj2" fmla="val 115132"/>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en-IN"/>
          </a:p>
        </p:txBody>
      </p:sp>
      <p:sp>
        <p:nvSpPr>
          <p:cNvPr id="12" name="AutoShape 4">
            <a:extLst>
              <a:ext uri="{FF2B5EF4-FFF2-40B4-BE49-F238E27FC236}">
                <a16:creationId xmlns:a16="http://schemas.microsoft.com/office/drawing/2014/main" id="{7CCB5F62-4461-536B-4930-9455DBB1AAE5}"/>
              </a:ext>
            </a:extLst>
          </p:cNvPr>
          <p:cNvSpPr>
            <a:spLocks noChangeArrowheads="1"/>
          </p:cNvSpPr>
          <p:nvPr/>
        </p:nvSpPr>
        <p:spPr bwMode="auto">
          <a:xfrm>
            <a:off x="6268001" y="5694169"/>
            <a:ext cx="114300" cy="465138"/>
          </a:xfrm>
          <a:prstGeom prst="downArrow">
            <a:avLst>
              <a:gd name="adj1" fmla="val 50000"/>
              <a:gd name="adj2" fmla="val 101736"/>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en-IN"/>
          </a:p>
        </p:txBody>
      </p:sp>
      <p:sp>
        <p:nvSpPr>
          <p:cNvPr id="14" name="Rectangle 17">
            <a:extLst>
              <a:ext uri="{FF2B5EF4-FFF2-40B4-BE49-F238E27FC236}">
                <a16:creationId xmlns:a16="http://schemas.microsoft.com/office/drawing/2014/main" id="{E9C7650F-B148-097D-CCA6-B84C8F777C96}"/>
              </a:ext>
            </a:extLst>
          </p:cNvPr>
          <p:cNvSpPr>
            <a:spLocks noChangeArrowheads="1"/>
          </p:cNvSpPr>
          <p:nvPr/>
        </p:nvSpPr>
        <p:spPr bwMode="auto">
          <a:xfrm>
            <a:off x="1743108" y="53161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TextBox 14">
            <a:extLst>
              <a:ext uri="{FF2B5EF4-FFF2-40B4-BE49-F238E27FC236}">
                <a16:creationId xmlns:a16="http://schemas.microsoft.com/office/drawing/2014/main" id="{5DD5DD75-DD7F-C855-0998-BC7FD02D7B81}"/>
              </a:ext>
            </a:extLst>
          </p:cNvPr>
          <p:cNvSpPr txBox="1"/>
          <p:nvPr/>
        </p:nvSpPr>
        <p:spPr>
          <a:xfrm>
            <a:off x="4785360" y="102637"/>
            <a:ext cx="3164322" cy="461665"/>
          </a:xfrm>
          <a:prstGeom prst="rect">
            <a:avLst/>
          </a:prstGeom>
          <a:noFill/>
        </p:spPr>
        <p:txBody>
          <a:bodyPr wrap="square" rtlCol="0">
            <a:spAutoFit/>
          </a:bodyPr>
          <a:lstStyle/>
          <a:p>
            <a:pPr algn="ctr"/>
            <a:r>
              <a:rPr lang="en-IN" sz="2400" b="1" dirty="0">
                <a:latin typeface="Arial" panose="020B0604020202020204" pitchFamily="34" charset="0"/>
                <a:cs typeface="Arial" panose="020B0604020202020204" pitchFamily="34" charset="0"/>
              </a:rPr>
              <a:t>BLOCK DIAGRAM</a:t>
            </a:r>
          </a:p>
        </p:txBody>
      </p:sp>
    </p:spTree>
    <p:extLst>
      <p:ext uri="{BB962C8B-B14F-4D97-AF65-F5344CB8AC3E}">
        <p14:creationId xmlns:p14="http://schemas.microsoft.com/office/powerpoint/2010/main" val="408725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459</TotalTime>
  <Words>686</Words>
  <Application>Microsoft Office PowerPoint</Application>
  <PresentationFormat>Widescreen</PresentationFormat>
  <Paragraphs>140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Corbel</vt:lpstr>
      <vt:lpstr>Symbol</vt:lpstr>
      <vt:lpstr>Times New Roman</vt:lpstr>
      <vt:lpstr>Wingdings</vt:lpstr>
      <vt:lpstr>Parallax</vt:lpstr>
      <vt:lpstr>TATYASAHEB KORE INSTITUTE OF ENGINEERING AND TECHNOLOGY, WARANANAGAR (An Autonomous Institute)            DEPARTMENT OF COMPUTER SCIENCE &amp; ENGINEERING </vt:lpstr>
      <vt:lpstr>        Submitted by   GROUP NO:                                 Name                                           Roll no. 1.Miss. Akshada Shahaji Patil                    142 2. Miss. Priti Sandip Patil                              154 3.Miss. Shraddha Gangaram Patil                156       Under the Guidance Of   Prof. V. C. Patil Assistant Professor  </vt:lpstr>
      <vt:lpstr>Sales Predictor</vt:lpstr>
      <vt:lpstr>Objective:</vt:lpstr>
      <vt:lpstr>Problem  Statement:</vt:lpstr>
      <vt:lpstr>Scope:</vt:lpstr>
      <vt:lpstr>Introduction:</vt:lpstr>
      <vt:lpstr>Advantages  &amp; Disadvantages:</vt:lpstr>
      <vt:lpstr>PowerPoint Presentation</vt:lpstr>
      <vt:lpstr>Requirement Analysis</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Predictor</dc:title>
  <dc:creator>sp1394957@outlook.com</dc:creator>
  <cp:lastModifiedBy>sp1394957@outlook.com</cp:lastModifiedBy>
  <cp:revision>18</cp:revision>
  <dcterms:created xsi:type="dcterms:W3CDTF">2023-03-20T15:41:38Z</dcterms:created>
  <dcterms:modified xsi:type="dcterms:W3CDTF">2023-06-07T17:57:19Z</dcterms:modified>
</cp:coreProperties>
</file>