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BEFB84A0-BB4A-4BF6-ACC9-740C30F3E01A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B574C50-3B2B-4507-A50C-A6F829033811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4C62C06-B89B-413B-87C9-4EE33557B80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0838F1C-2636-45C8-945D-63A0A899DF6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2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14460C6-E0B6-4945-B691-57E56234CC94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D6E6939-0AF3-48E2-A58C-71E8DEDF74F7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CBDEC25-89FC-4689-A646-AF749BA6BDC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3FFC202-87F8-489E-8E20-9B7503A140D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72E7658-3FB3-4E81-A4AF-197F72D00BF2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38C1FF6-4B70-4DE2-93AD-A53EA9AD062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&lt;date/time&gt;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CD0F301-3B49-4E3A-88D7-61E848436E0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title text format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the outline text format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Outline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Sixth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Seventh Outline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9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9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image" Target="../media/image5.jpe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9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8e1ff"/>
            </a:gs>
            <a:gs pos="100000">
              <a:srgbClr val="f0fa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Box 1"/>
          <p:cNvSpPr/>
          <p:nvPr/>
        </p:nvSpPr>
        <p:spPr>
          <a:xfrm>
            <a:off x="317880" y="1143000"/>
            <a:ext cx="882612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1" lang="en-US" sz="54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	</a:t>
            </a:r>
            <a:r>
              <a:rPr b="1" lang="en-US" sz="54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  Image Super-Resolution</a:t>
            </a:r>
            <a:br>
              <a:rPr sz="5400"/>
            </a:br>
            <a:r>
              <a:rPr b="1" lang="en-US" sz="54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	</a:t>
            </a:r>
            <a:r>
              <a:rPr b="1" lang="en-US" sz="54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	</a:t>
            </a:r>
            <a:r>
              <a:rPr b="1" lang="en-US" sz="54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	</a:t>
            </a:r>
            <a:r>
              <a:rPr b="1" lang="en-US" sz="54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 </a:t>
            </a:r>
            <a:r>
              <a:rPr b="1" lang="en-US" sz="54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	</a:t>
            </a:r>
            <a:r>
              <a:rPr b="1" lang="en-US" sz="54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      </a:t>
            </a:r>
            <a:r>
              <a:rPr b="1" lang="en-US" sz="54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	</a:t>
            </a:r>
            <a:r>
              <a:rPr b="1" lang="en-US" sz="54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 Using</a:t>
            </a:r>
            <a:endParaRPr b="0" lang="en-US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54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Convolutional Neural Network</a:t>
            </a:r>
            <a:endParaRPr b="0" lang="en-US" sz="5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0" name="TextBox 2"/>
          <p:cNvSpPr/>
          <p:nvPr/>
        </p:nvSpPr>
        <p:spPr>
          <a:xfrm>
            <a:off x="914400" y="1645920"/>
            <a:ext cx="7772040" cy="1005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br>
              <a:rPr sz="2000"/>
            </a:br>
            <a:br>
              <a:rPr sz="2000"/>
            </a:b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1" name=""/>
          <p:cNvSpPr txBox="1"/>
          <p:nvPr/>
        </p:nvSpPr>
        <p:spPr>
          <a:xfrm>
            <a:off x="102240" y="2768040"/>
            <a:ext cx="8979480" cy="133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2" name=""/>
          <p:cNvSpPr txBox="1"/>
          <p:nvPr/>
        </p:nvSpPr>
        <p:spPr>
          <a:xfrm>
            <a:off x="4800600" y="5486400"/>
            <a:ext cx="7315200" cy="1334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BY: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Akanksh Rai (PES1UG23AM031)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Aniruddha K S (PES1UG23AM0905)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8e1ff"/>
            </a:gs>
            <a:gs pos="100000">
              <a:srgbClr val="f0fa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Box 1"/>
          <p:cNvSpPr/>
          <p:nvPr/>
        </p:nvSpPr>
        <p:spPr>
          <a:xfrm>
            <a:off x="731520" y="548640"/>
            <a:ext cx="7772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Contents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TextBox 2"/>
          <p:cNvSpPr/>
          <p:nvPr/>
        </p:nvSpPr>
        <p:spPr>
          <a:xfrm>
            <a:off x="914400" y="1645920"/>
            <a:ext cx="7772040" cy="457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1️⃣ Problem Statement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2️⃣ Dataset + Pipeline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3️⃣ Training and Results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4️⃣ Conclusion and Next Steps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5️⃣ References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5" name=""/>
          <p:cNvSpPr txBox="1"/>
          <p:nvPr/>
        </p:nvSpPr>
        <p:spPr>
          <a:xfrm>
            <a:off x="102240" y="4151520"/>
            <a:ext cx="8979480" cy="18298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i="1" lang="en-US" sz="22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OVERVIEW</a:t>
            </a:r>
            <a:br>
              <a:rPr sz="2000"/>
            </a:br>
            <a:r>
              <a:rPr b="0" lang="en-US" sz="15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Image Super-Resolution enhances low-resolution images into high-resolution ones by reconstructing fine details and edges using CNNs.This work builds on the pioneering SRCNN model proposed by Chao Dong et al. (2014), the first to learn an end-to-end LR–HR mapping.Our implementation improves image clarity and sharpness, achieving higher PSNR than traditional interpolation methods</a:t>
            </a:r>
            <a:br>
              <a:rPr sz="1500"/>
            </a:br>
            <a:br>
              <a:rPr sz="1500"/>
            </a:b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8e1ff"/>
            </a:gs>
            <a:gs pos="100000">
              <a:srgbClr val="f0fa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Box 1"/>
          <p:cNvSpPr/>
          <p:nvPr/>
        </p:nvSpPr>
        <p:spPr>
          <a:xfrm>
            <a:off x="731520" y="548640"/>
            <a:ext cx="7772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Problem Statement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TextBox 2"/>
          <p:cNvSpPr/>
          <p:nvPr/>
        </p:nvSpPr>
        <p:spPr>
          <a:xfrm>
            <a:off x="914400" y="1645920"/>
            <a:ext cx="7772040" cy="2224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Enhance low-resolution (LR) images to high-resolution (HR) using CNN that reconstructs fine details and edges.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Libraries/Tools: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Python, PyTorch, NumPy, OpenCV, Matplotlib, PIL.</a:t>
            </a:r>
            <a:br>
              <a:rPr sz="2000"/>
            </a:br>
            <a:br>
              <a:rPr sz="2000"/>
            </a:b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 txBox="1"/>
          <p:nvPr/>
        </p:nvSpPr>
        <p:spPr>
          <a:xfrm>
            <a:off x="2286000" y="3657600"/>
            <a:ext cx="2396160" cy="8060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endParaRPr b="0" lang="en-US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69" name="" descr=""/>
          <p:cNvPicPr/>
          <p:nvPr/>
        </p:nvPicPr>
        <p:blipFill>
          <a:blip r:embed="rId1"/>
          <a:stretch/>
        </p:blipFill>
        <p:spPr>
          <a:xfrm>
            <a:off x="796320" y="3503160"/>
            <a:ext cx="5604480" cy="26157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8e1ff"/>
            </a:gs>
            <a:gs pos="100000">
              <a:srgbClr val="f0fa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Box 1"/>
          <p:cNvSpPr/>
          <p:nvPr/>
        </p:nvSpPr>
        <p:spPr>
          <a:xfrm>
            <a:off x="731520" y="548640"/>
            <a:ext cx="7772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Dataset &amp; Pipeline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TextBox 2"/>
          <p:cNvSpPr/>
          <p:nvPr/>
        </p:nvSpPr>
        <p:spPr>
          <a:xfrm>
            <a:off x="914400" y="1645920"/>
            <a:ext cx="7772040" cy="34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Images converted from RGB to YCbCr.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Super-resolution applied to Y (luminance) channel; Cb, Cr upscaled directly.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Model Overview: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- Feature extraction from LR input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- Non-linear mapping to HR feature space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- Reconstruction of final HR image</a:t>
            </a:r>
            <a:br>
              <a:rPr sz="2000"/>
            </a:br>
            <a:br>
              <a:rPr sz="2000"/>
            </a:b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2" name="" descr=""/>
          <p:cNvPicPr/>
          <p:nvPr/>
        </p:nvPicPr>
        <p:blipFill>
          <a:blip r:embed="rId1"/>
          <a:stretch/>
        </p:blipFill>
        <p:spPr>
          <a:xfrm>
            <a:off x="1600200" y="4534200"/>
            <a:ext cx="6095520" cy="2095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8e1ff"/>
            </a:gs>
            <a:gs pos="100000">
              <a:srgbClr val="f0fa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TextBox 1"/>
          <p:cNvSpPr/>
          <p:nvPr/>
        </p:nvSpPr>
        <p:spPr>
          <a:xfrm>
            <a:off x="731520" y="548640"/>
            <a:ext cx="7772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Training &amp; Results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TextBox 2"/>
          <p:cNvSpPr/>
          <p:nvPr/>
        </p:nvSpPr>
        <p:spPr>
          <a:xfrm>
            <a:off x="581760" y="1371600"/>
            <a:ext cx="8333640" cy="34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Training Setup: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LR=1e-4 | Batch=8 | Epochs=10 | Optimizer=Adam | Loss=MSE + </a:t>
            </a:r>
            <a:r>
              <a:rPr b="0" lang="en-US" sz="1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(L2 REGULARIZATION 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Loss Function: Mean Squared Error (MSE)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Metric: Peak Signal-to-Noise Ratio (PSNR)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Validation: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Tracked PSNR after each epoch with visual inspection to prevent overfitting.</a:t>
            </a:r>
            <a:br>
              <a:rPr sz="2000"/>
            </a:br>
            <a:br>
              <a:rPr sz="2000"/>
            </a:b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581760" y="4905720"/>
            <a:ext cx="7647840" cy="14950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8e1ff"/>
            </a:gs>
            <a:gs pos="100000">
              <a:srgbClr val="f0fa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Box 1"/>
          <p:cNvSpPr/>
          <p:nvPr/>
        </p:nvSpPr>
        <p:spPr>
          <a:xfrm>
            <a:off x="731520" y="548640"/>
            <a:ext cx="7772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Conclusion &amp; Next Steps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TextBox 2"/>
          <p:cNvSpPr/>
          <p:nvPr/>
        </p:nvSpPr>
        <p:spPr>
          <a:xfrm>
            <a:off x="914400" y="1645920"/>
            <a:ext cx="7772040" cy="3413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✅ Limited data slowed convergence.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✅ Y-channel focus improved fine detail reconstruction.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✅ Model achieved sharper images and higher PSNR than bicubic interpolation.</a:t>
            </a:r>
            <a:br>
              <a:rPr sz="2000"/>
            </a:b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Next Steps: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- Train on larger datasets for better clarity.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- Use deeper architectures for enhanced edge recovery.</a:t>
            </a:r>
            <a:br>
              <a:rPr sz="2000"/>
            </a:br>
            <a:br>
              <a:rPr sz="2000"/>
            </a:b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78" name="" descr=""/>
          <p:cNvPicPr/>
          <p:nvPr/>
        </p:nvPicPr>
        <p:blipFill>
          <a:blip r:embed="rId1"/>
          <a:stretch/>
        </p:blipFill>
        <p:spPr>
          <a:xfrm>
            <a:off x="1600200" y="4572000"/>
            <a:ext cx="2732760" cy="19969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79" name="" descr=""/>
          <p:cNvPicPr/>
          <p:nvPr/>
        </p:nvPicPr>
        <p:blipFill>
          <a:blip r:embed="rId2"/>
          <a:stretch/>
        </p:blipFill>
        <p:spPr>
          <a:xfrm>
            <a:off x="4343400" y="4572000"/>
            <a:ext cx="2743200" cy="19566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0" name="" descr=""/>
          <p:cNvPicPr/>
          <p:nvPr/>
        </p:nvPicPr>
        <p:blipFill>
          <a:blip r:embed="rId3"/>
          <a:stretch/>
        </p:blipFill>
        <p:spPr>
          <a:xfrm>
            <a:off x="4379400" y="4572000"/>
            <a:ext cx="2743200" cy="19566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gradFill rotWithShape="0">
          <a:gsLst>
            <a:gs pos="0">
              <a:srgbClr val="c8e1ff"/>
            </a:gs>
            <a:gs pos="100000">
              <a:srgbClr val="f0faff"/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1"/>
          <p:cNvSpPr/>
          <p:nvPr/>
        </p:nvSpPr>
        <p:spPr>
          <a:xfrm>
            <a:off x="731520" y="548640"/>
            <a:ext cx="7772040" cy="91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1" lang="en-US" sz="3600" strike="noStrike" u="none">
                <a:solidFill>
                  <a:srgbClr val="003366"/>
                </a:solidFill>
                <a:effectLst/>
                <a:uFillTx/>
                <a:latin typeface="Calibri"/>
              </a:rPr>
              <a:t>References</a:t>
            </a:r>
            <a:endParaRPr b="0" lang="en-US" sz="3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TextBox 2"/>
          <p:cNvSpPr/>
          <p:nvPr/>
        </p:nvSpPr>
        <p:spPr>
          <a:xfrm>
            <a:off x="914400" y="1645920"/>
            <a:ext cx="7772040" cy="219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defTabSz="457200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defTabSz="457200">
              <a:lnSpc>
                <a:spcPct val="100000"/>
              </a:lnSpc>
            </a:pP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1. Dong et al., ‘Learning a Deep Convolutional Network for Image Super-Resolution’, ECCV 2014.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2. PyTorch Documentation: https://pytorch.org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3. OpenCV Library: https://opencv.org</a:t>
            </a:r>
            <a:br>
              <a:rPr sz="2000"/>
            </a:br>
            <a:r>
              <a:rPr b="0" lang="en-US" sz="2000" strike="noStrike" u="none">
                <a:solidFill>
                  <a:srgbClr val="323232"/>
                </a:solidFill>
                <a:effectLst/>
                <a:uFillTx/>
                <a:latin typeface="Calibri"/>
              </a:rPr>
              <a:t>4 . https://www.kaggle.com/datasets/adityachandrasekhar/image-super-resolution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Application>LibreOffice/25.2.6.2$Linux_X86_64 LibreOffice_project/40d1a0e1d5bdf1afaeae24d9ece32bbb00fa66a4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en-US</dc:language>
  <cp:lastModifiedBy/>
  <dcterms:modified xsi:type="dcterms:W3CDTF">2025-10-12T12:49:39Z</dcterms:modified>
  <cp:revision>2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