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39641D-CD71-4D00-AA47-2FA751BBF812}">
  <a:tblStyle styleId="{6839641D-CD71-4D00-AA47-2FA751BBF8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1bc7f68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61bc7f6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1bc7f68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1bc7f6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1bc7f68a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61bc7f6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1bc7f6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261bc7f68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197100" y="1079500"/>
            <a:ext cx="7797799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308350" y="4113213"/>
            <a:ext cx="55753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19" name="Google Shape;19;p2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" name="Google Shape;20;p2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2" name="Google Shape;22;p2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03688" y="-1233487"/>
            <a:ext cx="3978275" cy="1002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8200672" y="2777907"/>
            <a:ext cx="468947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982733" y="-823733"/>
            <a:ext cx="4689476" cy="8495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079500" y="2252663"/>
            <a:ext cx="4457700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654800" y="2252664"/>
            <a:ext cx="4451348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903520" y="1008265"/>
            <a:ext cx="1241179" cy="1192625"/>
            <a:chOff x="903520" y="1008265"/>
            <a:chExt cx="1241179" cy="1192625"/>
          </a:xfrm>
        </p:grpSpPr>
        <p:grpSp>
          <p:nvGrpSpPr>
            <p:cNvPr id="36" name="Google Shape;36;p4"/>
            <p:cNvGrpSpPr/>
            <p:nvPr/>
          </p:nvGrpSpPr>
          <p:grpSpPr>
            <a:xfrm flipH="1" rot="-2700000">
              <a:off x="1067391" y="1242261"/>
              <a:ext cx="961992" cy="724633"/>
              <a:chOff x="461917" y="958515"/>
              <a:chExt cx="961992" cy="724633"/>
            </a:xfrm>
          </p:grpSpPr>
          <p:sp>
            <p:nvSpPr>
              <p:cNvPr id="37" name="Google Shape;37;p4"/>
              <p:cNvSpPr/>
              <p:nvPr/>
            </p:nvSpPr>
            <p:spPr>
              <a:xfrm flipH="1" rot="8100000">
                <a:off x="558167" y="1122160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5400000">
                <a:off x="959170" y="95851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>
              <a:off x="903520" y="1063906"/>
              <a:ext cx="960256" cy="901092"/>
              <a:chOff x="2111720" y="2516203"/>
              <a:chExt cx="960256" cy="901092"/>
            </a:xfrm>
          </p:grpSpPr>
          <p:sp>
            <p:nvSpPr>
              <p:cNvPr id="40" name="Google Shape;40;p4"/>
              <p:cNvSpPr/>
              <p:nvPr/>
            </p:nvSpPr>
            <p:spPr>
              <a:xfrm rot="-8100000">
                <a:off x="2207971" y="285630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42" name="Google Shape;42;p4"/>
              <p:cNvGrpSpPr/>
              <p:nvPr/>
            </p:nvGrpSpPr>
            <p:grpSpPr>
              <a:xfrm>
                <a:off x="2435580" y="2516203"/>
                <a:ext cx="636396" cy="900662"/>
                <a:chOff x="2435580" y="2516203"/>
                <a:chExt cx="636396" cy="900662"/>
              </a:xfrm>
            </p:grpSpPr>
            <p:cxnSp>
              <p:nvCxnSpPr>
                <p:cNvPr id="43" name="Google Shape;43;p4"/>
                <p:cNvCxnSpPr/>
                <p:nvPr/>
              </p:nvCxnSpPr>
              <p:spPr>
                <a:xfrm rot="10800000">
                  <a:off x="2440769" y="2516865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" name="Google Shape;44;p4"/>
                <p:cNvCxnSpPr/>
                <p:nvPr/>
              </p:nvCxnSpPr>
              <p:spPr>
                <a:xfrm rot="10800000">
                  <a:off x="2753778" y="2384401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45" name="Google Shape;45;p4"/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46" name="Google Shape;46;p4"/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rgbClr val="81D2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48" name="Google Shape;48;p4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108585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636600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07950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1079500" y="2525561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636495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6364950" y="2525560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079500" y="1079500"/>
            <a:ext cx="10026650" cy="468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071607" y="1011238"/>
            <a:ext cx="39060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5537200" y="955230"/>
            <a:ext cx="5583193" cy="481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1079499" y="2664000"/>
            <a:ext cx="3905999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079501" y="1011238"/>
            <a:ext cx="390525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5537200" y="531813"/>
            <a:ext cx="6113812" cy="5784849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1079500" y="2663825"/>
            <a:ext cx="390525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tatista.com/topics/1809/cyber-bullying/#topicHeader__wrapper" TargetMode="External"/><Relationship Id="rId4" Type="http://schemas.openxmlformats.org/officeDocument/2006/relationships/hyperlink" Target="https://enough.org/stats_cyberbullying" TargetMode="External"/><Relationship Id="rId5" Type="http://schemas.openxmlformats.org/officeDocument/2006/relationships/hyperlink" Target="https://medium.com/@junwan01/oversampling-and-undersampling-with-pyspark-5dbc25cdf253" TargetMode="External"/><Relationship Id="rId6" Type="http://schemas.openxmlformats.org/officeDocument/2006/relationships/hyperlink" Target="https://www.tutorialkart.com/apache-spark/spark-mllib-tf-idf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urge-ai/profanity/blob/main/profanity_en.c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3"/>
          <p:cNvSpPr txBox="1"/>
          <p:nvPr>
            <p:ph type="ctrTitle"/>
          </p:nvPr>
        </p:nvSpPr>
        <p:spPr>
          <a:xfrm>
            <a:off x="4556429" y="530087"/>
            <a:ext cx="7053943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b="1" lang="en-IN" sz="3200"/>
              <a:t>DETECTION OF CYBERBULLYING ON REDDIT COMMENTS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5105167" y="4495767"/>
            <a:ext cx="612537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/>
              <a:t>Akshya Ramesh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IN"/>
              <a:t>Rathnapriya Gopalakrishnan</a:t>
            </a:r>
            <a:endParaRPr/>
          </a:p>
        </p:txBody>
      </p:sp>
      <p:pic>
        <p:nvPicPr>
          <p:cNvPr descr="Background pattern&#10;&#10;Description automatically generated"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14343" r="26813" t="0"/>
          <a:stretch/>
        </p:blipFill>
        <p:spPr>
          <a:xfrm>
            <a:off x="0" y="11"/>
            <a:ext cx="3863955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3"/>
          <p:cNvCxnSpPr/>
          <p:nvPr/>
        </p:nvCxnSpPr>
        <p:spPr>
          <a:xfrm>
            <a:off x="7773465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con&#10;&#10;Description automatically generated" id="109" name="Google Shape;10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9906" y="2893512"/>
            <a:ext cx="1404939" cy="140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STOP WORDS REMOVAL</a:t>
            </a:r>
            <a:endParaRPr/>
          </a:p>
        </p:txBody>
      </p:sp>
      <p:pic>
        <p:nvPicPr>
          <p:cNvPr id="172" name="Google Shape;17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449" y="1811761"/>
            <a:ext cx="9203100" cy="16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title"/>
          </p:nvPr>
        </p:nvSpPr>
        <p:spPr>
          <a:xfrm>
            <a:off x="932675" y="4227013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LEMMATIZATION</a:t>
            </a:r>
            <a:endParaRPr/>
          </a:p>
        </p:txBody>
      </p:sp>
      <p:pic>
        <p:nvPicPr>
          <p:cNvPr id="174" name="Google Shape;174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099" y="5103588"/>
            <a:ext cx="9475800" cy="11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82675" y="4778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lang="en-IN" sz="2800"/>
              <a:t>SENTIMENT ANALYSIS</a:t>
            </a:r>
            <a:br>
              <a:rPr lang="en-IN" sz="2800"/>
            </a:b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800" y="2017138"/>
            <a:ext cx="4140200" cy="28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577163"/>
            <a:ext cx="6502401" cy="207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00" y="4096900"/>
            <a:ext cx="7010401" cy="10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079500" y="5032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lang="en-IN" sz="2800"/>
              <a:t>OFFENSIVENESS PROPORTION</a:t>
            </a:r>
            <a:br>
              <a:rPr lang="en-IN" sz="2800"/>
            </a:b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734" y="4266642"/>
            <a:ext cx="6296134" cy="20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487" y="1498602"/>
            <a:ext cx="10311025" cy="24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Labelling Algorithm</a:t>
            </a:r>
            <a:endParaRPr/>
          </a:p>
        </p:txBody>
      </p:sp>
      <p:graphicFrame>
        <p:nvGraphicFramePr>
          <p:cNvPr id="195" name="Google Shape;195;p25"/>
          <p:cNvGraphicFramePr/>
          <p:nvPr/>
        </p:nvGraphicFramePr>
        <p:xfrm>
          <a:off x="949300" y="217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{6839641D-CD71-4D00-AA47-2FA751BBF812}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chemeClr val="lt1"/>
                          </a:solidFill>
                        </a:rPr>
                        <a:t>Sentiment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chemeClr val="lt1"/>
                          </a:solidFill>
                        </a:rPr>
                        <a:t>Offensiveness </a:t>
                      </a:r>
                      <a:r>
                        <a:rPr b="1" lang="en-IN">
                          <a:solidFill>
                            <a:schemeClr val="lt1"/>
                          </a:solidFill>
                        </a:rPr>
                        <a:t>Proportion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chemeClr val="lt1"/>
                          </a:solidFill>
                        </a:rPr>
                        <a:t>Label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41B4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Positive / Neutral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&lt; Threshold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Non Cyberbullying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Positive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&gt; Threshold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Non Cyberbullying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Negative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&gt; Threshold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Cyberbullying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Neutral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&gt; 0.5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lt1"/>
                          </a:solidFill>
                        </a:rPr>
                        <a:t>Cyberbullying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082675" y="5540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LABELLING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00" y="1424150"/>
            <a:ext cx="8576450" cy="26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624" y="3719664"/>
            <a:ext cx="4485375" cy="2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509475"/>
            <a:ext cx="11449026" cy="22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00" y="4305275"/>
            <a:ext cx="11780975" cy="19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2171325" y="545800"/>
            <a:ext cx="683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FINAL LABELLED DATA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FEATURE ENGINEERING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13" y="1978025"/>
            <a:ext cx="76217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199300" y="651863"/>
            <a:ext cx="10026600" cy="6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UNDERSAMPLING 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930" y="1556325"/>
            <a:ext cx="7889975" cy="26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1082700" y="953817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b="1" lang="en-IN" sz="3200"/>
              <a:t>MACHINE LEARNING MODELS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3719125" y="2658150"/>
            <a:ext cx="80403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Char char="●"/>
            </a:pPr>
            <a:r>
              <a:rPr b="0" i="0" lang="en-IN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LOGISTIC R</a:t>
            </a:r>
            <a:r>
              <a:rPr b="0" i="0" lang="en-IN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EGRESSION</a:t>
            </a:r>
            <a:endParaRPr b="0" i="0" sz="2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Char char="●"/>
            </a:pPr>
            <a:r>
              <a:rPr lang="en-IN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SUPPORT VECTOR MACHINE</a:t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Char char="●"/>
            </a:pPr>
            <a:r>
              <a:rPr lang="en-IN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RANDOM FOREST</a:t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1011510" y="613931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LOGISTIC REGRESSION</a:t>
            </a:r>
            <a:endParaRPr/>
          </a:p>
        </p:txBody>
      </p:sp>
      <p:pic>
        <p:nvPicPr>
          <p:cNvPr id="233" name="Google Shape;23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4585" y="1372533"/>
            <a:ext cx="7052700" cy="1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375" y="3190401"/>
            <a:ext cx="7637075" cy="25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082675" y="1487099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CYBERBULLYING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1082675" y="2266561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0000" lvl="0" marL="36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IN"/>
              <a:t>An individual or group of individuals harassing a person through the use of electronic communication devices.</a:t>
            </a:r>
            <a:endParaRPr/>
          </a:p>
          <a:p>
            <a:pPr indent="-36000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IN"/>
              <a:t>It includes sending and sharing, negative, offensive or hurtful comments.</a:t>
            </a:r>
            <a:endParaRPr/>
          </a:p>
          <a:p>
            <a:pPr indent="-36000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IN"/>
              <a:t>This can be harmful to the victims causing stress, anxiety, depression and low-self esteem.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1082675" y="6302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SUPPORT VECTOR MACHINE</a:t>
            </a:r>
            <a:endParaRPr/>
          </a:p>
        </p:txBody>
      </p:sp>
      <p:pic>
        <p:nvPicPr>
          <p:cNvPr id="240" name="Google Shape;24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25" y="1417700"/>
            <a:ext cx="5955900" cy="20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613" y="3774275"/>
            <a:ext cx="8541124" cy="27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937125" y="6315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RANDOM FOREST</a:t>
            </a:r>
            <a:endParaRPr/>
          </a:p>
        </p:txBody>
      </p:sp>
      <p:pic>
        <p:nvPicPr>
          <p:cNvPr id="247" name="Google Shape;24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724" y="1482400"/>
            <a:ext cx="7447500" cy="14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800" y="3388700"/>
            <a:ext cx="7447349" cy="274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Evaluation </a:t>
            </a:r>
            <a:r>
              <a:rPr lang="en-IN"/>
              <a:t>Metric Results - 50k Records</a:t>
            </a:r>
            <a:endParaRPr/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2029950" y="202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{6839641D-CD71-4D00-AA47-2FA751BBF812}</a:tableStyleId>
              </a:tblPr>
              <a:tblGrid>
                <a:gridCol w="2033025"/>
                <a:gridCol w="2033025"/>
                <a:gridCol w="2033025"/>
                <a:gridCol w="2033025"/>
              </a:tblGrid>
              <a:tr h="7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Evaluation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SVM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41B47"/>
                    </a:solidFill>
                  </a:tcPr>
                </a:tc>
              </a:tr>
              <a:tr h="7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0.333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0.375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0.333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Recall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0.5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0.5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0.500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0.438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0.5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0.438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F1 Score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0.444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0.508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0.444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1210129" y="1030417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1210125" y="2207077"/>
            <a:ext cx="100266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60000" lvl="0" marL="36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IN"/>
              <a:t>Labelling the unsupervised data based on Sentiment Analysis and offensive </a:t>
            </a:r>
            <a:r>
              <a:rPr lang="en-IN"/>
              <a:t>proportion</a:t>
            </a:r>
            <a:endParaRPr/>
          </a:p>
          <a:p>
            <a:pPr indent="-347300" lvl="0" marL="36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lang="en-IN"/>
              <a:t>Built machine learning models - Logistic, SVM and Random Forest</a:t>
            </a:r>
            <a:endParaRPr/>
          </a:p>
          <a:p>
            <a:pPr indent="-347300" lvl="0" marL="36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lang="en-IN"/>
              <a:t>The Accuracy, Precision, Recall, F1 </a:t>
            </a:r>
            <a:r>
              <a:rPr lang="en-IN"/>
              <a:t>for</a:t>
            </a:r>
            <a:r>
              <a:rPr lang="en-IN"/>
              <a:t> the models were calculated</a:t>
            </a:r>
            <a:endParaRPr/>
          </a:p>
          <a:p>
            <a:pPr indent="-347300" lvl="0" marL="36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·"/>
            </a:pPr>
            <a:r>
              <a:rPr lang="en-IN"/>
              <a:t>Future Scope:</a:t>
            </a:r>
            <a:endParaRPr/>
          </a:p>
          <a:p>
            <a:pPr indent="0" lvl="0" marL="36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	Planning to improve the models with datasets from other social media.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6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6" name="Google Shape;266;p36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267" name="Google Shape;267;p36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68" name="Google Shape;268;p36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69" name="Google Shape;269;p36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70" name="Google Shape;270;p36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71" name="Google Shape;271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2" name="Google Shape;272;p36"/>
          <p:cNvSpPr txBox="1"/>
          <p:nvPr>
            <p:ph type="title"/>
          </p:nvPr>
        </p:nvSpPr>
        <p:spPr>
          <a:xfrm>
            <a:off x="2197101" y="1089025"/>
            <a:ext cx="7797799" cy="15329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THANK YOU!</a:t>
            </a:r>
            <a:endParaRPr/>
          </a:p>
        </p:txBody>
      </p:sp>
      <p:grpSp>
        <p:nvGrpSpPr>
          <p:cNvPr id="273" name="Google Shape;273;p36"/>
          <p:cNvGrpSpPr/>
          <p:nvPr/>
        </p:nvGrpSpPr>
        <p:grpSpPr>
          <a:xfrm>
            <a:off x="4987925" y="2840038"/>
            <a:ext cx="2216150" cy="1229507"/>
            <a:chOff x="4987925" y="2840038"/>
            <a:chExt cx="2216150" cy="1229507"/>
          </a:xfrm>
        </p:grpSpPr>
        <p:sp>
          <p:nvSpPr>
            <p:cNvPr id="274" name="Google Shape;274;p36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77" name="Google Shape;277;p36"/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78" name="Google Shape;278;p36"/>
              <p:cNvSpPr/>
              <p:nvPr/>
            </p:nvSpPr>
            <p:spPr>
              <a:xfrm rot="5400000">
                <a:off x="4977400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9" name="Google Shape;279;p36"/>
              <p:cNvSpPr/>
              <p:nvPr/>
            </p:nvSpPr>
            <p:spPr>
              <a:xfrm flipH="1" rot="-5400000">
                <a:off x="4432859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80" name="Google Shape;280;p36"/>
            <p:cNvGrpSpPr/>
            <p:nvPr/>
          </p:nvGrpSpPr>
          <p:grpSpPr>
            <a:xfrm>
              <a:off x="5341982" y="2840294"/>
              <a:ext cx="1493040" cy="1229251"/>
              <a:chOff x="4159897" y="2923279"/>
              <a:chExt cx="1493040" cy="1229251"/>
            </a:xfrm>
          </p:grpSpPr>
          <p:grpSp>
            <p:nvGrpSpPr>
              <p:cNvPr id="281" name="Google Shape;281;p36"/>
              <p:cNvGrpSpPr/>
              <p:nvPr/>
            </p:nvGrpSpPr>
            <p:grpSpPr>
              <a:xfrm rot="-8100000">
                <a:off x="4709692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282" name="Google Shape;282;p36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83" name="Google Shape;283;p36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84" name="Google Shape;284;p36"/>
              <p:cNvGrpSpPr/>
              <p:nvPr/>
            </p:nvGrpSpPr>
            <p:grpSpPr>
              <a:xfrm flipH="1" rot="8100000">
                <a:off x="4445903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285" name="Google Shape;285;p36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86" name="Google Shape;286;p36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REFERENCE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60000" lvl="0" marL="36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IN" sz="2000" u="sng">
                <a:solidFill>
                  <a:schemeClr val="hlink"/>
                </a:solidFill>
                <a:hlinkClick r:id="rId3"/>
              </a:rPr>
              <a:t>https://www.statista.com/topics/1809/cyber-bullying/#topicHeader__wrapper</a:t>
            </a:r>
            <a:endParaRPr sz="2000"/>
          </a:p>
          <a:p>
            <a:pPr indent="-36000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IN" sz="2000" u="sng">
                <a:solidFill>
                  <a:schemeClr val="hlink"/>
                </a:solidFill>
                <a:hlinkClick r:id="rId4"/>
              </a:rPr>
              <a:t>https://enough.org/stats_cyberbullying</a:t>
            </a:r>
            <a:endParaRPr/>
          </a:p>
          <a:p>
            <a:pPr indent="-34730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https://medium.com/@junwan01/oversampling-and-undersampling-with-pyspark-5dbc25cdf253</a:t>
            </a:r>
            <a:endParaRPr/>
          </a:p>
          <a:p>
            <a:pPr indent="-34730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</a:pPr>
            <a:r>
              <a:rPr lang="en-IN" u="sng">
                <a:solidFill>
                  <a:schemeClr val="hlink"/>
                </a:solidFill>
              </a:rPr>
              <a:t>https://stackoverflow.com/</a:t>
            </a:r>
            <a:endParaRPr/>
          </a:p>
          <a:p>
            <a:pPr indent="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6"/>
              </a:rPr>
              <a:t>https://www.tutorialkart.com/apache-spark/spark-mllib-tf-idf/</a:t>
            </a:r>
            <a:endParaRPr/>
          </a:p>
          <a:p>
            <a:pPr indent="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300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3300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079500" y="1515091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654000" y="2951855"/>
            <a:ext cx="108840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7500" lnSpcReduction="1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IN" sz="8000"/>
              <a:t>Identifying and labelling of reddit comments as cyberbullying or non-cyberbullying using NLP and predicting the same using Machine Learning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079500" y="1011238"/>
            <a:ext cx="10023929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CYBER-BULLYING VS NOT CYBER-BULLYING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58200" y="2994350"/>
            <a:ext cx="5433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-398418" lvl="0" marL="360000" rtl="0" algn="l">
              <a:spcBef>
                <a:spcPts val="1000"/>
              </a:spcBef>
              <a:spcAft>
                <a:spcPts val="0"/>
              </a:spcAft>
              <a:buSzPct val="100000"/>
              <a:buChar char="·"/>
            </a:pPr>
            <a:r>
              <a:rPr b="1" lang="en-IN" sz="2600"/>
              <a:t>Not</a:t>
            </a:r>
            <a:r>
              <a:rPr lang="en-IN" sz="2600"/>
              <a:t> </a:t>
            </a:r>
            <a:r>
              <a:rPr b="1" lang="en-IN" sz="2600"/>
              <a:t>cyberbullying</a:t>
            </a:r>
            <a:endParaRPr b="1"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-385717" lvl="0" marL="36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·"/>
            </a:pPr>
            <a:r>
              <a:rPr lang="en-IN" sz="2600"/>
              <a:t>This is so fucking good. You are a fucking genius. This is such a good idea man. You are amazing..!!</a:t>
            </a:r>
            <a:endParaRPr sz="2600"/>
          </a:p>
          <a:p>
            <a:pPr indent="-23300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6680725" y="2994351"/>
            <a:ext cx="50883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981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1D2D7"/>
              </a:buClr>
              <a:buSzPts val="2600"/>
              <a:buFont typeface="Noto Sans Symbols"/>
              <a:buChar char="·"/>
            </a:pPr>
            <a:r>
              <a:rPr lang="en-I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Cyberbullying</a:t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981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1D2D7"/>
              </a:buClr>
              <a:buSzPts val="2600"/>
              <a:buFont typeface="Noto Sans Symbols"/>
              <a:buChar char="·"/>
            </a:pPr>
            <a:r>
              <a:rPr lang="en-I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You disgusting piece of shit. Go fuck yourself you motherfucker.</a:t>
            </a:r>
            <a:endParaRPr sz="2600"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33000" lvl="0" marL="36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737377" y="1352421"/>
            <a:ext cx="460219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REDDIT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37376" y="1987420"/>
            <a:ext cx="5149073" cy="3335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  <a:r>
              <a:rPr b="0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b="0" i="0" lang="en-IN" sz="2000" u="sng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https://www.kaggle.com/datasets/smagnan/1-million-reddit-comments-from-40-subreddits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Source</a:t>
            </a:r>
            <a:r>
              <a:rPr b="0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Kaggle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Record Count</a:t>
            </a:r>
            <a:r>
              <a:rPr b="0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1 million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Description</a:t>
            </a:r>
            <a:r>
              <a:rPr b="0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 </a:t>
            </a:r>
            <a:endParaRPr/>
          </a:p>
          <a:p>
            <a:pPr indent="-342900" lvl="1" marL="7029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Arial"/>
              <a:buChar char="•"/>
            </a:pPr>
            <a:r>
              <a:rPr b="0" i="1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Subreddit category</a:t>
            </a:r>
            <a:endParaRPr/>
          </a:p>
          <a:p>
            <a:pPr indent="-342900" lvl="1" marL="7029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Arial"/>
              <a:buChar char="•"/>
            </a:pPr>
            <a:r>
              <a:rPr b="0" i="1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Comment</a:t>
            </a:r>
            <a:endParaRPr/>
          </a:p>
          <a:p>
            <a:pPr indent="0" lvl="1" marL="360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Avenir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861952" y="1342896"/>
            <a:ext cx="4901423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ABUSIVE WORDS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610350" y="2036633"/>
            <a:ext cx="5370153" cy="3335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  <a:r>
              <a:rPr b="0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b="0" i="0" lang="en-IN" sz="20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https://github.com/surge-ai/profanity/blob/main/profanity_en.csv</a:t>
            </a:r>
            <a:endParaRPr b="0" i="0" sz="2000" u="sng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Source</a:t>
            </a:r>
            <a:r>
              <a:rPr b="0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Github</a:t>
            </a:r>
            <a:endParaRPr b="0" i="0" sz="20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81D2D7"/>
              </a:buClr>
              <a:buSzPts val="2000"/>
              <a:buFont typeface="Noto Sans Symbols"/>
              <a:buNone/>
            </a:pPr>
            <a:r>
              <a:rPr b="1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Record Count</a:t>
            </a:r>
            <a:r>
              <a:rPr b="0" i="0" lang="en-IN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1598</a:t>
            </a:r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>
            <a:off x="6238875" y="1342896"/>
            <a:ext cx="0" cy="44102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2444752" y="862330"/>
            <a:ext cx="3557814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REDDIT DATA</a:t>
            </a:r>
            <a:endParaRPr/>
          </a:p>
        </p:txBody>
      </p:sp>
      <p:pic>
        <p:nvPicPr>
          <p:cNvPr descr="Text&#10;&#10;Description automatically generated" id="143" name="Google Shape;14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589" r="0" t="0"/>
          <a:stretch/>
        </p:blipFill>
        <p:spPr>
          <a:xfrm>
            <a:off x="988275" y="1666875"/>
            <a:ext cx="6631800" cy="367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44" name="Google Shape;144;p18"/>
          <p:cNvPicPr preferRelativeResize="0"/>
          <p:nvPr/>
        </p:nvPicPr>
        <p:blipFill rotWithShape="1">
          <a:blip r:embed="rId4">
            <a:alphaModFix/>
          </a:blip>
          <a:srcRect b="0" l="17546" r="0" t="8141"/>
          <a:stretch/>
        </p:blipFill>
        <p:spPr>
          <a:xfrm>
            <a:off x="8697687" y="1666875"/>
            <a:ext cx="1935304" cy="3593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7968342" y="942069"/>
            <a:ext cx="4422321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BAD WORD DATA</a:t>
            </a:r>
            <a:endParaRPr b="0" i="0" sz="2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905392" y="666005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PROCESS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094150" y="1989300"/>
            <a:ext cx="44442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8100" lvl="0" marL="36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300"/>
              <a:buChar char="·"/>
            </a:pPr>
            <a:r>
              <a:rPr lang="en-IN" sz="2300"/>
              <a:t>Data Collection and storage</a:t>
            </a:r>
            <a:endParaRPr sz="2300"/>
          </a:p>
          <a:p>
            <a:pPr indent="-39810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300"/>
              <a:buChar char="·"/>
            </a:pPr>
            <a:r>
              <a:rPr lang="en-IN" sz="2300"/>
              <a:t>Data Cleaning</a:t>
            </a:r>
            <a:endParaRPr sz="2300"/>
          </a:p>
          <a:p>
            <a:pPr indent="-397147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200"/>
              <a:buChar char="·"/>
            </a:pPr>
            <a:r>
              <a:rPr lang="en-IN" sz="2200"/>
              <a:t>Labelling</a:t>
            </a:r>
            <a:endParaRPr sz="2300"/>
          </a:p>
          <a:p>
            <a:pPr indent="-397147" lvl="2" marL="1080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200"/>
              <a:buChar char="·"/>
            </a:pPr>
            <a:r>
              <a:rPr lang="en-IN" sz="2200"/>
              <a:t>Sentiment Analysis</a:t>
            </a:r>
            <a:endParaRPr sz="2300"/>
          </a:p>
          <a:p>
            <a:pPr indent="-397147" lvl="2" marL="1080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200"/>
              <a:buChar char="·"/>
            </a:pPr>
            <a:r>
              <a:rPr lang="en-IN" sz="2200"/>
              <a:t>Offensiveness Proportion</a:t>
            </a:r>
            <a:endParaRPr sz="2300"/>
          </a:p>
          <a:p>
            <a:pPr indent="-378097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900"/>
              <a:buChar char="·"/>
            </a:pPr>
            <a:r>
              <a:rPr lang="en-IN" sz="2200"/>
              <a:t>Feature</a:t>
            </a:r>
            <a:r>
              <a:rPr lang="en-IN" sz="2300"/>
              <a:t> Engineering</a:t>
            </a:r>
            <a:endParaRPr sz="2300"/>
          </a:p>
          <a:p>
            <a:pPr indent="-398100" lvl="0" marL="36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300"/>
              <a:buChar char="·"/>
            </a:pPr>
            <a:r>
              <a:rPr lang="en-IN" sz="2300"/>
              <a:t>Machine Learning</a:t>
            </a:r>
            <a:endParaRPr sz="2300"/>
          </a:p>
        </p:txBody>
      </p:sp>
      <p:sp>
        <p:nvSpPr>
          <p:cNvPr id="152" name="Google Shape;152;p19"/>
          <p:cNvSpPr txBox="1"/>
          <p:nvPr/>
        </p:nvSpPr>
        <p:spPr>
          <a:xfrm>
            <a:off x="8447637" y="663316"/>
            <a:ext cx="318148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TOOLS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6938475" y="2264699"/>
            <a:ext cx="44442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0000" lvl="0" marL="36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·"/>
            </a:pPr>
            <a:r>
              <a:rPr lang="en-I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Google Cloud Services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0000" lvl="0" marL="36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·"/>
            </a:pPr>
            <a:r>
              <a:rPr lang="en-I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Pyspark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0000" lvl="0" marL="36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·"/>
            </a:pPr>
            <a:r>
              <a:rPr lang="en-I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NLTK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0000" lvl="0" marL="36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venir"/>
              <a:buChar char="·"/>
            </a:pPr>
            <a:r>
              <a:rPr lang="en-I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SparkML</a:t>
            </a:r>
            <a:endParaRPr b="0" i="1" sz="20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>
            <a:off x="6064767" y="1557500"/>
            <a:ext cx="0" cy="441020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ORIGINAL DATAFRAME</a:t>
            </a:r>
            <a:endParaRPr/>
          </a:p>
        </p:txBody>
      </p:sp>
      <p:pic>
        <p:nvPicPr>
          <p:cNvPr id="160" name="Google Shape;16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475" y="2320986"/>
            <a:ext cx="6241200" cy="27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IN"/>
              <a:t>TOKENIZATION</a:t>
            </a:r>
            <a:endParaRPr/>
          </a:p>
        </p:txBody>
      </p:sp>
      <p:pic>
        <p:nvPicPr>
          <p:cNvPr id="166" name="Google Shape;16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750" y="2220593"/>
            <a:ext cx="7912500" cy="2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fVTI">
  <a:themeElements>
    <a:clrScheme name="AnalogousFromRegularSeed_2SEEDS">
      <a:dk1>
        <a:srgbClr val="000000"/>
      </a:dk1>
      <a:lt1>
        <a:srgbClr val="FFFFFF"/>
      </a:lt1>
      <a:dk2>
        <a:srgbClr val="1B302A"/>
      </a:dk2>
      <a:lt2>
        <a:srgbClr val="F3F0F0"/>
      </a:lt2>
      <a:accent1>
        <a:srgbClr val="3AACB3"/>
      </a:accent1>
      <a:accent2>
        <a:srgbClr val="45B38B"/>
      </a:accent2>
      <a:accent3>
        <a:srgbClr val="4B8CC4"/>
      </a:accent3>
      <a:accent4>
        <a:srgbClr val="B33A99"/>
      </a:accent4>
      <a:accent5>
        <a:srgbClr val="C44B79"/>
      </a:accent5>
      <a:accent6>
        <a:srgbClr val="B33F3A"/>
      </a:accent6>
      <a:hlink>
        <a:srgbClr val="C2504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