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269211-744B-4F65-9C00-4582594D4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38094A-1256-4FE9-8653-996F68E7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C5F077-AA02-48E7-8324-7C1F1762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943D63-07BA-4AB4-8F11-F9A693AB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D62EA-DD8B-4D21-B7BB-A6F0CD8C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108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45B811-3AD5-4A04-9F34-815B67ED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23667A1-B6B9-4D3A-815B-C20ABD75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EEC69D-593D-491A-9D80-AE9793C5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24A281F-E772-4EDD-A3E0-D463C304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ADF0FC4-E1C8-4C0A-BC58-B560ACA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324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89E0BE7-132D-4A5C-9B53-FED3C1520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DFDF3DC-5C47-4F9E-A488-2DCF9D671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1291D5-6B3B-43CF-A76C-9B1D4897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99960CC-49C5-465C-BCBE-942BDAD9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CDBD9B-B187-45EC-B148-3FCCDBE9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54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EB6116-BE67-4326-9700-09CDACE4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9331C6-4D49-4143-B107-FC7A7F864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B258A94-1E54-4BE4-B652-D78FFAA0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B6FF38-CD1B-41EF-A20B-D2C1C13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1A43BA-9B8F-448A-94CE-EED3EFEB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22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2B79CC-A75A-4ABC-BFBD-CBDF45B2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A32DA6-F92A-49EC-B8AD-C0536E4D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B3B9BC-CA96-4C3D-AC42-E711F442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6AABB6-5FA1-4AE4-8061-A3D076C3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0CF580-B365-4951-851C-465F801E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0E76D-4008-4CCE-8058-9031453B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99A422-3911-439A-BEFA-3D95A8E77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2C2A16-9258-49A2-9C49-50A018934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56D538-10E5-415F-8C08-DC782DA1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44C794-DAC2-450E-94F6-64102846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3E88D12-8871-4053-A3AC-B6E35B6F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99FB81-2F71-4212-B4F9-BF323AF4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AF9FEE2-7FA4-4BD9-B19B-237D7944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52356C-205E-438A-B5F1-5ADFE8764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F67D585-0D63-47D9-997B-8D3BF3DF9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9EF38D2-2371-489C-B0A1-78E59A9FD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A4872DD-D30E-4F44-BEB5-29C9BD40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0FEBF83-8E22-4739-BC08-9AF443A1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08299E4-5414-4DC0-8585-3F117BA8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452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D544C-694A-41B1-B6DB-EA465FAA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A6654E0-58F2-4679-B8CC-54CEA038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EDE8592-74A8-457D-B947-28BE5FC6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E9C80C8-935A-469B-925B-C677359C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389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28EE062-34EB-4D89-BF64-15CAB074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7E2CF77-2EFE-4F36-9456-95E3B98A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BCD3098-2A54-4013-84F6-7F64EDC5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74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C79B26-BC96-4AD3-AED6-43865298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E82999-0E3F-4753-952E-0EFC8406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818C04-C209-4493-990F-23C08BD64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200BAC-7376-4702-BF23-BD15969F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450C3A2-CBEA-4197-A80D-D050CE37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B0B4AC-5EF5-4E4C-B19B-C6ADC8FA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78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167288-58B8-4D65-BF46-0B38AB84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528DB00-866B-486E-8C11-8054A9C33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BB47FD2-8A67-4437-9EB3-159D2ABE5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9D5585-CF53-462D-890D-37FFC394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4FEA16D-38BC-4075-B0D1-558E4ECF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B6E516-8561-4297-9B17-49B11FF6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552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E3CCA1B-1FCF-4AF0-89B8-B68C2920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9E36C13-ED8E-4E02-A55C-59740CA79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53114B-221D-4A1D-B307-60AF4F23B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CE43-CFA3-473C-A7D3-5AD3737C5A06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AD0767-7652-4874-94E6-1EF0FE3D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634CC24-40FA-4848-83D1-B534050B4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CF45C-5352-449A-A257-1996D1B2BB8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67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320C46-F96A-4D83-9FEC-470E82AB98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0B9979-8CF4-44B0-99C7-5159845A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l-PL" sz="3600" dirty="0">
                <a:latin typeface="Bookman Old Style" panose="02050604050505020204" pitchFamily="18" charset="0"/>
              </a:rPr>
              <a:t>Reguły wpływu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95F8AF-3C2D-4144-AD93-E5D605E31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l-PL" sz="2000" dirty="0">
                <a:latin typeface="Bookman Old Style" panose="02050604050505020204" pitchFamily="18" charset="0"/>
              </a:rPr>
              <a:t>Według </a:t>
            </a:r>
            <a:r>
              <a:rPr lang="pl-PL" sz="2000" dirty="0" err="1">
                <a:latin typeface="Bookman Old Style" panose="02050604050505020204" pitchFamily="18" charset="0"/>
              </a:rPr>
              <a:t>Caldiniego</a:t>
            </a:r>
            <a:endParaRPr lang="pl-PL" sz="2000" dirty="0">
              <a:latin typeface="Bookman Old Style" panose="020506040505050202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45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7DFB07-EEBC-4602-954B-03CA6E0F4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ookman Old Style" panose="02050604050505020204" pitchFamily="18" charset="0"/>
              </a:rPr>
              <a:t>Rytuał wymiany darów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3FA17F-CA6F-4F24-B267-F4A15AA7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latin typeface="Bookman Old Style" panose="02050604050505020204" pitchFamily="18" charset="0"/>
              </a:rPr>
              <a:t>Według francuskiego antropologa </a:t>
            </a:r>
            <a:r>
              <a:rPr lang="pl-PL" sz="1800" dirty="0" err="1">
                <a:latin typeface="Bookman Old Style" panose="02050604050505020204" pitchFamily="18" charset="0"/>
              </a:rPr>
              <a:t>Marcel'a</a:t>
            </a:r>
            <a:r>
              <a:rPr lang="pl-PL" sz="1800" dirty="0">
                <a:latin typeface="Bookman Old Style" panose="02050604050505020204" pitchFamily="18" charset="0"/>
              </a:rPr>
              <a:t> </a:t>
            </a:r>
            <a:r>
              <a:rPr lang="pl-PL" sz="1800" dirty="0" err="1">
                <a:latin typeface="Bookman Old Style" panose="02050604050505020204" pitchFamily="18" charset="0"/>
              </a:rPr>
              <a:t>Mauss’a</a:t>
            </a:r>
            <a:r>
              <a:rPr lang="pl-PL" sz="1800" dirty="0">
                <a:latin typeface="Bookman Old Style" panose="02050604050505020204" pitchFamily="18" charset="0"/>
              </a:rPr>
              <a:t> w ludzkich kulturach powszechnie występuje: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zobowiązanie do dawania, zobowiązanie do przyjmowania i zobowiązanie do oddawania.</a:t>
            </a:r>
          </a:p>
          <a:p>
            <a:r>
              <a:rPr lang="pl-PL" sz="1800" b="1" dirty="0">
                <a:latin typeface="Bookman Old Style" panose="02050604050505020204" pitchFamily="18" charset="0"/>
              </a:rPr>
              <a:t> </a:t>
            </a:r>
            <a:r>
              <a:rPr lang="pl-PL" sz="1800" dirty="0">
                <a:latin typeface="Bookman Old Style" panose="02050604050505020204" pitchFamily="18" charset="0"/>
              </a:rPr>
              <a:t>Mimo najistotniejszej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reguły wzajemności </a:t>
            </a:r>
            <a:r>
              <a:rPr lang="pl-PL" sz="1800" dirty="0">
                <a:latin typeface="Bookman Old Style" panose="02050604050505020204" pitchFamily="18" charset="0"/>
              </a:rPr>
              <a:t>jest to przede wszystkim zobowiązanie do oddania, a zobowiązanie do przyjmowania jest czynnikiem pozwalającym na tym zwane łatwe wykorzystywanie reguły jako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narzędzia wpływu</a:t>
            </a:r>
            <a:r>
              <a:rPr lang="pl-PL" sz="1800" dirty="0">
                <a:latin typeface="Bookman Old Style" panose="02050604050505020204" pitchFamily="18" charset="0"/>
              </a:rPr>
              <a:t>. To zobligowanie do przyjmowania ogranicza naszą zdolność do wybierania osób, którym chcielibyśmy coś zawdzięczać. Zależy to przede wszystkim od tego kto tą przysługę oddaje.</a:t>
            </a:r>
          </a:p>
          <a:p>
            <a:r>
              <a:rPr lang="pl-PL" sz="1800" dirty="0">
                <a:latin typeface="Bookman Old Style" panose="02050604050505020204" pitchFamily="18" charset="0"/>
              </a:rPr>
              <a:t> Przysługa oddania miała miejsce np. w eksperymencie Regana, w którym Józek przyniósł coca-colę dla siebie i innych w związku z czym ciężko było jej nie przyjąć. Badani z powodów kultury i grzeczności nie mogli odmówić chłopakowi. Tym samym byli oni zobligowani do spłaty długu i zakupili u Józka losy na loterii. Nie mogli nie przyjąć losów lub nie zrewanżować się za nie, ponieważ jest to sprzeczne z dziedzictwem naszej kultury jakiej jest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reguła wzajemności.</a:t>
            </a:r>
          </a:p>
          <a:p>
            <a:pPr marL="0" indent="0">
              <a:buNone/>
            </a:pPr>
            <a:endParaRPr lang="pl-PL" sz="1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AEB3DF-8815-401F-BD98-2F113D69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Bookman Old Style" panose="02050604050505020204" pitchFamily="18" charset="0"/>
              </a:rPr>
              <a:t>Siła obligacji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6599FB-E045-4998-A2D6-1AEE5B60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sz="1800" dirty="0">
                <a:latin typeface="Bookman Old Style" panose="02050604050505020204" pitchFamily="18" charset="0"/>
              </a:rPr>
              <a:t>Jest ona wzbudzana nawet niechcianą przysługą i dobrze została przedstawiona na przykładzie zbierania datków m.in. na świątynie, przez wyznawców kultu religijnego Hare Kryszny.</a:t>
            </a:r>
          </a:p>
          <a:p>
            <a:r>
              <a:rPr lang="pl-PL" sz="1800" dirty="0">
                <a:latin typeface="Bookman Old Style" panose="02050604050505020204" pitchFamily="18" charset="0"/>
              </a:rPr>
              <a:t>Wyznawcy z bliskiego wschodu na dworcu lotniczym wręczali bezinteresownie przechodniom tzw. dary np. kwiaty, lub książkę „</a:t>
            </a:r>
            <a:r>
              <a:rPr lang="pl-PL" sz="1800" dirty="0" err="1">
                <a:latin typeface="Bookman Old Style" panose="02050604050505020204" pitchFamily="18" charset="0"/>
              </a:rPr>
              <a:t>Bhagvad</a:t>
            </a:r>
            <a:r>
              <a:rPr lang="pl-PL" sz="1800" dirty="0">
                <a:latin typeface="Bookman Old Style" panose="02050604050505020204" pitchFamily="18" charset="0"/>
              </a:rPr>
              <a:t> Gita” (miesięcznik stowarzyszenia wyznawców Kryszny). W związku z tą podstępną strategią przechodzień obdarowany przymusowym prezentem, nie mógł oddać lub tym bardziej odmówić przyjęcia owego daru. W ten oto sposób nieświadomie wpadał w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pułapkę poczucia zobowiązania i obligacji.</a:t>
            </a:r>
          </a:p>
          <a:p>
            <a:r>
              <a:rPr lang="pl-PL" sz="1800" dirty="0">
                <a:latin typeface="Bookman Old Style" panose="02050604050505020204" pitchFamily="18" charset="0"/>
              </a:rPr>
              <a:t>Następnie przechodzień realizował prośbę o datek na rzecz sekty, a ta dzięki temu się wzbogacała. Jest to tzw. taktyka </a:t>
            </a:r>
            <a:r>
              <a:rPr lang="pl-PL" sz="1800">
                <a:latin typeface="Bookman Old Style" panose="02050604050505020204" pitchFamily="18" charset="0"/>
              </a:rPr>
              <a:t>– </a:t>
            </a:r>
            <a:r>
              <a:rPr lang="pl-PL" sz="1800" b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dobroczyńca – żebrak. </a:t>
            </a:r>
            <a:r>
              <a:rPr lang="pl-PL" sz="1800" dirty="0">
                <a:latin typeface="Bookman Old Style" panose="02050604050505020204" pitchFamily="18" charset="0"/>
              </a:rPr>
              <a:t>Stała się ona niesłychanym hitem, gdyż dzięki niej Hare Kryszna zarobiła ogromną liczbę pieniędzy, które przeznaczyła m.in na zakup i budowę świątyń, domów i całych przedsiębiorstw należących dziś do aż 321 ośrodków sekty w Stanach i poza ich granicami. </a:t>
            </a:r>
            <a:endParaRPr lang="pl-PL" sz="1800" b="1" dirty="0">
              <a:solidFill>
                <a:schemeClr val="accent5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  <a:p>
            <a:r>
              <a:rPr lang="pl-PL" sz="1800" b="1" dirty="0">
                <a:latin typeface="Bookman Old Style" panose="02050604050505020204" pitchFamily="18" charset="0"/>
              </a:rPr>
              <a:t>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Stowarzyszenie Hare Kryszna wzbogaciło się więc na głęboko zakorzenionej normie wzajemności przez ofiarowywanie datków obcym ludziom. </a:t>
            </a:r>
            <a:r>
              <a:rPr lang="pl-PL" sz="1800" dirty="0">
                <a:latin typeface="Bookman Old Style" panose="02050604050505020204" pitchFamily="18" charset="0"/>
              </a:rPr>
              <a:t>Zjawisko to wykorzystało również wiele innych organizacji których łączył jeden cel – aby traktować produkt otrzymany np. pocztą jako </a:t>
            </a:r>
            <a:r>
              <a:rPr lang="pl-PL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osobisty prezent. </a:t>
            </a:r>
            <a:r>
              <a:rPr lang="pl-PL" sz="1800" dirty="0">
                <a:latin typeface="Bookman Old Style" panose="02050604050505020204" pitchFamily="18" charset="0"/>
              </a:rPr>
              <a:t>Następnie poprzez otrzymanie owego daru skłania to odbiorcę do zapłacenia za niego, zakupienia następnego produktu czy w ogóle zainteresowania się marką lub organizacją.</a:t>
            </a:r>
            <a:endParaRPr lang="pl-PL" sz="1800" b="1" dirty="0">
              <a:solidFill>
                <a:schemeClr val="accent5">
                  <a:lumMod val="60000"/>
                  <a:lumOff val="4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4911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401</Words>
  <Application>Microsoft Office PowerPoint</Application>
  <PresentationFormat>Panoramiczny</PresentationFormat>
  <Paragraphs>11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Calibri Light</vt:lpstr>
      <vt:lpstr>Motyw pakietu Office</vt:lpstr>
      <vt:lpstr>Reguły wpływu</vt:lpstr>
      <vt:lpstr>Rytuał wymiany darów</vt:lpstr>
      <vt:lpstr>Siła obligacji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Reguły wpływu</dc:title>
  <dc:creator>Kinga</dc:creator>
  <cp:lastModifiedBy>Kinga</cp:lastModifiedBy>
  <cp:revision>18</cp:revision>
  <dcterms:created xsi:type="dcterms:W3CDTF">2021-01-06T13:24:11Z</dcterms:created>
  <dcterms:modified xsi:type="dcterms:W3CDTF">2021-01-06T15:53:49Z</dcterms:modified>
</cp:coreProperties>
</file>