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6" r:id="rId1"/>
  </p:sldMasterIdLst>
  <p:notesMasterIdLst>
    <p:notesMasterId r:id="rId60"/>
  </p:notesMasterIdLst>
  <p:handoutMasterIdLst>
    <p:handoutMasterId r:id="rId61"/>
  </p:handoutMasterIdLst>
  <p:sldIdLst>
    <p:sldId id="316" r:id="rId2"/>
    <p:sldId id="272" r:id="rId3"/>
    <p:sldId id="258" r:id="rId4"/>
    <p:sldId id="259" r:id="rId5"/>
    <p:sldId id="268" r:id="rId6"/>
    <p:sldId id="260" r:id="rId7"/>
    <p:sldId id="261" r:id="rId8"/>
    <p:sldId id="262" r:id="rId9"/>
    <p:sldId id="263" r:id="rId10"/>
    <p:sldId id="265" r:id="rId11"/>
    <p:sldId id="267" r:id="rId12"/>
    <p:sldId id="266" r:id="rId13"/>
    <p:sldId id="264" r:id="rId14"/>
    <p:sldId id="270" r:id="rId15"/>
    <p:sldId id="271" r:id="rId16"/>
    <p:sldId id="273" r:id="rId17"/>
    <p:sldId id="274" r:id="rId18"/>
    <p:sldId id="275" r:id="rId19"/>
    <p:sldId id="277" r:id="rId20"/>
    <p:sldId id="276"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 id="296" r:id="rId40"/>
    <p:sldId id="297" r:id="rId41"/>
    <p:sldId id="298" r:id="rId42"/>
    <p:sldId id="299" r:id="rId43"/>
    <p:sldId id="300" r:id="rId44"/>
    <p:sldId id="301" r:id="rId45"/>
    <p:sldId id="302" r:id="rId46"/>
    <p:sldId id="303" r:id="rId47"/>
    <p:sldId id="304" r:id="rId48"/>
    <p:sldId id="305" r:id="rId49"/>
    <p:sldId id="306" r:id="rId50"/>
    <p:sldId id="307" r:id="rId51"/>
    <p:sldId id="308" r:id="rId52"/>
    <p:sldId id="309" r:id="rId53"/>
    <p:sldId id="310" r:id="rId54"/>
    <p:sldId id="311" r:id="rId55"/>
    <p:sldId id="312" r:id="rId56"/>
    <p:sldId id="313" r:id="rId57"/>
    <p:sldId id="314" r:id="rId58"/>
    <p:sldId id="315" r:id="rId59"/>
  </p:sldIdLst>
  <p:sldSz cx="12192000" cy="6858000"/>
  <p:notesSz cx="6858000" cy="9144000"/>
  <p:defaultTextStyle>
    <a:defPPr rtl="0">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ekcja domyślna" id="{1465B651-5998-4EEE-836C-08FE0B3A7C17}">
          <p14:sldIdLst>
            <p14:sldId id="316"/>
            <p14:sldId id="272"/>
            <p14:sldId id="258"/>
            <p14:sldId id="259"/>
            <p14:sldId id="268"/>
            <p14:sldId id="260"/>
            <p14:sldId id="261"/>
            <p14:sldId id="262"/>
            <p14:sldId id="263"/>
            <p14:sldId id="265"/>
            <p14:sldId id="267"/>
            <p14:sldId id="266"/>
            <p14:sldId id="264"/>
            <p14:sldId id="270"/>
            <p14:sldId id="271"/>
            <p14:sldId id="273"/>
            <p14:sldId id="274"/>
            <p14:sldId id="275"/>
            <p14:sldId id="277"/>
            <p14:sldId id="276"/>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6"/>
            <p14:sldId id="297"/>
            <p14:sldId id="298"/>
            <p14:sldId id="299"/>
            <p14:sldId id="300"/>
            <p14:sldId id="301"/>
            <p14:sldId id="302"/>
            <p14:sldId id="303"/>
            <p14:sldId id="304"/>
            <p14:sldId id="305"/>
            <p14:sldId id="306"/>
            <p14:sldId id="307"/>
            <p14:sldId id="308"/>
            <p14:sldId id="309"/>
            <p14:sldId id="310"/>
            <p14:sldId id="311"/>
            <p14:sldId id="312"/>
            <p14:sldId id="313"/>
            <p14:sldId id="314"/>
            <p14:sldId id="315"/>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0" autoAdjust="0"/>
    <p:restoredTop sz="94660"/>
  </p:normalViewPr>
  <p:slideViewPr>
    <p:cSldViewPr snapToGrid="0">
      <p:cViewPr varScale="1">
        <p:scale>
          <a:sx n="80" d="100"/>
          <a:sy n="80" d="100"/>
        </p:scale>
        <p:origin x="254" y="48"/>
      </p:cViewPr>
      <p:guideLst/>
    </p:cSldViewPr>
  </p:slideViewPr>
  <p:notesTextViewPr>
    <p:cViewPr>
      <p:scale>
        <a:sx n="1" d="1"/>
        <a:sy n="1" d="1"/>
      </p:scale>
      <p:origin x="0" y="0"/>
    </p:cViewPr>
  </p:notesTextViewPr>
  <p:notesViewPr>
    <p:cSldViewPr snapToGrid="0">
      <p:cViewPr varScale="1">
        <p:scale>
          <a:sx n="120" d="100"/>
          <a:sy n="120" d="100"/>
        </p:scale>
        <p:origin x="5040"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E513BFE8-3EE2-473B-8360-CC401F693042}" type="datetime1">
              <a:rPr lang="pl-PL" smtClean="0"/>
              <a:t>10.01.2021</a:t>
            </a:fld>
            <a:endParaRPr lang="en-US" dirty="0"/>
          </a:p>
        </p:txBody>
      </p:sp>
      <p:sp>
        <p:nvSpPr>
          <p:cNvPr id="4" name="Stopka — symbol zastępczy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Numer slajdu — symbol zastępczy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663557642"/>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Nagłówek — symbol zastępczy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Data — symbol zastępczy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9DC72C2-8778-44E0-A8D5-BF70BB622A0E}" type="datetime1">
              <a:rPr lang="pl-PL" smtClean="0"/>
              <a:t>10.01.2021</a:t>
            </a:fld>
            <a:endParaRPr lang="en-US"/>
          </a:p>
        </p:txBody>
      </p:sp>
      <p:sp>
        <p:nvSpPr>
          <p:cNvPr id="4" name="Obraz slajdu — symbol zastępczy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Notatki — symbol zastępczy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pl"/>
              <a:t>Kliknij, aby edytować style wzorca tekstu</a:t>
            </a:r>
            <a:endParaRPr lang="en-US"/>
          </a:p>
          <a:p>
            <a:pPr lvl="1" rtl="0"/>
            <a:r>
              <a:rPr lang="pl"/>
              <a:t>Drugi poziom</a:t>
            </a:r>
          </a:p>
          <a:p>
            <a:pPr lvl="2" rtl="0"/>
            <a:r>
              <a:rPr lang="pl"/>
              <a:t>Trzeci poziom</a:t>
            </a:r>
          </a:p>
          <a:p>
            <a:pPr lvl="3" rtl="0"/>
            <a:r>
              <a:rPr lang="pl"/>
              <a:t>Czwarty poziom</a:t>
            </a:r>
          </a:p>
          <a:p>
            <a:pPr lvl="4" rtl="0"/>
            <a:r>
              <a:rPr lang="pl"/>
              <a:t>Piąty poziom</a:t>
            </a:r>
            <a:endParaRPr lang="en-US"/>
          </a:p>
        </p:txBody>
      </p:sp>
      <p:sp>
        <p:nvSpPr>
          <p:cNvPr id="6" name="Stopka — symbol zastępczy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Numer slajdu — symbol zastępczy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extLst>
      <p:ext uri="{BB962C8B-B14F-4D97-AF65-F5344CB8AC3E}">
        <p14:creationId xmlns:p14="http://schemas.microsoft.com/office/powerpoint/2010/main" val="313859278"/>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ajd tytułowy">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pl-PL"/>
              <a:t>Kliknij, aby edytować styl</a:t>
            </a:r>
            <a:endParaRPr lang="en-US" dirty="0"/>
          </a:p>
        </p:txBody>
      </p:sp>
      <p:sp>
        <p:nvSpPr>
          <p:cNvPr id="3" name="Podtytuł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pl-PL"/>
              <a:t>Kliknij, aby edytować styl wzorca podtytułu</a:t>
            </a:r>
            <a:endParaRPr lang="en-US" dirty="0"/>
          </a:p>
        </p:txBody>
      </p:sp>
      <p:cxnSp>
        <p:nvCxnSpPr>
          <p:cNvPr id="9" name="Łącznik prosty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a — symbol zastępczy 3">
            <a:extLst>
              <a:ext uri="{FF2B5EF4-FFF2-40B4-BE49-F238E27FC236}">
                <a16:creationId xmlns:a16="http://schemas.microsoft.com/office/drawing/2014/main" id="{9925CCF1-92C0-4AF3-BFAF-4921631915AB}"/>
              </a:ext>
            </a:extLst>
          </p:cNvPr>
          <p:cNvSpPr>
            <a:spLocks noGrp="1"/>
          </p:cNvSpPr>
          <p:nvPr>
            <p:ph type="dt" sz="half" idx="10"/>
          </p:nvPr>
        </p:nvSpPr>
        <p:spPr/>
        <p:txBody>
          <a:bodyPr rtlCol="0"/>
          <a:lstStyle/>
          <a:p>
            <a:pPr rtl="0"/>
            <a:fld id="{7BAE7E8F-A35A-46B2-A9BE-524299B2F50E}" type="datetime1">
              <a:rPr lang="pl-PL" smtClean="0"/>
              <a:t>10.01.2021</a:t>
            </a:fld>
            <a:endParaRPr lang="en-US" dirty="0"/>
          </a:p>
        </p:txBody>
      </p:sp>
      <p:sp>
        <p:nvSpPr>
          <p:cNvPr id="5" name="Stopka — symbol zastępczy 4">
            <a:extLst>
              <a:ext uri="{FF2B5EF4-FFF2-40B4-BE49-F238E27FC236}">
                <a16:creationId xmlns:a16="http://schemas.microsoft.com/office/drawing/2014/main" id="{051A78A9-3DFF-4937-A9F2-5D8CF495F367}"/>
              </a:ext>
            </a:extLst>
          </p:cNvPr>
          <p:cNvSpPr>
            <a:spLocks noGrp="1"/>
          </p:cNvSpPr>
          <p:nvPr>
            <p:ph type="ftr" sz="quarter" idx="11"/>
          </p:nvPr>
        </p:nvSpPr>
        <p:spPr/>
        <p:txBody>
          <a:bodyPr rtlCol="0"/>
          <a:lstStyle/>
          <a:p>
            <a:pPr rtl="0"/>
            <a:endParaRPr lang="en-US" dirty="0"/>
          </a:p>
        </p:txBody>
      </p:sp>
      <p:sp>
        <p:nvSpPr>
          <p:cNvPr id="6" name="Numer slajdu — symbol zastępczy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83314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ytuł i tekst pionowy">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Tekst pionowy — symbol zastępczy 2"/>
          <p:cNvSpPr>
            <a:spLocks noGrp="1"/>
          </p:cNvSpPr>
          <p:nvPr>
            <p:ph type="body" orient="vert" idx="1"/>
          </p:nvPr>
        </p:nvSpPr>
        <p:spPr/>
        <p:txBody>
          <a:bodyPr vert="eaVert" lIns="45720" tIns="0" rIns="45720" bIns="0"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a:extLst>
              <a:ext uri="{FF2B5EF4-FFF2-40B4-BE49-F238E27FC236}">
                <a16:creationId xmlns:a16="http://schemas.microsoft.com/office/drawing/2014/main" id="{7D5506EE-1026-4F35-9ACC-BD05BE0F9B36}"/>
              </a:ext>
            </a:extLst>
          </p:cNvPr>
          <p:cNvSpPr>
            <a:spLocks noGrp="1"/>
          </p:cNvSpPr>
          <p:nvPr>
            <p:ph type="dt" sz="half" idx="10"/>
          </p:nvPr>
        </p:nvSpPr>
        <p:spPr/>
        <p:txBody>
          <a:bodyPr rtlCol="0"/>
          <a:lstStyle/>
          <a:p>
            <a:pPr rtl="0"/>
            <a:fld id="{5A3602E8-8E60-4F5A-9D4B-F49E43817F18}" type="datetime1">
              <a:rPr lang="pl-PL" smtClean="0"/>
              <a:t>10.01.2021</a:t>
            </a:fld>
            <a:endParaRPr lang="en-US" dirty="0"/>
          </a:p>
        </p:txBody>
      </p:sp>
      <p:sp>
        <p:nvSpPr>
          <p:cNvPr id="8" name="Stopka — symbol zastępczy 7">
            <a:extLst>
              <a:ext uri="{FF2B5EF4-FFF2-40B4-BE49-F238E27FC236}">
                <a16:creationId xmlns:a16="http://schemas.microsoft.com/office/drawing/2014/main" id="{B7696E5F-8D95-4450-AE52-5438E6EDE2BF}"/>
              </a:ext>
            </a:extLst>
          </p:cNvPr>
          <p:cNvSpPr>
            <a:spLocks noGrp="1"/>
          </p:cNvSpPr>
          <p:nvPr>
            <p:ph type="ftr" sz="quarter" idx="11"/>
          </p:nvPr>
        </p:nvSpPr>
        <p:spPr/>
        <p:txBody>
          <a:bodyPr rtlCol="0"/>
          <a:lstStyle/>
          <a:p>
            <a:pPr rtl="0"/>
            <a:endParaRPr lang="en-US" dirty="0"/>
          </a:p>
        </p:txBody>
      </p:sp>
      <p:sp>
        <p:nvSpPr>
          <p:cNvPr id="9" name="Numer slajdu — symbol zastępczy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16722698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ytuł pionowy i tekst">
    <p:spTree>
      <p:nvGrpSpPr>
        <p:cNvPr id="1" name=""/>
        <p:cNvGrpSpPr/>
        <p:nvPr/>
      </p:nvGrpSpPr>
      <p:grpSpPr>
        <a:xfrm>
          <a:off x="0" y="0"/>
          <a:ext cx="0" cy="0"/>
          <a:chOff x="0" y="0"/>
          <a:chExt cx="0" cy="0"/>
        </a:xfrm>
      </p:grpSpPr>
      <p:sp>
        <p:nvSpPr>
          <p:cNvPr id="9" name="Prostokąt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pionowy 1"/>
          <p:cNvSpPr>
            <a:spLocks noGrp="1"/>
          </p:cNvSpPr>
          <p:nvPr>
            <p:ph type="title" orient="vert"/>
          </p:nvPr>
        </p:nvSpPr>
        <p:spPr>
          <a:xfrm>
            <a:off x="8724900" y="412302"/>
            <a:ext cx="2628900" cy="5759898"/>
          </a:xfrm>
        </p:spPr>
        <p:txBody>
          <a:bodyPr vert="eaVert" rtlCol="0"/>
          <a:lstStyle/>
          <a:p>
            <a:pPr rtl="0"/>
            <a:r>
              <a:rPr lang="pl-PL"/>
              <a:t>Kliknij, aby edytować styl</a:t>
            </a:r>
            <a:endParaRPr lang="en-US" dirty="0"/>
          </a:p>
        </p:txBody>
      </p:sp>
      <p:sp>
        <p:nvSpPr>
          <p:cNvPr id="3" name="Tekst pionowy — symbol zastępczy 2"/>
          <p:cNvSpPr>
            <a:spLocks noGrp="1"/>
          </p:cNvSpPr>
          <p:nvPr>
            <p:ph type="body" orient="vert" idx="1"/>
          </p:nvPr>
        </p:nvSpPr>
        <p:spPr>
          <a:xfrm>
            <a:off x="838200" y="412302"/>
            <a:ext cx="7734300" cy="5759898"/>
          </a:xfrm>
        </p:spPr>
        <p:txBody>
          <a:bodyPr vert="eaVert" lIns="45720" tIns="0" rIns="45720" bIns="0"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a:extLst>
              <a:ext uri="{FF2B5EF4-FFF2-40B4-BE49-F238E27FC236}">
                <a16:creationId xmlns:a16="http://schemas.microsoft.com/office/drawing/2014/main" id="{AF33D6B0-F070-45C4-A472-19F432BE3932}"/>
              </a:ext>
            </a:extLst>
          </p:cNvPr>
          <p:cNvSpPr>
            <a:spLocks noGrp="1"/>
          </p:cNvSpPr>
          <p:nvPr>
            <p:ph type="dt" sz="half" idx="10"/>
          </p:nvPr>
        </p:nvSpPr>
        <p:spPr/>
        <p:txBody>
          <a:bodyPr rtlCol="0"/>
          <a:lstStyle/>
          <a:p>
            <a:pPr rtl="0"/>
            <a:fld id="{17253C05-66E5-44BF-A1CC-B6E179382F80}" type="datetime1">
              <a:rPr lang="pl-PL" smtClean="0"/>
              <a:t>10.01.2021</a:t>
            </a:fld>
            <a:endParaRPr lang="en-US" dirty="0"/>
          </a:p>
        </p:txBody>
      </p:sp>
      <p:sp>
        <p:nvSpPr>
          <p:cNvPr id="8" name="Stopka — symbol zastępczy 7">
            <a:extLst>
              <a:ext uri="{FF2B5EF4-FFF2-40B4-BE49-F238E27FC236}">
                <a16:creationId xmlns:a16="http://schemas.microsoft.com/office/drawing/2014/main" id="{9975399F-DAB2-410D-967F-ED17E6F796E7}"/>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7618272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ytuł i zawartość">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3" name="Zawartość — symbol zastępczy 2"/>
          <p:cNvSpPr>
            <a:spLocks noGrp="1"/>
          </p:cNvSpPr>
          <p:nvPr>
            <p:ph idx="1"/>
          </p:nvPr>
        </p:nvSpPr>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7" name="Data — symbol zastępczy 6">
            <a:extLst>
              <a:ext uri="{FF2B5EF4-FFF2-40B4-BE49-F238E27FC236}">
                <a16:creationId xmlns:a16="http://schemas.microsoft.com/office/drawing/2014/main" id="{354D8B55-9EA8-4B81-8E84-9B93B0A27559}"/>
              </a:ext>
            </a:extLst>
          </p:cNvPr>
          <p:cNvSpPr>
            <a:spLocks noGrp="1"/>
          </p:cNvSpPr>
          <p:nvPr>
            <p:ph type="dt" sz="half" idx="10"/>
          </p:nvPr>
        </p:nvSpPr>
        <p:spPr/>
        <p:txBody>
          <a:bodyPr rtlCol="0"/>
          <a:lstStyle/>
          <a:p>
            <a:pPr rtl="0"/>
            <a:fld id="{DA37154A-9283-472F-9D32-E032250E224B}" type="datetime1">
              <a:rPr lang="pl-PL" smtClean="0"/>
              <a:t>10.01.2021</a:t>
            </a:fld>
            <a:endParaRPr lang="en-US" dirty="0"/>
          </a:p>
        </p:txBody>
      </p:sp>
      <p:sp>
        <p:nvSpPr>
          <p:cNvPr id="8" name="Stopka — symbol zastępczy 7">
            <a:extLst>
              <a:ext uri="{FF2B5EF4-FFF2-40B4-BE49-F238E27FC236}">
                <a16:creationId xmlns:a16="http://schemas.microsoft.com/office/drawing/2014/main" id="{062CA021-2578-47CB-822C-BDDFF7223B28}"/>
              </a:ext>
            </a:extLst>
          </p:cNvPr>
          <p:cNvSpPr>
            <a:spLocks noGrp="1"/>
          </p:cNvSpPr>
          <p:nvPr>
            <p:ph type="ftr" sz="quarter" idx="11"/>
          </p:nvPr>
        </p:nvSpPr>
        <p:spPr/>
        <p:txBody>
          <a:bodyPr rtlCol="0"/>
          <a:lstStyle/>
          <a:p>
            <a:pPr rtl="0"/>
            <a:endParaRPr lang="en-US" dirty="0"/>
          </a:p>
        </p:txBody>
      </p:sp>
      <p:sp>
        <p:nvSpPr>
          <p:cNvPr id="9" name="Numer slajdu — symbol zastępczy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92670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Nagłówek sekcji">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pl-PL"/>
              <a:t>Kliknij, aby edytować styl</a:t>
            </a:r>
            <a:endParaRPr lang="en-US" dirty="0"/>
          </a:p>
        </p:txBody>
      </p:sp>
      <p:sp>
        <p:nvSpPr>
          <p:cNvPr id="3" name="Tekst — symbol zastępczy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pl-PL"/>
              <a:t>Kliknij, aby edytować style wzorca tekstu</a:t>
            </a:r>
          </a:p>
        </p:txBody>
      </p:sp>
      <p:cxnSp>
        <p:nvCxnSpPr>
          <p:cNvPr id="9" name="Łącznik prosty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a — symbol zastępczy 6">
            <a:extLst>
              <a:ext uri="{FF2B5EF4-FFF2-40B4-BE49-F238E27FC236}">
                <a16:creationId xmlns:a16="http://schemas.microsoft.com/office/drawing/2014/main" id="{AAF2E137-EC28-48F8-9198-1F02539029B6}"/>
              </a:ext>
            </a:extLst>
          </p:cNvPr>
          <p:cNvSpPr>
            <a:spLocks noGrp="1"/>
          </p:cNvSpPr>
          <p:nvPr>
            <p:ph type="dt" sz="half" idx="10"/>
          </p:nvPr>
        </p:nvSpPr>
        <p:spPr/>
        <p:txBody>
          <a:bodyPr rtlCol="0"/>
          <a:lstStyle/>
          <a:p>
            <a:pPr rtl="0"/>
            <a:fld id="{BC817808-171F-49DD-90FA-9B1DDEA0460D}" type="datetime1">
              <a:rPr lang="pl-PL" smtClean="0"/>
              <a:t>10.01.2021</a:t>
            </a:fld>
            <a:endParaRPr lang="en-US" dirty="0"/>
          </a:p>
        </p:txBody>
      </p:sp>
      <p:sp>
        <p:nvSpPr>
          <p:cNvPr id="8" name="Stopka — symbol zastępczy 7">
            <a:extLst>
              <a:ext uri="{FF2B5EF4-FFF2-40B4-BE49-F238E27FC236}">
                <a16:creationId xmlns:a16="http://schemas.microsoft.com/office/drawing/2014/main" id="{189422CD-6F62-4DD6-89EF-07A60B42D219}"/>
              </a:ext>
            </a:extLst>
          </p:cNvPr>
          <p:cNvSpPr>
            <a:spLocks noGrp="1"/>
          </p:cNvSpPr>
          <p:nvPr>
            <p:ph type="ftr" sz="quarter" idx="11"/>
          </p:nvPr>
        </p:nvSpPr>
        <p:spPr/>
        <p:txBody>
          <a:bodyPr rtlCol="0"/>
          <a:lstStyle/>
          <a:p>
            <a:pPr rtl="0"/>
            <a:endParaRPr lang="en-US" dirty="0"/>
          </a:p>
        </p:txBody>
      </p:sp>
      <p:sp>
        <p:nvSpPr>
          <p:cNvPr id="11" name="Numer slajdu — symbol zastępczy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3041625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wa elementy zawartości">
    <p:spTree>
      <p:nvGrpSpPr>
        <p:cNvPr id="1" name=""/>
        <p:cNvGrpSpPr/>
        <p:nvPr/>
      </p:nvGrpSpPr>
      <p:grpSpPr>
        <a:xfrm>
          <a:off x="0" y="0"/>
          <a:ext cx="0" cy="0"/>
          <a:chOff x="0" y="0"/>
          <a:chExt cx="0" cy="0"/>
        </a:xfrm>
      </p:grpSpPr>
      <p:sp>
        <p:nvSpPr>
          <p:cNvPr id="8" name="Tytuł 7"/>
          <p:cNvSpPr>
            <a:spLocks noGrp="1"/>
          </p:cNvSpPr>
          <p:nvPr>
            <p:ph type="title"/>
          </p:nvPr>
        </p:nvSpPr>
        <p:spPr>
          <a:xfrm>
            <a:off x="1097280" y="286603"/>
            <a:ext cx="10058400" cy="1450757"/>
          </a:xfrm>
        </p:spPr>
        <p:txBody>
          <a:bodyPr rtlCol="0"/>
          <a:lstStyle/>
          <a:p>
            <a:pPr rtl="0"/>
            <a:r>
              <a:rPr lang="pl-PL"/>
              <a:t>Kliknij, aby edytować styl</a:t>
            </a:r>
            <a:endParaRPr lang="en-US" dirty="0"/>
          </a:p>
        </p:txBody>
      </p:sp>
      <p:sp>
        <p:nvSpPr>
          <p:cNvPr id="3" name="Zawartość — symbol zastępczy 2"/>
          <p:cNvSpPr>
            <a:spLocks noGrp="1"/>
          </p:cNvSpPr>
          <p:nvPr>
            <p:ph sz="half" idx="1"/>
          </p:nvPr>
        </p:nvSpPr>
        <p:spPr>
          <a:xfrm>
            <a:off x="1097280" y="2120900"/>
            <a:ext cx="4639736" cy="3748193"/>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Zawartość — symbol zastępczy 3"/>
          <p:cNvSpPr>
            <a:spLocks noGrp="1"/>
          </p:cNvSpPr>
          <p:nvPr>
            <p:ph sz="half" idx="2"/>
          </p:nvPr>
        </p:nvSpPr>
        <p:spPr>
          <a:xfrm>
            <a:off x="6515944" y="2120900"/>
            <a:ext cx="4639736" cy="3748194"/>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2" name="Data — symbol zastępczy 1">
            <a:extLst>
              <a:ext uri="{FF2B5EF4-FFF2-40B4-BE49-F238E27FC236}">
                <a16:creationId xmlns:a16="http://schemas.microsoft.com/office/drawing/2014/main" id="{5782D47D-B0DC-4C40-BCC6-BBBA32584A38}"/>
              </a:ext>
            </a:extLst>
          </p:cNvPr>
          <p:cNvSpPr>
            <a:spLocks noGrp="1"/>
          </p:cNvSpPr>
          <p:nvPr>
            <p:ph type="dt" sz="half" idx="10"/>
          </p:nvPr>
        </p:nvSpPr>
        <p:spPr/>
        <p:txBody>
          <a:bodyPr rtlCol="0"/>
          <a:lstStyle/>
          <a:p>
            <a:pPr rtl="0"/>
            <a:fld id="{6D9D7E3F-871E-42B9-88FB-12D60C8B3FED}" type="datetime1">
              <a:rPr lang="pl-PL" smtClean="0"/>
              <a:t>10.01.2021</a:t>
            </a:fld>
            <a:endParaRPr lang="en-US" dirty="0"/>
          </a:p>
        </p:txBody>
      </p:sp>
      <p:sp>
        <p:nvSpPr>
          <p:cNvPr id="9" name="Stopka — symbol zastępczy 8">
            <a:extLst>
              <a:ext uri="{FF2B5EF4-FFF2-40B4-BE49-F238E27FC236}">
                <a16:creationId xmlns:a16="http://schemas.microsoft.com/office/drawing/2014/main" id="{4690D34E-7EBD-44B2-83CA-4C126A18D7EF}"/>
              </a:ext>
            </a:extLst>
          </p:cNvPr>
          <p:cNvSpPr>
            <a:spLocks noGrp="1"/>
          </p:cNvSpPr>
          <p:nvPr>
            <p:ph type="ftr" sz="quarter" idx="11"/>
          </p:nvPr>
        </p:nvSpPr>
        <p:spPr/>
        <p:txBody>
          <a:bodyPr rtlCol="0"/>
          <a:lstStyle/>
          <a:p>
            <a:pPr rtl="0"/>
            <a:endParaRPr lang="en-US" dirty="0"/>
          </a:p>
        </p:txBody>
      </p:sp>
      <p:sp>
        <p:nvSpPr>
          <p:cNvPr id="10" name="Numer slajdu — symbol zastępczy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42566630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Porównanie">
    <p:spTree>
      <p:nvGrpSpPr>
        <p:cNvPr id="1" name=""/>
        <p:cNvGrpSpPr/>
        <p:nvPr/>
      </p:nvGrpSpPr>
      <p:grpSpPr>
        <a:xfrm>
          <a:off x="0" y="0"/>
          <a:ext cx="0" cy="0"/>
          <a:chOff x="0" y="0"/>
          <a:chExt cx="0" cy="0"/>
        </a:xfrm>
      </p:grpSpPr>
      <p:sp>
        <p:nvSpPr>
          <p:cNvPr id="10" name="Tytuł 9"/>
          <p:cNvSpPr>
            <a:spLocks noGrp="1"/>
          </p:cNvSpPr>
          <p:nvPr>
            <p:ph type="title"/>
          </p:nvPr>
        </p:nvSpPr>
        <p:spPr>
          <a:xfrm>
            <a:off x="1097280" y="286603"/>
            <a:ext cx="10058400" cy="1450757"/>
          </a:xfrm>
        </p:spPr>
        <p:txBody>
          <a:bodyPr rtlCol="0"/>
          <a:lstStyle/>
          <a:p>
            <a:pPr rtl="0"/>
            <a:r>
              <a:rPr lang="pl-PL"/>
              <a:t>Kliknij, aby edytować styl</a:t>
            </a:r>
            <a:endParaRPr lang="en-US" dirty="0"/>
          </a:p>
        </p:txBody>
      </p:sp>
      <p:sp>
        <p:nvSpPr>
          <p:cNvPr id="3" name="Tekst — symbol zastępczy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4" name="Zawartość — symbol zastępczy 3"/>
          <p:cNvSpPr>
            <a:spLocks noGrp="1"/>
          </p:cNvSpPr>
          <p:nvPr>
            <p:ph sz="half" idx="2"/>
          </p:nvPr>
        </p:nvSpPr>
        <p:spPr>
          <a:xfrm>
            <a:off x="1097280" y="2958274"/>
            <a:ext cx="4639736" cy="2910821"/>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5" name="Tekst — symbol zastępczy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pl-PL"/>
              <a:t>Kliknij, aby edytować style wzorca tekstu</a:t>
            </a:r>
          </a:p>
        </p:txBody>
      </p:sp>
      <p:sp>
        <p:nvSpPr>
          <p:cNvPr id="6" name="Zawartość — symbol zastępczy 5"/>
          <p:cNvSpPr>
            <a:spLocks noGrp="1"/>
          </p:cNvSpPr>
          <p:nvPr>
            <p:ph sz="quarter" idx="4"/>
          </p:nvPr>
        </p:nvSpPr>
        <p:spPr>
          <a:xfrm>
            <a:off x="6515944" y="2958273"/>
            <a:ext cx="4639736" cy="2910821"/>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2" name="Data — symbol zastępczy 1">
            <a:extLst>
              <a:ext uri="{FF2B5EF4-FFF2-40B4-BE49-F238E27FC236}">
                <a16:creationId xmlns:a16="http://schemas.microsoft.com/office/drawing/2014/main" id="{8AF8A515-AA94-45D1-9223-5C2272618D85}"/>
              </a:ext>
            </a:extLst>
          </p:cNvPr>
          <p:cNvSpPr>
            <a:spLocks noGrp="1"/>
          </p:cNvSpPr>
          <p:nvPr>
            <p:ph type="dt" sz="half" idx="10"/>
          </p:nvPr>
        </p:nvSpPr>
        <p:spPr/>
        <p:txBody>
          <a:bodyPr rtlCol="0"/>
          <a:lstStyle/>
          <a:p>
            <a:pPr rtl="0"/>
            <a:fld id="{18172BDD-02B5-48CF-A598-DDE8D9E324B3}" type="datetime1">
              <a:rPr lang="pl-PL" smtClean="0"/>
              <a:t>10.01.2021</a:t>
            </a:fld>
            <a:endParaRPr lang="en-US" dirty="0"/>
          </a:p>
        </p:txBody>
      </p:sp>
      <p:sp>
        <p:nvSpPr>
          <p:cNvPr id="11" name="Stopka — symbol zastępczy 10">
            <a:extLst>
              <a:ext uri="{FF2B5EF4-FFF2-40B4-BE49-F238E27FC236}">
                <a16:creationId xmlns:a16="http://schemas.microsoft.com/office/drawing/2014/main" id="{D052F5BC-98E0-4D60-AD67-9547738B7DD4}"/>
              </a:ext>
            </a:extLst>
          </p:cNvPr>
          <p:cNvSpPr>
            <a:spLocks noGrp="1"/>
          </p:cNvSpPr>
          <p:nvPr>
            <p:ph type="ftr" sz="quarter" idx="11"/>
          </p:nvPr>
        </p:nvSpPr>
        <p:spPr/>
        <p:txBody>
          <a:bodyPr rtlCol="0"/>
          <a:lstStyle/>
          <a:p>
            <a:pPr rtl="0"/>
            <a:endParaRPr lang="en-US" dirty="0"/>
          </a:p>
        </p:txBody>
      </p:sp>
      <p:sp>
        <p:nvSpPr>
          <p:cNvPr id="12" name="Numer slajdu — symbol zastępczy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3068194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ylko tytuł">
    <p:spTree>
      <p:nvGrpSpPr>
        <p:cNvPr id="1" name=""/>
        <p:cNvGrpSpPr/>
        <p:nvPr/>
      </p:nvGrpSpPr>
      <p:grpSpPr>
        <a:xfrm>
          <a:off x="0" y="0"/>
          <a:ext cx="0" cy="0"/>
          <a:chOff x="0" y="0"/>
          <a:chExt cx="0" cy="0"/>
        </a:xfrm>
      </p:grpSpPr>
      <p:sp>
        <p:nvSpPr>
          <p:cNvPr id="2" name="Tytuł 1"/>
          <p:cNvSpPr>
            <a:spLocks noGrp="1"/>
          </p:cNvSpPr>
          <p:nvPr>
            <p:ph type="title"/>
          </p:nvPr>
        </p:nvSpPr>
        <p:spPr/>
        <p:txBody>
          <a:bodyPr rtlCol="0"/>
          <a:lstStyle/>
          <a:p>
            <a:pPr rtl="0"/>
            <a:r>
              <a:rPr lang="pl-PL"/>
              <a:t>Kliknij, aby edytować styl</a:t>
            </a:r>
            <a:endParaRPr lang="en-US" dirty="0"/>
          </a:p>
        </p:txBody>
      </p:sp>
      <p:sp>
        <p:nvSpPr>
          <p:cNvPr id="6" name="Data — symbol zastępczy 5">
            <a:extLst>
              <a:ext uri="{FF2B5EF4-FFF2-40B4-BE49-F238E27FC236}">
                <a16:creationId xmlns:a16="http://schemas.microsoft.com/office/drawing/2014/main" id="{7392073F-158F-44A3-8913-917AFFC1BC20}"/>
              </a:ext>
            </a:extLst>
          </p:cNvPr>
          <p:cNvSpPr>
            <a:spLocks noGrp="1"/>
          </p:cNvSpPr>
          <p:nvPr>
            <p:ph type="dt" sz="half" idx="10"/>
          </p:nvPr>
        </p:nvSpPr>
        <p:spPr/>
        <p:txBody>
          <a:bodyPr rtlCol="0"/>
          <a:lstStyle/>
          <a:p>
            <a:pPr rtl="0"/>
            <a:fld id="{E5C9D7BB-18F8-44E5-BA28-A3609601F748}" type="datetime1">
              <a:rPr lang="pl-PL" smtClean="0"/>
              <a:t>10.01.2021</a:t>
            </a:fld>
            <a:endParaRPr lang="en-US" dirty="0"/>
          </a:p>
        </p:txBody>
      </p:sp>
      <p:sp>
        <p:nvSpPr>
          <p:cNvPr id="7" name="Stopka — symbol zastępczy 6">
            <a:extLst>
              <a:ext uri="{FF2B5EF4-FFF2-40B4-BE49-F238E27FC236}">
                <a16:creationId xmlns:a16="http://schemas.microsoft.com/office/drawing/2014/main" id="{EED72207-24CA-42B7-A975-2F8E41CBA904}"/>
              </a:ext>
            </a:extLst>
          </p:cNvPr>
          <p:cNvSpPr>
            <a:spLocks noGrp="1"/>
          </p:cNvSpPr>
          <p:nvPr>
            <p:ph type="ftr" sz="quarter" idx="11"/>
          </p:nvPr>
        </p:nvSpPr>
        <p:spPr/>
        <p:txBody>
          <a:bodyPr rtlCol="0"/>
          <a:lstStyle/>
          <a:p>
            <a:pPr rtl="0"/>
            <a:endParaRPr lang="en-US" dirty="0"/>
          </a:p>
        </p:txBody>
      </p:sp>
      <p:sp>
        <p:nvSpPr>
          <p:cNvPr id="8" name="Numer slajdu — symbol zastępczy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811860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Pusty">
    <p:spTree>
      <p:nvGrpSpPr>
        <p:cNvPr id="1" name=""/>
        <p:cNvGrpSpPr/>
        <p:nvPr/>
      </p:nvGrpSpPr>
      <p:grpSpPr>
        <a:xfrm>
          <a:off x="0" y="0"/>
          <a:ext cx="0" cy="0"/>
          <a:chOff x="0" y="0"/>
          <a:chExt cx="0" cy="0"/>
        </a:xfrm>
      </p:grpSpPr>
      <p:sp>
        <p:nvSpPr>
          <p:cNvPr id="10" name="Prostokąt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a — symbol zastępczy 1">
            <a:extLst>
              <a:ext uri="{FF2B5EF4-FFF2-40B4-BE49-F238E27FC236}">
                <a16:creationId xmlns:a16="http://schemas.microsoft.com/office/drawing/2014/main" id="{94E9223F-721F-47BF-9FD5-0F8D12FF0DE1}"/>
              </a:ext>
            </a:extLst>
          </p:cNvPr>
          <p:cNvSpPr>
            <a:spLocks noGrp="1"/>
          </p:cNvSpPr>
          <p:nvPr>
            <p:ph type="dt" sz="half" idx="10"/>
          </p:nvPr>
        </p:nvSpPr>
        <p:spPr/>
        <p:txBody>
          <a:bodyPr rtlCol="0"/>
          <a:lstStyle/>
          <a:p>
            <a:pPr rtl="0"/>
            <a:fld id="{D441AFA3-ED28-409D-9F61-7C1CB062C782}" type="datetime1">
              <a:rPr lang="pl-PL" smtClean="0"/>
              <a:t>10.01.2021</a:t>
            </a:fld>
            <a:endParaRPr lang="en-US" dirty="0"/>
          </a:p>
        </p:txBody>
      </p:sp>
      <p:sp>
        <p:nvSpPr>
          <p:cNvPr id="3" name="Stopka — symbol zastępczy 2">
            <a:extLst>
              <a:ext uri="{FF2B5EF4-FFF2-40B4-BE49-F238E27FC236}">
                <a16:creationId xmlns:a16="http://schemas.microsoft.com/office/drawing/2014/main" id="{05915714-6BBA-4593-8591-4E26F7D58D9F}"/>
              </a:ext>
            </a:extLst>
          </p:cNvPr>
          <p:cNvSpPr>
            <a:spLocks noGrp="1"/>
          </p:cNvSpPr>
          <p:nvPr>
            <p:ph type="ftr" sz="quarter" idx="11"/>
          </p:nvPr>
        </p:nvSpPr>
        <p:spPr/>
        <p:txBody>
          <a:bodyPr rtlCol="0"/>
          <a:lstStyle/>
          <a:p>
            <a:pPr rtl="0"/>
            <a:endParaRPr lang="en-US" dirty="0"/>
          </a:p>
        </p:txBody>
      </p:sp>
      <p:sp>
        <p:nvSpPr>
          <p:cNvPr id="4" name="Numer slajdu — symbol zastępczy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20014226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Zawartość z podpisem">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pl-PL"/>
              <a:t>Kliknij, aby edytować styl</a:t>
            </a:r>
            <a:endParaRPr lang="en-US" dirty="0"/>
          </a:p>
        </p:txBody>
      </p:sp>
      <p:sp>
        <p:nvSpPr>
          <p:cNvPr id="3" name="Zawartość — symbol zastępczy 2"/>
          <p:cNvSpPr>
            <a:spLocks noGrp="1"/>
          </p:cNvSpPr>
          <p:nvPr>
            <p:ph idx="1"/>
          </p:nvPr>
        </p:nvSpPr>
        <p:spPr>
          <a:xfrm>
            <a:off x="5458984" y="812799"/>
            <a:ext cx="5928344" cy="5294757"/>
          </a:xfrm>
        </p:spPr>
        <p:txBody>
          <a:bodyPr rtlCol="0"/>
          <a:lstStyle/>
          <a:p>
            <a:pPr lvl="0" rtl="0"/>
            <a:r>
              <a:rPr lang="pl-PL"/>
              <a:t>Kliknij, aby edytować style wzorca tekstu</a:t>
            </a:r>
          </a:p>
          <a:p>
            <a:pPr lvl="1" rtl="0"/>
            <a:r>
              <a:rPr lang="pl-PL"/>
              <a:t>Drugi poziom</a:t>
            </a:r>
          </a:p>
          <a:p>
            <a:pPr lvl="2" rtl="0"/>
            <a:r>
              <a:rPr lang="pl-PL"/>
              <a:t>Trzeci poziom</a:t>
            </a:r>
          </a:p>
          <a:p>
            <a:pPr lvl="3" rtl="0"/>
            <a:r>
              <a:rPr lang="pl-PL"/>
              <a:t>Czwarty poziom</a:t>
            </a:r>
          </a:p>
          <a:p>
            <a:pPr lvl="4" rtl="0"/>
            <a:r>
              <a:rPr lang="pl-PL"/>
              <a:t>Piąty poziom</a:t>
            </a:r>
            <a:endParaRPr lang="en-US" dirty="0"/>
          </a:p>
        </p:txBody>
      </p:sp>
      <p:sp>
        <p:nvSpPr>
          <p:cNvPr id="4" name="Tekst — symbol zastępczy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a:xfrm>
            <a:off x="643464" y="6446520"/>
            <a:ext cx="3517568" cy="365125"/>
          </a:xfrm>
        </p:spPr>
        <p:txBody>
          <a:bodyPr rtlCol="0"/>
          <a:lstStyle>
            <a:lvl1pPr algn="l">
              <a:defRPr/>
            </a:lvl1pPr>
          </a:lstStyle>
          <a:p>
            <a:pPr rtl="0"/>
            <a:fld id="{46D2179F-AD35-466F-A681-81C59189197B}" type="datetime1">
              <a:rPr lang="pl-PL" smtClean="0"/>
              <a:t>10.01.2021</a:t>
            </a:fld>
            <a:endParaRPr lang="en-US" dirty="0"/>
          </a:p>
        </p:txBody>
      </p:sp>
      <p:sp>
        <p:nvSpPr>
          <p:cNvPr id="6" name="Stopka — symbol zastępczy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Numer slajdu — symbol zastępczy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pPr/>
              <a:t>‹#›</a:t>
            </a:fld>
            <a:endParaRPr lang="en-US" dirty="0"/>
          </a:p>
        </p:txBody>
      </p:sp>
    </p:spTree>
    <p:extLst>
      <p:ext uri="{BB962C8B-B14F-4D97-AF65-F5344CB8AC3E}">
        <p14:creationId xmlns:p14="http://schemas.microsoft.com/office/powerpoint/2010/main" val="19332822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Obraz z podpisem">
    <p:spTree>
      <p:nvGrpSpPr>
        <p:cNvPr id="1" name=""/>
        <p:cNvGrpSpPr/>
        <p:nvPr/>
      </p:nvGrpSpPr>
      <p:grpSpPr>
        <a:xfrm>
          <a:off x="0" y="0"/>
          <a:ext cx="0" cy="0"/>
          <a:chOff x="0" y="0"/>
          <a:chExt cx="0" cy="0"/>
        </a:xfrm>
      </p:grpSpPr>
      <p:sp>
        <p:nvSpPr>
          <p:cNvPr id="8" name="Prostokąt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Obraz — symbol zastępczy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pl-PL"/>
              <a:t>Kliknij ikonę, aby dodać obraz</a:t>
            </a:r>
            <a:endParaRPr lang="en-US" dirty="0"/>
          </a:p>
        </p:txBody>
      </p:sp>
      <p:sp>
        <p:nvSpPr>
          <p:cNvPr id="2" name="Tytuł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pl-PL"/>
              <a:t>Kliknij, aby edytować styl</a:t>
            </a:r>
            <a:endParaRPr lang="en-US" dirty="0"/>
          </a:p>
        </p:txBody>
      </p:sp>
      <p:sp>
        <p:nvSpPr>
          <p:cNvPr id="4" name="Tekst — symbol zastępczy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pl-PL"/>
              <a:t>Kliknij, aby edytować style wzorca tekstu</a:t>
            </a:r>
          </a:p>
        </p:txBody>
      </p:sp>
      <p:sp>
        <p:nvSpPr>
          <p:cNvPr id="5" name="Data — symbol zastępczy 4"/>
          <p:cNvSpPr>
            <a:spLocks noGrp="1"/>
          </p:cNvSpPr>
          <p:nvPr>
            <p:ph type="dt" sz="half" idx="10"/>
          </p:nvPr>
        </p:nvSpPr>
        <p:spPr/>
        <p:txBody>
          <a:bodyPr rtlCol="0"/>
          <a:lstStyle>
            <a:lvl1pPr>
              <a:defRPr/>
            </a:lvl1pPr>
          </a:lstStyle>
          <a:p>
            <a:pPr rtl="0"/>
            <a:fld id="{4A1395F0-C132-4F04-9A22-D8E58D655E1C}" type="datetime1">
              <a:rPr lang="pl-PL" smtClean="0"/>
              <a:t>10.01.2021</a:t>
            </a:fld>
            <a:endParaRPr lang="en-US" dirty="0"/>
          </a:p>
        </p:txBody>
      </p:sp>
      <p:sp>
        <p:nvSpPr>
          <p:cNvPr id="6" name="Stopka — symbol zastępczy 5"/>
          <p:cNvSpPr>
            <a:spLocks noGrp="1"/>
          </p:cNvSpPr>
          <p:nvPr>
            <p:ph type="ftr" sz="quarter" idx="11"/>
          </p:nvPr>
        </p:nvSpPr>
        <p:spPr>
          <a:xfrm>
            <a:off x="1097279" y="6446838"/>
            <a:ext cx="6818262" cy="365125"/>
          </a:xfrm>
        </p:spPr>
        <p:txBody>
          <a:bodyPr rtlCol="0"/>
          <a:lstStyle/>
          <a:p>
            <a:pPr algn="l" rtl="0"/>
            <a:endParaRPr lang="en-US" dirty="0"/>
          </a:p>
        </p:txBody>
      </p:sp>
      <p:sp>
        <p:nvSpPr>
          <p:cNvPr id="7" name="Numer slajdu — symbol zastępczy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extLst>
      <p:ext uri="{BB962C8B-B14F-4D97-AF65-F5344CB8AC3E}">
        <p14:creationId xmlns:p14="http://schemas.microsoft.com/office/powerpoint/2010/main" val="523267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alpha val="31000"/>
              </a:schemeClr>
            </a:gs>
            <a:gs pos="85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7" name="Prostokąt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ytuł — symbol zastępczy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pl"/>
              <a:t>Kliknij, aby edytować styl wzorca tytułu</a:t>
            </a:r>
            <a:endParaRPr lang="en-US" dirty="0"/>
          </a:p>
        </p:txBody>
      </p:sp>
      <p:sp>
        <p:nvSpPr>
          <p:cNvPr id="3" name="Tekst — symbol zastępczy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pl"/>
              <a:t>Kliknij, aby edytować style wzorca tekstu</a:t>
            </a:r>
          </a:p>
          <a:p>
            <a:pPr lvl="1" rtl="0"/>
            <a:r>
              <a:rPr lang="pl"/>
              <a:t>Drugi poziom</a:t>
            </a:r>
          </a:p>
          <a:p>
            <a:pPr lvl="2" rtl="0"/>
            <a:r>
              <a:rPr lang="pl"/>
              <a:t>Trzeci poziom</a:t>
            </a:r>
          </a:p>
          <a:p>
            <a:pPr lvl="3" rtl="0"/>
            <a:r>
              <a:rPr lang="pl"/>
              <a:t>Czwarty poziom</a:t>
            </a:r>
          </a:p>
          <a:p>
            <a:pPr lvl="4" rtl="0"/>
            <a:r>
              <a:rPr lang="pl"/>
              <a:t>Piąty poziom</a:t>
            </a:r>
            <a:endParaRPr lang="en-US" dirty="0"/>
          </a:p>
        </p:txBody>
      </p:sp>
      <p:sp>
        <p:nvSpPr>
          <p:cNvPr id="4" name="Data — symbol zastępczy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pPr rtl="0"/>
            <a:fld id="{4E43EAF1-28E3-44EC-B370-94486815203D}" type="datetime1">
              <a:rPr lang="pl-PL" smtClean="0"/>
              <a:t>10.01.2021</a:t>
            </a:fld>
            <a:endParaRPr lang="en-US" dirty="0"/>
          </a:p>
        </p:txBody>
      </p:sp>
      <p:sp>
        <p:nvSpPr>
          <p:cNvPr id="5" name="Stopka — symbol zastępczy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pPr rtl="0"/>
            <a:endParaRPr lang="en-US" dirty="0"/>
          </a:p>
        </p:txBody>
      </p:sp>
      <p:sp>
        <p:nvSpPr>
          <p:cNvPr id="6" name="Numer slajdu — symbol zastępczy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pPr rtl="0"/>
            <a:fld id="{3A98EE3D-8CD1-4C3F-BD1C-C98C9596463C}" type="slidenum">
              <a:rPr lang="en-US" smtClean="0"/>
              <a:t>‹#›</a:t>
            </a:fld>
            <a:endParaRPr lang="en-US" dirty="0"/>
          </a:p>
        </p:txBody>
      </p:sp>
      <p:cxnSp>
        <p:nvCxnSpPr>
          <p:cNvPr id="10" name="Łącznik prosty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498223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47" r:id="rId3"/>
    <p:sldLayoutId id="2147483743" r:id="rId4"/>
    <p:sldLayoutId id="2147483738" r:id="rId5"/>
    <p:sldLayoutId id="2147483732" r:id="rId6"/>
    <p:sldLayoutId id="2147483733" r:id="rId7"/>
    <p:sldLayoutId id="2147483734" r:id="rId8"/>
    <p:sldLayoutId id="2147483735" r:id="rId9"/>
    <p:sldLayoutId id="2147483736" r:id="rId10"/>
    <p:sldLayoutId id="2147483737"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hyperlink" Target="https://mfiles.pl/pl/index.php/Konsumpcja"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8" Type="http://schemas.openxmlformats.org/officeDocument/2006/relationships/hyperlink" Target="https://www.whitepress.pl/baza-wiedzy/275/kim-jest-influencer-po-zasiegach-i-charyzmie-ich-poznacie" TargetMode="External"/><Relationship Id="rId3" Type="http://schemas.openxmlformats.org/officeDocument/2006/relationships/hyperlink" Target="https://komerso.pl/storytelling-co-to-jest/" TargetMode="External"/><Relationship Id="rId7" Type="http://schemas.openxmlformats.org/officeDocument/2006/relationships/hyperlink" Target="https://keep-going.pl/marketing/blogger-relations-na-czym-polega-usluga-i-do-kogo-jest-skierowana/" TargetMode="External"/><Relationship Id="rId12" Type="http://schemas.openxmlformats.org/officeDocument/2006/relationships/hyperlink" Target="https://mfiles.pl/pl/index.php/Konsumpcjonizm" TargetMode="External"/><Relationship Id="rId2" Type="http://schemas.openxmlformats.org/officeDocument/2006/relationships/image" Target="../media/image13.png"/><Relationship Id="rId1" Type="http://schemas.openxmlformats.org/officeDocument/2006/relationships/slideLayout" Target="../slideLayouts/slideLayout4.xml"/><Relationship Id="rId6" Type="http://schemas.openxmlformats.org/officeDocument/2006/relationships/hyperlink" Target="https://marketinginsider.pl/e-commerce/brand-blogging-co-to-takiego/" TargetMode="External"/><Relationship Id="rId11" Type="http://schemas.openxmlformats.org/officeDocument/2006/relationships/hyperlink" Target="https://pl.wikipedia.org/wiki/Komunikacja_wizualna" TargetMode="External"/><Relationship Id="rId5" Type="http://schemas.openxmlformats.org/officeDocument/2006/relationships/hyperlink" Target="https://www.pawelkepa.pl/pl,261,storytelling" TargetMode="External"/><Relationship Id="rId10" Type="http://schemas.openxmlformats.org/officeDocument/2006/relationships/hyperlink" Target="https://pl.wikipedia.org/wiki/Marketing_bezpo%C5%9Bredni" TargetMode="External"/><Relationship Id="rId4" Type="http://schemas.openxmlformats.org/officeDocument/2006/relationships/hyperlink" Target="https://komerso.pl/8-porad-dotyczacych-storytellingu-w-marketingu/" TargetMode="External"/><Relationship Id="rId9" Type="http://schemas.openxmlformats.org/officeDocument/2006/relationships/hyperlink" Target="https://malymarketing.pl/co-to-jest-influencer-marketin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youtu.be/wLh3p9JBpc0" TargetMode="External"/><Relationship Id="rId7" Type="http://schemas.openxmlformats.org/officeDocument/2006/relationships/hyperlink" Target="https://youtu.be/5xJI4zYR5o8" TargetMode="External"/><Relationship Id="rId2" Type="http://schemas.openxmlformats.org/officeDocument/2006/relationships/hyperlink" Target="https://youtu.be/7HMTpvR4p48" TargetMode="External"/><Relationship Id="rId1" Type="http://schemas.openxmlformats.org/officeDocument/2006/relationships/slideLayout" Target="../slideLayouts/slideLayout2.xml"/><Relationship Id="rId6" Type="http://schemas.openxmlformats.org/officeDocument/2006/relationships/hyperlink" Target="https://youtu.be/SQ_fQvhk0fU" TargetMode="External"/><Relationship Id="rId5" Type="http://schemas.openxmlformats.org/officeDocument/2006/relationships/hyperlink" Target="https://youtu.be/PVFLEcg-EhY" TargetMode="External"/><Relationship Id="rId4" Type="http://schemas.openxmlformats.org/officeDocument/2006/relationships/hyperlink" Target="https://youtu.be/yetFk7QoSck"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alpha val="34000"/>
                <a:lumMod val="10000"/>
                <a:lumOff val="90000"/>
              </a:schemeClr>
            </a:gs>
            <a:gs pos="85000">
              <a:schemeClr val="accent1">
                <a:lumMod val="45000"/>
                <a:lumOff val="55000"/>
              </a:schemeClr>
            </a:gs>
            <a:gs pos="100000">
              <a:schemeClr val="accent1">
                <a:lumMod val="30000"/>
                <a:lumOff val="70000"/>
              </a:schemeClr>
            </a:gs>
          </a:gsLst>
          <a:lin ang="2700000" scaled="1"/>
          <a:tileRect/>
        </a:gradFill>
        <a:effectLst/>
      </p:bgPr>
    </p:bg>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830FE330-A7CC-4C32-8B8D-E5E9FA809A2E}"/>
              </a:ext>
            </a:extLst>
          </p:cNvPr>
          <p:cNvSpPr>
            <a:spLocks noGrp="1"/>
          </p:cNvSpPr>
          <p:nvPr>
            <p:ph type="title"/>
          </p:nvPr>
        </p:nvSpPr>
        <p:spPr>
          <a:xfrm>
            <a:off x="1097280" y="2009868"/>
            <a:ext cx="10058400" cy="2315243"/>
          </a:xfrm>
        </p:spPr>
        <p:txBody>
          <a:bodyPr>
            <a:normAutofit/>
          </a:bodyPr>
          <a:lstStyle/>
          <a:p>
            <a:r>
              <a:rPr lang="pl-PL" sz="5400" i="0" dirty="0">
                <a:effectLst/>
              </a:rPr>
              <a:t>Komunikacja marketingowa</a:t>
            </a:r>
            <a:endParaRPr lang="pl-PL" sz="5400" dirty="0"/>
          </a:p>
        </p:txBody>
      </p:sp>
      <p:sp>
        <p:nvSpPr>
          <p:cNvPr id="7" name="Symbol zastępczy tekstu 6">
            <a:extLst>
              <a:ext uri="{FF2B5EF4-FFF2-40B4-BE49-F238E27FC236}">
                <a16:creationId xmlns:a16="http://schemas.microsoft.com/office/drawing/2014/main" id="{8DD92F63-91CD-47FF-928E-939447665B0F}"/>
              </a:ext>
            </a:extLst>
          </p:cNvPr>
          <p:cNvSpPr>
            <a:spLocks noGrp="1"/>
          </p:cNvSpPr>
          <p:nvPr>
            <p:ph type="body" idx="1"/>
          </p:nvPr>
        </p:nvSpPr>
        <p:spPr/>
        <p:txBody>
          <a:bodyPr/>
          <a:lstStyle/>
          <a:p>
            <a:r>
              <a:rPr lang="pl-PL" dirty="0">
                <a:latin typeface="+mj-lt"/>
              </a:rPr>
              <a:t>Kinga Kamińska i Joanna Żebrowska</a:t>
            </a:r>
          </a:p>
        </p:txBody>
      </p:sp>
    </p:spTree>
    <p:extLst>
      <p:ext uri="{BB962C8B-B14F-4D97-AF65-F5344CB8AC3E}">
        <p14:creationId xmlns:p14="http://schemas.microsoft.com/office/powerpoint/2010/main" val="3878386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D3E3406-07E8-44E5-B4BD-320D3C188B62}"/>
              </a:ext>
            </a:extLst>
          </p:cNvPr>
          <p:cNvSpPr>
            <a:spLocks noGrp="1"/>
          </p:cNvSpPr>
          <p:nvPr>
            <p:ph type="title"/>
          </p:nvPr>
        </p:nvSpPr>
        <p:spPr/>
        <p:txBody>
          <a:bodyPr>
            <a:normAutofit/>
          </a:bodyPr>
          <a:lstStyle/>
          <a:p>
            <a:r>
              <a:rPr lang="pl-PL" sz="3600" dirty="0"/>
              <a:t>Badania nad skutecznością </a:t>
            </a:r>
            <a:r>
              <a:rPr lang="pl-PL" sz="3600" dirty="0" err="1"/>
              <a:t>Storytellingu</a:t>
            </a:r>
            <a:r>
              <a:rPr lang="pl-PL" sz="3600" dirty="0"/>
              <a:t>📈</a:t>
            </a:r>
          </a:p>
        </p:txBody>
      </p:sp>
      <p:sp>
        <p:nvSpPr>
          <p:cNvPr id="3" name="Symbol zastępczy zawartości 2">
            <a:extLst>
              <a:ext uri="{FF2B5EF4-FFF2-40B4-BE49-F238E27FC236}">
                <a16:creationId xmlns:a16="http://schemas.microsoft.com/office/drawing/2014/main" id="{2B6B3764-3148-4B2D-B426-F1C894FF1279}"/>
              </a:ext>
            </a:extLst>
          </p:cNvPr>
          <p:cNvSpPr>
            <a:spLocks noGrp="1"/>
          </p:cNvSpPr>
          <p:nvPr>
            <p:ph idx="1"/>
          </p:nvPr>
        </p:nvSpPr>
        <p:spPr>
          <a:xfrm>
            <a:off x="1097280" y="2108200"/>
            <a:ext cx="10058400" cy="4063999"/>
          </a:xfrm>
        </p:spPr>
        <p:txBody>
          <a:bodyPr>
            <a:normAutofit fontScale="85000" lnSpcReduction="10000"/>
          </a:bodyPr>
          <a:lstStyle/>
          <a:p>
            <a:pPr>
              <a:lnSpc>
                <a:spcPct val="107000"/>
              </a:lnSpc>
              <a:spcAft>
                <a:spcPts val="800"/>
              </a:spcAft>
            </a:pPr>
            <a:r>
              <a:rPr lang="pl-PL" sz="1600" dirty="0">
                <a:effectLst/>
                <a:latin typeface="+mj-lt"/>
                <a:ea typeface="Calibri" panose="020F0502020204030204" pitchFamily="34" charset="0"/>
                <a:cs typeface="Times#20New#20Roman"/>
              </a:rPr>
              <a:t>Badania nad skutecznością </a:t>
            </a:r>
            <a:r>
              <a:rPr lang="pl-PL" sz="1600" dirty="0" err="1">
                <a:effectLst/>
                <a:latin typeface="+mj-lt"/>
                <a:ea typeface="Calibri" panose="020F0502020204030204" pitchFamily="34" charset="0"/>
                <a:cs typeface="Times#20New#20Roman"/>
              </a:rPr>
              <a:t>storytellingu</a:t>
            </a:r>
            <a:r>
              <a:rPr lang="pl-PL" sz="1600" dirty="0">
                <a:effectLst/>
                <a:latin typeface="+mj-lt"/>
                <a:ea typeface="Calibri" panose="020F0502020204030204" pitchFamily="34" charset="0"/>
                <a:cs typeface="Times#20New#20Roman"/>
              </a:rPr>
              <a:t> wskazują, że jego użycie ma pozytywny wpływ na wybrane efekty komunikacyjne i behawioralne, a w szczególności na:</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l-PL" sz="1600" b="1" dirty="0">
                <a:effectLst/>
                <a:latin typeface="+mj-lt"/>
                <a:ea typeface="Calibri" panose="020F0502020204030204" pitchFamily="34" charset="0"/>
                <a:cs typeface="Times#20New#20Roman"/>
              </a:rPr>
              <a:t>świadomość reklamy </a:t>
            </a:r>
            <a:r>
              <a:rPr lang="pl-PL" sz="1600" dirty="0">
                <a:effectLst/>
                <a:latin typeface="+mj-lt"/>
                <a:ea typeface="Calibri" panose="020F0502020204030204" pitchFamily="34" charset="0"/>
                <a:cs typeface="Times#20New#20Roman"/>
              </a:rPr>
              <a:t>– reklama narracyjna, czyli przekazująca informacje o produkcie w formie opowieści generuje wyższe wskaźniki świadomości tej reklamy niż reklama rzeczowa, czyli przekazująca fakty lub bezpośrednie opisy cech produktów i korzyści [</a:t>
            </a:r>
            <a:r>
              <a:rPr lang="pl-PL" sz="1600" dirty="0" err="1">
                <a:effectLst/>
                <a:latin typeface="+mj-lt"/>
                <a:ea typeface="Calibri" panose="020F0502020204030204" pitchFamily="34" charset="0"/>
                <a:cs typeface="Times#20New#20Roman"/>
              </a:rPr>
              <a:t>Smith</a:t>
            </a:r>
            <a:r>
              <a:rPr lang="pl-PL" sz="1600" dirty="0">
                <a:effectLst/>
                <a:latin typeface="+mj-lt"/>
                <a:ea typeface="Calibri" panose="020F0502020204030204" pitchFamily="34" charset="0"/>
                <a:cs typeface="Times#20New#20Roman"/>
              </a:rPr>
              <a:t>, 1995; </a:t>
            </a:r>
            <a:r>
              <a:rPr lang="pl-PL" sz="1600" dirty="0" err="1">
                <a:effectLst/>
                <a:latin typeface="+mj-lt"/>
                <a:ea typeface="Calibri" panose="020F0502020204030204" pitchFamily="34" charset="0"/>
                <a:cs typeface="Times#20New#20Roman"/>
              </a:rPr>
              <a:t>Tun</a:t>
            </a:r>
            <a:r>
              <a:rPr lang="pl-PL" sz="1600" dirty="0">
                <a:effectLst/>
                <a:latin typeface="+mj-lt"/>
                <a:ea typeface="Calibri" panose="020F0502020204030204" pitchFamily="34" charset="0"/>
                <a:cs typeface="Times#20New#20Roman"/>
              </a:rPr>
              <a:t>, 1989 za: </a:t>
            </a:r>
            <a:r>
              <a:rPr lang="pl-PL" sz="1600" dirty="0" err="1">
                <a:effectLst/>
                <a:latin typeface="+mj-lt"/>
                <a:ea typeface="Calibri" panose="020F0502020204030204" pitchFamily="34" charset="0"/>
                <a:cs typeface="Times#20New#20Roman"/>
              </a:rPr>
              <a:t>Polyorat</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Alden</a:t>
            </a:r>
            <a:r>
              <a:rPr lang="pl-PL" sz="1600" dirty="0">
                <a:effectLst/>
                <a:latin typeface="+mj-lt"/>
                <a:ea typeface="Calibri" panose="020F0502020204030204" pitchFamily="34" charset="0"/>
                <a:cs typeface="Times#20New#20Roman"/>
              </a:rPr>
              <a:t>, Kim, 2007];</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l-PL" sz="1600" b="1" dirty="0">
                <a:effectLst/>
                <a:latin typeface="+mj-lt"/>
                <a:ea typeface="Calibri" panose="020F0502020204030204" pitchFamily="34" charset="0"/>
                <a:cs typeface="Times#20New#20Roman"/>
              </a:rPr>
              <a:t>percepcję jakości </a:t>
            </a:r>
            <a:r>
              <a:rPr lang="pl-PL" sz="1600" dirty="0">
                <a:effectLst/>
                <a:latin typeface="+mj-lt"/>
                <a:ea typeface="Calibri" panose="020F0502020204030204" pitchFamily="34" charset="0"/>
                <a:cs typeface="Times#20New#20Roman"/>
              </a:rPr>
              <a:t>– reklama narracyjna buduje bardziej pozytywną percepcję jakości usług oraz produktów niż reklama rzeczowa [</a:t>
            </a:r>
            <a:r>
              <a:rPr lang="pl-PL" sz="1600" dirty="0" err="1">
                <a:effectLst/>
                <a:latin typeface="+mj-lt"/>
                <a:ea typeface="Calibri" panose="020F0502020204030204" pitchFamily="34" charset="0"/>
                <a:cs typeface="Times#20New#20Roman"/>
              </a:rPr>
              <a:t>Adaval</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Wyer</a:t>
            </a:r>
            <a:r>
              <a:rPr lang="pl-PL" sz="1600" dirty="0">
                <a:effectLst/>
                <a:latin typeface="+mj-lt"/>
                <a:ea typeface="Calibri" panose="020F0502020204030204" pitchFamily="34" charset="0"/>
                <a:cs typeface="Times#20New#20Roman"/>
              </a:rPr>
              <a:t>, 1998; </a:t>
            </a:r>
            <a:r>
              <a:rPr lang="pl-PL" sz="1600" dirty="0" err="1">
                <a:effectLst/>
                <a:latin typeface="+mj-lt"/>
                <a:ea typeface="Calibri" panose="020F0502020204030204" pitchFamily="34" charset="0"/>
                <a:cs typeface="Times#20New#20Roman"/>
              </a:rPr>
              <a:t>Polyorat</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Alden</a:t>
            </a:r>
            <a:r>
              <a:rPr lang="pl-PL" sz="1600" dirty="0">
                <a:effectLst/>
                <a:latin typeface="+mj-lt"/>
                <a:ea typeface="Calibri" panose="020F0502020204030204" pitchFamily="34" charset="0"/>
                <a:cs typeface="Times#20New#20Roman"/>
              </a:rPr>
              <a:t>, Kim, 2007];</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pl-PL" sz="1600" b="1" dirty="0">
                <a:effectLst/>
                <a:latin typeface="+mj-lt"/>
                <a:ea typeface="Calibri" panose="020F0502020204030204" pitchFamily="34" charset="0"/>
                <a:cs typeface="Times#20New#20Roman"/>
              </a:rPr>
              <a:t>postawy względem reklamy </a:t>
            </a:r>
            <a:r>
              <a:rPr lang="pl-PL" sz="1600" dirty="0">
                <a:effectLst/>
                <a:latin typeface="+mj-lt"/>
                <a:ea typeface="Calibri" panose="020F0502020204030204" pitchFamily="34" charset="0"/>
                <a:cs typeface="Times#20New#20Roman"/>
              </a:rPr>
              <a:t>– reklama narracyjna buduje bardziej pozytywne postawy niż reklama rzeczowa [</a:t>
            </a:r>
            <a:r>
              <a:rPr lang="pl-PL" sz="1600" dirty="0" err="1">
                <a:effectLst/>
                <a:latin typeface="+mj-lt"/>
                <a:ea typeface="Calibri" panose="020F0502020204030204" pitchFamily="34" charset="0"/>
                <a:cs typeface="Times#20New#20Roman"/>
              </a:rPr>
              <a:t>Matilla</a:t>
            </a:r>
            <a:r>
              <a:rPr lang="pl-PL" sz="1600" dirty="0">
                <a:effectLst/>
                <a:latin typeface="+mj-lt"/>
                <a:ea typeface="Calibri" panose="020F0502020204030204" pitchFamily="34" charset="0"/>
                <a:cs typeface="Times#20New#20Roman"/>
              </a:rPr>
              <a:t>, 2000 za: </a:t>
            </a:r>
            <a:r>
              <a:rPr lang="pl-PL" sz="1600" dirty="0" err="1">
                <a:effectLst/>
                <a:latin typeface="+mj-lt"/>
                <a:ea typeface="Calibri" panose="020F0502020204030204" pitchFamily="34" charset="0"/>
                <a:cs typeface="Times#20New#20Roman"/>
              </a:rPr>
              <a:t>Polyorat</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Alden</a:t>
            </a:r>
            <a:r>
              <a:rPr lang="pl-PL" sz="1600" dirty="0">
                <a:effectLst/>
                <a:latin typeface="+mj-lt"/>
                <a:ea typeface="Calibri" panose="020F0502020204030204" pitchFamily="34" charset="0"/>
                <a:cs typeface="Times#20New#20Roman"/>
              </a:rPr>
              <a:t>, Kim, 2007];</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pl-PL" sz="1600" b="1" dirty="0">
                <a:effectLst/>
                <a:latin typeface="+mj-lt"/>
                <a:ea typeface="Calibri" panose="020F0502020204030204" pitchFamily="34" charset="0"/>
                <a:cs typeface="Times#20New#20Roman"/>
              </a:rPr>
              <a:t>intencje zakupowe </a:t>
            </a:r>
            <a:r>
              <a:rPr lang="pl-PL" sz="1600" dirty="0">
                <a:effectLst/>
                <a:latin typeface="+mj-lt"/>
                <a:ea typeface="Calibri" panose="020F0502020204030204" pitchFamily="34" charset="0"/>
                <a:cs typeface="Times#20New#20Roman"/>
              </a:rPr>
              <a:t>– reklama narracyjna buduje wyższe intencje zakupowe usług niż reklama rzeczowa [</a:t>
            </a:r>
            <a:r>
              <a:rPr lang="pl-PL" sz="1600" dirty="0" err="1">
                <a:effectLst/>
                <a:latin typeface="+mj-lt"/>
                <a:ea typeface="Calibri" panose="020F0502020204030204" pitchFamily="34" charset="0"/>
                <a:cs typeface="Times#20New#20Roman"/>
              </a:rPr>
              <a:t>Matilla</a:t>
            </a:r>
            <a:r>
              <a:rPr lang="pl-PL" sz="1600" dirty="0">
                <a:effectLst/>
                <a:latin typeface="+mj-lt"/>
                <a:ea typeface="Calibri" panose="020F0502020204030204" pitchFamily="34" charset="0"/>
                <a:cs typeface="Times#20New#20Roman"/>
              </a:rPr>
              <a:t>, 2000 za: </a:t>
            </a:r>
            <a:r>
              <a:rPr lang="pl-PL" sz="1600" dirty="0" err="1">
                <a:effectLst/>
                <a:latin typeface="+mj-lt"/>
                <a:ea typeface="Calibri" panose="020F0502020204030204" pitchFamily="34" charset="0"/>
                <a:cs typeface="Times#20New#20Roman"/>
              </a:rPr>
              <a:t>Polyorat</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Alden</a:t>
            </a:r>
            <a:r>
              <a:rPr lang="pl-PL" sz="1600" dirty="0">
                <a:effectLst/>
                <a:latin typeface="+mj-lt"/>
                <a:ea typeface="Calibri" panose="020F0502020204030204" pitchFamily="34" charset="0"/>
                <a:cs typeface="Times#20New#20Roman"/>
              </a:rPr>
              <a:t>, Kim, 2007] oraz wyższe intencje zakupowe produktów.</a:t>
            </a:r>
          </a:p>
          <a:p>
            <a:pPr marL="342900" lvl="0" indent="-342900">
              <a:lnSpc>
                <a:spcPct val="107000"/>
              </a:lnSpc>
              <a:spcAft>
                <a:spcPts val="800"/>
              </a:spcAft>
              <a:buFont typeface="Symbol" panose="05050102010706020507" pitchFamily="18" charset="2"/>
              <a:buChar char=""/>
            </a:pPr>
            <a:r>
              <a:rPr lang="pl-PL" sz="1600" b="1" dirty="0">
                <a:effectLst/>
                <a:latin typeface="+mj-lt"/>
                <a:ea typeface="Calibri" panose="020F0502020204030204" pitchFamily="34" charset="0"/>
                <a:cs typeface="Times#20New#20Roman"/>
              </a:rPr>
              <a:t>zaangażowanie w treść reklamy </a:t>
            </a:r>
            <a:r>
              <a:rPr lang="pl-PL" sz="1600" dirty="0">
                <a:effectLst/>
                <a:latin typeface="+mj-lt"/>
                <a:ea typeface="Calibri" panose="020F0502020204030204" pitchFamily="34" charset="0"/>
                <a:cs typeface="Times#20New#20Roman"/>
              </a:rPr>
              <a:t>– reklama narracyjna buduje wyższe zaangażowanie w jej treść niż reklama rzeczowa [</a:t>
            </a:r>
            <a:r>
              <a:rPr lang="pl-PL" sz="1600" dirty="0" err="1">
                <a:effectLst/>
                <a:latin typeface="+mj-lt"/>
                <a:ea typeface="Calibri" panose="020F0502020204030204" pitchFamily="34" charset="0"/>
                <a:cs typeface="Times#20New#20Roman"/>
              </a:rPr>
              <a:t>Polyorat</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Alden</a:t>
            </a:r>
            <a:r>
              <a:rPr lang="pl-PL" sz="1600" dirty="0">
                <a:effectLst/>
                <a:latin typeface="+mj-lt"/>
                <a:ea typeface="Calibri" panose="020F0502020204030204" pitchFamily="34" charset="0"/>
                <a:cs typeface="Times#20New#20Roman"/>
              </a:rPr>
              <a:t>, Kim, 2007].</a:t>
            </a:r>
          </a:p>
          <a:p>
            <a:pPr lvl="0">
              <a:lnSpc>
                <a:spcPct val="107000"/>
              </a:lnSpc>
              <a:spcAft>
                <a:spcPts val="800"/>
              </a:spcAft>
              <a:buFont typeface="Arial" panose="020B0604020202020204" pitchFamily="34" charset="0"/>
              <a:buChar char="•"/>
            </a:pPr>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24527158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184F4AE-8A45-41A7-819C-C5C24D6077AC}"/>
              </a:ext>
            </a:extLst>
          </p:cNvPr>
          <p:cNvSpPr>
            <a:spLocks noGrp="1"/>
          </p:cNvSpPr>
          <p:nvPr>
            <p:ph type="title"/>
          </p:nvPr>
        </p:nvSpPr>
        <p:spPr/>
        <p:txBody>
          <a:bodyPr>
            <a:normAutofit/>
          </a:bodyPr>
          <a:lstStyle/>
          <a:p>
            <a:r>
              <a:rPr lang="pl-PL" sz="2800" dirty="0"/>
              <a:t>Obszary dalszych badań oraz implikacje menedżerskie</a:t>
            </a:r>
          </a:p>
        </p:txBody>
      </p:sp>
      <p:sp>
        <p:nvSpPr>
          <p:cNvPr id="3" name="Symbol zastępczy zawartości 2">
            <a:extLst>
              <a:ext uri="{FF2B5EF4-FFF2-40B4-BE49-F238E27FC236}">
                <a16:creationId xmlns:a16="http://schemas.microsoft.com/office/drawing/2014/main" id="{DDC9F096-1225-49D2-958C-E1A9A2B4BB11}"/>
              </a:ext>
            </a:extLst>
          </p:cNvPr>
          <p:cNvSpPr>
            <a:spLocks noGrp="1"/>
          </p:cNvSpPr>
          <p:nvPr>
            <p:ph idx="1"/>
          </p:nvPr>
        </p:nvSpPr>
        <p:spPr/>
        <p:txBody>
          <a:bodyPr>
            <a:normAutofit fontScale="55000" lnSpcReduction="20000"/>
          </a:bodyPr>
          <a:lstStyle/>
          <a:p>
            <a:r>
              <a:rPr lang="pl-PL" sz="2700" dirty="0">
                <a:effectLst/>
                <a:latin typeface="+mj-lt"/>
                <a:ea typeface="Calibri" panose="020F0502020204030204" pitchFamily="34" charset="0"/>
                <a:cs typeface="Times#20New#20Roman"/>
              </a:rPr>
              <a:t>Na tle poprzednich analiz pojawia się pytanie o przyszłe kierunki wykorzystania koncepcji </a:t>
            </a:r>
            <a:r>
              <a:rPr lang="pl-PL" sz="2700" dirty="0" err="1">
                <a:effectLst/>
                <a:latin typeface="+mj-lt"/>
                <a:ea typeface="Calibri" panose="020F0502020204030204" pitchFamily="34" charset="0"/>
                <a:cs typeface="Times#20New#20Roman"/>
              </a:rPr>
              <a:t>storytellingu</a:t>
            </a:r>
            <a:r>
              <a:rPr lang="pl-PL" sz="2700" dirty="0">
                <a:effectLst/>
                <a:latin typeface="+mj-lt"/>
                <a:ea typeface="Calibri" panose="020F0502020204030204" pitchFamily="34" charset="0"/>
                <a:cs typeface="Times#20New#20Roman"/>
              </a:rPr>
              <a:t>. Dla procesów poznania oraz pragmatyki warto badać wpływ </a:t>
            </a:r>
            <a:r>
              <a:rPr lang="pl-PL" sz="2700" dirty="0" err="1">
                <a:effectLst/>
                <a:latin typeface="+mj-lt"/>
                <a:ea typeface="Calibri" panose="020F0502020204030204" pitchFamily="34" charset="0"/>
                <a:cs typeface="Times#20New#20Roman"/>
              </a:rPr>
              <a:t>storytellingu</a:t>
            </a:r>
            <a:r>
              <a:rPr lang="pl-PL" sz="2700" dirty="0">
                <a:effectLst/>
                <a:latin typeface="+mj-lt"/>
                <a:ea typeface="Calibri" panose="020F0502020204030204" pitchFamily="34" charset="0"/>
                <a:cs typeface="Times#20New#20Roman"/>
              </a:rPr>
              <a:t> na:</a:t>
            </a:r>
          </a:p>
          <a:p>
            <a:pPr marL="342900" lvl="0" indent="-342900">
              <a:buFont typeface="Symbol" panose="05050102010706020507" pitchFamily="18" charset="2"/>
              <a:buChar char=""/>
            </a:pPr>
            <a:r>
              <a:rPr lang="pl-PL" sz="2700" dirty="0">
                <a:solidFill>
                  <a:srgbClr val="000000"/>
                </a:solidFill>
                <a:effectLst/>
                <a:latin typeface="+mj-lt"/>
                <a:ea typeface="Calibri" panose="020F0502020204030204" pitchFamily="34" charset="0"/>
                <a:cs typeface="Times#20New#20Roman"/>
              </a:rPr>
              <a:t>efekty komunikacyjne związane z marką (ocena skuteczności </a:t>
            </a:r>
            <a:r>
              <a:rPr lang="pl-PL" sz="2700" dirty="0" err="1">
                <a:solidFill>
                  <a:srgbClr val="000000"/>
                </a:solidFill>
                <a:effectLst/>
                <a:latin typeface="+mj-lt"/>
                <a:ea typeface="Calibri" panose="020F0502020204030204" pitchFamily="34" charset="0"/>
                <a:cs typeface="Times#20New#20Roman"/>
              </a:rPr>
              <a:t>storytellingu</a:t>
            </a:r>
            <a:r>
              <a:rPr lang="pl-PL" sz="2700" dirty="0">
                <a:solidFill>
                  <a:srgbClr val="000000"/>
                </a:solidFill>
                <a:effectLst/>
                <a:latin typeface="+mj-lt"/>
                <a:ea typeface="Calibri" panose="020F0502020204030204" pitchFamily="34" charset="0"/>
                <a:cs typeface="Times#20New#20Roman"/>
              </a:rPr>
              <a:t> w budowaniu świadomości i wizerunku marki),</a:t>
            </a:r>
            <a:endParaRPr lang="pl-PL" sz="2700" dirty="0">
              <a:effectLst/>
              <a:latin typeface="+mj-lt"/>
              <a:ea typeface="Times New Roman" panose="02020603050405020304" pitchFamily="18" charset="0"/>
            </a:endParaRPr>
          </a:p>
          <a:p>
            <a:pPr marL="342900" lvl="0" indent="-342900">
              <a:buFont typeface="Symbol" panose="05050102010706020507" pitchFamily="18" charset="2"/>
              <a:buChar char=""/>
            </a:pPr>
            <a:r>
              <a:rPr lang="pl-PL" sz="2700" dirty="0">
                <a:solidFill>
                  <a:srgbClr val="000000"/>
                </a:solidFill>
                <a:effectLst/>
                <a:latin typeface="+mj-lt"/>
                <a:ea typeface="Calibri" panose="020F0502020204030204" pitchFamily="34" charset="0"/>
                <a:cs typeface="Times#20New#20Roman"/>
              </a:rPr>
              <a:t>pozostałe efekty behawioralne związane z marką (w szczególności zdolność do budowania satysfakcji z zakupu i użytkowania marki oraz lojalności),</a:t>
            </a:r>
            <a:endParaRPr lang="pl-PL" sz="2700" dirty="0">
              <a:effectLst/>
              <a:latin typeface="+mj-lt"/>
              <a:ea typeface="Times New Roman" panose="02020603050405020304" pitchFamily="18" charset="0"/>
            </a:endParaRPr>
          </a:p>
          <a:p>
            <a:pPr marL="342900" lvl="0" indent="-342900">
              <a:buFont typeface="Symbol" panose="05050102010706020507" pitchFamily="18" charset="2"/>
              <a:buChar char=""/>
            </a:pPr>
            <a:r>
              <a:rPr lang="pl-PL" sz="2700" dirty="0">
                <a:solidFill>
                  <a:srgbClr val="000000"/>
                </a:solidFill>
                <a:effectLst/>
                <a:latin typeface="+mj-lt"/>
                <a:ea typeface="Calibri" panose="020F0502020204030204" pitchFamily="34" charset="0"/>
                <a:cs typeface="Times#20New#20Roman"/>
              </a:rPr>
              <a:t>cenę marki i zachowania wśród inwestorów,</a:t>
            </a:r>
            <a:endParaRPr lang="pl-PL" sz="2700" dirty="0">
              <a:effectLst/>
              <a:latin typeface="+mj-lt"/>
              <a:ea typeface="Times New Roman" panose="02020603050405020304" pitchFamily="18" charset="0"/>
            </a:endParaRPr>
          </a:p>
          <a:p>
            <a:pPr marL="342900" lvl="0" indent="-342900">
              <a:buFont typeface="Symbol" panose="05050102010706020507" pitchFamily="18" charset="2"/>
              <a:buChar char=""/>
            </a:pPr>
            <a:r>
              <a:rPr lang="pl-PL" sz="2700" dirty="0">
                <a:solidFill>
                  <a:srgbClr val="000000"/>
                </a:solidFill>
                <a:effectLst/>
                <a:latin typeface="+mj-lt"/>
                <a:ea typeface="Calibri" panose="020F0502020204030204" pitchFamily="34" charset="0"/>
                <a:cs typeface="Times#20New#20Roman"/>
              </a:rPr>
              <a:t>wizerunek marki i decyzje zakupowe w relacjach B2B,</a:t>
            </a:r>
            <a:endParaRPr lang="pl-PL" sz="2700" dirty="0">
              <a:effectLst/>
              <a:latin typeface="+mj-lt"/>
              <a:ea typeface="Times New Roman" panose="02020603050405020304" pitchFamily="18" charset="0"/>
            </a:endParaRPr>
          </a:p>
          <a:p>
            <a:pPr marL="342900" lvl="0" indent="-342900">
              <a:buFont typeface="Symbol" panose="05050102010706020507" pitchFamily="18" charset="2"/>
              <a:buChar char=""/>
            </a:pPr>
            <a:r>
              <a:rPr lang="pl-PL" sz="2700" dirty="0">
                <a:solidFill>
                  <a:srgbClr val="000000"/>
                </a:solidFill>
                <a:effectLst/>
                <a:latin typeface="+mj-lt"/>
                <a:ea typeface="Calibri" panose="020F0502020204030204" pitchFamily="34" charset="0"/>
                <a:cs typeface="Times#20New#20Roman"/>
              </a:rPr>
              <a:t>relacje z mediami i opinię publiczną.</a:t>
            </a:r>
          </a:p>
          <a:p>
            <a:pPr algn="l"/>
            <a:r>
              <a:rPr lang="pl-PL" sz="2700" dirty="0">
                <a:effectLst/>
                <a:latin typeface="+mj-lt"/>
                <a:ea typeface="Calibri" panose="020F0502020204030204" pitchFamily="34" charset="0"/>
                <a:cs typeface="Times New Roman" panose="02020603050405020304" pitchFamily="18" charset="0"/>
              </a:rPr>
              <a:t>💭 </a:t>
            </a:r>
            <a:r>
              <a:rPr lang="pl-PL" sz="2700" b="0" i="0" u="none" strike="noStrike" baseline="0" dirty="0">
                <a:latin typeface="+mj-lt"/>
              </a:rPr>
              <a:t>Pozytywne rezultaty badań w tych obszarach w pełni uzasadnią dalsze badania, w szczególności nad stopniem znajomości koncepcji </a:t>
            </a:r>
            <a:r>
              <a:rPr lang="pl-PL" sz="2700" b="0" i="0" u="none" strike="noStrike" baseline="0" dirty="0" err="1">
                <a:latin typeface="+mj-lt"/>
              </a:rPr>
              <a:t>storytellingu</a:t>
            </a:r>
            <a:r>
              <a:rPr lang="pl-PL" sz="2700" b="0" i="0" u="none" strike="noStrike" baseline="0" dirty="0">
                <a:latin typeface="+mj-lt"/>
              </a:rPr>
              <a:t> wśród polskich menedżerów, stopniem wykorzystania tej koncepcji oraz oceną jej skuteczności w praktyce.</a:t>
            </a:r>
            <a:endParaRPr lang="pl-PL" sz="2700" dirty="0">
              <a:effectLst/>
              <a:latin typeface="+mj-lt"/>
              <a:ea typeface="Times New Roman" panose="02020603050405020304" pitchFamily="18" charset="0"/>
            </a:endParaRPr>
          </a:p>
          <a:p>
            <a:endParaRPr lang="pl-PL"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41650119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9567B84-E563-4F73-A864-19152B949399}"/>
              </a:ext>
            </a:extLst>
          </p:cNvPr>
          <p:cNvSpPr>
            <a:spLocks noGrp="1"/>
          </p:cNvSpPr>
          <p:nvPr>
            <p:ph type="title"/>
          </p:nvPr>
        </p:nvSpPr>
        <p:spPr/>
        <p:txBody>
          <a:bodyPr>
            <a:normAutofit/>
          </a:bodyPr>
          <a:lstStyle/>
          <a:p>
            <a:r>
              <a:rPr lang="pl-PL" sz="3600" dirty="0"/>
              <a:t>Zainteresowanie koncepcją </a:t>
            </a:r>
            <a:r>
              <a:rPr lang="pl-PL" sz="3600" dirty="0" err="1"/>
              <a:t>Storytellingu</a:t>
            </a:r>
            <a:r>
              <a:rPr lang="pl-PL" sz="3600" dirty="0"/>
              <a:t>…</a:t>
            </a:r>
          </a:p>
        </p:txBody>
      </p:sp>
      <p:sp>
        <p:nvSpPr>
          <p:cNvPr id="3" name="Symbol zastępczy zawartości 2">
            <a:extLst>
              <a:ext uri="{FF2B5EF4-FFF2-40B4-BE49-F238E27FC236}">
                <a16:creationId xmlns:a16="http://schemas.microsoft.com/office/drawing/2014/main" id="{D0C11235-6B38-4265-BB2F-39B9E4475BEA}"/>
              </a:ext>
            </a:extLst>
          </p:cNvPr>
          <p:cNvSpPr>
            <a:spLocks noGrp="1"/>
          </p:cNvSpPr>
          <p:nvPr>
            <p:ph idx="1"/>
          </p:nvPr>
        </p:nvSpPr>
        <p:spPr/>
        <p:txBody>
          <a:bodyPr>
            <a:normAutofit lnSpcReduction="10000"/>
          </a:bodyPr>
          <a:lstStyle/>
          <a:p>
            <a:pPr>
              <a:lnSpc>
                <a:spcPct val="107000"/>
              </a:lnSpc>
              <a:spcAft>
                <a:spcPts val="800"/>
              </a:spcAft>
            </a:pPr>
            <a:r>
              <a:rPr lang="pl-PL" sz="1600" dirty="0">
                <a:effectLst/>
                <a:latin typeface="+mj-lt"/>
                <a:ea typeface="Calibri" panose="020F0502020204030204" pitchFamily="34" charset="0"/>
                <a:cs typeface="Times#20New#20Roman"/>
              </a:rPr>
              <a:t>…można zauważyć również w praktyce gospodarczej.</a:t>
            </a:r>
            <a:r>
              <a:rPr lang="pl-PL" sz="1600" dirty="0">
                <a:latin typeface="+mj-lt"/>
                <a:ea typeface="Calibri" panose="020F0502020204030204" pitchFamily="34" charset="0"/>
                <a:cs typeface="Times New Roman" panose="02020603050405020304" pitchFamily="18" charset="0"/>
              </a:rPr>
              <a:t> </a:t>
            </a:r>
            <a:r>
              <a:rPr lang="pl-PL" sz="1600" dirty="0">
                <a:effectLst/>
                <a:latin typeface="+mj-lt"/>
                <a:ea typeface="Calibri" panose="020F0502020204030204" pitchFamily="34" charset="0"/>
                <a:cs typeface="Times#20New#20Roman"/>
              </a:rPr>
              <a:t>Z badań przeprowadzonych w 2008 r. wśród top managerów w USA wynika, że [</a:t>
            </a:r>
            <a:r>
              <a:rPr lang="pl-PL" sz="1600" dirty="0" err="1">
                <a:effectLst/>
                <a:latin typeface="+mj-lt"/>
                <a:ea typeface="Calibri" panose="020F0502020204030204" pitchFamily="34" charset="0"/>
                <a:cs typeface="Times#20New#20Roman"/>
              </a:rPr>
              <a:t>Ringer</a:t>
            </a:r>
            <a:r>
              <a:rPr lang="pl-PL" sz="1600" dirty="0">
                <a:effectLst/>
                <a:latin typeface="+mj-lt"/>
                <a:ea typeface="Calibri" panose="020F0502020204030204" pitchFamily="34" charset="0"/>
                <a:cs typeface="Times#20New#20Roman"/>
              </a:rPr>
              <a:t>, </a:t>
            </a:r>
            <a:r>
              <a:rPr lang="pl-PL" sz="1600" dirty="0" err="1">
                <a:effectLst/>
                <a:latin typeface="+mj-lt"/>
                <a:ea typeface="Calibri" panose="020F0502020204030204" pitchFamily="34" charset="0"/>
                <a:cs typeface="Times#20New#20Roman"/>
              </a:rPr>
              <a:t>Thibodeau</a:t>
            </a:r>
            <a:r>
              <a:rPr lang="pl-PL" sz="1600" dirty="0">
                <a:effectLst/>
                <a:latin typeface="+mj-lt"/>
                <a:ea typeface="Calibri" panose="020F0502020204030204" pitchFamily="34" charset="0"/>
                <a:cs typeface="Times#20New#20Roman"/>
              </a:rPr>
              <a:t>, 2008]:</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l-PL" sz="1600" dirty="0">
                <a:effectLst/>
                <a:latin typeface="+mj-lt"/>
                <a:ea typeface="Calibri" panose="020F0502020204030204" pitchFamily="34" charset="0"/>
                <a:cs typeface="Times#20New#20Roman"/>
              </a:rPr>
              <a:t>63% badanych uważa, że klasyczne koncepcje pozycjonowania marki tracą na efektywności,</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l-PL" sz="1600" dirty="0">
                <a:effectLst/>
                <a:latin typeface="+mj-lt"/>
                <a:ea typeface="Calibri" panose="020F0502020204030204" pitchFamily="34" charset="0"/>
                <a:cs typeface="Times#20New#20Roman"/>
              </a:rPr>
              <a:t>62% badanych poszukuje nowych (przełomowych) metod budowania marki,</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pl-PL" sz="1600" dirty="0">
                <a:effectLst/>
                <a:latin typeface="+mj-lt"/>
                <a:ea typeface="Calibri" panose="020F0502020204030204" pitchFamily="34" charset="0"/>
                <a:cs typeface="Times#20New#20Roman"/>
              </a:rPr>
              <a:t>63% badanych uważa, że sukces marki zależy od jej zdolności do rozwinięcia angażującej narracji i używania silnych metafor,</a:t>
            </a:r>
            <a:endParaRPr lang="pl-PL" sz="1600" dirty="0">
              <a:effectLst/>
              <a:latin typeface="+mj-lt"/>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Symbol" panose="05050102010706020507" pitchFamily="18" charset="2"/>
              <a:buChar char=""/>
            </a:pPr>
            <a:r>
              <a:rPr lang="pl-PL" sz="1600" dirty="0">
                <a:effectLst/>
                <a:latin typeface="+mj-lt"/>
                <a:ea typeface="Calibri" panose="020F0502020204030204" pitchFamily="34" charset="0"/>
                <a:cs typeface="Times#20New#20Roman"/>
              </a:rPr>
              <a:t>44% badanych uważa, że </a:t>
            </a:r>
            <a:r>
              <a:rPr lang="pl-PL" sz="1600" dirty="0" err="1">
                <a:effectLst/>
                <a:latin typeface="+mj-lt"/>
                <a:ea typeface="Calibri" panose="020F0502020204030204" pitchFamily="34" charset="0"/>
                <a:cs typeface="Times#20New#20Roman"/>
              </a:rPr>
              <a:t>storytelling</a:t>
            </a:r>
            <a:r>
              <a:rPr lang="pl-PL" sz="1600" dirty="0">
                <a:effectLst/>
                <a:latin typeface="+mj-lt"/>
                <a:ea typeface="Calibri" panose="020F0502020204030204" pitchFamily="34" charset="0"/>
                <a:cs typeface="Times#20New#20Roman"/>
              </a:rPr>
              <a:t> będzie kluczowym zjawiskiem marketingowym w prowadzeniu biznesu.</a:t>
            </a:r>
          </a:p>
          <a:p>
            <a:pPr marL="0" lvl="0" indent="0">
              <a:lnSpc>
                <a:spcPct val="107000"/>
              </a:lnSpc>
              <a:spcAft>
                <a:spcPts val="800"/>
              </a:spcAft>
              <a:buNone/>
            </a:pPr>
            <a:r>
              <a:rPr lang="pl-PL" sz="1600" dirty="0">
                <a:effectLst/>
                <a:latin typeface="+mj-lt"/>
                <a:ea typeface="Calibri" panose="020F0502020204030204" pitchFamily="34" charset="0"/>
                <a:cs typeface="Times New Roman" panose="02020603050405020304" pitchFamily="18" charset="0"/>
              </a:rPr>
              <a:t>💭Autorzy tego badania w świetle powyższych wyników stawiają tezę, że </a:t>
            </a:r>
            <a:r>
              <a:rPr lang="pl-PL" sz="1600" dirty="0" err="1">
                <a:effectLst/>
                <a:latin typeface="+mj-lt"/>
                <a:ea typeface="Calibri" panose="020F0502020204030204" pitchFamily="34" charset="0"/>
                <a:cs typeface="Times New Roman" panose="02020603050405020304" pitchFamily="18" charset="0"/>
              </a:rPr>
              <a:t>storytelling</a:t>
            </a:r>
            <a:r>
              <a:rPr lang="pl-PL" sz="1600" dirty="0">
                <a:effectLst/>
                <a:latin typeface="+mj-lt"/>
                <a:ea typeface="Calibri" panose="020F0502020204030204" pitchFamily="34" charset="0"/>
                <a:cs typeface="Times New Roman" panose="02020603050405020304" pitchFamily="18" charset="0"/>
              </a:rPr>
              <a:t> może zastąpić klasyczną metodę pozycjonowania marki [</a:t>
            </a:r>
            <a:r>
              <a:rPr lang="pl-PL" sz="1600" dirty="0" err="1">
                <a:effectLst/>
                <a:latin typeface="+mj-lt"/>
                <a:ea typeface="Calibri" panose="020F0502020204030204" pitchFamily="34" charset="0"/>
                <a:cs typeface="Times New Roman" panose="02020603050405020304" pitchFamily="18" charset="0"/>
              </a:rPr>
              <a:t>Ringer</a:t>
            </a:r>
            <a:r>
              <a:rPr lang="pl-PL" sz="1600" dirty="0">
                <a:effectLst/>
                <a:latin typeface="+mj-lt"/>
                <a:ea typeface="Calibri" panose="020F0502020204030204" pitchFamily="34" charset="0"/>
                <a:cs typeface="Times New Roman" panose="02020603050405020304" pitchFamily="18" charset="0"/>
              </a:rPr>
              <a:t>, </a:t>
            </a:r>
            <a:r>
              <a:rPr lang="pl-PL" sz="1600" dirty="0" err="1">
                <a:effectLst/>
                <a:latin typeface="+mj-lt"/>
                <a:ea typeface="Calibri" panose="020F0502020204030204" pitchFamily="34" charset="0"/>
                <a:cs typeface="Times New Roman" panose="02020603050405020304" pitchFamily="18" charset="0"/>
              </a:rPr>
              <a:t>Thibodeau</a:t>
            </a:r>
            <a:r>
              <a:rPr lang="pl-PL" sz="1600" dirty="0">
                <a:effectLst/>
                <a:latin typeface="+mj-lt"/>
                <a:ea typeface="Calibri" panose="020F0502020204030204" pitchFamily="34" charset="0"/>
                <a:cs typeface="Times New Roman" panose="02020603050405020304" pitchFamily="18" charset="0"/>
              </a:rPr>
              <a:t>, 2008, s. 6].</a:t>
            </a:r>
          </a:p>
          <a:p>
            <a:endParaRPr lang="pl-PL" dirty="0"/>
          </a:p>
        </p:txBody>
      </p:sp>
    </p:spTree>
    <p:extLst>
      <p:ext uri="{BB962C8B-B14F-4D97-AF65-F5344CB8AC3E}">
        <p14:creationId xmlns:p14="http://schemas.microsoft.com/office/powerpoint/2010/main" val="5898531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BA98B84-63FB-4AE4-9DD9-068D35F5D2B9}"/>
              </a:ext>
            </a:extLst>
          </p:cNvPr>
          <p:cNvSpPr>
            <a:spLocks noGrp="1"/>
          </p:cNvSpPr>
          <p:nvPr>
            <p:ph type="title"/>
          </p:nvPr>
        </p:nvSpPr>
        <p:spPr/>
        <p:txBody>
          <a:bodyPr/>
          <a:lstStyle/>
          <a:p>
            <a:r>
              <a:rPr lang="pl-PL" dirty="0"/>
              <a:t>Ciekawostka💡</a:t>
            </a:r>
          </a:p>
        </p:txBody>
      </p:sp>
      <p:sp>
        <p:nvSpPr>
          <p:cNvPr id="3" name="Symbol zastępczy zawartości 2">
            <a:extLst>
              <a:ext uri="{FF2B5EF4-FFF2-40B4-BE49-F238E27FC236}">
                <a16:creationId xmlns:a16="http://schemas.microsoft.com/office/drawing/2014/main" id="{AEB3289E-F22A-43CC-BC37-3A3A09A30430}"/>
              </a:ext>
            </a:extLst>
          </p:cNvPr>
          <p:cNvSpPr>
            <a:spLocks noGrp="1"/>
          </p:cNvSpPr>
          <p:nvPr>
            <p:ph idx="1"/>
          </p:nvPr>
        </p:nvSpPr>
        <p:spPr/>
        <p:txBody>
          <a:bodyPr/>
          <a:lstStyle/>
          <a:p>
            <a:r>
              <a:rPr lang="pl-PL" dirty="0">
                <a:latin typeface="+mj-lt"/>
              </a:rPr>
              <a:t>Ciekawym przykładem próby wykorzystania kryzysu do stworzenia opowieści marki jest </a:t>
            </a:r>
            <a:r>
              <a:rPr lang="pl-PL" b="1" dirty="0" err="1">
                <a:solidFill>
                  <a:srgbClr val="9BA8B7"/>
                </a:solidFill>
                <a:latin typeface="+mj-lt"/>
              </a:rPr>
              <a:t>Domino’s</a:t>
            </a:r>
            <a:r>
              <a:rPr lang="pl-PL" b="1" dirty="0">
                <a:solidFill>
                  <a:srgbClr val="9BA8B7"/>
                </a:solidFill>
                <a:latin typeface="+mj-lt"/>
              </a:rPr>
              <a:t> Pizza</a:t>
            </a:r>
            <a:r>
              <a:rPr lang="pl-PL" dirty="0">
                <a:latin typeface="+mj-lt"/>
              </a:rPr>
              <a:t>.</a:t>
            </a:r>
          </a:p>
          <a:p>
            <a:endParaRPr lang="pl-PL" dirty="0">
              <a:latin typeface="+mj-lt"/>
            </a:endParaRPr>
          </a:p>
          <a:p>
            <a:endParaRPr lang="pl-PL" dirty="0">
              <a:latin typeface="+mj-lt"/>
            </a:endParaRPr>
          </a:p>
        </p:txBody>
      </p:sp>
      <p:pic>
        <p:nvPicPr>
          <p:cNvPr id="2054" name="Picture 6" descr="Dominos એ Pizza ડિલિવરી પર લેશે આટલા રૂપિયા ચાર્જ, Pizza થયો મોંઘો... PTN  NEWS">
            <a:extLst>
              <a:ext uri="{FF2B5EF4-FFF2-40B4-BE49-F238E27FC236}">
                <a16:creationId xmlns:a16="http://schemas.microsoft.com/office/drawing/2014/main" id="{8024936F-AD2B-4472-8E7E-AF9B22A74A5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637" y="2968729"/>
            <a:ext cx="5800725" cy="29003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7380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ymbol zastępczy obrazu 8">
            <a:extLst>
              <a:ext uri="{FF2B5EF4-FFF2-40B4-BE49-F238E27FC236}">
                <a16:creationId xmlns:a16="http://schemas.microsoft.com/office/drawing/2014/main" id="{4A2018B6-67EE-4628-8D57-61C8330DA3D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1730" b="21730"/>
          <a:stretch>
            <a:fillRect/>
          </a:stretch>
        </p:blipFill>
        <p:spPr/>
      </p:pic>
      <p:sp>
        <p:nvSpPr>
          <p:cNvPr id="5" name="Tytuł 4">
            <a:extLst>
              <a:ext uri="{FF2B5EF4-FFF2-40B4-BE49-F238E27FC236}">
                <a16:creationId xmlns:a16="http://schemas.microsoft.com/office/drawing/2014/main" id="{B59D0BA6-37A7-4D9B-8DF0-9CCA5D32B576}"/>
              </a:ext>
            </a:extLst>
          </p:cNvPr>
          <p:cNvSpPr>
            <a:spLocks noGrp="1"/>
          </p:cNvSpPr>
          <p:nvPr>
            <p:ph type="title"/>
          </p:nvPr>
        </p:nvSpPr>
        <p:spPr/>
        <p:txBody>
          <a:bodyPr/>
          <a:lstStyle/>
          <a:p>
            <a:r>
              <a:rPr lang="pl-PL" dirty="0"/>
              <a:t>Co to takiego?</a:t>
            </a:r>
          </a:p>
        </p:txBody>
      </p:sp>
      <p:cxnSp>
        <p:nvCxnSpPr>
          <p:cNvPr id="11" name="Łącznik prosty 10">
            <a:extLst>
              <a:ext uri="{FF2B5EF4-FFF2-40B4-BE49-F238E27FC236}">
                <a16:creationId xmlns:a16="http://schemas.microsoft.com/office/drawing/2014/main" id="{0C51A027-590E-4F17-BEFC-41C934A4BF6C}"/>
              </a:ext>
            </a:extLst>
          </p:cNvPr>
          <p:cNvCxnSpPr>
            <a:cxnSpLocks/>
          </p:cNvCxnSpPr>
          <p:nvPr/>
        </p:nvCxnSpPr>
        <p:spPr>
          <a:xfrm>
            <a:off x="733425" y="5562600"/>
            <a:ext cx="509587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33157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ytuł 9">
            <a:extLst>
              <a:ext uri="{FF2B5EF4-FFF2-40B4-BE49-F238E27FC236}">
                <a16:creationId xmlns:a16="http://schemas.microsoft.com/office/drawing/2014/main" id="{779473E5-9AF0-4ECB-8731-F57E9764F3A7}"/>
              </a:ext>
            </a:extLst>
          </p:cNvPr>
          <p:cNvSpPr>
            <a:spLocks noGrp="1"/>
          </p:cNvSpPr>
          <p:nvPr>
            <p:ph type="title"/>
          </p:nvPr>
        </p:nvSpPr>
        <p:spPr/>
        <p:txBody>
          <a:bodyPr/>
          <a:lstStyle/>
          <a:p>
            <a:r>
              <a:rPr lang="pl-PL" dirty="0"/>
              <a:t>Blog i jego znaczenie👥</a:t>
            </a:r>
          </a:p>
        </p:txBody>
      </p:sp>
      <p:sp>
        <p:nvSpPr>
          <p:cNvPr id="11" name="Symbol zastępczy zawartości 10">
            <a:extLst>
              <a:ext uri="{FF2B5EF4-FFF2-40B4-BE49-F238E27FC236}">
                <a16:creationId xmlns:a16="http://schemas.microsoft.com/office/drawing/2014/main" id="{BD97E677-D71B-4E82-96C0-4C8112AC1BEB}"/>
              </a:ext>
            </a:extLst>
          </p:cNvPr>
          <p:cNvSpPr>
            <a:spLocks noGrp="1"/>
          </p:cNvSpPr>
          <p:nvPr>
            <p:ph idx="1"/>
          </p:nvPr>
        </p:nvSpPr>
        <p:spPr/>
        <p:txBody>
          <a:bodyPr>
            <a:normAutofit/>
          </a:bodyPr>
          <a:lstStyle/>
          <a:p>
            <a:pPr marL="0" indent="0">
              <a:buNone/>
            </a:pPr>
            <a:r>
              <a:rPr lang="pl-PL" sz="1800" dirty="0">
                <a:latin typeface="+mj-lt"/>
              </a:rPr>
              <a:t>Jest to rodzaj strony internetowej zawierającej odrębne, zazwyczaj uporządkowane chronologicznie wpisy. Blogi umożliwiają zazwyczaj archiwizację oraz kategoryzację i </a:t>
            </a:r>
            <a:r>
              <a:rPr lang="pl-PL" sz="1800" dirty="0" err="1">
                <a:latin typeface="+mj-lt"/>
              </a:rPr>
              <a:t>tagowanie</a:t>
            </a:r>
            <a:r>
              <a:rPr lang="pl-PL" sz="1800" dirty="0">
                <a:latin typeface="+mj-lt"/>
              </a:rPr>
              <a:t> wpisów, a także komentowanie notatek przez czytelników danego dziennika sieciowego. Ogół blogów traktowany jako medium komunikacyjne nosi nazwę </a:t>
            </a:r>
            <a:r>
              <a:rPr lang="pl-PL" sz="1800" dirty="0" err="1">
                <a:latin typeface="+mj-lt"/>
              </a:rPr>
              <a:t>blogosfery</a:t>
            </a:r>
            <a:r>
              <a:rPr lang="pl-PL" sz="1800" dirty="0">
                <a:latin typeface="+mj-lt"/>
              </a:rPr>
              <a:t>. W blogach najważniejszą funkcję komunikacyjną pełni tekst językowy, choć pojawiają się także materiały graficzne czy nagrania video.</a:t>
            </a:r>
          </a:p>
          <a:p>
            <a:pPr marL="0" indent="0">
              <a:buNone/>
            </a:pPr>
            <a:r>
              <a:rPr lang="pl-PL" sz="1800" dirty="0">
                <a:latin typeface="+mj-lt"/>
              </a:rPr>
              <a:t>Blog od wielu innych stron internetowych różni się zawartością. Niegdyś </a:t>
            </a:r>
            <a:r>
              <a:rPr lang="pl-PL" sz="1800" dirty="0" err="1">
                <a:latin typeface="+mj-lt"/>
              </a:rPr>
              <a:t>weblogi</a:t>
            </a:r>
            <a:r>
              <a:rPr lang="pl-PL" sz="1800" dirty="0">
                <a:latin typeface="+mj-lt"/>
              </a:rPr>
              <a:t> utożsamiano ze stronami osobistymi. Dziś ten pogląd jest nieaktualny, wciąż jednak od innych stron internetowych blogi odróżnia bardziej personalny charakter treści: </a:t>
            </a:r>
          </a:p>
          <a:p>
            <a:pPr marL="0" indent="0">
              <a:buNone/>
            </a:pPr>
            <a:r>
              <a:rPr lang="pl-PL" sz="1800" dirty="0">
                <a:latin typeface="+mj-lt"/>
              </a:rPr>
              <a:t>Częściej stosowana jest narracja pierwszoosobowa, a fakty nierzadko przeplatają się z opiniami autora. Ponadto można spotkać się z definicją bloga jako sposobu komunikacji.</a:t>
            </a:r>
          </a:p>
        </p:txBody>
      </p:sp>
    </p:spTree>
    <p:extLst>
      <p:ext uri="{BB962C8B-B14F-4D97-AF65-F5344CB8AC3E}">
        <p14:creationId xmlns:p14="http://schemas.microsoft.com/office/powerpoint/2010/main" val="4025952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3190971-FCB1-4B94-85F0-FE571341F802}"/>
              </a:ext>
            </a:extLst>
          </p:cNvPr>
          <p:cNvSpPr>
            <a:spLocks noGrp="1"/>
          </p:cNvSpPr>
          <p:nvPr>
            <p:ph type="title"/>
          </p:nvPr>
        </p:nvSpPr>
        <p:spPr/>
        <p:txBody>
          <a:bodyPr/>
          <a:lstStyle/>
          <a:p>
            <a:r>
              <a:rPr lang="pl-PL" dirty="0"/>
              <a:t>Brand </a:t>
            </a:r>
            <a:r>
              <a:rPr lang="pl-PL" dirty="0" err="1"/>
              <a:t>blogging</a:t>
            </a:r>
            <a:endParaRPr lang="pl-PL" dirty="0"/>
          </a:p>
        </p:txBody>
      </p:sp>
      <p:sp>
        <p:nvSpPr>
          <p:cNvPr id="3" name="Symbol zastępczy zawartości 2">
            <a:extLst>
              <a:ext uri="{FF2B5EF4-FFF2-40B4-BE49-F238E27FC236}">
                <a16:creationId xmlns:a16="http://schemas.microsoft.com/office/drawing/2014/main" id="{391D36AA-5D0B-4AE7-AE6D-CA9A7559D5B1}"/>
              </a:ext>
            </a:extLst>
          </p:cNvPr>
          <p:cNvSpPr>
            <a:spLocks noGrp="1"/>
          </p:cNvSpPr>
          <p:nvPr>
            <p:ph idx="1"/>
          </p:nvPr>
        </p:nvSpPr>
        <p:spPr/>
        <p:txBody>
          <a:bodyPr/>
          <a:lstStyle/>
          <a:p>
            <a:pPr>
              <a:buFont typeface="Arial" panose="020B0604020202020204" pitchFamily="34" charset="0"/>
              <a:buChar char="•"/>
            </a:pPr>
            <a:r>
              <a:rPr lang="pl-PL" dirty="0">
                <a:latin typeface="+mj-lt"/>
              </a:rPr>
              <a:t> Marketing w XXI różni się tym od tego, który był wcześniej a samo pojęcie </a:t>
            </a:r>
            <a:r>
              <a:rPr lang="pl-PL" b="1" dirty="0" err="1">
                <a:solidFill>
                  <a:srgbClr val="9BA8B7"/>
                </a:solidFill>
                <a:latin typeface="+mj-lt"/>
              </a:rPr>
              <a:t>brand</a:t>
            </a:r>
            <a:r>
              <a:rPr lang="pl-PL" b="1" dirty="0">
                <a:solidFill>
                  <a:srgbClr val="9BA8B7"/>
                </a:solidFill>
                <a:latin typeface="+mj-lt"/>
              </a:rPr>
              <a:t> </a:t>
            </a:r>
            <a:r>
              <a:rPr lang="pl-PL" b="1" dirty="0" err="1">
                <a:solidFill>
                  <a:srgbClr val="9BA8B7"/>
                </a:solidFill>
                <a:latin typeface="+mj-lt"/>
              </a:rPr>
              <a:t>blogging</a:t>
            </a:r>
            <a:r>
              <a:rPr lang="pl-PL" b="1" dirty="0">
                <a:solidFill>
                  <a:srgbClr val="9BA8B7"/>
                </a:solidFill>
                <a:latin typeface="+mj-lt"/>
              </a:rPr>
              <a:t> </a:t>
            </a:r>
            <a:r>
              <a:rPr lang="pl-PL" dirty="0">
                <a:latin typeface="+mj-lt"/>
              </a:rPr>
              <a:t>istnieje od niedawna. W dobie wszechobecnych komputerów, urządzeń mobilnych oraz ogólnodostępnego </a:t>
            </a:r>
            <a:r>
              <a:rPr lang="pl-PL" dirty="0" err="1">
                <a:latin typeface="+mj-lt"/>
              </a:rPr>
              <a:t>internetu</a:t>
            </a:r>
            <a:r>
              <a:rPr lang="pl-PL" dirty="0">
                <a:latin typeface="+mj-lt"/>
              </a:rPr>
              <a:t> specjaliści od kreowania marki oraz marketingu mają nie lada wyzwanie. Coraz trudniej jest również dotrzeć do młodego pokolenia.</a:t>
            </a:r>
          </a:p>
          <a:p>
            <a:pPr>
              <a:buFont typeface="Arial" panose="020B0604020202020204" pitchFamily="34" charset="0"/>
              <a:buChar char="•"/>
            </a:pPr>
            <a:r>
              <a:rPr lang="pl-PL" dirty="0">
                <a:latin typeface="+mj-lt"/>
              </a:rPr>
              <a:t> </a:t>
            </a:r>
            <a:r>
              <a:rPr lang="pl-PL" b="1" dirty="0">
                <a:solidFill>
                  <a:srgbClr val="9BA8B7"/>
                </a:solidFill>
                <a:latin typeface="+mj-lt"/>
              </a:rPr>
              <a:t>Brand </a:t>
            </a:r>
            <a:r>
              <a:rPr lang="pl-PL" b="1" dirty="0" err="1">
                <a:solidFill>
                  <a:srgbClr val="9BA8B7"/>
                </a:solidFill>
                <a:latin typeface="+mj-lt"/>
              </a:rPr>
              <a:t>blogging</a:t>
            </a:r>
            <a:r>
              <a:rPr lang="pl-PL" b="1" dirty="0">
                <a:solidFill>
                  <a:srgbClr val="9BA8B7"/>
                </a:solidFill>
                <a:latin typeface="+mj-lt"/>
              </a:rPr>
              <a:t> </a:t>
            </a:r>
            <a:r>
              <a:rPr lang="pl-PL" dirty="0">
                <a:latin typeface="+mj-lt"/>
              </a:rPr>
              <a:t>to jednym słowem forma reklamy polegająca na reklamie swojej firmy, produktów czy usług na blogach, często odwiedzanych przez czytelników.</a:t>
            </a:r>
          </a:p>
          <a:p>
            <a:pPr>
              <a:buFont typeface="Arial" panose="020B0604020202020204" pitchFamily="34" charset="0"/>
              <a:buChar char="•"/>
            </a:pPr>
            <a:r>
              <a:rPr lang="pl-PL" dirty="0">
                <a:latin typeface="+mj-lt"/>
              </a:rPr>
              <a:t> Często firma zleca </a:t>
            </a:r>
            <a:r>
              <a:rPr lang="pl-PL" dirty="0" err="1">
                <a:latin typeface="+mj-lt"/>
              </a:rPr>
              <a:t>bloggerowi</a:t>
            </a:r>
            <a:r>
              <a:rPr lang="pl-PL" dirty="0">
                <a:latin typeface="+mj-lt"/>
              </a:rPr>
              <a:t>, który jest specjalistą w danej dziedzinie, przetestowanie swoich produktów bądź ocenę określonych działań prowadzonych pod szyldem marki.</a:t>
            </a:r>
          </a:p>
        </p:txBody>
      </p:sp>
    </p:spTree>
    <p:extLst>
      <p:ext uri="{BB962C8B-B14F-4D97-AF65-F5344CB8AC3E}">
        <p14:creationId xmlns:p14="http://schemas.microsoft.com/office/powerpoint/2010/main" val="2315575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C966D07F-E97A-4687-BDBC-D4AF5F348815}"/>
              </a:ext>
            </a:extLst>
          </p:cNvPr>
          <p:cNvSpPr>
            <a:spLocks noGrp="1"/>
          </p:cNvSpPr>
          <p:nvPr>
            <p:ph type="title"/>
          </p:nvPr>
        </p:nvSpPr>
        <p:spPr/>
        <p:txBody>
          <a:bodyPr/>
          <a:lstStyle/>
          <a:p>
            <a:r>
              <a:rPr lang="pl-PL" dirty="0" err="1"/>
              <a:t>Blogger</a:t>
            </a:r>
            <a:r>
              <a:rPr lang="pl-PL" dirty="0"/>
              <a:t> relations👫</a:t>
            </a:r>
          </a:p>
        </p:txBody>
      </p:sp>
      <p:sp>
        <p:nvSpPr>
          <p:cNvPr id="3" name="Symbol zastępczy zawartości 2">
            <a:extLst>
              <a:ext uri="{FF2B5EF4-FFF2-40B4-BE49-F238E27FC236}">
                <a16:creationId xmlns:a16="http://schemas.microsoft.com/office/drawing/2014/main" id="{AD383081-B580-4B24-9484-E9C32439CFAB}"/>
              </a:ext>
            </a:extLst>
          </p:cNvPr>
          <p:cNvSpPr>
            <a:spLocks noGrp="1"/>
          </p:cNvSpPr>
          <p:nvPr>
            <p:ph idx="1"/>
          </p:nvPr>
        </p:nvSpPr>
        <p:spPr/>
        <p:txBody>
          <a:bodyPr/>
          <a:lstStyle/>
          <a:p>
            <a:r>
              <a:rPr lang="pl-PL" dirty="0">
                <a:latin typeface="+mj-lt"/>
              </a:rPr>
              <a:t>W zakres usługi </a:t>
            </a:r>
            <a:r>
              <a:rPr lang="pl-PL" b="1" dirty="0" err="1">
                <a:solidFill>
                  <a:srgbClr val="9BA8B7"/>
                </a:solidFill>
                <a:latin typeface="+mj-lt"/>
              </a:rPr>
              <a:t>blogger</a:t>
            </a:r>
            <a:r>
              <a:rPr lang="pl-PL" b="1" dirty="0">
                <a:solidFill>
                  <a:srgbClr val="9BA8B7"/>
                </a:solidFill>
                <a:latin typeface="+mj-lt"/>
              </a:rPr>
              <a:t> relations </a:t>
            </a:r>
            <a:r>
              <a:rPr lang="pl-PL" dirty="0">
                <a:solidFill>
                  <a:schemeClr val="tx1"/>
                </a:solidFill>
                <a:latin typeface="+mj-lt"/>
              </a:rPr>
              <a:t>znajduje się</a:t>
            </a:r>
            <a:r>
              <a:rPr lang="pl-PL" dirty="0">
                <a:latin typeface="+mj-lt"/>
              </a:rPr>
              <a:t>:</a:t>
            </a:r>
          </a:p>
          <a:p>
            <a:pPr>
              <a:buFont typeface="Arial" panose="020B0604020202020204" pitchFamily="34" charset="0"/>
              <a:buChar char="•"/>
            </a:pPr>
            <a:r>
              <a:rPr lang="pl-PL" dirty="0">
                <a:latin typeface="+mj-lt"/>
              </a:rPr>
              <a:t> Profesjonalne opracowywanie strategii współpracy i komunikacji, zarówno z nowymi, jak i już tymi bardziej doświadczonymi </a:t>
            </a:r>
            <a:r>
              <a:rPr lang="pl-PL" dirty="0" err="1">
                <a:latin typeface="+mj-lt"/>
              </a:rPr>
              <a:t>blogerami</a:t>
            </a:r>
            <a:r>
              <a:rPr lang="pl-PL" dirty="0">
                <a:latin typeface="+mj-lt"/>
              </a:rPr>
              <a:t>,</a:t>
            </a:r>
          </a:p>
          <a:p>
            <a:pPr>
              <a:buFont typeface="Arial" panose="020B0604020202020204" pitchFamily="34" charset="0"/>
              <a:buChar char="•"/>
            </a:pPr>
            <a:r>
              <a:rPr lang="pl-PL" dirty="0">
                <a:latin typeface="+mj-lt"/>
              </a:rPr>
              <a:t> Prowadzenie działań związanych z koordynacją prac pomiędzy </a:t>
            </a:r>
            <a:r>
              <a:rPr lang="pl-PL" dirty="0" err="1">
                <a:latin typeface="+mj-lt"/>
              </a:rPr>
              <a:t>blogerami</a:t>
            </a:r>
            <a:r>
              <a:rPr lang="pl-PL" dirty="0">
                <a:latin typeface="+mj-lt"/>
              </a:rPr>
              <a:t>, a zleceniodawcami,</a:t>
            </a:r>
          </a:p>
          <a:p>
            <a:pPr>
              <a:buFont typeface="Arial" panose="020B0604020202020204" pitchFamily="34" charset="0"/>
              <a:buChar char="•"/>
            </a:pPr>
            <a:r>
              <a:rPr lang="pl-PL" dirty="0">
                <a:latin typeface="+mj-lt"/>
              </a:rPr>
              <a:t> Organizacja spotkań, szkoleń i nadzorowanie realizacji promocji, monitorowanie efektów współpracy.</a:t>
            </a:r>
          </a:p>
        </p:txBody>
      </p:sp>
    </p:spTree>
    <p:extLst>
      <p:ext uri="{BB962C8B-B14F-4D97-AF65-F5344CB8AC3E}">
        <p14:creationId xmlns:p14="http://schemas.microsoft.com/office/powerpoint/2010/main" val="3207689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B8AA84E-96D9-48BC-83A8-49ED94F23949}"/>
              </a:ext>
            </a:extLst>
          </p:cNvPr>
          <p:cNvSpPr>
            <a:spLocks noGrp="1"/>
          </p:cNvSpPr>
          <p:nvPr>
            <p:ph type="title"/>
          </p:nvPr>
        </p:nvSpPr>
        <p:spPr/>
        <p:txBody>
          <a:bodyPr>
            <a:normAutofit/>
          </a:bodyPr>
          <a:lstStyle/>
          <a:p>
            <a:r>
              <a:rPr lang="pl-PL" sz="2000" dirty="0"/>
              <a:t>W jaki sposób </a:t>
            </a:r>
            <a:r>
              <a:rPr lang="pl-PL" sz="2000" dirty="0" err="1">
                <a:solidFill>
                  <a:schemeClr val="tx1"/>
                </a:solidFill>
              </a:rPr>
              <a:t>Blogger</a:t>
            </a:r>
            <a:r>
              <a:rPr lang="pl-PL" sz="2000" dirty="0">
                <a:solidFill>
                  <a:schemeClr val="tx1"/>
                </a:solidFill>
              </a:rPr>
              <a:t> relations </a:t>
            </a:r>
            <a:r>
              <a:rPr lang="pl-PL" sz="2000" dirty="0"/>
              <a:t>buduje pozytywne relacje z </a:t>
            </a:r>
            <a:r>
              <a:rPr lang="pl-PL" sz="2000" dirty="0" err="1"/>
              <a:t>blogerami</a:t>
            </a:r>
            <a:r>
              <a:rPr lang="pl-PL" sz="2000" dirty="0"/>
              <a:t>?</a:t>
            </a:r>
          </a:p>
        </p:txBody>
      </p:sp>
      <p:sp>
        <p:nvSpPr>
          <p:cNvPr id="3" name="Symbol zastępczy zawartości 2">
            <a:extLst>
              <a:ext uri="{FF2B5EF4-FFF2-40B4-BE49-F238E27FC236}">
                <a16:creationId xmlns:a16="http://schemas.microsoft.com/office/drawing/2014/main" id="{C9D8668D-AB7B-4999-BEED-457A056075C2}"/>
              </a:ext>
            </a:extLst>
          </p:cNvPr>
          <p:cNvSpPr>
            <a:spLocks noGrp="1"/>
          </p:cNvSpPr>
          <p:nvPr>
            <p:ph idx="1"/>
          </p:nvPr>
        </p:nvSpPr>
        <p:spPr/>
        <p:txBody>
          <a:bodyPr>
            <a:noAutofit/>
          </a:bodyPr>
          <a:lstStyle/>
          <a:p>
            <a:r>
              <a:rPr lang="pl-PL" sz="1300" b="1" dirty="0">
                <a:latin typeface="+mj-lt"/>
              </a:rPr>
              <a:t>Przede wszystkim:</a:t>
            </a:r>
          </a:p>
          <a:p>
            <a:pPr>
              <a:buFont typeface="Arial" panose="020B0604020202020204" pitchFamily="34" charset="0"/>
              <a:buChar char="•"/>
            </a:pPr>
            <a:r>
              <a:rPr lang="pl-PL" sz="1300" dirty="0">
                <a:latin typeface="+mj-lt"/>
              </a:rPr>
              <a:t>Skupia się na tym, aby baza </a:t>
            </a:r>
            <a:r>
              <a:rPr lang="pl-PL" sz="1300" dirty="0" err="1">
                <a:solidFill>
                  <a:schemeClr val="tx1"/>
                </a:solidFill>
                <a:latin typeface="+mj-lt"/>
              </a:rPr>
              <a:t>influencerów</a:t>
            </a:r>
            <a:r>
              <a:rPr lang="pl-PL" sz="1300" dirty="0">
                <a:solidFill>
                  <a:schemeClr val="tx1"/>
                </a:solidFill>
                <a:latin typeface="+mj-lt"/>
              </a:rPr>
              <a:t> </a:t>
            </a:r>
            <a:r>
              <a:rPr lang="pl-PL" sz="1300" dirty="0">
                <a:latin typeface="+mj-lt"/>
              </a:rPr>
              <a:t>była odpowiednio skonstruowana. Chodzi tu przede wszystkim o różnorodność, gdyż jak wiadomo nie każdy </a:t>
            </a:r>
            <a:r>
              <a:rPr lang="pl-PL" sz="1300" dirty="0" err="1">
                <a:solidFill>
                  <a:schemeClr val="tx1"/>
                </a:solidFill>
                <a:latin typeface="+mj-lt"/>
              </a:rPr>
              <a:t>bloger</a:t>
            </a:r>
            <a:r>
              <a:rPr lang="pl-PL" sz="1300" b="1" dirty="0">
                <a:solidFill>
                  <a:srgbClr val="9BA8B7"/>
                </a:solidFill>
                <a:latin typeface="+mj-lt"/>
              </a:rPr>
              <a:t> </a:t>
            </a:r>
            <a:r>
              <a:rPr lang="pl-PL" sz="1300" dirty="0">
                <a:latin typeface="+mj-lt"/>
              </a:rPr>
              <a:t>idealnie wpasuje się w daną markę, a dla obu storn ważne jest idealne dopasowanie.</a:t>
            </a:r>
          </a:p>
          <a:p>
            <a:pPr>
              <a:buFont typeface="Arial" panose="020B0604020202020204" pitchFamily="34" charset="0"/>
              <a:buChar char="•"/>
            </a:pPr>
            <a:r>
              <a:rPr lang="pl-PL" sz="1300" dirty="0">
                <a:latin typeface="+mj-lt"/>
              </a:rPr>
              <a:t>Analizuje stylistykę każdego bloga w sposób indywidualny. Dzięki szczegółowej analizie wpisów na blogu oraz kilku innych również istotnych czynników agencja jest w stanie zdecydować, czy danemu </a:t>
            </a:r>
            <a:r>
              <a:rPr lang="pl-PL" sz="1300" dirty="0" err="1">
                <a:latin typeface="+mj-lt"/>
              </a:rPr>
              <a:t>blogerowi</a:t>
            </a:r>
            <a:r>
              <a:rPr lang="pl-PL" sz="1300" dirty="0">
                <a:latin typeface="+mj-lt"/>
              </a:rPr>
              <a:t> i danej marce współpraca może się udać.</a:t>
            </a:r>
          </a:p>
          <a:p>
            <a:pPr>
              <a:buFont typeface="Arial" panose="020B0604020202020204" pitchFamily="34" charset="0"/>
              <a:buChar char="•"/>
            </a:pPr>
            <a:r>
              <a:rPr lang="pl-PL" sz="1300" dirty="0">
                <a:latin typeface="+mj-lt"/>
              </a:rPr>
              <a:t>Dostarcza know-how dla </a:t>
            </a:r>
            <a:r>
              <a:rPr lang="pl-PL" sz="1300" dirty="0" err="1">
                <a:latin typeface="+mj-lt"/>
              </a:rPr>
              <a:t>influencerów</a:t>
            </a:r>
            <a:r>
              <a:rPr lang="pl-PL" sz="1300" dirty="0">
                <a:latin typeface="+mj-lt"/>
              </a:rPr>
              <a:t>, którzy chcą się doskonalić w rozwijaniu bloga.</a:t>
            </a:r>
          </a:p>
          <a:p>
            <a:pPr>
              <a:buFont typeface="Arial" panose="020B0604020202020204" pitchFamily="34" charset="0"/>
              <a:buChar char="•"/>
            </a:pPr>
            <a:r>
              <a:rPr lang="pl-PL" sz="1300" dirty="0">
                <a:latin typeface="+mj-lt"/>
              </a:rPr>
              <a:t>Zapewnia reklamodawcom możliwie najlepiej dopasowaną i efektywną promocję, wpływając tym samym na prestiż i zadowolenie obu stron transakcji.</a:t>
            </a:r>
          </a:p>
          <a:p>
            <a:pPr>
              <a:buFont typeface="Arial" panose="020B0604020202020204" pitchFamily="34" charset="0"/>
              <a:buChar char="•"/>
            </a:pPr>
            <a:r>
              <a:rPr lang="pl-PL" sz="1300" dirty="0">
                <a:latin typeface="+mj-lt"/>
              </a:rPr>
              <a:t>Każdy PR czy to tradycyjny czy ten funkcjonujący w wirtualnym świecie opiera się przede wszystkim na komunikacji i budowaniu relacji pomiędzy stronami. Dlatego zawsze przed podjęciem współpracy bardzo duże znaczenie ma nawiązanie kontaktu i zbudowanie pozytywnej relacji pomiędzy </a:t>
            </a:r>
            <a:r>
              <a:rPr lang="pl-PL" sz="1300" dirty="0" err="1">
                <a:latin typeface="+mj-lt"/>
              </a:rPr>
              <a:t>blogerem</a:t>
            </a:r>
            <a:r>
              <a:rPr lang="pl-PL" sz="1300" dirty="0">
                <a:latin typeface="+mj-lt"/>
              </a:rPr>
              <a:t>/</a:t>
            </a:r>
            <a:r>
              <a:rPr lang="pl-PL" sz="1300" dirty="0" err="1">
                <a:latin typeface="+mj-lt"/>
              </a:rPr>
              <a:t>influencerem</a:t>
            </a:r>
            <a:r>
              <a:rPr lang="pl-PL" sz="1300" dirty="0">
                <a:latin typeface="+mj-lt"/>
              </a:rPr>
              <a:t> i daną marką.</a:t>
            </a:r>
          </a:p>
        </p:txBody>
      </p:sp>
    </p:spTree>
    <p:extLst>
      <p:ext uri="{BB962C8B-B14F-4D97-AF65-F5344CB8AC3E}">
        <p14:creationId xmlns:p14="http://schemas.microsoft.com/office/powerpoint/2010/main" val="5971651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3C8EEBD-2478-462B-9AF3-4C40E406A6CC}"/>
              </a:ext>
            </a:extLst>
          </p:cNvPr>
          <p:cNvSpPr>
            <a:spLocks noGrp="1"/>
          </p:cNvSpPr>
          <p:nvPr>
            <p:ph type="title"/>
          </p:nvPr>
        </p:nvSpPr>
        <p:spPr/>
        <p:txBody>
          <a:bodyPr/>
          <a:lstStyle/>
          <a:p>
            <a:r>
              <a:rPr lang="pl-PL" dirty="0" err="1"/>
              <a:t>Guest</a:t>
            </a:r>
            <a:r>
              <a:rPr lang="pl-PL" dirty="0"/>
              <a:t> </a:t>
            </a:r>
            <a:r>
              <a:rPr lang="pl-PL" dirty="0" err="1"/>
              <a:t>Blogging</a:t>
            </a:r>
            <a:r>
              <a:rPr lang="pl-PL" dirty="0"/>
              <a:t> – co to jest?👻</a:t>
            </a:r>
          </a:p>
        </p:txBody>
      </p:sp>
      <p:sp>
        <p:nvSpPr>
          <p:cNvPr id="3" name="Symbol zastępczy zawartości 2">
            <a:extLst>
              <a:ext uri="{FF2B5EF4-FFF2-40B4-BE49-F238E27FC236}">
                <a16:creationId xmlns:a16="http://schemas.microsoft.com/office/drawing/2014/main" id="{1EC45E37-23FE-4C5A-A0DA-CEED33BA44FA}"/>
              </a:ext>
            </a:extLst>
          </p:cNvPr>
          <p:cNvSpPr>
            <a:spLocks noGrp="1"/>
          </p:cNvSpPr>
          <p:nvPr>
            <p:ph idx="1"/>
          </p:nvPr>
        </p:nvSpPr>
        <p:spPr/>
        <p:txBody>
          <a:bodyPr>
            <a:normAutofit fontScale="92500" lnSpcReduction="10000"/>
          </a:bodyPr>
          <a:lstStyle/>
          <a:p>
            <a:r>
              <a:rPr lang="pl-PL" b="0" i="0" dirty="0">
                <a:solidFill>
                  <a:srgbClr val="101010"/>
                </a:solidFill>
                <a:effectLst/>
                <a:latin typeface="+mj-lt"/>
              </a:rPr>
              <a:t>Wpisy gościnne na bloga to nic innego jak wpis przygotowany przez nas z przeznaczeniem do umieszczenia na innym blogu, za zgodą jego autora.</a:t>
            </a:r>
            <a:r>
              <a:rPr lang="pl-PL" b="1" i="0" dirty="0">
                <a:solidFill>
                  <a:srgbClr val="101010"/>
                </a:solidFill>
                <a:effectLst/>
                <a:latin typeface="+mj-lt"/>
              </a:rPr>
              <a:t> </a:t>
            </a:r>
          </a:p>
          <a:p>
            <a:r>
              <a:rPr lang="pl-PL" b="1" i="0" dirty="0">
                <a:solidFill>
                  <a:srgbClr val="9BA8B7"/>
                </a:solidFill>
                <a:effectLst/>
                <a:latin typeface="+mj-lt"/>
              </a:rPr>
              <a:t>Takie praktyki często nazywane są gościnnym blogowaniem, z angielskiego </a:t>
            </a:r>
            <a:r>
              <a:rPr lang="pl-PL" b="1" i="0" dirty="0" err="1">
                <a:solidFill>
                  <a:srgbClr val="9BA8B7"/>
                </a:solidFill>
                <a:effectLst/>
                <a:latin typeface="+mj-lt"/>
              </a:rPr>
              <a:t>guest</a:t>
            </a:r>
            <a:r>
              <a:rPr lang="pl-PL" b="1" i="0" dirty="0">
                <a:solidFill>
                  <a:srgbClr val="9BA8B7"/>
                </a:solidFill>
                <a:effectLst/>
                <a:latin typeface="+mj-lt"/>
              </a:rPr>
              <a:t> </a:t>
            </a:r>
            <a:r>
              <a:rPr lang="pl-PL" b="1" i="0" dirty="0" err="1">
                <a:solidFill>
                  <a:srgbClr val="9BA8B7"/>
                </a:solidFill>
                <a:effectLst/>
                <a:latin typeface="+mj-lt"/>
              </a:rPr>
              <a:t>blogging</a:t>
            </a:r>
            <a:r>
              <a:rPr lang="pl-PL" b="0" i="0" dirty="0">
                <a:solidFill>
                  <a:srgbClr val="101010"/>
                </a:solidFill>
                <a:effectLst/>
                <a:latin typeface="+mj-lt"/>
              </a:rPr>
              <a:t>. Najczęściej wpisy gościnne wykorzystują osoby doświadczone w blogowaniu, posiadające ugruntowaną wiedzę w danym temacie i chcące dotrzeć do większej liczby odbiorców. </a:t>
            </a:r>
          </a:p>
          <a:p>
            <a:r>
              <a:rPr lang="pl-PL" b="0" i="0" dirty="0">
                <a:solidFill>
                  <a:srgbClr val="101010"/>
                </a:solidFill>
                <a:effectLst/>
                <a:latin typeface="+mj-lt"/>
              </a:rPr>
              <a:t>Popularne są między innymi na blogach modowych, kulturalnych, a nawet i kulinarnych prowadzonych przez pasjonatów. </a:t>
            </a:r>
          </a:p>
          <a:p>
            <a:r>
              <a:rPr lang="pl-PL" b="0" i="0" dirty="0">
                <a:solidFill>
                  <a:srgbClr val="101010"/>
                </a:solidFill>
                <a:effectLst/>
                <a:latin typeface="+mj-lt"/>
              </a:rPr>
              <a:t>Jednak coraz częściej tego rodzaju wpisy można spotkać również na blogach branżowych, prowadzonych przez specjalistów oraz na blogach firmowych, które są często integralne ze stroną firmową. </a:t>
            </a:r>
            <a:endParaRPr lang="pl-PL" dirty="0">
              <a:latin typeface="+mj-lt"/>
            </a:endParaRPr>
          </a:p>
        </p:txBody>
      </p:sp>
    </p:spTree>
    <p:extLst>
      <p:ext uri="{BB962C8B-B14F-4D97-AF65-F5344CB8AC3E}">
        <p14:creationId xmlns:p14="http://schemas.microsoft.com/office/powerpoint/2010/main" val="3297004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100000">
              <a:schemeClr val="accent1">
                <a:lumMod val="5000"/>
                <a:lumOff val="95000"/>
                <a:alpha val="0"/>
              </a:schemeClr>
            </a:gs>
            <a:gs pos="85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A4A4FF50-F323-43BF-B61F-484A0B757472}"/>
              </a:ext>
            </a:extLst>
          </p:cNvPr>
          <p:cNvSpPr>
            <a:spLocks noGrp="1"/>
          </p:cNvSpPr>
          <p:nvPr>
            <p:ph type="title"/>
          </p:nvPr>
        </p:nvSpPr>
        <p:spPr>
          <a:xfrm>
            <a:off x="1039177" y="5400675"/>
            <a:ext cx="10113645" cy="200023"/>
          </a:xfrm>
        </p:spPr>
        <p:txBody>
          <a:bodyPr/>
          <a:lstStyle/>
          <a:p>
            <a:pPr algn="ctr"/>
            <a:r>
              <a:rPr lang="pl-PL" sz="2400" dirty="0">
                <a:solidFill>
                  <a:schemeClr val="bg1"/>
                </a:solidFill>
              </a:rPr>
              <a:t>Nowa koncepcja budowania wizerunku marki w epoce kreatywnej </a:t>
            </a:r>
            <a:endParaRPr lang="pl" sz="2400" dirty="0">
              <a:solidFill>
                <a:schemeClr val="bg1"/>
              </a:solidFill>
            </a:endParaRPr>
          </a:p>
        </p:txBody>
      </p:sp>
      <p:pic>
        <p:nvPicPr>
          <p:cNvPr id="14" name="Symbol zastępczy obrazu 13">
            <a:extLst>
              <a:ext uri="{FF2B5EF4-FFF2-40B4-BE49-F238E27FC236}">
                <a16:creationId xmlns:a16="http://schemas.microsoft.com/office/drawing/2014/main" id="{A12796A7-6CF4-4D10-9910-7FBF00DBB213}"/>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7412" b="17412"/>
          <a:stretch>
            <a:fillRect/>
          </a:stretch>
        </p:blipFill>
        <p:spPr/>
      </p:pic>
      <p:cxnSp>
        <p:nvCxnSpPr>
          <p:cNvPr id="17" name="Łącznik prosty 16">
            <a:extLst>
              <a:ext uri="{FF2B5EF4-FFF2-40B4-BE49-F238E27FC236}">
                <a16:creationId xmlns:a16="http://schemas.microsoft.com/office/drawing/2014/main" id="{1529833E-4D32-4476-882F-99F2E91443E3}"/>
              </a:ext>
            </a:extLst>
          </p:cNvPr>
          <p:cNvCxnSpPr>
            <a:cxnSpLocks/>
          </p:cNvCxnSpPr>
          <p:nvPr/>
        </p:nvCxnSpPr>
        <p:spPr>
          <a:xfrm>
            <a:off x="1127759" y="5637280"/>
            <a:ext cx="10492741"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58889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5560462-D4A7-4C6D-8783-298BD3ACE687}"/>
              </a:ext>
            </a:extLst>
          </p:cNvPr>
          <p:cNvSpPr>
            <a:spLocks noGrp="1"/>
          </p:cNvSpPr>
          <p:nvPr>
            <p:ph type="title"/>
          </p:nvPr>
        </p:nvSpPr>
        <p:spPr/>
        <p:txBody>
          <a:bodyPr>
            <a:normAutofit/>
          </a:bodyPr>
          <a:lstStyle/>
          <a:p>
            <a:r>
              <a:rPr lang="pl-PL" sz="2800" dirty="0"/>
              <a:t>Co możesz zyskać dzięki wpisom gościnnym?</a:t>
            </a:r>
          </a:p>
        </p:txBody>
      </p:sp>
      <p:sp>
        <p:nvSpPr>
          <p:cNvPr id="3" name="Symbol zastępczy zawartości 2">
            <a:extLst>
              <a:ext uri="{FF2B5EF4-FFF2-40B4-BE49-F238E27FC236}">
                <a16:creationId xmlns:a16="http://schemas.microsoft.com/office/drawing/2014/main" id="{84B5B943-D831-4247-9220-67CA33A45E45}"/>
              </a:ext>
            </a:extLst>
          </p:cNvPr>
          <p:cNvSpPr>
            <a:spLocks noGrp="1"/>
          </p:cNvSpPr>
          <p:nvPr>
            <p:ph idx="1"/>
          </p:nvPr>
        </p:nvSpPr>
        <p:spPr/>
        <p:txBody>
          <a:bodyPr/>
          <a:lstStyle/>
          <a:p>
            <a:pPr>
              <a:buFont typeface="Arial" panose="020B0604020202020204" pitchFamily="34" charset="0"/>
              <a:buChar char="•"/>
            </a:pPr>
            <a:r>
              <a:rPr lang="pl-PL" dirty="0">
                <a:latin typeface="+mj-lt"/>
              </a:rPr>
              <a:t> Wzrost społeczności wokół marki</a:t>
            </a:r>
          </a:p>
          <a:p>
            <a:pPr>
              <a:buFont typeface="Arial" panose="020B0604020202020204" pitchFamily="34" charset="0"/>
              <a:buChar char="•"/>
            </a:pPr>
            <a:r>
              <a:rPr lang="pl-PL" dirty="0">
                <a:latin typeface="+mj-lt"/>
              </a:rPr>
              <a:t> Rozwój obecności w </a:t>
            </a:r>
            <a:r>
              <a:rPr lang="pl-PL" dirty="0" err="1">
                <a:latin typeface="+mj-lt"/>
              </a:rPr>
              <a:t>social</a:t>
            </a:r>
            <a:r>
              <a:rPr lang="pl-PL" dirty="0">
                <a:latin typeface="+mj-lt"/>
              </a:rPr>
              <a:t> media</a:t>
            </a:r>
          </a:p>
          <a:p>
            <a:pPr>
              <a:buFont typeface="Arial" panose="020B0604020202020204" pitchFamily="34" charset="0"/>
              <a:buChar char="•"/>
            </a:pPr>
            <a:r>
              <a:rPr lang="pl-PL" dirty="0">
                <a:latin typeface="+mj-lt"/>
              </a:rPr>
              <a:t> Wartościowy ruch na stronie</a:t>
            </a:r>
          </a:p>
          <a:p>
            <a:pPr>
              <a:buFont typeface="Arial" panose="020B0604020202020204" pitchFamily="34" charset="0"/>
              <a:buChar char="•"/>
            </a:pPr>
            <a:r>
              <a:rPr lang="pl-PL" dirty="0">
                <a:latin typeface="+mj-lt"/>
              </a:rPr>
              <a:t> Zaufanie odbiorców</a:t>
            </a:r>
          </a:p>
          <a:p>
            <a:pPr>
              <a:buFont typeface="Arial" panose="020B0604020202020204" pitchFamily="34" charset="0"/>
              <a:buChar char="•"/>
            </a:pPr>
            <a:r>
              <a:rPr lang="pl-PL" dirty="0">
                <a:latin typeface="+mj-lt"/>
              </a:rPr>
              <a:t> Zwiększenie widoczności i świadomości marki</a:t>
            </a:r>
          </a:p>
          <a:p>
            <a:pPr>
              <a:buFont typeface="Arial" panose="020B0604020202020204" pitchFamily="34" charset="0"/>
              <a:buChar char="•"/>
            </a:pPr>
            <a:r>
              <a:rPr lang="pl-PL" dirty="0">
                <a:latin typeface="+mj-lt"/>
              </a:rPr>
              <a:t> Popularność</a:t>
            </a:r>
          </a:p>
        </p:txBody>
      </p:sp>
    </p:spTree>
    <p:extLst>
      <p:ext uri="{BB962C8B-B14F-4D97-AF65-F5344CB8AC3E}">
        <p14:creationId xmlns:p14="http://schemas.microsoft.com/office/powerpoint/2010/main" val="10804769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EC1A274-ACC1-4183-9534-D64861E7C684}"/>
              </a:ext>
            </a:extLst>
          </p:cNvPr>
          <p:cNvSpPr>
            <a:spLocks noGrp="1"/>
          </p:cNvSpPr>
          <p:nvPr>
            <p:ph type="title"/>
          </p:nvPr>
        </p:nvSpPr>
        <p:spPr/>
        <p:txBody>
          <a:bodyPr>
            <a:normAutofit/>
          </a:bodyPr>
          <a:lstStyle/>
          <a:p>
            <a:r>
              <a:rPr lang="pl-PL" sz="2800" dirty="0"/>
              <a:t>Dlaczego warto z nich korzystać?</a:t>
            </a:r>
          </a:p>
        </p:txBody>
      </p:sp>
      <p:sp>
        <p:nvSpPr>
          <p:cNvPr id="3" name="Symbol zastępczy zawartości 2">
            <a:extLst>
              <a:ext uri="{FF2B5EF4-FFF2-40B4-BE49-F238E27FC236}">
                <a16:creationId xmlns:a16="http://schemas.microsoft.com/office/drawing/2014/main" id="{D0A82D12-3685-4035-9859-59CB532BFC77}"/>
              </a:ext>
            </a:extLst>
          </p:cNvPr>
          <p:cNvSpPr>
            <a:spLocks noGrp="1"/>
          </p:cNvSpPr>
          <p:nvPr>
            <p:ph idx="1"/>
          </p:nvPr>
        </p:nvSpPr>
        <p:spPr/>
        <p:txBody>
          <a:bodyPr>
            <a:normAutofit fontScale="77500" lnSpcReduction="20000"/>
          </a:bodyPr>
          <a:lstStyle/>
          <a:p>
            <a:pPr marL="0" indent="0">
              <a:buNone/>
            </a:pPr>
            <a:r>
              <a:rPr lang="pl-PL" dirty="0">
                <a:latin typeface="+mj-lt"/>
              </a:rPr>
              <a:t>Wpisy gościnne na bloga mają dużo zalet, które pozytywnie wpływają nie tylko na wizerunek naszej strony, ale także na pozycjonowanie strony. Ten rodzaj wpisów na bloga to narzędzie często wykorzystywane przez </a:t>
            </a:r>
            <a:r>
              <a:rPr lang="pl-PL" dirty="0" err="1">
                <a:latin typeface="+mj-lt"/>
              </a:rPr>
              <a:t>content</a:t>
            </a:r>
            <a:r>
              <a:rPr lang="pl-PL" dirty="0">
                <a:latin typeface="+mj-lt"/>
              </a:rPr>
              <a:t> marketing, ale korzystnie wpływa również na SEO, między innymi umożliwiając rozbudowę profilu linków. Trzy podstawowe zalety wymiany wpisów na blogach to:</a:t>
            </a:r>
          </a:p>
          <a:p>
            <a:pPr>
              <a:buFont typeface="Arial" panose="020B0604020202020204" pitchFamily="34" charset="0"/>
              <a:buChar char="•"/>
            </a:pPr>
            <a:r>
              <a:rPr lang="pl-PL" dirty="0">
                <a:latin typeface="+mj-lt"/>
              </a:rPr>
              <a:t> </a:t>
            </a:r>
            <a:r>
              <a:rPr lang="pl-PL" b="1" dirty="0">
                <a:latin typeface="+mj-lt"/>
              </a:rPr>
              <a:t>Wpis gościnny pomaga zdobyć wartościowe linki </a:t>
            </a:r>
            <a:r>
              <a:rPr lang="pl-PL" b="1" dirty="0" err="1">
                <a:latin typeface="+mj-lt"/>
              </a:rPr>
              <a:t>dofollow</a:t>
            </a:r>
            <a:r>
              <a:rPr lang="pl-PL" b="1" dirty="0">
                <a:latin typeface="+mj-lt"/>
              </a:rPr>
              <a:t> </a:t>
            </a:r>
            <a:r>
              <a:rPr lang="pl-PL" dirty="0">
                <a:latin typeface="+mj-lt"/>
              </a:rPr>
              <a:t>– dodając wpis gościnny na czyjegoś bloga, możesz zyskać link do naszej witryny w treści tekstu lub w nocie o autorze. Trzeba jednak pamiętać, by strona, na której jest umieszczony link była wartościowa, czyli zaufana według Google, widoczna w </a:t>
            </a:r>
            <a:r>
              <a:rPr lang="pl-PL" dirty="0" err="1">
                <a:latin typeface="+mj-lt"/>
              </a:rPr>
              <a:t>internecie</a:t>
            </a:r>
            <a:r>
              <a:rPr lang="pl-PL" dirty="0">
                <a:latin typeface="+mj-lt"/>
              </a:rPr>
              <a:t> i w </a:t>
            </a:r>
            <a:r>
              <a:rPr lang="pl-PL" dirty="0" err="1">
                <a:latin typeface="+mj-lt"/>
              </a:rPr>
              <a:t>social</a:t>
            </a:r>
            <a:r>
              <a:rPr lang="pl-PL" dirty="0">
                <a:latin typeface="+mj-lt"/>
              </a:rPr>
              <a:t> media, cechowała się wysokim poziomem ruchu i posiadała dobry profil linków.</a:t>
            </a:r>
          </a:p>
          <a:p>
            <a:pPr>
              <a:buFont typeface="Arial" panose="020B0604020202020204" pitchFamily="34" charset="0"/>
              <a:buChar char="•"/>
            </a:pPr>
            <a:r>
              <a:rPr lang="pl-PL" b="1" dirty="0">
                <a:latin typeface="+mj-lt"/>
              </a:rPr>
              <a:t> </a:t>
            </a:r>
            <a:r>
              <a:rPr lang="pl-PL" b="1" dirty="0" err="1">
                <a:latin typeface="+mj-lt"/>
              </a:rPr>
              <a:t>Guest</a:t>
            </a:r>
            <a:r>
              <a:rPr lang="pl-PL" b="1" dirty="0">
                <a:latin typeface="+mj-lt"/>
              </a:rPr>
              <a:t> </a:t>
            </a:r>
            <a:r>
              <a:rPr lang="pl-PL" b="1" dirty="0" err="1">
                <a:latin typeface="+mj-lt"/>
              </a:rPr>
              <a:t>blogging</a:t>
            </a:r>
            <a:r>
              <a:rPr lang="pl-PL" b="1" dirty="0">
                <a:latin typeface="+mj-lt"/>
              </a:rPr>
              <a:t> pomaga w budowaniu odpowiedniego wizerunku </a:t>
            </a:r>
            <a:r>
              <a:rPr lang="pl-PL" dirty="0">
                <a:latin typeface="+mj-lt"/>
              </a:rPr>
              <a:t>– dzięki niemu zwiększa się grono odbiorców przygotowywanych przez nas treści, z kolei nasza strona jest wzbogacona o nową, wartościową treść.</a:t>
            </a:r>
          </a:p>
          <a:p>
            <a:pPr>
              <a:buFont typeface="Arial" panose="020B0604020202020204" pitchFamily="34" charset="0"/>
              <a:buChar char="•"/>
            </a:pPr>
            <a:r>
              <a:rPr lang="pl-PL" dirty="0">
                <a:latin typeface="+mj-lt"/>
              </a:rPr>
              <a:t> </a:t>
            </a:r>
            <a:r>
              <a:rPr lang="pl-PL" b="1" dirty="0">
                <a:latin typeface="+mj-lt"/>
              </a:rPr>
              <a:t>Można zyskać pozycję eksperta </a:t>
            </a:r>
            <a:r>
              <a:rPr lang="pl-PL" dirty="0">
                <a:latin typeface="+mj-lt"/>
              </a:rPr>
              <a:t>– jeśli nasze wpisy na innych blogach są naprawdę dobre, mają szansę zyskać miano eksperta w poruszanych tematach. Dzięki temu nasza marka stanie się rozpoznawalna, a inni chętniej będą nawiązywać z nami współpracę na zasadzie </a:t>
            </a:r>
            <a:r>
              <a:rPr lang="pl-PL" dirty="0" err="1">
                <a:latin typeface="+mj-lt"/>
              </a:rPr>
              <a:t>guest</a:t>
            </a:r>
            <a:r>
              <a:rPr lang="pl-PL" dirty="0">
                <a:latin typeface="+mj-lt"/>
              </a:rPr>
              <a:t> </a:t>
            </a:r>
            <a:r>
              <a:rPr lang="pl-PL" dirty="0" err="1">
                <a:latin typeface="+mj-lt"/>
              </a:rPr>
              <a:t>bloggingu</a:t>
            </a:r>
            <a:r>
              <a:rPr lang="pl-PL" dirty="0">
                <a:latin typeface="+mj-lt"/>
              </a:rPr>
              <a:t>.</a:t>
            </a:r>
          </a:p>
        </p:txBody>
      </p:sp>
    </p:spTree>
    <p:extLst>
      <p:ext uri="{BB962C8B-B14F-4D97-AF65-F5344CB8AC3E}">
        <p14:creationId xmlns:p14="http://schemas.microsoft.com/office/powerpoint/2010/main" val="19013177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8F38E60-D238-44EF-A62C-B322EA3EB9E3}"/>
              </a:ext>
            </a:extLst>
          </p:cNvPr>
          <p:cNvSpPr>
            <a:spLocks noGrp="1"/>
          </p:cNvSpPr>
          <p:nvPr>
            <p:ph type="title"/>
          </p:nvPr>
        </p:nvSpPr>
        <p:spPr/>
        <p:txBody>
          <a:bodyPr>
            <a:normAutofit/>
          </a:bodyPr>
          <a:lstStyle/>
          <a:p>
            <a:r>
              <a:rPr lang="pl-PL" sz="2800" dirty="0"/>
              <a:t>O czym pamiętać przygotowując wpisy gościnne na bloga?</a:t>
            </a:r>
          </a:p>
        </p:txBody>
      </p:sp>
      <p:sp>
        <p:nvSpPr>
          <p:cNvPr id="3" name="Symbol zastępczy zawartości 2">
            <a:extLst>
              <a:ext uri="{FF2B5EF4-FFF2-40B4-BE49-F238E27FC236}">
                <a16:creationId xmlns:a16="http://schemas.microsoft.com/office/drawing/2014/main" id="{50988A4C-9B3D-4A88-B23D-835C77915745}"/>
              </a:ext>
            </a:extLst>
          </p:cNvPr>
          <p:cNvSpPr>
            <a:spLocks noGrp="1"/>
          </p:cNvSpPr>
          <p:nvPr>
            <p:ph idx="1"/>
          </p:nvPr>
        </p:nvSpPr>
        <p:spPr/>
        <p:txBody>
          <a:bodyPr>
            <a:normAutofit fontScale="85000" lnSpcReduction="10000"/>
          </a:bodyPr>
          <a:lstStyle/>
          <a:p>
            <a:pPr algn="l"/>
            <a:r>
              <a:rPr lang="pl-PL" b="1" i="0" dirty="0" err="1">
                <a:solidFill>
                  <a:srgbClr val="9BA8B7"/>
                </a:solidFill>
                <a:effectLst/>
                <a:latin typeface="+mj-lt"/>
              </a:rPr>
              <a:t>Guest</a:t>
            </a:r>
            <a:r>
              <a:rPr lang="pl-PL" b="1" i="0" dirty="0">
                <a:solidFill>
                  <a:srgbClr val="9BA8B7"/>
                </a:solidFill>
                <a:effectLst/>
                <a:latin typeface="+mj-lt"/>
              </a:rPr>
              <a:t> </a:t>
            </a:r>
            <a:r>
              <a:rPr lang="pl-PL" b="1" i="0" dirty="0" err="1">
                <a:solidFill>
                  <a:srgbClr val="9BA8B7"/>
                </a:solidFill>
                <a:effectLst/>
                <a:latin typeface="+mj-lt"/>
              </a:rPr>
              <a:t>blogging</a:t>
            </a:r>
            <a:r>
              <a:rPr lang="pl-PL" b="1" i="0" dirty="0">
                <a:solidFill>
                  <a:srgbClr val="9BA8B7"/>
                </a:solidFill>
                <a:effectLst/>
                <a:latin typeface="+mj-lt"/>
              </a:rPr>
              <a:t> </a:t>
            </a:r>
            <a:r>
              <a:rPr lang="pl-PL" b="0" i="0" dirty="0">
                <a:solidFill>
                  <a:srgbClr val="101010"/>
                </a:solidFill>
                <a:effectLst/>
                <a:latin typeface="+mj-lt"/>
              </a:rPr>
              <a:t>kieruje się swoimi zasadami. Warto je znać, by prawidłowo przygotować wpisy gościnne na blog.</a:t>
            </a:r>
          </a:p>
          <a:p>
            <a:pPr algn="l">
              <a:buFont typeface="Arial" panose="020B0604020202020204" pitchFamily="34" charset="0"/>
              <a:buChar char="•"/>
            </a:pPr>
            <a:r>
              <a:rPr lang="pl-PL" b="1" i="0" dirty="0">
                <a:solidFill>
                  <a:srgbClr val="101010"/>
                </a:solidFill>
                <a:effectLst/>
                <a:latin typeface="+mj-lt"/>
              </a:rPr>
              <a:t> Artykuł musi przedstawiać wartościową treść </a:t>
            </a:r>
            <a:r>
              <a:rPr lang="pl-PL" b="0" i="0" dirty="0">
                <a:solidFill>
                  <a:srgbClr val="101010"/>
                </a:solidFill>
                <a:effectLst/>
                <a:latin typeface="+mj-lt"/>
              </a:rPr>
              <a:t>– tekst ma być atrakcyjny dla odbiorcy, a także wpisywać się w ogólną tematykę bloga. Treść musi być unikalna, by wpis nie został uznany za </a:t>
            </a:r>
            <a:r>
              <a:rPr lang="pl-PL" b="1" i="0" dirty="0" err="1">
                <a:solidFill>
                  <a:srgbClr val="9BA8B7"/>
                </a:solidFill>
                <a:effectLst/>
                <a:latin typeface="+mj-lt"/>
              </a:rPr>
              <a:t>duplicate</a:t>
            </a:r>
            <a:r>
              <a:rPr lang="pl-PL" b="1" i="0" dirty="0">
                <a:solidFill>
                  <a:srgbClr val="9BA8B7"/>
                </a:solidFill>
                <a:effectLst/>
                <a:latin typeface="+mj-lt"/>
              </a:rPr>
              <a:t> </a:t>
            </a:r>
            <a:r>
              <a:rPr lang="pl-PL" b="1" i="0" dirty="0" err="1">
                <a:solidFill>
                  <a:srgbClr val="9BA8B7"/>
                </a:solidFill>
                <a:effectLst/>
                <a:latin typeface="+mj-lt"/>
              </a:rPr>
              <a:t>content</a:t>
            </a:r>
            <a:r>
              <a:rPr lang="pl-PL" dirty="0">
                <a:solidFill>
                  <a:srgbClr val="101010"/>
                </a:solidFill>
                <a:latin typeface="+mj-lt"/>
              </a:rPr>
              <a:t>.</a:t>
            </a:r>
            <a:endParaRPr lang="pl-PL" b="0" i="0" dirty="0">
              <a:solidFill>
                <a:srgbClr val="101010"/>
              </a:solidFill>
              <a:effectLst/>
              <a:latin typeface="+mj-lt"/>
            </a:endParaRPr>
          </a:p>
          <a:p>
            <a:pPr algn="l">
              <a:buFont typeface="Arial" panose="020B0604020202020204" pitchFamily="34" charset="0"/>
              <a:buChar char="•"/>
            </a:pPr>
            <a:r>
              <a:rPr lang="pl-PL" b="1" i="0" dirty="0">
                <a:solidFill>
                  <a:srgbClr val="101010"/>
                </a:solidFill>
                <a:effectLst/>
                <a:latin typeface="+mj-lt"/>
              </a:rPr>
              <a:t> Tekst powinien być przygotowany pod odbiorców danego bloga</a:t>
            </a:r>
            <a:r>
              <a:rPr lang="pl-PL" b="0" i="0" dirty="0">
                <a:solidFill>
                  <a:srgbClr val="101010"/>
                </a:solidFill>
                <a:effectLst/>
                <a:latin typeface="+mj-lt"/>
              </a:rPr>
              <a:t> – artykuł powinien nie tylko pasować do tematyki bloga, ale także być przygotowany pod kątem jego odbiorców, powinien nawiązywać do stylistyki innych wpisów, ale jednocześnie zachowywać oryginalność.</a:t>
            </a:r>
          </a:p>
          <a:p>
            <a:pPr algn="l">
              <a:buFont typeface="Arial" panose="020B0604020202020204" pitchFamily="34" charset="0"/>
              <a:buChar char="•"/>
            </a:pPr>
            <a:r>
              <a:rPr lang="pl-PL" b="1" i="0" dirty="0">
                <a:solidFill>
                  <a:srgbClr val="101010"/>
                </a:solidFill>
                <a:effectLst/>
                <a:latin typeface="+mj-lt"/>
              </a:rPr>
              <a:t> Miejsce wpisu </a:t>
            </a:r>
            <a:r>
              <a:rPr lang="pl-PL" b="0" i="0" dirty="0">
                <a:solidFill>
                  <a:srgbClr val="101010"/>
                </a:solidFill>
                <a:effectLst/>
                <a:latin typeface="+mj-lt"/>
              </a:rPr>
              <a:t>– na wpis należy wybrać jak najlepsze miejsce, strona powinna mieć dobre miejsce w rankingu oraz posiadać jak najwięcej unikalnych użytkowników.</a:t>
            </a:r>
          </a:p>
          <a:p>
            <a:pPr algn="l">
              <a:buFont typeface="Arial" panose="020B0604020202020204" pitchFamily="34" charset="0"/>
              <a:buChar char="•"/>
            </a:pPr>
            <a:r>
              <a:rPr lang="pl-PL" b="1" i="0" dirty="0">
                <a:solidFill>
                  <a:srgbClr val="101010"/>
                </a:solidFill>
                <a:effectLst/>
                <a:latin typeface="+mj-lt"/>
              </a:rPr>
              <a:t> Promocja wpisu gościnnego</a:t>
            </a:r>
            <a:r>
              <a:rPr lang="pl-PL" b="0" i="0" dirty="0">
                <a:solidFill>
                  <a:srgbClr val="101010"/>
                </a:solidFill>
                <a:effectLst/>
                <a:latin typeface="+mj-lt"/>
              </a:rPr>
              <a:t> – wpis gościnny powinien być odpowiednio promowany np. w </a:t>
            </a:r>
            <a:r>
              <a:rPr lang="pl-PL" b="1" i="0" dirty="0" err="1">
                <a:solidFill>
                  <a:srgbClr val="9BA8B7"/>
                </a:solidFill>
                <a:effectLst/>
                <a:latin typeface="+mj-lt"/>
              </a:rPr>
              <a:t>social</a:t>
            </a:r>
            <a:r>
              <a:rPr lang="pl-PL" b="1" i="0" dirty="0">
                <a:solidFill>
                  <a:srgbClr val="9BA8B7"/>
                </a:solidFill>
                <a:effectLst/>
                <a:latin typeface="+mj-lt"/>
              </a:rPr>
              <a:t> mediach</a:t>
            </a:r>
            <a:r>
              <a:rPr lang="pl-PL" b="0" i="0" dirty="0">
                <a:solidFill>
                  <a:srgbClr val="101010"/>
                </a:solidFill>
                <a:effectLst/>
                <a:latin typeface="+mj-lt"/>
              </a:rPr>
              <a:t>, by dotarł do jak największej liczby odbiorców.</a:t>
            </a:r>
          </a:p>
          <a:p>
            <a:endParaRPr lang="pl-PL" dirty="0"/>
          </a:p>
        </p:txBody>
      </p:sp>
    </p:spTree>
    <p:extLst>
      <p:ext uri="{BB962C8B-B14F-4D97-AF65-F5344CB8AC3E}">
        <p14:creationId xmlns:p14="http://schemas.microsoft.com/office/powerpoint/2010/main" val="57277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E7DD2EBC-DA70-413A-B3AA-6E6932061083}"/>
              </a:ext>
            </a:extLst>
          </p:cNvPr>
          <p:cNvSpPr>
            <a:spLocks noGrp="1"/>
          </p:cNvSpPr>
          <p:nvPr>
            <p:ph type="title"/>
          </p:nvPr>
        </p:nvSpPr>
        <p:spPr/>
        <p:txBody>
          <a:bodyPr>
            <a:normAutofit/>
          </a:bodyPr>
          <a:lstStyle/>
          <a:p>
            <a:r>
              <a:rPr lang="pl-PL" sz="2800" b="0" i="0" dirty="0">
                <a:solidFill>
                  <a:srgbClr val="101010"/>
                </a:solidFill>
                <a:effectLst/>
              </a:rPr>
              <a:t>Czego unikać przygotowując wpisy gościnne?</a:t>
            </a:r>
            <a:endParaRPr lang="pl-PL" sz="2800" dirty="0"/>
          </a:p>
        </p:txBody>
      </p:sp>
      <p:sp>
        <p:nvSpPr>
          <p:cNvPr id="3" name="Symbol zastępczy zawartości 2">
            <a:extLst>
              <a:ext uri="{FF2B5EF4-FFF2-40B4-BE49-F238E27FC236}">
                <a16:creationId xmlns:a16="http://schemas.microsoft.com/office/drawing/2014/main" id="{567066BF-4E52-4B06-B928-3248DAA05F8D}"/>
              </a:ext>
            </a:extLst>
          </p:cNvPr>
          <p:cNvSpPr>
            <a:spLocks noGrp="1"/>
          </p:cNvSpPr>
          <p:nvPr>
            <p:ph idx="1"/>
          </p:nvPr>
        </p:nvSpPr>
        <p:spPr/>
        <p:txBody>
          <a:bodyPr>
            <a:normAutofit fontScale="92500" lnSpcReduction="10000"/>
          </a:bodyPr>
          <a:lstStyle/>
          <a:p>
            <a:pPr algn="l"/>
            <a:r>
              <a:rPr lang="pl-PL" b="0" i="0" dirty="0">
                <a:solidFill>
                  <a:srgbClr val="101010"/>
                </a:solidFill>
                <a:effectLst/>
                <a:latin typeface="+mj-lt"/>
              </a:rPr>
              <a:t>Przygotowując wpisy gościnne należy uważać na następujące kwestie:</a:t>
            </a:r>
          </a:p>
          <a:p>
            <a:pPr algn="l">
              <a:buFont typeface="Arial" panose="020B0604020202020204" pitchFamily="34" charset="0"/>
              <a:buChar char="•"/>
            </a:pPr>
            <a:r>
              <a:rPr lang="pl-PL" b="1" i="0" dirty="0">
                <a:solidFill>
                  <a:srgbClr val="101010"/>
                </a:solidFill>
                <a:effectLst/>
                <a:latin typeface="+mj-lt"/>
              </a:rPr>
              <a:t> Zbyt duża liczba linków wychodzących</a:t>
            </a:r>
            <a:r>
              <a:rPr lang="pl-PL" b="0" i="0" dirty="0">
                <a:solidFill>
                  <a:srgbClr val="101010"/>
                </a:solidFill>
                <a:effectLst/>
                <a:latin typeface="+mj-lt"/>
              </a:rPr>
              <a:t> – w większości przypadków wystarczy jeden link wychodzący i w sumie większość miejsc, w jakich można publikować wpisy gościnne pozwala na jeden, maksymalnie dwa linki wychodzące. Większa ilość linków może zniechęcić czytelnika i negatywnie wpłynąć na pozycjonowanie SEO.</a:t>
            </a:r>
          </a:p>
          <a:p>
            <a:pPr algn="l">
              <a:buFont typeface="Arial" panose="020B0604020202020204" pitchFamily="34" charset="0"/>
              <a:buChar char="•"/>
            </a:pPr>
            <a:r>
              <a:rPr lang="pl-PL" b="1" i="0" dirty="0">
                <a:solidFill>
                  <a:srgbClr val="101010"/>
                </a:solidFill>
                <a:effectLst/>
                <a:latin typeface="+mj-lt"/>
              </a:rPr>
              <a:t> Powielanie treści </a:t>
            </a:r>
            <a:r>
              <a:rPr lang="pl-PL" b="0" i="0" dirty="0">
                <a:solidFill>
                  <a:srgbClr val="101010"/>
                </a:solidFill>
                <a:effectLst/>
                <a:latin typeface="+mj-lt"/>
              </a:rPr>
              <a:t>– wyżej już wspominaliśmy o tym. Należy unikać sytuacji, że na kilku stronach umieszczamy ten sam wpis o identycznej treści lub nieco zmodyfikowanej, gdyż będzie to odbierane jako kopiowanie treści, co jest źle odbierane przez wyszukiwarkę.</a:t>
            </a:r>
          </a:p>
          <a:p>
            <a:pPr algn="l">
              <a:buFont typeface="Arial" panose="020B0604020202020204" pitchFamily="34" charset="0"/>
              <a:buChar char="•"/>
            </a:pPr>
            <a:r>
              <a:rPr lang="pl-PL" b="1" i="0" dirty="0">
                <a:solidFill>
                  <a:srgbClr val="101010"/>
                </a:solidFill>
                <a:effectLst/>
                <a:latin typeface="+mj-lt"/>
              </a:rPr>
              <a:t> Wpisy gościnne jako strategia działań link </a:t>
            </a:r>
            <a:r>
              <a:rPr lang="pl-PL" b="1" i="0" dirty="0" err="1">
                <a:solidFill>
                  <a:srgbClr val="101010"/>
                </a:solidFill>
                <a:effectLst/>
                <a:latin typeface="+mj-lt"/>
              </a:rPr>
              <a:t>buildingu</a:t>
            </a:r>
            <a:r>
              <a:rPr lang="pl-PL" b="0" i="0" dirty="0">
                <a:solidFill>
                  <a:srgbClr val="101010"/>
                </a:solidFill>
                <a:effectLst/>
                <a:latin typeface="+mj-lt"/>
              </a:rPr>
              <a:t> – </a:t>
            </a:r>
            <a:r>
              <a:rPr lang="pl-PL" b="0" i="0" dirty="0" err="1">
                <a:solidFill>
                  <a:srgbClr val="101010"/>
                </a:solidFill>
                <a:effectLst/>
                <a:latin typeface="+mj-lt"/>
              </a:rPr>
              <a:t>guest</a:t>
            </a:r>
            <a:r>
              <a:rPr lang="pl-PL" b="0" i="0" dirty="0">
                <a:solidFill>
                  <a:srgbClr val="101010"/>
                </a:solidFill>
                <a:effectLst/>
                <a:latin typeface="+mj-lt"/>
              </a:rPr>
              <a:t> </a:t>
            </a:r>
            <a:r>
              <a:rPr lang="pl-PL" b="0" i="0" dirty="0" err="1">
                <a:solidFill>
                  <a:srgbClr val="101010"/>
                </a:solidFill>
                <a:effectLst/>
                <a:latin typeface="+mj-lt"/>
              </a:rPr>
              <a:t>blogging</a:t>
            </a:r>
            <a:r>
              <a:rPr lang="pl-PL" b="0" i="0" dirty="0">
                <a:solidFill>
                  <a:srgbClr val="101010"/>
                </a:solidFill>
                <a:effectLst/>
                <a:latin typeface="+mj-lt"/>
              </a:rPr>
              <a:t> nie może być jedynym źródłem pozyskiwania linków do strony. Intensywne działania tego typu mogłyby spowodować nałożenie kary przez Google.</a:t>
            </a:r>
          </a:p>
          <a:p>
            <a:endParaRPr lang="pl-PL" dirty="0"/>
          </a:p>
        </p:txBody>
      </p:sp>
    </p:spTree>
    <p:extLst>
      <p:ext uri="{BB962C8B-B14F-4D97-AF65-F5344CB8AC3E}">
        <p14:creationId xmlns:p14="http://schemas.microsoft.com/office/powerpoint/2010/main" val="35062833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ymbol zastępczy obrazu 8">
            <a:extLst>
              <a:ext uri="{FF2B5EF4-FFF2-40B4-BE49-F238E27FC236}">
                <a16:creationId xmlns:a16="http://schemas.microsoft.com/office/drawing/2014/main" id="{91A808A5-E78C-4DA0-8038-D8D80482BEC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20571" b="20571"/>
          <a:stretch>
            <a:fillRect/>
          </a:stretch>
        </p:blipFill>
        <p:spPr/>
      </p:pic>
      <p:sp>
        <p:nvSpPr>
          <p:cNvPr id="5" name="Tytuł 4">
            <a:extLst>
              <a:ext uri="{FF2B5EF4-FFF2-40B4-BE49-F238E27FC236}">
                <a16:creationId xmlns:a16="http://schemas.microsoft.com/office/drawing/2014/main" id="{84FE5798-9085-4F51-A844-6522988B0E1C}"/>
              </a:ext>
            </a:extLst>
          </p:cNvPr>
          <p:cNvSpPr>
            <a:spLocks noGrp="1"/>
          </p:cNvSpPr>
          <p:nvPr>
            <p:ph type="title"/>
          </p:nvPr>
        </p:nvSpPr>
        <p:spPr/>
        <p:txBody>
          <a:bodyPr/>
          <a:lstStyle/>
          <a:p>
            <a:r>
              <a:rPr lang="pl-PL" dirty="0" err="1"/>
              <a:t>Influencer</a:t>
            </a:r>
            <a:r>
              <a:rPr lang="pl-PL" dirty="0"/>
              <a:t> Marketing </a:t>
            </a:r>
          </a:p>
        </p:txBody>
      </p:sp>
      <p:sp>
        <p:nvSpPr>
          <p:cNvPr id="7" name="Symbol zastępczy tekstu 6">
            <a:extLst>
              <a:ext uri="{FF2B5EF4-FFF2-40B4-BE49-F238E27FC236}">
                <a16:creationId xmlns:a16="http://schemas.microsoft.com/office/drawing/2014/main" id="{973C5B22-B096-4CB0-9693-F9E89A44AE7E}"/>
              </a:ext>
            </a:extLst>
          </p:cNvPr>
          <p:cNvSpPr>
            <a:spLocks noGrp="1"/>
          </p:cNvSpPr>
          <p:nvPr>
            <p:ph type="body" sz="half" idx="2"/>
          </p:nvPr>
        </p:nvSpPr>
        <p:spPr/>
        <p:txBody>
          <a:bodyPr/>
          <a:lstStyle/>
          <a:p>
            <a:r>
              <a:rPr lang="pl-PL" dirty="0">
                <a:latin typeface="+mj-lt"/>
              </a:rPr>
              <a:t>Czym jest nowy trend?</a:t>
            </a:r>
          </a:p>
        </p:txBody>
      </p:sp>
      <p:cxnSp>
        <p:nvCxnSpPr>
          <p:cNvPr id="11" name="Łącznik prosty 10">
            <a:extLst>
              <a:ext uri="{FF2B5EF4-FFF2-40B4-BE49-F238E27FC236}">
                <a16:creationId xmlns:a16="http://schemas.microsoft.com/office/drawing/2014/main" id="{14BC9D20-5FD1-4590-A971-7375B326E3EF}"/>
              </a:ext>
            </a:extLst>
          </p:cNvPr>
          <p:cNvCxnSpPr>
            <a:cxnSpLocks/>
          </p:cNvCxnSpPr>
          <p:nvPr/>
        </p:nvCxnSpPr>
        <p:spPr>
          <a:xfrm flipH="1">
            <a:off x="876300" y="5603438"/>
            <a:ext cx="5791200" cy="1003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39016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9A44DD82-39AF-4801-8987-E86D3C2718CC}"/>
              </a:ext>
            </a:extLst>
          </p:cNvPr>
          <p:cNvSpPr>
            <a:spLocks noGrp="1"/>
          </p:cNvSpPr>
          <p:nvPr>
            <p:ph type="title"/>
          </p:nvPr>
        </p:nvSpPr>
        <p:spPr/>
        <p:txBody>
          <a:bodyPr/>
          <a:lstStyle/>
          <a:p>
            <a:r>
              <a:rPr lang="pl-PL" dirty="0" err="1"/>
              <a:t>Influencer</a:t>
            </a:r>
            <a:r>
              <a:rPr lang="pl-PL" dirty="0"/>
              <a:t> Marketing📸 </a:t>
            </a:r>
          </a:p>
        </p:txBody>
      </p:sp>
      <p:sp>
        <p:nvSpPr>
          <p:cNvPr id="7" name="Symbol zastępczy zawartości 6">
            <a:extLst>
              <a:ext uri="{FF2B5EF4-FFF2-40B4-BE49-F238E27FC236}">
                <a16:creationId xmlns:a16="http://schemas.microsoft.com/office/drawing/2014/main" id="{61EEE11C-6816-41C4-A2B9-2F965E366FA3}"/>
              </a:ext>
            </a:extLst>
          </p:cNvPr>
          <p:cNvSpPr>
            <a:spLocks noGrp="1"/>
          </p:cNvSpPr>
          <p:nvPr>
            <p:ph idx="1"/>
          </p:nvPr>
        </p:nvSpPr>
        <p:spPr/>
        <p:txBody>
          <a:bodyPr/>
          <a:lstStyle/>
          <a:p>
            <a:pPr marL="0" indent="0">
              <a:buNone/>
            </a:pPr>
            <a:r>
              <a:rPr lang="pl-PL" b="1" dirty="0" err="1">
                <a:solidFill>
                  <a:srgbClr val="9BA8B7"/>
                </a:solidFill>
                <a:latin typeface="+mj-lt"/>
              </a:rPr>
              <a:t>Influencer</a:t>
            </a:r>
            <a:r>
              <a:rPr lang="pl-PL" b="1" dirty="0">
                <a:solidFill>
                  <a:srgbClr val="9BA8B7"/>
                </a:solidFill>
                <a:latin typeface="+mj-lt"/>
              </a:rPr>
              <a:t> marketing </a:t>
            </a:r>
            <a:r>
              <a:rPr lang="pl-PL" dirty="0">
                <a:latin typeface="+mj-lt"/>
              </a:rPr>
              <a:t>to marketing, który opiera się na polecaniu przez osoby znane — rozpoznawalne w gronie swoich fanów naszej marki. Osoby takie polecają nas swojej publiczności w zamian za pieniądze. Po opłaceniu promocji mogą one w zależności od kanału działalności nagrać promujący film, udostępnić materiał tekstowy czy dodać reklamującego </a:t>
            </a:r>
            <a:r>
              <a:rPr lang="pl-PL" dirty="0" err="1">
                <a:latin typeface="+mj-lt"/>
              </a:rPr>
              <a:t>posta</a:t>
            </a:r>
            <a:r>
              <a:rPr lang="pl-PL" dirty="0">
                <a:latin typeface="+mj-lt"/>
              </a:rPr>
              <a:t>.</a:t>
            </a:r>
          </a:p>
          <a:p>
            <a:pPr marL="0" indent="0">
              <a:buNone/>
            </a:pPr>
            <a:r>
              <a:rPr lang="pl-PL" b="1" dirty="0" err="1">
                <a:solidFill>
                  <a:srgbClr val="9BA8B7"/>
                </a:solidFill>
                <a:latin typeface="+mj-lt"/>
              </a:rPr>
              <a:t>Influencer</a:t>
            </a:r>
            <a:r>
              <a:rPr lang="pl-PL" b="1" dirty="0">
                <a:solidFill>
                  <a:srgbClr val="9BA8B7"/>
                </a:solidFill>
                <a:latin typeface="+mj-lt"/>
              </a:rPr>
              <a:t> Marketing </a:t>
            </a:r>
            <a:r>
              <a:rPr lang="pl-PL" dirty="0">
                <a:latin typeface="+mj-lt"/>
              </a:rPr>
              <a:t>jest bardzo popularny szczególnie na zachodzie, gdzie topowe gwiazdy otrzymują duże sumy za zareklamowanie zegarka lub torebki danej firmy.  W Polsce również wiele znanych i rozpoznawalnych osób oferuje coraz częściej otwarcie nazwy danej marki czy prowadzi otwartą reklamę danej firmy w zamian za pieniądze.</a:t>
            </a:r>
          </a:p>
        </p:txBody>
      </p:sp>
    </p:spTree>
    <p:extLst>
      <p:ext uri="{BB962C8B-B14F-4D97-AF65-F5344CB8AC3E}">
        <p14:creationId xmlns:p14="http://schemas.microsoft.com/office/powerpoint/2010/main" val="24220899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FF85F90-AD41-42E2-AE91-EDEC238D1B0F}"/>
              </a:ext>
            </a:extLst>
          </p:cNvPr>
          <p:cNvSpPr>
            <a:spLocks noGrp="1"/>
          </p:cNvSpPr>
          <p:nvPr>
            <p:ph type="title"/>
          </p:nvPr>
        </p:nvSpPr>
        <p:spPr/>
        <p:txBody>
          <a:bodyPr/>
          <a:lstStyle/>
          <a:p>
            <a:r>
              <a:rPr lang="pl-PL" dirty="0"/>
              <a:t>Reklama ukryta</a:t>
            </a:r>
          </a:p>
        </p:txBody>
      </p:sp>
      <p:sp>
        <p:nvSpPr>
          <p:cNvPr id="3" name="Symbol zastępczy zawartości 2">
            <a:extLst>
              <a:ext uri="{FF2B5EF4-FFF2-40B4-BE49-F238E27FC236}">
                <a16:creationId xmlns:a16="http://schemas.microsoft.com/office/drawing/2014/main" id="{DF32B9D4-4D47-430A-B2EF-CAFA3BED5E1C}"/>
              </a:ext>
            </a:extLst>
          </p:cNvPr>
          <p:cNvSpPr>
            <a:spLocks noGrp="1"/>
          </p:cNvSpPr>
          <p:nvPr>
            <p:ph idx="1"/>
          </p:nvPr>
        </p:nvSpPr>
        <p:spPr/>
        <p:txBody>
          <a:bodyPr/>
          <a:lstStyle/>
          <a:p>
            <a:pPr algn="l"/>
            <a:r>
              <a:rPr lang="pl-PL" b="0" i="0" dirty="0" err="1">
                <a:solidFill>
                  <a:srgbClr val="262626"/>
                </a:solidFill>
                <a:effectLst/>
                <a:latin typeface="+mj-lt"/>
              </a:rPr>
              <a:t>Influencer</a:t>
            </a:r>
            <a:r>
              <a:rPr lang="pl-PL" b="0" i="0" dirty="0">
                <a:solidFill>
                  <a:srgbClr val="262626"/>
                </a:solidFill>
                <a:effectLst/>
                <a:latin typeface="+mj-lt"/>
              </a:rPr>
              <a:t> marketing może odbywać się również na różne sposoby. </a:t>
            </a:r>
            <a:r>
              <a:rPr lang="pl-PL" b="1" i="0" dirty="0">
                <a:solidFill>
                  <a:srgbClr val="9BA8B7"/>
                </a:solidFill>
                <a:effectLst/>
                <a:latin typeface="+mj-lt"/>
              </a:rPr>
              <a:t>Reklama naszej marki może być niejako ukryta</a:t>
            </a:r>
            <a:r>
              <a:rPr lang="pl-PL" b="0" i="0" dirty="0">
                <a:solidFill>
                  <a:srgbClr val="262626"/>
                </a:solidFill>
                <a:effectLst/>
                <a:latin typeface="+mj-lt"/>
              </a:rPr>
              <a:t> i mieć formę np. przypadkowego użycia danego produktu lub wręcz przeciwnie — otwarta, jawna czy mieć postać materiału tekstu nt. naszego produktu.</a:t>
            </a:r>
          </a:p>
          <a:p>
            <a:pPr algn="l"/>
            <a:r>
              <a:rPr lang="pl-PL" b="0" i="0" dirty="0" err="1">
                <a:solidFill>
                  <a:srgbClr val="262626"/>
                </a:solidFill>
                <a:effectLst/>
                <a:latin typeface="+mj-lt"/>
              </a:rPr>
              <a:t>Influencerzy</a:t>
            </a:r>
            <a:r>
              <a:rPr lang="pl-PL" b="0" i="0" dirty="0">
                <a:solidFill>
                  <a:srgbClr val="262626"/>
                </a:solidFill>
                <a:effectLst/>
                <a:latin typeface="+mj-lt"/>
              </a:rPr>
              <a:t> działają na różnych portalach mając swoje blogi, strony internetowe, kanały społecznościowe takie jak FB czy Instagram oraz kanały na YouTube. Obecnie </a:t>
            </a:r>
            <a:r>
              <a:rPr lang="pl-PL" b="1" i="0" dirty="0">
                <a:solidFill>
                  <a:srgbClr val="9BA8B7"/>
                </a:solidFill>
                <a:effectLst/>
                <a:latin typeface="+mj-lt"/>
              </a:rPr>
              <a:t>praktycznie w każdej kategorii i na każdym kanale znajdują się osoby — liderzy branży</a:t>
            </a:r>
            <a:r>
              <a:rPr lang="pl-PL" b="0" i="0" dirty="0">
                <a:solidFill>
                  <a:srgbClr val="262626"/>
                </a:solidFill>
                <a:effectLst/>
                <a:latin typeface="+mj-lt"/>
              </a:rPr>
              <a:t>, którzy w zamian za opłatę są w stanie reklamować inne osoby czy marki.</a:t>
            </a:r>
          </a:p>
          <a:p>
            <a:endParaRPr lang="pl-PL" dirty="0"/>
          </a:p>
        </p:txBody>
      </p:sp>
    </p:spTree>
    <p:extLst>
      <p:ext uri="{BB962C8B-B14F-4D97-AF65-F5344CB8AC3E}">
        <p14:creationId xmlns:p14="http://schemas.microsoft.com/office/powerpoint/2010/main" val="9928026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2C64B15-7A4A-466A-911A-2B47A7E67B6B}"/>
              </a:ext>
            </a:extLst>
          </p:cNvPr>
          <p:cNvSpPr>
            <a:spLocks noGrp="1"/>
          </p:cNvSpPr>
          <p:nvPr>
            <p:ph type="title"/>
          </p:nvPr>
        </p:nvSpPr>
        <p:spPr/>
        <p:txBody>
          <a:bodyPr/>
          <a:lstStyle/>
          <a:p>
            <a:r>
              <a:rPr lang="pl-PL" dirty="0" err="1"/>
              <a:t>Koszta</a:t>
            </a:r>
            <a:r>
              <a:rPr lang="pl-PL" dirty="0"/>
              <a:t> i cena promocji💰</a:t>
            </a:r>
          </a:p>
        </p:txBody>
      </p:sp>
      <p:sp>
        <p:nvSpPr>
          <p:cNvPr id="3" name="Symbol zastępczy zawartości 2">
            <a:extLst>
              <a:ext uri="{FF2B5EF4-FFF2-40B4-BE49-F238E27FC236}">
                <a16:creationId xmlns:a16="http://schemas.microsoft.com/office/drawing/2014/main" id="{921FDE9F-5C7E-47B3-A6F7-940EF4FAD678}"/>
              </a:ext>
            </a:extLst>
          </p:cNvPr>
          <p:cNvSpPr>
            <a:spLocks noGrp="1"/>
          </p:cNvSpPr>
          <p:nvPr>
            <p:ph idx="1"/>
          </p:nvPr>
        </p:nvSpPr>
        <p:spPr/>
        <p:txBody>
          <a:bodyPr/>
          <a:lstStyle/>
          <a:p>
            <a:r>
              <a:rPr lang="pl-PL" b="0" i="0" dirty="0">
                <a:solidFill>
                  <a:srgbClr val="262626"/>
                </a:solidFill>
                <a:effectLst/>
                <a:latin typeface="+mj-lt"/>
              </a:rPr>
              <a:t>Ważnym elementem </a:t>
            </a:r>
            <a:r>
              <a:rPr lang="pl-PL" b="0" i="0" dirty="0" err="1">
                <a:solidFill>
                  <a:srgbClr val="262626"/>
                </a:solidFill>
                <a:effectLst/>
                <a:latin typeface="+mj-lt"/>
              </a:rPr>
              <a:t>influencer</a:t>
            </a:r>
            <a:r>
              <a:rPr lang="pl-PL" b="0" i="0" dirty="0">
                <a:solidFill>
                  <a:srgbClr val="262626"/>
                </a:solidFill>
                <a:effectLst/>
                <a:latin typeface="+mj-lt"/>
              </a:rPr>
              <a:t> marketingu są </a:t>
            </a:r>
            <a:r>
              <a:rPr lang="pl-PL" b="1" i="0" dirty="0">
                <a:solidFill>
                  <a:srgbClr val="9BA8B7"/>
                </a:solidFill>
                <a:effectLst/>
                <a:latin typeface="+mj-lt"/>
              </a:rPr>
              <a:t>koszty i cena promocji</a:t>
            </a:r>
            <a:r>
              <a:rPr lang="pl-PL" b="0" i="0" dirty="0">
                <a:solidFill>
                  <a:srgbClr val="262626"/>
                </a:solidFill>
                <a:effectLst/>
                <a:latin typeface="+mj-lt"/>
              </a:rPr>
              <a:t>. </a:t>
            </a:r>
          </a:p>
          <a:p>
            <a:r>
              <a:rPr lang="pl-PL" b="0" i="0" dirty="0">
                <a:solidFill>
                  <a:srgbClr val="262626"/>
                </a:solidFill>
                <a:effectLst/>
                <a:latin typeface="+mj-lt"/>
              </a:rPr>
              <a:t>Jest ona uzależniona od wielu czynników. Zaliczyć do nich można popularność danego </a:t>
            </a:r>
            <a:r>
              <a:rPr lang="pl-PL" b="0" i="0" dirty="0" err="1">
                <a:solidFill>
                  <a:srgbClr val="262626"/>
                </a:solidFill>
                <a:effectLst/>
                <a:latin typeface="+mj-lt"/>
              </a:rPr>
              <a:t>influencera</a:t>
            </a:r>
            <a:r>
              <a:rPr lang="pl-PL" b="0" i="0" dirty="0">
                <a:solidFill>
                  <a:srgbClr val="262626"/>
                </a:solidFill>
                <a:effectLst/>
                <a:latin typeface="+mj-lt"/>
              </a:rPr>
              <a:t> oraz liczbę jego fanów, rodzaj promocji czy rodzaj platformy społecznościowej. </a:t>
            </a:r>
          </a:p>
          <a:p>
            <a:r>
              <a:rPr lang="pl-PL" b="0" i="0" dirty="0">
                <a:solidFill>
                  <a:srgbClr val="262626"/>
                </a:solidFill>
                <a:effectLst/>
                <a:latin typeface="+mj-lt"/>
              </a:rPr>
              <a:t>Koszty publikacji </a:t>
            </a:r>
            <a:r>
              <a:rPr lang="pl-PL" b="0" i="0" dirty="0" err="1">
                <a:solidFill>
                  <a:srgbClr val="262626"/>
                </a:solidFill>
                <a:effectLst/>
                <a:latin typeface="+mj-lt"/>
              </a:rPr>
              <a:t>posta</a:t>
            </a:r>
            <a:r>
              <a:rPr lang="pl-PL" b="0" i="0" dirty="0">
                <a:solidFill>
                  <a:srgbClr val="262626"/>
                </a:solidFill>
                <a:effectLst/>
                <a:latin typeface="+mj-lt"/>
              </a:rPr>
              <a:t> na Facebooku czy Instagramie będą dużo niższe niż np. materiału video lub wpisu blogowego dla takiej samej grupy osób.               Promocje jednak w takim stylu możemy zacząć już od kilkunastu złotych, za które dotrzemy do kilkuset odbiorców.</a:t>
            </a:r>
            <a:endParaRPr lang="pl-PL" dirty="0">
              <a:latin typeface="+mj-lt"/>
            </a:endParaRPr>
          </a:p>
        </p:txBody>
      </p:sp>
    </p:spTree>
    <p:extLst>
      <p:ext uri="{BB962C8B-B14F-4D97-AF65-F5344CB8AC3E}">
        <p14:creationId xmlns:p14="http://schemas.microsoft.com/office/powerpoint/2010/main" val="35875246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4CD62DD-FAB9-4726-A784-EB0F7950D1E4}"/>
              </a:ext>
            </a:extLst>
          </p:cNvPr>
          <p:cNvSpPr>
            <a:spLocks noGrp="1"/>
          </p:cNvSpPr>
          <p:nvPr>
            <p:ph type="title"/>
          </p:nvPr>
        </p:nvSpPr>
        <p:spPr/>
        <p:txBody>
          <a:bodyPr>
            <a:normAutofit/>
          </a:bodyPr>
          <a:lstStyle/>
          <a:p>
            <a:r>
              <a:rPr lang="pl-PL" sz="3200" dirty="0"/>
              <a:t>Dlaczego </a:t>
            </a:r>
            <a:r>
              <a:rPr lang="pl-PL" sz="3200" dirty="0" err="1"/>
              <a:t>Influencer</a:t>
            </a:r>
            <a:r>
              <a:rPr lang="pl-PL" sz="3200" dirty="0"/>
              <a:t> Marketing jest taki skuteczny?</a:t>
            </a:r>
          </a:p>
        </p:txBody>
      </p:sp>
      <p:sp>
        <p:nvSpPr>
          <p:cNvPr id="3" name="Symbol zastępczy zawartości 2">
            <a:extLst>
              <a:ext uri="{FF2B5EF4-FFF2-40B4-BE49-F238E27FC236}">
                <a16:creationId xmlns:a16="http://schemas.microsoft.com/office/drawing/2014/main" id="{E1CA0805-5ACB-402D-9CDF-1584FF35D2F4}"/>
              </a:ext>
            </a:extLst>
          </p:cNvPr>
          <p:cNvSpPr>
            <a:spLocks noGrp="1"/>
          </p:cNvSpPr>
          <p:nvPr>
            <p:ph idx="1"/>
          </p:nvPr>
        </p:nvSpPr>
        <p:spPr/>
        <p:txBody>
          <a:bodyPr>
            <a:normAutofit lnSpcReduction="10000"/>
          </a:bodyPr>
          <a:lstStyle/>
          <a:p>
            <a:r>
              <a:rPr lang="pl-PL" b="0" i="0" dirty="0" err="1">
                <a:solidFill>
                  <a:srgbClr val="262626"/>
                </a:solidFill>
                <a:effectLst/>
                <a:latin typeface="+mj-lt"/>
              </a:rPr>
              <a:t>Influencer</a:t>
            </a:r>
            <a:r>
              <a:rPr lang="pl-PL" b="0" i="0" dirty="0">
                <a:solidFill>
                  <a:srgbClr val="262626"/>
                </a:solidFill>
                <a:effectLst/>
                <a:latin typeface="+mj-lt"/>
              </a:rPr>
              <a:t> Marketing jest korzystny pod wieloma względami. Pierwszą </a:t>
            </a:r>
            <a:r>
              <a:rPr lang="pl-PL" b="1" i="0" dirty="0">
                <a:solidFill>
                  <a:srgbClr val="9BA8B7"/>
                </a:solidFill>
                <a:effectLst/>
                <a:latin typeface="+mj-lt"/>
              </a:rPr>
              <a:t>zaletą jest sam fakt polecania naszej marki lub osoby przez osoby znane</a:t>
            </a:r>
            <a:r>
              <a:rPr lang="pl-PL" b="0" i="0" dirty="0">
                <a:solidFill>
                  <a:srgbClr val="262626"/>
                </a:solidFill>
                <a:effectLst/>
                <a:latin typeface="+mj-lt"/>
              </a:rPr>
              <a:t>, popularne i rozpoznawalne. Wiele badań dotyczących marketingu potwierdza, że osoby mające do wyboru kilka produktów wybiorą przeważnie ten, który został </a:t>
            </a:r>
            <a:r>
              <a:rPr lang="pl-PL" dirty="0">
                <a:solidFill>
                  <a:srgbClr val="262626"/>
                </a:solidFill>
                <a:latin typeface="+mj-lt"/>
              </a:rPr>
              <a:t>im</a:t>
            </a:r>
            <a:r>
              <a:rPr lang="pl-PL" b="0" i="0" dirty="0">
                <a:solidFill>
                  <a:srgbClr val="262626"/>
                </a:solidFill>
                <a:effectLst/>
                <a:latin typeface="+mj-lt"/>
              </a:rPr>
              <a:t> polecony.        W tym wypadku polecenia dokonuje idol danej grupy, co jest jeszcze bardziej korzystniejsze. Wiele osób z ciekawości zapozna się z naszą marką, gdy zobaczy ją w materiale swojego ulubionego youtubera czy </a:t>
            </a:r>
            <a:r>
              <a:rPr lang="pl-PL" b="0" i="0" dirty="0" err="1">
                <a:solidFill>
                  <a:srgbClr val="262626"/>
                </a:solidFill>
                <a:effectLst/>
                <a:latin typeface="+mj-lt"/>
              </a:rPr>
              <a:t>blogera</a:t>
            </a:r>
            <a:r>
              <a:rPr lang="pl-PL" b="0" i="0" dirty="0">
                <a:solidFill>
                  <a:srgbClr val="262626"/>
                </a:solidFill>
                <a:effectLst/>
                <a:latin typeface="+mj-lt"/>
              </a:rPr>
              <a:t>.</a:t>
            </a:r>
          </a:p>
          <a:p>
            <a:r>
              <a:rPr lang="pl-PL" dirty="0">
                <a:latin typeface="+mj-lt"/>
              </a:rPr>
              <a:t>Dużym plusem jest też pozytywny odbiór reklamy. Nie jest ona nachalna, ma atrakcyjną i ciekawą formę oraz możemy w niej przedstawić wiele swoich zalet. Reklama, która będzie publikowana osobom z danej grupy tematycznej, uzyska znacznie lepszy wynik aniżeli w grupie przypadkowych osób. Jest to </a:t>
            </a:r>
            <a:r>
              <a:rPr lang="pl-PL" dirty="0" err="1">
                <a:latin typeface="+mj-lt"/>
              </a:rPr>
              <a:t>targetowanie</a:t>
            </a:r>
            <a:r>
              <a:rPr lang="pl-PL" dirty="0">
                <a:latin typeface="+mj-lt"/>
              </a:rPr>
              <a:t>, które wpływa też na efektywne wydawanie budżetu reklamowego.</a:t>
            </a:r>
          </a:p>
        </p:txBody>
      </p:sp>
    </p:spTree>
    <p:extLst>
      <p:ext uri="{BB962C8B-B14F-4D97-AF65-F5344CB8AC3E}">
        <p14:creationId xmlns:p14="http://schemas.microsoft.com/office/powerpoint/2010/main" val="6529031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8BC2F67-3630-4961-9F13-B6971278C4F7}"/>
              </a:ext>
            </a:extLst>
          </p:cNvPr>
          <p:cNvSpPr>
            <a:spLocks noGrp="1"/>
          </p:cNvSpPr>
          <p:nvPr>
            <p:ph type="title"/>
          </p:nvPr>
        </p:nvSpPr>
        <p:spPr/>
        <p:txBody>
          <a:bodyPr/>
          <a:lstStyle/>
          <a:p>
            <a:r>
              <a:rPr lang="pl-PL" dirty="0"/>
              <a:t>Sylwetki polskich </a:t>
            </a:r>
            <a:r>
              <a:rPr lang="pl-PL" dirty="0" err="1"/>
              <a:t>influencerów</a:t>
            </a:r>
            <a:r>
              <a:rPr lang="pl-PL" dirty="0"/>
              <a:t>📲</a:t>
            </a:r>
          </a:p>
        </p:txBody>
      </p:sp>
      <p:sp>
        <p:nvSpPr>
          <p:cNvPr id="3" name="Symbol zastępczy zawartości 2">
            <a:extLst>
              <a:ext uri="{FF2B5EF4-FFF2-40B4-BE49-F238E27FC236}">
                <a16:creationId xmlns:a16="http://schemas.microsoft.com/office/drawing/2014/main" id="{FA2826A0-DFAC-4898-A0B6-5EF530DB5120}"/>
              </a:ext>
            </a:extLst>
          </p:cNvPr>
          <p:cNvSpPr>
            <a:spLocks noGrp="1"/>
          </p:cNvSpPr>
          <p:nvPr>
            <p:ph idx="1"/>
          </p:nvPr>
        </p:nvSpPr>
        <p:spPr>
          <a:xfrm>
            <a:off x="1097281" y="2108201"/>
            <a:ext cx="4998720" cy="3301999"/>
          </a:xfrm>
        </p:spPr>
        <p:txBody>
          <a:bodyPr>
            <a:normAutofit fontScale="85000" lnSpcReduction="20000"/>
          </a:bodyPr>
          <a:lstStyle/>
          <a:p>
            <a:r>
              <a:rPr lang="pl-PL" dirty="0">
                <a:latin typeface="+mj-lt"/>
              </a:rPr>
              <a:t>Ewa Chodakowska, nazywana „trenerką wszystkich Polaków”.</a:t>
            </a:r>
          </a:p>
          <a:p>
            <a:r>
              <a:rPr lang="pl-PL" dirty="0">
                <a:latin typeface="+mj-lt"/>
              </a:rPr>
              <a:t>Instruktorka fitness, trenerka personalna, autorka wielu książek, w których propaguje zdrowy styl życia i aktywność fizyczną.</a:t>
            </a:r>
          </a:p>
          <a:p>
            <a:r>
              <a:rPr lang="pl-PL" dirty="0">
                <a:latin typeface="+mj-lt"/>
              </a:rPr>
              <a:t>Największą popularność przyniosły Chodakowskiej filmy treningowe na których prezentuje mordercze ćwiczenia. </a:t>
            </a:r>
          </a:p>
          <a:p>
            <a:r>
              <a:rPr lang="pl-PL" dirty="0">
                <a:latin typeface="+mj-lt"/>
              </a:rPr>
              <a:t>Regularnie gości w telewizjach śniadaniowych i kolorowych magazynach, a jej </a:t>
            </a:r>
            <a:r>
              <a:rPr lang="pl-PL" dirty="0" err="1">
                <a:latin typeface="+mj-lt"/>
              </a:rPr>
              <a:t>facebookowy</a:t>
            </a:r>
            <a:r>
              <a:rPr lang="pl-PL" dirty="0">
                <a:latin typeface="+mj-lt"/>
              </a:rPr>
              <a:t> profil polubiły blisko dwa miliony ludzi.</a:t>
            </a:r>
          </a:p>
        </p:txBody>
      </p:sp>
      <p:sp>
        <p:nvSpPr>
          <p:cNvPr id="4" name="Symbol zastępczy daty 3">
            <a:extLst>
              <a:ext uri="{FF2B5EF4-FFF2-40B4-BE49-F238E27FC236}">
                <a16:creationId xmlns:a16="http://schemas.microsoft.com/office/drawing/2014/main" id="{47315011-9A3F-432F-9A2B-7AF7789355D5}"/>
              </a:ext>
            </a:extLst>
          </p:cNvPr>
          <p:cNvSpPr>
            <a:spLocks noGrp="1"/>
          </p:cNvSpPr>
          <p:nvPr>
            <p:ph type="dt" sz="half" idx="10"/>
          </p:nvPr>
        </p:nvSpPr>
        <p:spPr/>
        <p:txBody>
          <a:bodyPr/>
          <a:lstStyle/>
          <a:p>
            <a:pPr rtl="0"/>
            <a:fld id="{DA37154A-9283-472F-9D32-E032250E224B}" type="datetime1">
              <a:rPr lang="pl-PL" smtClean="0"/>
              <a:t>10.01.2021</a:t>
            </a:fld>
            <a:endParaRPr lang="en-US" dirty="0"/>
          </a:p>
        </p:txBody>
      </p:sp>
      <p:pic>
        <p:nvPicPr>
          <p:cNvPr id="4098" name="Picture 2">
            <a:extLst>
              <a:ext uri="{FF2B5EF4-FFF2-40B4-BE49-F238E27FC236}">
                <a16:creationId xmlns:a16="http://schemas.microsoft.com/office/drawing/2014/main" id="{195EDC81-3A00-4826-8AE1-CC3FBE5086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59831" y="2155826"/>
            <a:ext cx="4895850" cy="3578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407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accent1"/>
        </a:solidFill>
        <a:effectLst/>
      </p:bgPr>
    </p:bg>
    <p:spTree>
      <p:nvGrpSpPr>
        <p:cNvPr id="1" name=""/>
        <p:cNvGrpSpPr/>
        <p:nvPr/>
      </p:nvGrpSpPr>
      <p:grpSpPr>
        <a:xfrm>
          <a:off x="0" y="0"/>
          <a:ext cx="0" cy="0"/>
          <a:chOff x="0" y="0"/>
          <a:chExt cx="0" cy="0"/>
        </a:xfrm>
      </p:grpSpPr>
      <p:sp>
        <p:nvSpPr>
          <p:cNvPr id="47" name="Prostokąt 46">
            <a:extLst>
              <a:ext uri="{FF2B5EF4-FFF2-40B4-BE49-F238E27FC236}">
                <a16:creationId xmlns:a16="http://schemas.microsoft.com/office/drawing/2014/main" id="{FBDCECDC-EEE3-4128-AA5E-82A8C08796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Tytuł 1">
            <a:extLst>
              <a:ext uri="{FF2B5EF4-FFF2-40B4-BE49-F238E27FC236}">
                <a16:creationId xmlns:a16="http://schemas.microsoft.com/office/drawing/2014/main" id="{9AB2EA78-AEB3-469B-9025-3B17201A457B}"/>
              </a:ext>
            </a:extLst>
          </p:cNvPr>
          <p:cNvSpPr>
            <a:spLocks noGrp="1"/>
          </p:cNvSpPr>
          <p:nvPr>
            <p:ph type="ctrTitle"/>
          </p:nvPr>
        </p:nvSpPr>
        <p:spPr>
          <a:xfrm>
            <a:off x="1097280" y="758952"/>
            <a:ext cx="10058400" cy="3892168"/>
          </a:xfrm>
        </p:spPr>
        <p:txBody>
          <a:bodyPr rtlCol="0" anchor="ctr">
            <a:normAutofit/>
          </a:bodyPr>
          <a:lstStyle/>
          <a:p>
            <a:pPr lvl="0"/>
            <a:r>
              <a:rPr lang="pl-PL" sz="4800" i="1" dirty="0">
                <a:solidFill>
                  <a:srgbClr val="FFFFFF"/>
                </a:solidFill>
              </a:rPr>
              <a:t>„Opowiadanie historii jest najbardziej skutecznym sposobem, aby umieszczać pomysły w dzisiejszym świecie”.</a:t>
            </a:r>
            <a:endParaRPr lang="pl" sz="4800" i="1" dirty="0">
              <a:solidFill>
                <a:srgbClr val="FFFFFF"/>
              </a:solidFill>
            </a:endParaRPr>
          </a:p>
        </p:txBody>
      </p:sp>
      <p:sp>
        <p:nvSpPr>
          <p:cNvPr id="49" name="Prostokąt 48">
            <a:extLst>
              <a:ext uri="{FF2B5EF4-FFF2-40B4-BE49-F238E27FC236}">
                <a16:creationId xmlns:a16="http://schemas.microsoft.com/office/drawing/2014/main" id="{4260EDE0-989C-4E16-AF94-F652294D82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odtytuł 2">
            <a:extLst>
              <a:ext uri="{FF2B5EF4-FFF2-40B4-BE49-F238E27FC236}">
                <a16:creationId xmlns:a16="http://schemas.microsoft.com/office/drawing/2014/main" id="{255E1F2F-E259-4EA8-9FFD-3A10AF541859}"/>
              </a:ext>
            </a:extLst>
          </p:cNvPr>
          <p:cNvSpPr>
            <a:spLocks noGrp="1"/>
          </p:cNvSpPr>
          <p:nvPr>
            <p:ph type="subTitle" idx="1"/>
          </p:nvPr>
        </p:nvSpPr>
        <p:spPr>
          <a:xfrm>
            <a:off x="1100051" y="5225240"/>
            <a:ext cx="10058400" cy="1143000"/>
          </a:xfrm>
        </p:spPr>
        <p:txBody>
          <a:bodyPr rtlCol="0">
            <a:normAutofit/>
          </a:bodyPr>
          <a:lstStyle/>
          <a:p>
            <a:pPr rtl="0"/>
            <a:r>
              <a:rPr lang="pl" dirty="0">
                <a:solidFill>
                  <a:srgbClr val="FFFFFF"/>
                </a:solidFill>
                <a:latin typeface="+mj-lt"/>
              </a:rPr>
              <a:t>— Robert Mcafee brown</a:t>
            </a:r>
          </a:p>
        </p:txBody>
      </p:sp>
    </p:spTree>
    <p:extLst>
      <p:ext uri="{BB962C8B-B14F-4D97-AF65-F5344CB8AC3E}">
        <p14:creationId xmlns:p14="http://schemas.microsoft.com/office/powerpoint/2010/main" val="1917146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8D2240F4-4B0E-46DE-8A68-EE1DDB8E094E}"/>
              </a:ext>
            </a:extLst>
          </p:cNvPr>
          <p:cNvSpPr>
            <a:spLocks noGrp="1"/>
          </p:cNvSpPr>
          <p:nvPr>
            <p:ph idx="1"/>
          </p:nvPr>
        </p:nvSpPr>
        <p:spPr>
          <a:xfrm>
            <a:off x="1097280" y="2108201"/>
            <a:ext cx="4998720" cy="3760891"/>
          </a:xfrm>
        </p:spPr>
        <p:txBody>
          <a:bodyPr>
            <a:normAutofit fontScale="85000" lnSpcReduction="10000"/>
          </a:bodyPr>
          <a:lstStyle/>
          <a:p>
            <a:r>
              <a:rPr lang="pl-PL" b="0" i="0" dirty="0">
                <a:solidFill>
                  <a:srgbClr val="191919"/>
                </a:solidFill>
                <a:effectLst/>
                <a:latin typeface="+mj-lt"/>
              </a:rPr>
              <a:t>Kamil Pawelski, znany szerzej jako Ekskluzywny Menel. Jak mówi sam o sobie, decyzję o założeniu bloga podjął w 2013 roku i była jedną z lepszych w jego życia. </a:t>
            </a:r>
          </a:p>
          <a:p>
            <a:r>
              <a:rPr lang="pl-PL" b="0" i="0" dirty="0">
                <a:solidFill>
                  <a:srgbClr val="191919"/>
                </a:solidFill>
                <a:effectLst/>
                <a:latin typeface="+mj-lt"/>
              </a:rPr>
              <a:t>On sam nigdy nie spodziewał się, że blogowanie może być tak fajną przygodą, a moda przestaje być tylko domeną kobiet i może być jak najbardziej męska.</a:t>
            </a:r>
          </a:p>
          <a:p>
            <a:r>
              <a:rPr lang="pl-PL" b="0" i="0" dirty="0">
                <a:solidFill>
                  <a:srgbClr val="191919"/>
                </a:solidFill>
                <a:effectLst/>
                <a:latin typeface="+mj-lt"/>
              </a:rPr>
              <a:t> Dziś blog nie służy mu tylko do wyrażania opinii o stylizacjach czy dodatkach, ale również o własnych wyborach. Jego profil na </a:t>
            </a:r>
            <a:r>
              <a:rPr lang="pl-PL" b="0" i="0" dirty="0" err="1">
                <a:solidFill>
                  <a:srgbClr val="191919"/>
                </a:solidFill>
                <a:effectLst/>
                <a:latin typeface="+mj-lt"/>
              </a:rPr>
              <a:t>faceboooku</a:t>
            </a:r>
            <a:r>
              <a:rPr lang="pl-PL" b="0" i="0" dirty="0">
                <a:solidFill>
                  <a:srgbClr val="191919"/>
                </a:solidFill>
                <a:effectLst/>
                <a:latin typeface="+mj-lt"/>
              </a:rPr>
              <a:t> śledzi ponad 140 tys. ludzi.</a:t>
            </a:r>
            <a:endParaRPr lang="pl-PL" dirty="0">
              <a:latin typeface="+mj-lt"/>
            </a:endParaRPr>
          </a:p>
        </p:txBody>
      </p:sp>
      <p:pic>
        <p:nvPicPr>
          <p:cNvPr id="5122" name="Picture 2">
            <a:extLst>
              <a:ext uri="{FF2B5EF4-FFF2-40B4-BE49-F238E27FC236}">
                <a16:creationId xmlns:a16="http://schemas.microsoft.com/office/drawing/2014/main" id="{6BDE73DD-151E-4B75-888E-8DCEF66588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72225" y="2289176"/>
            <a:ext cx="4810126" cy="3019163"/>
          </a:xfrm>
          <a:prstGeom prst="rect">
            <a:avLst/>
          </a:prstGeom>
          <a:noFill/>
          <a:extLst>
            <a:ext uri="{909E8E84-426E-40DD-AFC4-6F175D3DCCD1}">
              <a14:hiddenFill xmlns:a14="http://schemas.microsoft.com/office/drawing/2010/main">
                <a:solidFill>
                  <a:srgbClr val="FFFFFF"/>
                </a:solidFill>
              </a14:hiddenFill>
            </a:ext>
          </a:extLst>
        </p:spPr>
      </p:pic>
      <p:sp>
        <p:nvSpPr>
          <p:cNvPr id="6" name="Tytuł 1">
            <a:extLst>
              <a:ext uri="{FF2B5EF4-FFF2-40B4-BE49-F238E27FC236}">
                <a16:creationId xmlns:a16="http://schemas.microsoft.com/office/drawing/2014/main" id="{4DFD3B88-C7B2-4AF7-ACFC-99E225C5DCE0}"/>
              </a:ext>
            </a:extLst>
          </p:cNvPr>
          <p:cNvSpPr>
            <a:spLocks noGrp="1"/>
          </p:cNvSpPr>
          <p:nvPr>
            <p:ph type="title"/>
          </p:nvPr>
        </p:nvSpPr>
        <p:spPr>
          <a:xfrm>
            <a:off x="1097280" y="286603"/>
            <a:ext cx="10058400" cy="1450757"/>
          </a:xfrm>
        </p:spPr>
        <p:txBody>
          <a:bodyPr/>
          <a:lstStyle/>
          <a:p>
            <a:r>
              <a:rPr lang="pl-PL" dirty="0"/>
              <a:t>Sylwetki polskich </a:t>
            </a:r>
            <a:r>
              <a:rPr lang="pl-PL" dirty="0" err="1"/>
              <a:t>influencerów</a:t>
            </a:r>
            <a:r>
              <a:rPr lang="pl-PL" dirty="0"/>
              <a:t>📲</a:t>
            </a:r>
          </a:p>
        </p:txBody>
      </p:sp>
    </p:spTree>
    <p:extLst>
      <p:ext uri="{BB962C8B-B14F-4D97-AF65-F5344CB8AC3E}">
        <p14:creationId xmlns:p14="http://schemas.microsoft.com/office/powerpoint/2010/main" val="28212683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ymbol zastępczy zawartości 2">
            <a:extLst>
              <a:ext uri="{FF2B5EF4-FFF2-40B4-BE49-F238E27FC236}">
                <a16:creationId xmlns:a16="http://schemas.microsoft.com/office/drawing/2014/main" id="{2A2718EC-2D93-46CE-AA7C-C1C44B7F6C81}"/>
              </a:ext>
            </a:extLst>
          </p:cNvPr>
          <p:cNvSpPr>
            <a:spLocks noGrp="1"/>
          </p:cNvSpPr>
          <p:nvPr>
            <p:ph idx="1"/>
          </p:nvPr>
        </p:nvSpPr>
        <p:spPr>
          <a:xfrm>
            <a:off x="1097280" y="2108201"/>
            <a:ext cx="4884420" cy="3760891"/>
          </a:xfrm>
        </p:spPr>
        <p:txBody>
          <a:bodyPr>
            <a:normAutofit fontScale="92500"/>
          </a:bodyPr>
          <a:lstStyle/>
          <a:p>
            <a:r>
              <a:rPr lang="pl-PL" dirty="0">
                <a:latin typeface="+mj-lt"/>
              </a:rPr>
              <a:t>Julia Kuczyńska, kojarzona jako </a:t>
            </a:r>
            <a:r>
              <a:rPr lang="pl-PL" dirty="0" err="1">
                <a:latin typeface="+mj-lt"/>
              </a:rPr>
              <a:t>Maffashion</a:t>
            </a:r>
            <a:r>
              <a:rPr lang="pl-PL" dirty="0">
                <a:latin typeface="+mj-lt"/>
              </a:rPr>
              <a:t>. Od siedmiu lat prowadzi bloga internetowego poświęconego modzie. </a:t>
            </a:r>
          </a:p>
          <a:p>
            <a:r>
              <a:rPr lang="pl-PL" dirty="0">
                <a:latin typeface="+mj-lt"/>
              </a:rPr>
              <a:t>Jako jedyna Polka dotarła do pierwszego miejsca na międzynarodowej stronie poświęconej modzie lookbook.nu. </a:t>
            </a:r>
          </a:p>
          <a:p>
            <a:r>
              <a:rPr lang="pl-PL" dirty="0">
                <a:latin typeface="+mj-lt"/>
              </a:rPr>
              <a:t>Zdjęcia prezentowanych przez nią stylizacji pojawiły się w wielu magazynach branżowych. Jej konto na Instagramie obserwuje blisko 800 tys. osób.</a:t>
            </a:r>
          </a:p>
        </p:txBody>
      </p:sp>
      <p:pic>
        <p:nvPicPr>
          <p:cNvPr id="6146" name="Picture 2">
            <a:extLst>
              <a:ext uri="{FF2B5EF4-FFF2-40B4-BE49-F238E27FC236}">
                <a16:creationId xmlns:a16="http://schemas.microsoft.com/office/drawing/2014/main" id="{27EF28A9-CE4C-4182-A7BA-9A241229B3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2174877"/>
            <a:ext cx="5061630" cy="3235324"/>
          </a:xfrm>
          <a:prstGeom prst="rect">
            <a:avLst/>
          </a:prstGeom>
          <a:noFill/>
          <a:extLst>
            <a:ext uri="{909E8E84-426E-40DD-AFC4-6F175D3DCCD1}">
              <a14:hiddenFill xmlns:a14="http://schemas.microsoft.com/office/drawing/2010/main">
                <a:solidFill>
                  <a:srgbClr val="FFFFFF"/>
                </a:solidFill>
              </a14:hiddenFill>
            </a:ext>
          </a:extLst>
        </p:spPr>
      </p:pic>
      <p:sp>
        <p:nvSpPr>
          <p:cNvPr id="6" name="Tytuł 1">
            <a:extLst>
              <a:ext uri="{FF2B5EF4-FFF2-40B4-BE49-F238E27FC236}">
                <a16:creationId xmlns:a16="http://schemas.microsoft.com/office/drawing/2014/main" id="{7FCC8014-87E0-4678-8225-E5437E5E3BBF}"/>
              </a:ext>
            </a:extLst>
          </p:cNvPr>
          <p:cNvSpPr>
            <a:spLocks noGrp="1"/>
          </p:cNvSpPr>
          <p:nvPr>
            <p:ph type="title"/>
          </p:nvPr>
        </p:nvSpPr>
        <p:spPr>
          <a:xfrm>
            <a:off x="1097280" y="286603"/>
            <a:ext cx="10058400" cy="1450757"/>
          </a:xfrm>
        </p:spPr>
        <p:txBody>
          <a:bodyPr/>
          <a:lstStyle/>
          <a:p>
            <a:r>
              <a:rPr lang="pl-PL" dirty="0"/>
              <a:t>Sylwetki polskich </a:t>
            </a:r>
            <a:r>
              <a:rPr lang="pl-PL" dirty="0" err="1"/>
              <a:t>influencerów</a:t>
            </a:r>
            <a:r>
              <a:rPr lang="pl-PL" dirty="0"/>
              <a:t>📲</a:t>
            </a:r>
          </a:p>
        </p:txBody>
      </p:sp>
    </p:spTree>
    <p:extLst>
      <p:ext uri="{BB962C8B-B14F-4D97-AF65-F5344CB8AC3E}">
        <p14:creationId xmlns:p14="http://schemas.microsoft.com/office/powerpoint/2010/main" val="10871678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ymbol zastępczy obrazu 8">
            <a:extLst>
              <a:ext uri="{FF2B5EF4-FFF2-40B4-BE49-F238E27FC236}">
                <a16:creationId xmlns:a16="http://schemas.microsoft.com/office/drawing/2014/main" id="{DCB85FE7-E2D1-43FE-A35E-BD7A49ED8977}"/>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59" b="16659"/>
          <a:stretch>
            <a:fillRect/>
          </a:stretch>
        </p:blipFill>
        <p:spPr>
          <a:xfrm>
            <a:off x="15" y="0"/>
            <a:ext cx="12191985" cy="4578350"/>
          </a:xfrm>
        </p:spPr>
      </p:pic>
      <p:sp>
        <p:nvSpPr>
          <p:cNvPr id="5" name="Tytuł 4">
            <a:extLst>
              <a:ext uri="{FF2B5EF4-FFF2-40B4-BE49-F238E27FC236}">
                <a16:creationId xmlns:a16="http://schemas.microsoft.com/office/drawing/2014/main" id="{6AB86FEB-C4AD-4CDE-9AD3-DC220B8E032E}"/>
              </a:ext>
            </a:extLst>
          </p:cNvPr>
          <p:cNvSpPr>
            <a:spLocks noGrp="1"/>
          </p:cNvSpPr>
          <p:nvPr>
            <p:ph type="title"/>
          </p:nvPr>
        </p:nvSpPr>
        <p:spPr/>
        <p:txBody>
          <a:bodyPr/>
          <a:lstStyle/>
          <a:p>
            <a:r>
              <a:rPr lang="pl-PL" dirty="0" err="1"/>
              <a:t>Maketing</a:t>
            </a:r>
            <a:r>
              <a:rPr lang="pl-PL" dirty="0"/>
              <a:t> bezpośredni</a:t>
            </a:r>
          </a:p>
        </p:txBody>
      </p:sp>
      <p:sp>
        <p:nvSpPr>
          <p:cNvPr id="7" name="Symbol zastępczy tekstu 6">
            <a:extLst>
              <a:ext uri="{FF2B5EF4-FFF2-40B4-BE49-F238E27FC236}">
                <a16:creationId xmlns:a16="http://schemas.microsoft.com/office/drawing/2014/main" id="{0E777443-968E-4BF6-B4E7-5368084C10B5}"/>
              </a:ext>
            </a:extLst>
          </p:cNvPr>
          <p:cNvSpPr>
            <a:spLocks noGrp="1"/>
          </p:cNvSpPr>
          <p:nvPr>
            <p:ph type="body" sz="half" idx="2"/>
          </p:nvPr>
        </p:nvSpPr>
        <p:spPr/>
        <p:txBody>
          <a:bodyPr/>
          <a:lstStyle/>
          <a:p>
            <a:r>
              <a:rPr lang="pl-PL" dirty="0">
                <a:latin typeface="+mj-lt"/>
              </a:rPr>
              <a:t>Czym się zajmuje?</a:t>
            </a:r>
          </a:p>
        </p:txBody>
      </p:sp>
      <p:cxnSp>
        <p:nvCxnSpPr>
          <p:cNvPr id="11" name="Łącznik prosty 10">
            <a:extLst>
              <a:ext uri="{FF2B5EF4-FFF2-40B4-BE49-F238E27FC236}">
                <a16:creationId xmlns:a16="http://schemas.microsoft.com/office/drawing/2014/main" id="{A88A4777-23A7-45EC-97A3-106AC7976FE8}"/>
              </a:ext>
            </a:extLst>
          </p:cNvPr>
          <p:cNvCxnSpPr>
            <a:cxnSpLocks/>
          </p:cNvCxnSpPr>
          <p:nvPr/>
        </p:nvCxnSpPr>
        <p:spPr>
          <a:xfrm>
            <a:off x="828675" y="5619244"/>
            <a:ext cx="57245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5583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2371B63A-52F0-4DF5-905B-6223691348DC}"/>
              </a:ext>
            </a:extLst>
          </p:cNvPr>
          <p:cNvSpPr>
            <a:spLocks noGrp="1"/>
          </p:cNvSpPr>
          <p:nvPr>
            <p:ph type="title"/>
          </p:nvPr>
        </p:nvSpPr>
        <p:spPr/>
        <p:txBody>
          <a:bodyPr/>
          <a:lstStyle/>
          <a:p>
            <a:r>
              <a:rPr lang="pl-PL" dirty="0"/>
              <a:t>Marketing bezpośredni</a:t>
            </a:r>
          </a:p>
        </p:txBody>
      </p:sp>
      <p:sp>
        <p:nvSpPr>
          <p:cNvPr id="7" name="Symbol zastępczy zawartości 6">
            <a:extLst>
              <a:ext uri="{FF2B5EF4-FFF2-40B4-BE49-F238E27FC236}">
                <a16:creationId xmlns:a16="http://schemas.microsoft.com/office/drawing/2014/main" id="{BC5FA1B1-0B8D-4AC3-A3E1-8DEFDB7B87B1}"/>
              </a:ext>
            </a:extLst>
          </p:cNvPr>
          <p:cNvSpPr>
            <a:spLocks noGrp="1"/>
          </p:cNvSpPr>
          <p:nvPr>
            <p:ph idx="1"/>
          </p:nvPr>
        </p:nvSpPr>
        <p:spPr/>
        <p:txBody>
          <a:bodyPr>
            <a:normAutofit fontScale="85000" lnSpcReduction="10000"/>
          </a:bodyPr>
          <a:lstStyle/>
          <a:p>
            <a:pPr marL="0" indent="0">
              <a:buNone/>
            </a:pPr>
            <a:r>
              <a:rPr lang="pl-PL" dirty="0">
                <a:latin typeface="+mj-lt"/>
              </a:rPr>
              <a:t>Polega on na bezpośrednich komunikatach kierowanych do starannie wybranych, pojedynczych klientów, często w indywidualnym kontakcie, w celu uzyskania bezpośredniej reakcji (odpowiedzi).</a:t>
            </a:r>
          </a:p>
          <a:p>
            <a:pPr marL="0" indent="0">
              <a:buNone/>
            </a:pPr>
            <a:r>
              <a:rPr lang="pl-PL" dirty="0">
                <a:latin typeface="+mj-lt"/>
              </a:rPr>
              <a:t>Marketing bezpośredni pozwala konsumentom kupować produkty dzięki wykorzystaniu różnych mediów reklamy, z pominięciem bezpośredniego kontaktu osobistego ze sprzedawcą. Oprócz tworzenia wizerunku marki, celem marketingu bezpośredniego jest uzyskanie bezpośredniej, najczęściej natychmiastowej i dającej się zmierzyć reakcji konsumenta.</a:t>
            </a:r>
          </a:p>
          <a:p>
            <a:pPr marL="0" indent="0">
              <a:buNone/>
            </a:pPr>
            <a:r>
              <a:rPr lang="pl-PL" dirty="0">
                <a:latin typeface="+mj-lt"/>
              </a:rPr>
              <a:t>Do powodzenia marketingu bezpośredniego konieczne są bazy danych w postaci list adresowych. Baza danych o klientach to uporządkowany zbiór wyczerpujących danych o istniejących i potencjalnych klientach, obejmujących dane geograficzne, psychologiczne, dotyczące </a:t>
            </a:r>
            <a:r>
              <a:rPr lang="pl-PL" dirty="0" err="1">
                <a:latin typeface="+mj-lt"/>
              </a:rPr>
              <a:t>zachowań</a:t>
            </a:r>
            <a:r>
              <a:rPr lang="pl-PL" dirty="0">
                <a:latin typeface="+mj-lt"/>
              </a:rPr>
              <a:t> nabywców. Można je zdobywać m.in. poprzez sporządzenie własnej listy klientów lub zamieszczenie ankiet w prasie bądź Internecie lub poprzez kupienie listy od innych firm lub instytucji. W wielu krajach przepisy dotyczące ochrony danych osobowych mogą ograniczać praktyki budowania baz danych.</a:t>
            </a:r>
          </a:p>
        </p:txBody>
      </p:sp>
    </p:spTree>
    <p:extLst>
      <p:ext uri="{BB962C8B-B14F-4D97-AF65-F5344CB8AC3E}">
        <p14:creationId xmlns:p14="http://schemas.microsoft.com/office/powerpoint/2010/main" val="7852819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FFE60CC6-5E3C-42D4-BD22-342E650701F7}"/>
              </a:ext>
            </a:extLst>
          </p:cNvPr>
          <p:cNvSpPr>
            <a:spLocks noGrp="1"/>
          </p:cNvSpPr>
          <p:nvPr>
            <p:ph type="title"/>
          </p:nvPr>
        </p:nvSpPr>
        <p:spPr/>
        <p:txBody>
          <a:bodyPr>
            <a:normAutofit/>
          </a:bodyPr>
          <a:lstStyle/>
          <a:p>
            <a:r>
              <a:rPr lang="pl-PL" sz="4000" dirty="0"/>
              <a:t>Rodzaje marketingu bezpośredniego</a:t>
            </a:r>
          </a:p>
        </p:txBody>
      </p:sp>
      <p:sp>
        <p:nvSpPr>
          <p:cNvPr id="3" name="Symbol zastępczy zawartości 2">
            <a:extLst>
              <a:ext uri="{FF2B5EF4-FFF2-40B4-BE49-F238E27FC236}">
                <a16:creationId xmlns:a16="http://schemas.microsoft.com/office/drawing/2014/main" id="{60775C36-1A47-4E9D-B122-DF95C9F50838}"/>
              </a:ext>
            </a:extLst>
          </p:cNvPr>
          <p:cNvSpPr>
            <a:spLocks noGrp="1"/>
          </p:cNvSpPr>
          <p:nvPr>
            <p:ph idx="1"/>
          </p:nvPr>
        </p:nvSpPr>
        <p:spPr/>
        <p:txBody>
          <a:bodyPr>
            <a:noAutofit/>
          </a:bodyPr>
          <a:lstStyle/>
          <a:p>
            <a:pPr marL="0" indent="0">
              <a:buNone/>
            </a:pPr>
            <a:r>
              <a:rPr lang="pl-PL" sz="1020" b="1" dirty="0">
                <a:latin typeface="+mj-lt"/>
              </a:rPr>
              <a:t>Podstawowymi formami marketingu bezpośredniego są:</a:t>
            </a:r>
          </a:p>
          <a:p>
            <a:pPr>
              <a:buFont typeface="Arial" panose="020B0604020202020204" pitchFamily="34" charset="0"/>
              <a:buChar char="•"/>
            </a:pPr>
            <a:r>
              <a:rPr lang="pl-PL" sz="1020" b="1" dirty="0">
                <a:latin typeface="+mj-lt"/>
              </a:rPr>
              <a:t>Sprzedaż wysyłkowa </a:t>
            </a:r>
            <a:r>
              <a:rPr lang="pl-PL" sz="1020" dirty="0">
                <a:latin typeface="+mj-lt"/>
              </a:rPr>
              <a:t>– polega na składaniu zamówień z katalogów, dostarczanych przez firmę lub dostępnych w Internecie. Sprzedaż wysyłkowa jest atrakcyjna dla sprzedawcy, ponieważ eliminuje koszty sklepu i osób w nim zatrudnionych. Katalogi, ogłoszenia, próbki produktów wysyłane są do nisz rynkowych, wcześniej dokładnie zdefiniowanych na podstawie wnikliwych badań, co zmniejsza ryzyko i koszty docierania z ofertą do klientów zupełnie nie zainteresowanych tego typu produktami.</a:t>
            </a:r>
          </a:p>
          <a:p>
            <a:pPr>
              <a:buFont typeface="Arial" panose="020B0604020202020204" pitchFamily="34" charset="0"/>
              <a:buChar char="•"/>
            </a:pPr>
            <a:r>
              <a:rPr lang="pl-PL" sz="1020" b="1" dirty="0">
                <a:latin typeface="+mj-lt"/>
              </a:rPr>
              <a:t>Telemarketing </a:t>
            </a:r>
            <a:r>
              <a:rPr lang="pl-PL" sz="1020" dirty="0">
                <a:latin typeface="+mj-lt"/>
              </a:rPr>
              <a:t>– polega na wykorzystaniu telefonu do bezpośredniego kontaktu i sprzedaży. Telefon jest wykorzystywany do dostarczania informacji na temat produktów, daje możliwość natychmiastowego wyrażenia opinii, z kolei darmowe numery skierowane do firmy służą do zbierania zamówień od klientów.</a:t>
            </a:r>
          </a:p>
          <a:p>
            <a:pPr>
              <a:buFont typeface="Arial" panose="020B0604020202020204" pitchFamily="34" charset="0"/>
              <a:buChar char="•"/>
            </a:pPr>
            <a:r>
              <a:rPr lang="pl-PL" sz="1020" b="1" dirty="0">
                <a:latin typeface="+mj-lt"/>
              </a:rPr>
              <a:t>Sprzedaż w domu klienta </a:t>
            </a:r>
            <a:r>
              <a:rPr lang="pl-PL" sz="1020" dirty="0">
                <a:latin typeface="+mj-lt"/>
              </a:rPr>
              <a:t>– polega m.in. na prezentacji produktów w domu klienta i ich sprzedaży. Zaletą tej formy sprzedaży jest wygoda dla klienta. Wadą są natomiast wysokie koszty szkolenia i motywowania personelu, a przez to wyższe ceny oraz trudności wynikające z organizowaniem tego typu spotkań.</a:t>
            </a:r>
          </a:p>
          <a:p>
            <a:pPr>
              <a:buFont typeface="Arial" panose="020B0604020202020204" pitchFamily="34" charset="0"/>
              <a:buChar char="•"/>
            </a:pPr>
            <a:r>
              <a:rPr lang="pl-PL" sz="1020" b="1" dirty="0">
                <a:latin typeface="+mj-lt"/>
              </a:rPr>
              <a:t>Marketing za pośrednictwem telewizji </a:t>
            </a:r>
            <a:r>
              <a:rPr lang="pl-PL" sz="1020" dirty="0">
                <a:latin typeface="+mj-lt"/>
              </a:rPr>
              <a:t>– polega na wykorzystaniu specjalnych programów telewizyjnych prezentujących dany produkt (</a:t>
            </a:r>
            <a:r>
              <a:rPr lang="pl-PL" sz="1020" dirty="0" err="1">
                <a:latin typeface="+mj-lt"/>
              </a:rPr>
              <a:t>telezakupy</a:t>
            </a:r>
            <a:r>
              <a:rPr lang="pl-PL" sz="1020" dirty="0">
                <a:latin typeface="+mj-lt"/>
              </a:rPr>
              <a:t>) i dających możliwość bezpośredniego przesyłania odpowiedzi, np. przez wolną od opłaty linie telefoniczną, pozwalającą na uzyskanie dodatkowych informacji i złożenie zamówienia na reklamowany towar.</a:t>
            </a:r>
          </a:p>
          <a:p>
            <a:pPr>
              <a:buFont typeface="Arial" panose="020B0604020202020204" pitchFamily="34" charset="0"/>
              <a:buChar char="•"/>
            </a:pPr>
            <a:r>
              <a:rPr lang="pl-PL" sz="1020" b="1" dirty="0">
                <a:latin typeface="+mj-lt"/>
              </a:rPr>
              <a:t>Marketing internetowy </a:t>
            </a:r>
            <a:r>
              <a:rPr lang="pl-PL" sz="1020" dirty="0">
                <a:latin typeface="+mj-lt"/>
              </a:rPr>
              <a:t>– to marketing w którym firmy wykorzystują Internet do prezentacji i sprzedaży swoich produktów, oferują informacje i usługi, jak również umożliwiają prowadzenie dialogu poprzez pocztę elektroniczną. Jest to najnowsza i najszybciej rozwijająca się forma marketingu bezpośredniego. Niemal każda firma posiada obecnie swoją marketingową stronę internetową, stworzenie której ma na celu nawiązywanie kontaktów z klientami, dostarczanie im informacji, zarówno o firmie, jak i o nowych produktach.</a:t>
            </a:r>
          </a:p>
        </p:txBody>
      </p:sp>
    </p:spTree>
    <p:extLst>
      <p:ext uri="{BB962C8B-B14F-4D97-AF65-F5344CB8AC3E}">
        <p14:creationId xmlns:p14="http://schemas.microsoft.com/office/powerpoint/2010/main" val="28959060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0CEDD0C-5B93-426F-9BDE-5013E2883B15}"/>
              </a:ext>
            </a:extLst>
          </p:cNvPr>
          <p:cNvSpPr>
            <a:spLocks noGrp="1"/>
          </p:cNvSpPr>
          <p:nvPr>
            <p:ph type="title"/>
          </p:nvPr>
        </p:nvSpPr>
        <p:spPr/>
        <p:txBody>
          <a:bodyPr>
            <a:normAutofit/>
          </a:bodyPr>
          <a:lstStyle/>
          <a:p>
            <a:r>
              <a:rPr lang="pl-PL" sz="3600" dirty="0"/>
              <a:t>Narzędzia marketingu bezpośredniego</a:t>
            </a:r>
          </a:p>
        </p:txBody>
      </p:sp>
      <p:sp>
        <p:nvSpPr>
          <p:cNvPr id="3" name="Symbol zastępczy zawartości 2">
            <a:extLst>
              <a:ext uri="{FF2B5EF4-FFF2-40B4-BE49-F238E27FC236}">
                <a16:creationId xmlns:a16="http://schemas.microsoft.com/office/drawing/2014/main" id="{3CFAAA9A-423D-4D7E-8A37-CE5CE915714D}"/>
              </a:ext>
            </a:extLst>
          </p:cNvPr>
          <p:cNvSpPr>
            <a:spLocks noGrp="1"/>
          </p:cNvSpPr>
          <p:nvPr>
            <p:ph idx="1"/>
          </p:nvPr>
        </p:nvSpPr>
        <p:spPr/>
        <p:txBody>
          <a:bodyPr/>
          <a:lstStyle/>
          <a:p>
            <a:r>
              <a:rPr lang="pl-PL" dirty="0">
                <a:latin typeface="+mj-lt"/>
              </a:rPr>
              <a:t>Narzędzia wykorzystywane w marketingu bezpośrednim to:</a:t>
            </a:r>
          </a:p>
          <a:p>
            <a:pPr>
              <a:buFont typeface="Arial" panose="020B0604020202020204" pitchFamily="34" charset="0"/>
              <a:buChar char="•"/>
            </a:pPr>
            <a:r>
              <a:rPr lang="pl-PL" dirty="0">
                <a:latin typeface="+mj-lt"/>
              </a:rPr>
              <a:t> poczta</a:t>
            </a:r>
          </a:p>
          <a:p>
            <a:pPr>
              <a:buFont typeface="Arial" panose="020B0604020202020204" pitchFamily="34" charset="0"/>
              <a:buChar char="•"/>
            </a:pPr>
            <a:r>
              <a:rPr lang="pl-PL" dirty="0">
                <a:latin typeface="+mj-lt"/>
              </a:rPr>
              <a:t> telefon</a:t>
            </a:r>
          </a:p>
          <a:p>
            <a:pPr>
              <a:buFont typeface="Arial" panose="020B0604020202020204" pitchFamily="34" charset="0"/>
              <a:buChar char="•"/>
            </a:pPr>
            <a:r>
              <a:rPr lang="pl-PL" dirty="0">
                <a:latin typeface="+mj-lt"/>
              </a:rPr>
              <a:t> </a:t>
            </a:r>
            <a:r>
              <a:rPr lang="pl-PL" dirty="0" err="1">
                <a:latin typeface="+mj-lt"/>
              </a:rPr>
              <a:t>internet</a:t>
            </a:r>
            <a:endParaRPr lang="pl-PL" dirty="0">
              <a:latin typeface="+mj-lt"/>
            </a:endParaRPr>
          </a:p>
          <a:p>
            <a:pPr>
              <a:buFont typeface="Arial" panose="020B0604020202020204" pitchFamily="34" charset="0"/>
              <a:buChar char="•"/>
            </a:pPr>
            <a:r>
              <a:rPr lang="pl-PL" dirty="0">
                <a:latin typeface="+mj-lt"/>
              </a:rPr>
              <a:t> fax</a:t>
            </a:r>
          </a:p>
        </p:txBody>
      </p:sp>
    </p:spTree>
    <p:extLst>
      <p:ext uri="{BB962C8B-B14F-4D97-AF65-F5344CB8AC3E}">
        <p14:creationId xmlns:p14="http://schemas.microsoft.com/office/powerpoint/2010/main" val="11315984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9FB0C80-6881-4E7F-957D-27526CBBF9BB}"/>
              </a:ext>
            </a:extLst>
          </p:cNvPr>
          <p:cNvSpPr>
            <a:spLocks noGrp="1"/>
          </p:cNvSpPr>
          <p:nvPr>
            <p:ph type="title"/>
          </p:nvPr>
        </p:nvSpPr>
        <p:spPr/>
        <p:txBody>
          <a:bodyPr>
            <a:normAutofit/>
          </a:bodyPr>
          <a:lstStyle/>
          <a:p>
            <a:r>
              <a:rPr lang="pl-PL" sz="4000" b="0" i="0" dirty="0">
                <a:solidFill>
                  <a:srgbClr val="000000"/>
                </a:solidFill>
                <a:effectLst/>
              </a:rPr>
              <a:t>Rozwój marketingu bezpośredniego</a:t>
            </a:r>
            <a:endParaRPr lang="pl-PL" sz="4000" dirty="0"/>
          </a:p>
        </p:txBody>
      </p:sp>
      <p:sp>
        <p:nvSpPr>
          <p:cNvPr id="3" name="Symbol zastępczy zawartości 2">
            <a:extLst>
              <a:ext uri="{FF2B5EF4-FFF2-40B4-BE49-F238E27FC236}">
                <a16:creationId xmlns:a16="http://schemas.microsoft.com/office/drawing/2014/main" id="{ABC79004-7154-464E-A92D-FF825417B37D}"/>
              </a:ext>
            </a:extLst>
          </p:cNvPr>
          <p:cNvSpPr>
            <a:spLocks noGrp="1"/>
          </p:cNvSpPr>
          <p:nvPr>
            <p:ph idx="1"/>
          </p:nvPr>
        </p:nvSpPr>
        <p:spPr/>
        <p:txBody>
          <a:bodyPr>
            <a:normAutofit fontScale="92500" lnSpcReduction="10000"/>
          </a:bodyPr>
          <a:lstStyle/>
          <a:p>
            <a:pPr marL="0" indent="0">
              <a:buNone/>
            </a:pPr>
            <a:r>
              <a:rPr lang="pl-PL" dirty="0">
                <a:latin typeface="+mj-lt"/>
              </a:rPr>
              <a:t>Wielkość sprzedaży z wykorzystaniem tradycyjnych kanałów dystrybucji marketingu bezpośredniego gwałtownie wzrasta. Przyczynił się do tego przede wszystkim rozwój Internetu, który stał się podstawowym narzędziem wykorzystywanym w marketingu bezpośredniego.</a:t>
            </a:r>
          </a:p>
          <a:p>
            <a:pPr marL="0" indent="0">
              <a:buNone/>
            </a:pPr>
            <a:r>
              <a:rPr lang="pl-PL" dirty="0">
                <a:latin typeface="+mj-lt"/>
              </a:rPr>
              <a:t>Czynniki wpływające na wzrost znaczenia marketingu bezpośredniego to m.in.:</a:t>
            </a:r>
          </a:p>
          <a:p>
            <a:pPr>
              <a:buFont typeface="Arial" panose="020B0604020202020204" pitchFamily="34" charset="0"/>
              <a:buChar char="•"/>
            </a:pPr>
            <a:r>
              <a:rPr lang="pl-PL" dirty="0">
                <a:latin typeface="+mj-lt"/>
              </a:rPr>
              <a:t> nowa rzeczywistość marketingu, zdominowana przez media i Internet,</a:t>
            </a:r>
          </a:p>
          <a:p>
            <a:pPr>
              <a:buFont typeface="Arial" panose="020B0604020202020204" pitchFamily="34" charset="0"/>
              <a:buChar char="•"/>
            </a:pPr>
            <a:r>
              <a:rPr lang="pl-PL" dirty="0">
                <a:latin typeface="+mj-lt"/>
              </a:rPr>
              <a:t> odchodzenie od produkcji masowej, docenianie przez klienta wyjątkowości produktu,</a:t>
            </a:r>
          </a:p>
          <a:p>
            <a:pPr>
              <a:buFont typeface="Arial" panose="020B0604020202020204" pitchFamily="34" charset="0"/>
              <a:buChar char="•"/>
            </a:pPr>
            <a:r>
              <a:rPr lang="pl-PL" dirty="0">
                <a:latin typeface="+mj-lt"/>
              </a:rPr>
              <a:t> rosnące koszty dotarcia do klienta masowego ze względu na rozproszenie widowni telewizyjnej na rosnącą liczbę kanałów telewizyjnych,</a:t>
            </a:r>
          </a:p>
          <a:p>
            <a:pPr>
              <a:buFont typeface="Arial" panose="020B0604020202020204" pitchFamily="34" charset="0"/>
              <a:buChar char="•"/>
            </a:pPr>
            <a:r>
              <a:rPr lang="pl-PL" dirty="0">
                <a:latin typeface="+mj-lt"/>
              </a:rPr>
              <a:t> chęć dokonywania wygodnych zakupów bez wychodzenia z domu.</a:t>
            </a:r>
          </a:p>
        </p:txBody>
      </p:sp>
    </p:spTree>
    <p:extLst>
      <p:ext uri="{BB962C8B-B14F-4D97-AF65-F5344CB8AC3E}">
        <p14:creationId xmlns:p14="http://schemas.microsoft.com/office/powerpoint/2010/main" val="21596534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82215F79-209B-424D-A09E-C934002B22FB}"/>
              </a:ext>
            </a:extLst>
          </p:cNvPr>
          <p:cNvSpPr>
            <a:spLocks noGrp="1"/>
          </p:cNvSpPr>
          <p:nvPr>
            <p:ph type="title"/>
          </p:nvPr>
        </p:nvSpPr>
        <p:spPr/>
        <p:txBody>
          <a:bodyPr>
            <a:normAutofit/>
          </a:bodyPr>
          <a:lstStyle/>
          <a:p>
            <a:r>
              <a:rPr lang="pl-PL" sz="3600" dirty="0"/>
              <a:t>Korzyści z marketingu bezpośredniego</a:t>
            </a:r>
          </a:p>
        </p:txBody>
      </p:sp>
      <p:sp>
        <p:nvSpPr>
          <p:cNvPr id="3" name="Symbol zastępczy zawartości 2">
            <a:extLst>
              <a:ext uri="{FF2B5EF4-FFF2-40B4-BE49-F238E27FC236}">
                <a16:creationId xmlns:a16="http://schemas.microsoft.com/office/drawing/2014/main" id="{9159AEFE-6067-4FD8-90CC-616D3A0B6FC7}"/>
              </a:ext>
            </a:extLst>
          </p:cNvPr>
          <p:cNvSpPr>
            <a:spLocks noGrp="1"/>
          </p:cNvSpPr>
          <p:nvPr>
            <p:ph idx="1"/>
          </p:nvPr>
        </p:nvSpPr>
        <p:spPr/>
        <p:txBody>
          <a:bodyPr>
            <a:normAutofit fontScale="55000" lnSpcReduction="20000"/>
          </a:bodyPr>
          <a:lstStyle/>
          <a:p>
            <a:pPr marL="0" indent="0">
              <a:buNone/>
            </a:pPr>
            <a:r>
              <a:rPr lang="pl-PL" b="1" dirty="0">
                <a:latin typeface="+mj-lt"/>
              </a:rPr>
              <a:t>Dla klientów:</a:t>
            </a:r>
          </a:p>
          <a:p>
            <a:pPr>
              <a:buFont typeface="Arial" panose="020B0604020202020204" pitchFamily="34" charset="0"/>
              <a:buChar char="•"/>
            </a:pPr>
            <a:r>
              <a:rPr lang="pl-PL" dirty="0">
                <a:latin typeface="+mj-lt"/>
              </a:rPr>
              <a:t>wygodne i niekłopotliwe dokonywanie zakupów w domu,</a:t>
            </a:r>
          </a:p>
          <a:p>
            <a:pPr>
              <a:buFont typeface="Arial" panose="020B0604020202020204" pitchFamily="34" charset="0"/>
              <a:buChar char="•"/>
            </a:pPr>
            <a:r>
              <a:rPr lang="pl-PL" dirty="0">
                <a:latin typeface="+mj-lt"/>
              </a:rPr>
              <a:t>możliwość porównywania w jednym miejscu wielu ofert produktów,</a:t>
            </a:r>
          </a:p>
          <a:p>
            <a:pPr>
              <a:buFont typeface="Arial" panose="020B0604020202020204" pitchFamily="34" charset="0"/>
              <a:buChar char="•"/>
            </a:pPr>
            <a:r>
              <a:rPr lang="pl-PL" dirty="0">
                <a:latin typeface="+mj-lt"/>
              </a:rPr>
              <a:t>może być przeprowadzona w każdym, najdogodniejszym dla klienta, terminie,</a:t>
            </a:r>
          </a:p>
          <a:p>
            <a:pPr>
              <a:buFont typeface="Arial" panose="020B0604020202020204" pitchFamily="34" charset="0"/>
              <a:buChar char="•"/>
            </a:pPr>
            <a:r>
              <a:rPr lang="pl-PL" dirty="0">
                <a:latin typeface="+mj-lt"/>
              </a:rPr>
              <a:t>możliwość podjęcia decyzji zakupu wraz z rodziną.</a:t>
            </a:r>
          </a:p>
          <a:p>
            <a:pPr marL="0" indent="0">
              <a:buNone/>
            </a:pPr>
            <a:r>
              <a:rPr lang="pl-PL" b="1" dirty="0">
                <a:latin typeface="+mj-lt"/>
              </a:rPr>
              <a:t>Dla przedsiębiorstw:</a:t>
            </a:r>
          </a:p>
          <a:p>
            <a:pPr>
              <a:buFont typeface="Arial" panose="020B0604020202020204" pitchFamily="34" charset="0"/>
              <a:buChar char="•"/>
            </a:pPr>
            <a:r>
              <a:rPr lang="pl-PL" dirty="0">
                <a:latin typeface="+mj-lt"/>
              </a:rPr>
              <a:t>możliwość dokładnego dopasowania oferty do poszczególnych konsumentów,</a:t>
            </a:r>
          </a:p>
          <a:p>
            <a:pPr>
              <a:buFont typeface="Arial" panose="020B0604020202020204" pitchFamily="34" charset="0"/>
              <a:buChar char="•"/>
            </a:pPr>
            <a:r>
              <a:rPr lang="pl-PL" dirty="0">
                <a:latin typeface="+mj-lt"/>
              </a:rPr>
              <a:t>możliwość stworzenia trwałych więzi z klientem,</a:t>
            </a:r>
          </a:p>
          <a:p>
            <a:pPr>
              <a:buFont typeface="Arial" panose="020B0604020202020204" pitchFamily="34" charset="0"/>
              <a:buChar char="•"/>
            </a:pPr>
            <a:r>
              <a:rPr lang="pl-PL" dirty="0">
                <a:latin typeface="+mj-lt"/>
              </a:rPr>
              <a:t>większe zainteresowanie ofertą i skuteczność działań marketingowych ze względu na adresowanie oferty do pojedynczych klientów lub małej ich grupy,</a:t>
            </a:r>
          </a:p>
          <a:p>
            <a:pPr>
              <a:buFont typeface="Arial" panose="020B0604020202020204" pitchFamily="34" charset="0"/>
              <a:buChar char="•"/>
            </a:pPr>
            <a:r>
              <a:rPr lang="pl-PL" dirty="0">
                <a:latin typeface="+mj-lt"/>
              </a:rPr>
              <a:t>możliwość łatwego przetestowania skuteczności komunikatów i środków przekazu,</a:t>
            </a:r>
          </a:p>
          <a:p>
            <a:pPr>
              <a:buFont typeface="Arial" panose="020B0604020202020204" pitchFamily="34" charset="0"/>
              <a:buChar char="•"/>
            </a:pPr>
            <a:r>
              <a:rPr lang="pl-PL" dirty="0">
                <a:latin typeface="+mj-lt"/>
              </a:rPr>
              <a:t>zapewnienie prywatności stosowanych ofert i strategii przez co są one trudne do kopiowania przez konkurentów,</a:t>
            </a:r>
          </a:p>
          <a:p>
            <a:pPr>
              <a:buFont typeface="Arial" panose="020B0604020202020204" pitchFamily="34" charset="0"/>
              <a:buChar char="•"/>
            </a:pPr>
            <a:r>
              <a:rPr lang="pl-PL" dirty="0">
                <a:latin typeface="+mj-lt"/>
              </a:rPr>
              <a:t>relatywnie niskie koszty kampanii reklamowej, możliwość oceny efektów kampanii na podstawie liczby odpowiedzi-zamówień.</a:t>
            </a:r>
          </a:p>
        </p:txBody>
      </p:sp>
    </p:spTree>
    <p:extLst>
      <p:ext uri="{BB962C8B-B14F-4D97-AF65-F5344CB8AC3E}">
        <p14:creationId xmlns:p14="http://schemas.microsoft.com/office/powerpoint/2010/main" val="319237643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Symbol zastępczy obrazu 8">
            <a:extLst>
              <a:ext uri="{FF2B5EF4-FFF2-40B4-BE49-F238E27FC236}">
                <a16:creationId xmlns:a16="http://schemas.microsoft.com/office/drawing/2014/main" id="{7E812A4D-CA0C-45DE-BC3D-05C33303EC78}"/>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6632" b="16632"/>
          <a:stretch>
            <a:fillRect/>
          </a:stretch>
        </p:blipFill>
        <p:spPr>
          <a:xfrm>
            <a:off x="0" y="769938"/>
            <a:ext cx="12191985" cy="4578350"/>
          </a:xfrm>
        </p:spPr>
      </p:pic>
    </p:spTree>
    <p:extLst>
      <p:ext uri="{BB962C8B-B14F-4D97-AF65-F5344CB8AC3E}">
        <p14:creationId xmlns:p14="http://schemas.microsoft.com/office/powerpoint/2010/main" val="30593951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BB5C30C5-B25C-4A80-B91F-883B8BDB8524}"/>
              </a:ext>
            </a:extLst>
          </p:cNvPr>
          <p:cNvSpPr>
            <a:spLocks noGrp="1"/>
          </p:cNvSpPr>
          <p:nvPr>
            <p:ph type="title"/>
          </p:nvPr>
        </p:nvSpPr>
        <p:spPr/>
        <p:txBody>
          <a:bodyPr/>
          <a:lstStyle/>
          <a:p>
            <a:r>
              <a:rPr lang="pl-PL" dirty="0"/>
              <a:t>Komunikacja wizualna🎨</a:t>
            </a:r>
          </a:p>
        </p:txBody>
      </p:sp>
      <p:sp>
        <p:nvSpPr>
          <p:cNvPr id="7" name="Symbol zastępczy zawartości 6">
            <a:extLst>
              <a:ext uri="{FF2B5EF4-FFF2-40B4-BE49-F238E27FC236}">
                <a16:creationId xmlns:a16="http://schemas.microsoft.com/office/drawing/2014/main" id="{F4F929EB-54A6-441A-A917-4ED372A74190}"/>
              </a:ext>
            </a:extLst>
          </p:cNvPr>
          <p:cNvSpPr>
            <a:spLocks noGrp="1"/>
          </p:cNvSpPr>
          <p:nvPr>
            <p:ph idx="1"/>
          </p:nvPr>
        </p:nvSpPr>
        <p:spPr/>
        <p:txBody>
          <a:bodyPr>
            <a:normAutofit/>
          </a:bodyPr>
          <a:lstStyle/>
          <a:p>
            <a:pPr marL="0" indent="0">
              <a:buNone/>
            </a:pPr>
            <a:r>
              <a:rPr lang="pl-PL" sz="1200" dirty="0">
                <a:latin typeface="+mj-lt"/>
              </a:rPr>
              <a:t>Jest to komunikacja poprzez obraz, przekazanie informacji w formie wizualnej między nadawcą a odbiorcą przy pomocy środków przekazu.</a:t>
            </a:r>
          </a:p>
          <a:p>
            <a:pPr marL="0" indent="0">
              <a:buNone/>
            </a:pPr>
            <a:r>
              <a:rPr lang="pl-PL" sz="1200" dirty="0">
                <a:latin typeface="+mj-lt"/>
              </a:rPr>
              <a:t>Inna definicja wskazuje, że </a:t>
            </a:r>
            <a:r>
              <a:rPr lang="pl-PL" sz="1200" i="1" dirty="0">
                <a:latin typeface="+mj-lt"/>
              </a:rPr>
              <a:t>"Komunikacja wizualna to dyscyplina zbliżona do projektowania graficznego, obejmująca wiedzę o sposobach graficznego przekazywania idei przy użyciu takich mediów, jak typografia, telewizja, fotografika, film, pisma ilustrowane, komiks. Jako osobny przedmiot nauczania pojawiła się na uczelniach artystycznych w latach 70" </a:t>
            </a:r>
            <a:r>
              <a:rPr lang="pl-PL" sz="1200" dirty="0">
                <a:latin typeface="+mj-lt"/>
              </a:rPr>
              <a:t>(K. </a:t>
            </a:r>
            <a:r>
              <a:rPr lang="pl-PL" sz="1200" dirty="0" err="1">
                <a:latin typeface="+mj-lt"/>
              </a:rPr>
              <a:t>Wolny-Zmorzyński</a:t>
            </a:r>
            <a:r>
              <a:rPr lang="pl-PL" sz="1200" dirty="0">
                <a:latin typeface="+mj-lt"/>
              </a:rPr>
              <a:t> i In. 2013, s. 90 -91).</a:t>
            </a:r>
          </a:p>
          <a:p>
            <a:pPr marL="0" indent="0">
              <a:buNone/>
            </a:pPr>
            <a:r>
              <a:rPr lang="pl-PL" sz="1200" dirty="0">
                <a:latin typeface="+mj-lt"/>
              </a:rPr>
              <a:t>Maciej Kawka pisze z kolei, że </a:t>
            </a:r>
            <a:r>
              <a:rPr lang="pl-PL" sz="1200" i="1" dirty="0">
                <a:latin typeface="+mj-lt"/>
              </a:rPr>
              <a:t>"Podstawowe środki przekazu w tego rodzaju komunikacji to: ilustracja, fotografia, typografia, infografika, film czy animacja. Pojęcia tego raczej nie używa się w stosunku do sztuki – malarstwa, a nawet fotografii artystycznej" </a:t>
            </a:r>
            <a:r>
              <a:rPr lang="pl-PL" sz="1200" dirty="0">
                <a:latin typeface="+mj-lt"/>
              </a:rPr>
              <a:t>(M. Kawka 2015, s. 18).</a:t>
            </a:r>
          </a:p>
          <a:p>
            <a:pPr marL="0" indent="0">
              <a:buNone/>
            </a:pPr>
            <a:r>
              <a:rPr lang="pl-PL" sz="1200" dirty="0">
                <a:latin typeface="+mj-lt"/>
              </a:rPr>
              <a:t>Z powyższych definicji wynika, że komunikacja wizualna jest związana przede wszystkim z nowymi mediami. Komunikowanie masowe jest najwyższym poziomem komunikowania w społeczeństwie. Powstało wraz z narodzinami druku, a następnie zostało wzbogacane przez prasę, radio, telewizję, kino, aż wreszcie nowe media, takie jak Internet, sieci satelitarne i telekomunikacyjne (E. Witek 2014, s. 17).</a:t>
            </a:r>
          </a:p>
        </p:txBody>
      </p:sp>
    </p:spTree>
    <p:extLst>
      <p:ext uri="{BB962C8B-B14F-4D97-AF65-F5344CB8AC3E}">
        <p14:creationId xmlns:p14="http://schemas.microsoft.com/office/powerpoint/2010/main" val="41482079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558F0C0-BCF3-41C5-AE9C-7F46BE04DA36}"/>
              </a:ext>
            </a:extLst>
          </p:cNvPr>
          <p:cNvSpPr>
            <a:spLocks noGrp="1"/>
          </p:cNvSpPr>
          <p:nvPr>
            <p:ph type="title"/>
          </p:nvPr>
        </p:nvSpPr>
        <p:spPr/>
        <p:txBody>
          <a:bodyPr/>
          <a:lstStyle/>
          <a:p>
            <a:r>
              <a:rPr lang="pl-PL" dirty="0"/>
              <a:t>Co to jest </a:t>
            </a:r>
            <a:r>
              <a:rPr lang="pl-PL" dirty="0" err="1"/>
              <a:t>Storytelling</a:t>
            </a:r>
            <a:r>
              <a:rPr lang="pl-PL" dirty="0"/>
              <a:t>? 📖</a:t>
            </a:r>
          </a:p>
        </p:txBody>
      </p:sp>
      <p:sp>
        <p:nvSpPr>
          <p:cNvPr id="3" name="Symbol zastępczy zawartości 2">
            <a:extLst>
              <a:ext uri="{FF2B5EF4-FFF2-40B4-BE49-F238E27FC236}">
                <a16:creationId xmlns:a16="http://schemas.microsoft.com/office/drawing/2014/main" id="{A46288FD-F0EA-4A37-9255-8E9482911DD2}"/>
              </a:ext>
            </a:extLst>
          </p:cNvPr>
          <p:cNvSpPr>
            <a:spLocks noGrp="1"/>
          </p:cNvSpPr>
          <p:nvPr>
            <p:ph idx="1"/>
          </p:nvPr>
        </p:nvSpPr>
        <p:spPr/>
        <p:txBody>
          <a:bodyPr>
            <a:normAutofit fontScale="92500" lnSpcReduction="20000"/>
          </a:bodyPr>
          <a:lstStyle/>
          <a:p>
            <a:pPr algn="l"/>
            <a:r>
              <a:rPr lang="pl-PL" b="0" i="0" dirty="0" err="1">
                <a:solidFill>
                  <a:srgbClr val="141412"/>
                </a:solidFill>
                <a:effectLst/>
                <a:latin typeface="+mj-lt"/>
              </a:rPr>
              <a:t>Storytelling</a:t>
            </a:r>
            <a:r>
              <a:rPr lang="pl-PL" b="0" i="0" dirty="0">
                <a:solidFill>
                  <a:srgbClr val="141412"/>
                </a:solidFill>
                <a:effectLst/>
                <a:latin typeface="+mj-lt"/>
              </a:rPr>
              <a:t> w marketingu to strategia opowiadania o produkcie, usłudze lub firmie przy pomocy opowieści. Opowieści, która może być, w zależności od faktycznych potrzeb danej marki, </a:t>
            </a:r>
            <a:r>
              <a:rPr lang="pl-PL" b="1" i="0" dirty="0">
                <a:solidFill>
                  <a:srgbClr val="141412"/>
                </a:solidFill>
                <a:effectLst/>
                <a:latin typeface="+mj-lt"/>
              </a:rPr>
              <a:t>pouczająca lub wpływać na emocje.</a:t>
            </a:r>
            <a:endParaRPr lang="pl-PL" b="0" i="0" dirty="0">
              <a:solidFill>
                <a:srgbClr val="141412"/>
              </a:solidFill>
              <a:effectLst/>
              <a:latin typeface="+mj-lt"/>
            </a:endParaRPr>
          </a:p>
          <a:p>
            <a:pPr algn="l"/>
            <a:r>
              <a:rPr lang="pl-PL" b="0" i="0" dirty="0" err="1">
                <a:solidFill>
                  <a:srgbClr val="141412"/>
                </a:solidFill>
                <a:effectLst/>
                <a:latin typeface="+mj-lt"/>
              </a:rPr>
              <a:t>Storytelling</a:t>
            </a:r>
            <a:r>
              <a:rPr lang="pl-PL" b="0" i="0" dirty="0">
                <a:solidFill>
                  <a:srgbClr val="141412"/>
                </a:solidFill>
                <a:effectLst/>
                <a:latin typeface="+mj-lt"/>
              </a:rPr>
              <a:t> nazywany jest też inaczej </a:t>
            </a:r>
            <a:r>
              <a:rPr lang="pl-PL" b="1" i="0" dirty="0">
                <a:solidFill>
                  <a:srgbClr val="141412"/>
                </a:solidFill>
                <a:effectLst/>
                <a:latin typeface="+mj-lt"/>
              </a:rPr>
              <a:t>marketingiem narracyjnym.</a:t>
            </a:r>
            <a:r>
              <a:rPr lang="pl-PL" b="0" i="0" dirty="0">
                <a:solidFill>
                  <a:srgbClr val="141412"/>
                </a:solidFill>
                <a:effectLst/>
                <a:latin typeface="+mj-lt"/>
              </a:rPr>
              <a:t> Jego głównym zadaniem jest sprawienie, że przekaz promocyjny staje się jeszcze atrakcyjniejszy dla odbiorcy, daje mu pewną wartość lub przyciąga uwagę w odpowiedni sposób. Dobrze przeprowadzony </a:t>
            </a:r>
            <a:r>
              <a:rPr lang="pl-PL" b="0" i="0" dirty="0" err="1">
                <a:solidFill>
                  <a:srgbClr val="141412"/>
                </a:solidFill>
                <a:effectLst/>
                <a:latin typeface="+mj-lt"/>
              </a:rPr>
              <a:t>storytelling</a:t>
            </a:r>
            <a:r>
              <a:rPr lang="pl-PL" b="0" i="0" dirty="0">
                <a:solidFill>
                  <a:srgbClr val="141412"/>
                </a:solidFill>
                <a:effectLst/>
                <a:latin typeface="+mj-lt"/>
              </a:rPr>
              <a:t> daje niesamowity wręcz potencjał </a:t>
            </a:r>
            <a:r>
              <a:rPr lang="pl-PL" b="1" i="0" dirty="0">
                <a:solidFill>
                  <a:srgbClr val="141412"/>
                </a:solidFill>
                <a:effectLst/>
                <a:latin typeface="+mj-lt"/>
              </a:rPr>
              <a:t>w nakłanianiu do działania</a:t>
            </a:r>
            <a:r>
              <a:rPr lang="pl-PL" b="0" i="0" dirty="0">
                <a:solidFill>
                  <a:srgbClr val="141412"/>
                </a:solidFill>
                <a:effectLst/>
                <a:latin typeface="+mj-lt"/>
              </a:rPr>
              <a:t> (tzw. </a:t>
            </a:r>
            <a:r>
              <a:rPr lang="pl-PL" b="0" i="0" dirty="0" err="1">
                <a:solidFill>
                  <a:srgbClr val="141412"/>
                </a:solidFill>
                <a:effectLst/>
                <a:latin typeface="+mj-lt"/>
              </a:rPr>
              <a:t>call</a:t>
            </a:r>
            <a:r>
              <a:rPr lang="pl-PL" b="0" i="0" dirty="0">
                <a:solidFill>
                  <a:srgbClr val="141412"/>
                </a:solidFill>
                <a:effectLst/>
                <a:latin typeface="+mj-lt"/>
              </a:rPr>
              <a:t> to </a:t>
            </a:r>
            <a:r>
              <a:rPr lang="pl-PL" b="0" i="0" dirty="0" err="1">
                <a:solidFill>
                  <a:srgbClr val="141412"/>
                </a:solidFill>
                <a:effectLst/>
                <a:latin typeface="+mj-lt"/>
              </a:rPr>
              <a:t>action</a:t>
            </a:r>
            <a:r>
              <a:rPr lang="pl-PL" b="0" i="0" dirty="0">
                <a:solidFill>
                  <a:srgbClr val="141412"/>
                </a:solidFill>
                <a:effectLst/>
                <a:latin typeface="+mj-lt"/>
              </a:rPr>
              <a:t>), dzięki czemu jest to narzędzie coraz częściej wykorzystywane w wielu branżach, m.in. </a:t>
            </a:r>
            <a:r>
              <a:rPr lang="pl-PL" b="1" i="0" dirty="0">
                <a:solidFill>
                  <a:schemeClr val="accent1">
                    <a:lumMod val="75000"/>
                  </a:schemeClr>
                </a:solidFill>
                <a:effectLst/>
                <a:latin typeface="+mj-lt"/>
              </a:rPr>
              <a:t>również w sklepach internetowych</a:t>
            </a:r>
            <a:r>
              <a:rPr lang="pl-PL" b="1" i="0" dirty="0">
                <a:solidFill>
                  <a:srgbClr val="141412"/>
                </a:solidFill>
                <a:effectLst/>
                <a:latin typeface="+mj-lt"/>
              </a:rPr>
              <a:t>.</a:t>
            </a:r>
            <a:endParaRPr lang="pl-PL" b="0" i="0" dirty="0">
              <a:solidFill>
                <a:srgbClr val="141412"/>
              </a:solidFill>
              <a:effectLst/>
              <a:latin typeface="+mj-lt"/>
            </a:endParaRPr>
          </a:p>
          <a:p>
            <a:pPr algn="l"/>
            <a:r>
              <a:rPr lang="pl-PL" b="0" i="0" dirty="0" err="1">
                <a:solidFill>
                  <a:srgbClr val="141412"/>
                </a:solidFill>
                <a:effectLst/>
                <a:latin typeface="+mj-lt"/>
              </a:rPr>
              <a:t>Storytelling</a:t>
            </a:r>
            <a:r>
              <a:rPr lang="pl-PL" b="0" i="0" dirty="0">
                <a:solidFill>
                  <a:srgbClr val="141412"/>
                </a:solidFill>
                <a:effectLst/>
                <a:latin typeface="+mj-lt"/>
              </a:rPr>
              <a:t> pozwala na implementację </a:t>
            </a:r>
            <a:r>
              <a:rPr lang="pl-PL" b="1" i="0" dirty="0">
                <a:solidFill>
                  <a:srgbClr val="141412"/>
                </a:solidFill>
                <a:effectLst/>
                <a:latin typeface="+mj-lt"/>
              </a:rPr>
              <a:t>w każdym rodzaju komunikacji marketingowej</a:t>
            </a:r>
            <a:r>
              <a:rPr lang="pl-PL" b="0" i="0" dirty="0">
                <a:solidFill>
                  <a:srgbClr val="141412"/>
                </a:solidFill>
                <a:effectLst/>
                <a:latin typeface="+mj-lt"/>
              </a:rPr>
              <a:t>: od filmów video, poprzez podcasty, teksty na stronach www, wpisy blogowe, newsletter a nawet posty w </a:t>
            </a:r>
            <a:r>
              <a:rPr lang="pl-PL" b="0" i="0" dirty="0" err="1">
                <a:solidFill>
                  <a:srgbClr val="141412"/>
                </a:solidFill>
                <a:effectLst/>
                <a:latin typeface="+mj-lt"/>
              </a:rPr>
              <a:t>social</a:t>
            </a:r>
            <a:r>
              <a:rPr lang="pl-PL" b="0" i="0" dirty="0">
                <a:solidFill>
                  <a:srgbClr val="141412"/>
                </a:solidFill>
                <a:effectLst/>
                <a:latin typeface="+mj-lt"/>
              </a:rPr>
              <a:t> mediach.</a:t>
            </a:r>
          </a:p>
          <a:p>
            <a:endParaRPr lang="pl-PL" dirty="0"/>
          </a:p>
        </p:txBody>
      </p:sp>
    </p:spTree>
    <p:extLst>
      <p:ext uri="{BB962C8B-B14F-4D97-AF65-F5344CB8AC3E}">
        <p14:creationId xmlns:p14="http://schemas.microsoft.com/office/powerpoint/2010/main" val="22284213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A7231D-43C4-47D3-A9BE-66B59F3353D9}"/>
              </a:ext>
            </a:extLst>
          </p:cNvPr>
          <p:cNvSpPr>
            <a:spLocks noGrp="1"/>
          </p:cNvSpPr>
          <p:nvPr>
            <p:ph type="title"/>
          </p:nvPr>
        </p:nvSpPr>
        <p:spPr/>
        <p:txBody>
          <a:bodyPr/>
          <a:lstStyle/>
          <a:p>
            <a:r>
              <a:rPr lang="pl-PL" dirty="0"/>
              <a:t>Komunikaty wizualne</a:t>
            </a:r>
          </a:p>
        </p:txBody>
      </p:sp>
      <p:sp>
        <p:nvSpPr>
          <p:cNvPr id="3" name="Symbol zastępczy zawartości 2">
            <a:extLst>
              <a:ext uri="{FF2B5EF4-FFF2-40B4-BE49-F238E27FC236}">
                <a16:creationId xmlns:a16="http://schemas.microsoft.com/office/drawing/2014/main" id="{AD9BEB13-0A9D-4989-83CA-F61F6C4B660A}"/>
              </a:ext>
            </a:extLst>
          </p:cNvPr>
          <p:cNvSpPr>
            <a:spLocks noGrp="1"/>
          </p:cNvSpPr>
          <p:nvPr>
            <p:ph idx="1"/>
          </p:nvPr>
        </p:nvSpPr>
        <p:spPr/>
        <p:txBody>
          <a:bodyPr/>
          <a:lstStyle/>
          <a:p>
            <a:pPr marL="0" indent="0">
              <a:buNone/>
            </a:pPr>
            <a:r>
              <a:rPr lang="pl-PL" dirty="0">
                <a:latin typeface="+mj-lt"/>
              </a:rPr>
              <a:t>Wraz z rozwojem technologii, rośnie znaczenie </a:t>
            </a:r>
            <a:r>
              <a:rPr lang="pl-PL" b="1" dirty="0">
                <a:solidFill>
                  <a:srgbClr val="9BA8B7"/>
                </a:solidFill>
                <a:latin typeface="+mj-lt"/>
              </a:rPr>
              <a:t>komunikatów wizualnych</a:t>
            </a:r>
            <a:r>
              <a:rPr lang="pl-PL" dirty="0">
                <a:latin typeface="+mj-lt"/>
              </a:rPr>
              <a:t>. Współcześnie "możemy tworzyć coraz bardziej skomplikowane systemy przekazu wizualnego o wysokiej jakości i szerokiej dostępności" (G. Osiński 2015).</a:t>
            </a:r>
          </a:p>
          <a:p>
            <a:pPr marL="0" indent="0">
              <a:buNone/>
            </a:pPr>
            <a:r>
              <a:rPr lang="pl-PL" dirty="0">
                <a:latin typeface="+mj-lt"/>
              </a:rPr>
              <a:t>Z tego rodzaju komunikacji korzystają reklamy. Ich nieodłącznym elementem jest slogan (</a:t>
            </a:r>
            <a:r>
              <a:rPr lang="pl-PL" dirty="0" err="1">
                <a:latin typeface="+mj-lt"/>
              </a:rPr>
              <a:t>endline</a:t>
            </a:r>
            <a:r>
              <a:rPr lang="pl-PL" dirty="0">
                <a:latin typeface="+mj-lt"/>
              </a:rPr>
              <a:t>, </a:t>
            </a:r>
            <a:r>
              <a:rPr lang="pl-PL" dirty="0" err="1">
                <a:latin typeface="+mj-lt"/>
              </a:rPr>
              <a:t>tagline</a:t>
            </a:r>
            <a:r>
              <a:rPr lang="pl-PL" dirty="0">
                <a:latin typeface="+mj-lt"/>
              </a:rPr>
              <a:t>), czyli słowo lub zdanie, które streszcza przekaz reklamy, wyraża cel lub ideę. </a:t>
            </a:r>
          </a:p>
          <a:p>
            <a:pPr marL="0" indent="0">
              <a:buNone/>
            </a:pPr>
            <a:r>
              <a:rPr lang="pl-PL" dirty="0">
                <a:latin typeface="+mj-lt"/>
              </a:rPr>
              <a:t>Hasło powinno być proste i zrozumiałe dla odbiorcy, zawierać pozytywną konotację. Slogan dopełnia obraz, może nadawać mu nową jakość. Nierzadko hasła z reklam trafiają do codziennego języka, stając się niemal kultowe. Takie slogany z powodzeniem mogą towarzyszyć firmie przez długi czas (E. Witek 2014, s. 14-17).</a:t>
            </a:r>
          </a:p>
        </p:txBody>
      </p:sp>
    </p:spTree>
    <p:extLst>
      <p:ext uri="{BB962C8B-B14F-4D97-AF65-F5344CB8AC3E}">
        <p14:creationId xmlns:p14="http://schemas.microsoft.com/office/powerpoint/2010/main" val="33275574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6E917C7-4EC8-48CF-B4BB-3A47FC80B6DA}"/>
              </a:ext>
            </a:extLst>
          </p:cNvPr>
          <p:cNvSpPr>
            <a:spLocks noGrp="1"/>
          </p:cNvSpPr>
          <p:nvPr>
            <p:ph type="title"/>
          </p:nvPr>
        </p:nvSpPr>
        <p:spPr/>
        <p:txBody>
          <a:bodyPr/>
          <a:lstStyle/>
          <a:p>
            <a:r>
              <a:rPr lang="pl-PL" dirty="0"/>
              <a:t>Podział mediów</a:t>
            </a:r>
          </a:p>
        </p:txBody>
      </p:sp>
      <p:sp>
        <p:nvSpPr>
          <p:cNvPr id="3" name="Symbol zastępczy zawartości 2">
            <a:extLst>
              <a:ext uri="{FF2B5EF4-FFF2-40B4-BE49-F238E27FC236}">
                <a16:creationId xmlns:a16="http://schemas.microsoft.com/office/drawing/2014/main" id="{CB8BE4B5-75CF-458C-B6A0-C85C83E21BFF}"/>
              </a:ext>
            </a:extLst>
          </p:cNvPr>
          <p:cNvSpPr>
            <a:spLocks noGrp="1"/>
          </p:cNvSpPr>
          <p:nvPr>
            <p:ph idx="1"/>
          </p:nvPr>
        </p:nvSpPr>
        <p:spPr/>
        <p:txBody>
          <a:bodyPr>
            <a:normAutofit fontScale="70000" lnSpcReduction="20000"/>
          </a:bodyPr>
          <a:lstStyle/>
          <a:p>
            <a:pPr marL="0" indent="0" algn="l">
              <a:buNone/>
            </a:pPr>
            <a:r>
              <a:rPr lang="pl-PL" b="0" i="0" u="none" strike="noStrike" dirty="0">
                <a:solidFill>
                  <a:schemeClr val="tx1"/>
                </a:solidFill>
                <a:effectLst/>
                <a:latin typeface="+mj-lt"/>
              </a:rPr>
              <a:t>Nośnik reklamy</a:t>
            </a:r>
            <a:r>
              <a:rPr lang="pl-PL" b="0" i="0" dirty="0">
                <a:solidFill>
                  <a:schemeClr val="tx1"/>
                </a:solidFill>
                <a:effectLst/>
                <a:latin typeface="+mj-lt"/>
              </a:rPr>
              <a:t> </a:t>
            </a:r>
            <a:r>
              <a:rPr lang="pl-PL" b="0" i="0" dirty="0">
                <a:solidFill>
                  <a:srgbClr val="001133"/>
                </a:solidFill>
                <a:effectLst/>
                <a:latin typeface="+mj-lt"/>
              </a:rPr>
              <a:t>zależy od rodzaju produktu, cech segmentu rynku, wysokości kosztów dotarcia do potencjalnego odbiorcy. Z tego względu wyróżniamy media:</a:t>
            </a:r>
          </a:p>
          <a:p>
            <a:pPr algn="l">
              <a:buFont typeface="Arial" panose="020B0604020202020204" pitchFamily="34" charset="0"/>
              <a:buChar char="•"/>
            </a:pPr>
            <a:r>
              <a:rPr lang="pl-PL" b="1" i="0" dirty="0">
                <a:solidFill>
                  <a:srgbClr val="001133"/>
                </a:solidFill>
                <a:effectLst/>
                <a:latin typeface="+mj-lt"/>
              </a:rPr>
              <a:t>Podstawowe</a:t>
            </a:r>
            <a:r>
              <a:rPr lang="pl-PL" b="0" i="0" dirty="0">
                <a:solidFill>
                  <a:srgbClr val="001133"/>
                </a:solidFill>
                <a:effectLst/>
                <a:latin typeface="+mj-lt"/>
              </a:rPr>
              <a:t> – radio, telewizja, prasa,</a:t>
            </a:r>
          </a:p>
          <a:p>
            <a:pPr algn="l">
              <a:buFont typeface="Arial" panose="020B0604020202020204" pitchFamily="34" charset="0"/>
              <a:buChar char="•"/>
            </a:pPr>
            <a:r>
              <a:rPr lang="pl-PL" b="1" i="0" dirty="0">
                <a:solidFill>
                  <a:srgbClr val="001133"/>
                </a:solidFill>
                <a:effectLst/>
                <a:latin typeface="+mj-lt"/>
              </a:rPr>
              <a:t>Wspomagające</a:t>
            </a:r>
            <a:r>
              <a:rPr lang="pl-PL" b="0" i="0" dirty="0">
                <a:solidFill>
                  <a:srgbClr val="001133"/>
                </a:solidFill>
                <a:effectLst/>
                <a:latin typeface="+mj-lt"/>
              </a:rPr>
              <a:t> – </a:t>
            </a:r>
            <a:r>
              <a:rPr lang="pl-PL" b="0" i="0" dirty="0" err="1">
                <a:solidFill>
                  <a:srgbClr val="001133"/>
                </a:solidFill>
                <a:effectLst/>
                <a:latin typeface="+mj-lt"/>
              </a:rPr>
              <a:t>internet</a:t>
            </a:r>
            <a:r>
              <a:rPr lang="pl-PL" b="0" i="0" dirty="0">
                <a:solidFill>
                  <a:srgbClr val="001133"/>
                </a:solidFill>
                <a:effectLst/>
                <a:latin typeface="+mj-lt"/>
              </a:rPr>
              <a:t>, </a:t>
            </a:r>
            <a:r>
              <a:rPr lang="pl-PL" b="0" i="0" u="none" strike="noStrike" dirty="0">
                <a:solidFill>
                  <a:schemeClr val="tx1"/>
                </a:solidFill>
                <a:effectLst/>
                <a:latin typeface="+mj-lt"/>
              </a:rPr>
              <a:t>reklama</a:t>
            </a:r>
            <a:r>
              <a:rPr lang="pl-PL" b="0" i="0" dirty="0">
                <a:solidFill>
                  <a:schemeClr val="tx1"/>
                </a:solidFill>
                <a:effectLst/>
                <a:latin typeface="+mj-lt"/>
              </a:rPr>
              <a:t> </a:t>
            </a:r>
            <a:r>
              <a:rPr lang="pl-PL" b="0" i="0" dirty="0">
                <a:solidFill>
                  <a:srgbClr val="001133"/>
                </a:solidFill>
                <a:effectLst/>
                <a:latin typeface="+mj-lt"/>
              </a:rPr>
              <a:t>zewnętrzna, pocztowa, kinowa</a:t>
            </a:r>
          </a:p>
          <a:p>
            <a:pPr algn="l">
              <a:buFont typeface="Arial" panose="020B0604020202020204" pitchFamily="34" charset="0"/>
              <a:buChar char="•"/>
            </a:pPr>
            <a:r>
              <a:rPr lang="pl-PL" b="1" i="0" dirty="0">
                <a:solidFill>
                  <a:srgbClr val="001133"/>
                </a:solidFill>
                <a:effectLst/>
                <a:latin typeface="+mj-lt"/>
              </a:rPr>
              <a:t>Tradycyjne</a:t>
            </a:r>
            <a:r>
              <a:rPr lang="pl-PL" b="0" i="0" dirty="0">
                <a:solidFill>
                  <a:srgbClr val="001133"/>
                </a:solidFill>
                <a:effectLst/>
                <a:latin typeface="+mj-lt"/>
              </a:rPr>
              <a:t> – prasa, telewizja, reklama zewnętrzna</a:t>
            </a:r>
          </a:p>
          <a:p>
            <a:pPr algn="l">
              <a:buFont typeface="Arial" panose="020B0604020202020204" pitchFamily="34" charset="0"/>
              <a:buChar char="•"/>
            </a:pPr>
            <a:r>
              <a:rPr lang="pl-PL" b="1" i="0" dirty="0">
                <a:solidFill>
                  <a:srgbClr val="001133"/>
                </a:solidFill>
                <a:effectLst/>
                <a:latin typeface="+mj-lt"/>
              </a:rPr>
              <a:t>Nietradycyjne </a:t>
            </a:r>
            <a:r>
              <a:rPr lang="pl-PL" b="0" i="0" dirty="0">
                <a:solidFill>
                  <a:srgbClr val="001133"/>
                </a:solidFill>
                <a:effectLst/>
                <a:latin typeface="+mj-lt"/>
              </a:rPr>
              <a:t>– nowe media, nośniki CD</a:t>
            </a:r>
          </a:p>
          <a:p>
            <a:pPr algn="l">
              <a:buFont typeface="Arial" panose="020B0604020202020204" pitchFamily="34" charset="0"/>
              <a:buChar char="•"/>
            </a:pPr>
            <a:r>
              <a:rPr lang="pl-PL" b="1" i="0" dirty="0">
                <a:solidFill>
                  <a:srgbClr val="001133"/>
                </a:solidFill>
                <a:effectLst/>
                <a:latin typeface="+mj-lt"/>
              </a:rPr>
              <a:t>Elektroniczne </a:t>
            </a:r>
            <a:r>
              <a:rPr lang="pl-PL" b="0" i="0" dirty="0">
                <a:solidFill>
                  <a:srgbClr val="001133"/>
                </a:solidFill>
                <a:effectLst/>
                <a:latin typeface="+mj-lt"/>
              </a:rPr>
              <a:t>– radio, telewizja, </a:t>
            </a:r>
            <a:r>
              <a:rPr lang="pl-PL" b="0" i="0" dirty="0" err="1">
                <a:solidFill>
                  <a:srgbClr val="001133"/>
                </a:solidFill>
                <a:effectLst/>
                <a:latin typeface="+mj-lt"/>
              </a:rPr>
              <a:t>internet</a:t>
            </a:r>
            <a:endParaRPr lang="pl-PL" b="0" i="0" dirty="0">
              <a:solidFill>
                <a:srgbClr val="001133"/>
              </a:solidFill>
              <a:effectLst/>
              <a:latin typeface="+mj-lt"/>
            </a:endParaRPr>
          </a:p>
          <a:p>
            <a:pPr algn="l">
              <a:buFont typeface="Arial" panose="020B0604020202020204" pitchFamily="34" charset="0"/>
              <a:buChar char="•"/>
            </a:pPr>
            <a:r>
              <a:rPr lang="pl-PL" b="1" i="0" dirty="0">
                <a:solidFill>
                  <a:srgbClr val="001133"/>
                </a:solidFill>
                <a:effectLst/>
                <a:latin typeface="+mj-lt"/>
              </a:rPr>
              <a:t>Prasowe </a:t>
            </a:r>
            <a:r>
              <a:rPr lang="pl-PL" b="0" i="0" dirty="0">
                <a:solidFill>
                  <a:srgbClr val="001133"/>
                </a:solidFill>
                <a:effectLst/>
                <a:latin typeface="+mj-lt"/>
              </a:rPr>
              <a:t>– książki, prasa, broszury</a:t>
            </a:r>
          </a:p>
          <a:p>
            <a:pPr marL="0" indent="0" algn="l">
              <a:buNone/>
            </a:pPr>
            <a:r>
              <a:rPr lang="pl-PL" b="0" i="0" dirty="0">
                <a:solidFill>
                  <a:srgbClr val="001133"/>
                </a:solidFill>
                <a:effectLst/>
                <a:latin typeface="+mj-lt"/>
              </a:rPr>
              <a:t>Innym podziałem mediów jest rozróżnienie na media aktywne i pasywne. O odbiorze przekazu decydują </a:t>
            </a:r>
            <a:r>
              <a:rPr lang="pl-PL" b="0" i="0" u="none" strike="noStrike" dirty="0">
                <a:solidFill>
                  <a:schemeClr val="tx1"/>
                </a:solidFill>
                <a:effectLst/>
                <a:latin typeface="+mj-lt"/>
              </a:rPr>
              <a:t>procesy poznawcze</a:t>
            </a:r>
            <a:r>
              <a:rPr lang="pl-PL" b="0" i="0" dirty="0">
                <a:solidFill>
                  <a:schemeClr val="tx1"/>
                </a:solidFill>
                <a:effectLst/>
                <a:latin typeface="+mj-lt"/>
              </a:rPr>
              <a:t> </a:t>
            </a:r>
            <a:r>
              <a:rPr lang="pl-PL" b="0" i="0" dirty="0">
                <a:solidFill>
                  <a:srgbClr val="001133"/>
                </a:solidFill>
                <a:effectLst/>
                <a:latin typeface="+mj-lt"/>
              </a:rPr>
              <a:t>człowieka zachodzące w mózgu. Prawa półkula ma charakter pasywny (rejestruje przekaz mediów, które nie wymagają odbioru), natomiast lewa półkula ma charakter aktywny (rejestruje przekaz mediów, wymagających odbioru, jak Internet i prasa), (E. Witek 2014, s. 29,30).</a:t>
            </a:r>
          </a:p>
          <a:p>
            <a:endParaRPr lang="pl-PL" dirty="0"/>
          </a:p>
        </p:txBody>
      </p:sp>
    </p:spTree>
    <p:extLst>
      <p:ext uri="{BB962C8B-B14F-4D97-AF65-F5344CB8AC3E}">
        <p14:creationId xmlns:p14="http://schemas.microsoft.com/office/powerpoint/2010/main" val="337300410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25A8FCD9-BBB3-4846-9B1E-7D3C63BF00FC}"/>
              </a:ext>
            </a:extLst>
          </p:cNvPr>
          <p:cNvSpPr>
            <a:spLocks noGrp="1"/>
          </p:cNvSpPr>
          <p:nvPr>
            <p:ph type="title"/>
          </p:nvPr>
        </p:nvSpPr>
        <p:spPr/>
        <p:txBody>
          <a:bodyPr/>
          <a:lstStyle/>
          <a:p>
            <a:r>
              <a:rPr lang="pl-PL" dirty="0"/>
              <a:t>Telewizja📺</a:t>
            </a:r>
          </a:p>
        </p:txBody>
      </p:sp>
      <p:sp>
        <p:nvSpPr>
          <p:cNvPr id="3" name="Symbol zastępczy zawartości 2">
            <a:extLst>
              <a:ext uri="{FF2B5EF4-FFF2-40B4-BE49-F238E27FC236}">
                <a16:creationId xmlns:a16="http://schemas.microsoft.com/office/drawing/2014/main" id="{8E5EBD4A-AE7F-477F-9E68-642B2F9E40E4}"/>
              </a:ext>
            </a:extLst>
          </p:cNvPr>
          <p:cNvSpPr>
            <a:spLocks noGrp="1"/>
          </p:cNvSpPr>
          <p:nvPr>
            <p:ph idx="1"/>
          </p:nvPr>
        </p:nvSpPr>
        <p:spPr/>
        <p:txBody>
          <a:bodyPr/>
          <a:lstStyle/>
          <a:p>
            <a:r>
              <a:rPr lang="pl-PL" dirty="0">
                <a:latin typeface="+mj-lt"/>
              </a:rPr>
              <a:t>Jest największym medium i nośnikiem, który jest najczęściej wykorzystywany. </a:t>
            </a:r>
          </a:p>
          <a:p>
            <a:r>
              <a:rPr lang="pl-PL" dirty="0">
                <a:latin typeface="+mj-lt"/>
              </a:rPr>
              <a:t>Łączy obraz i słowo mówione. Wyróżnia się dużym zasięgiem, co umożliwia dotarcie do milionów potencjalnych odbiorców. Przekaz ten bywa jednak ulotny, a jego koszty są bardzo wysokie. </a:t>
            </a:r>
          </a:p>
          <a:p>
            <a:r>
              <a:rPr lang="pl-PL" dirty="0">
                <a:latin typeface="+mj-lt"/>
              </a:rPr>
              <a:t>Cechuje się on przede wszystkim ruchem, kolorami, grafiką, muzyką, które bardzo silnie mogą oddziaływać na emocje i podświadomość odbiorcy (E. Witek 2014, s. 30).</a:t>
            </a:r>
          </a:p>
        </p:txBody>
      </p:sp>
    </p:spTree>
    <p:extLst>
      <p:ext uri="{BB962C8B-B14F-4D97-AF65-F5344CB8AC3E}">
        <p14:creationId xmlns:p14="http://schemas.microsoft.com/office/powerpoint/2010/main" val="19027155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43B524F-3D7E-4D52-B008-AE9176D9B271}"/>
              </a:ext>
            </a:extLst>
          </p:cNvPr>
          <p:cNvSpPr>
            <a:spLocks noGrp="1"/>
          </p:cNvSpPr>
          <p:nvPr>
            <p:ph type="title"/>
          </p:nvPr>
        </p:nvSpPr>
        <p:spPr/>
        <p:txBody>
          <a:bodyPr/>
          <a:lstStyle/>
          <a:p>
            <a:r>
              <a:rPr lang="pl-PL" dirty="0"/>
              <a:t>Prasa📰</a:t>
            </a:r>
          </a:p>
        </p:txBody>
      </p:sp>
      <p:sp>
        <p:nvSpPr>
          <p:cNvPr id="3" name="Symbol zastępczy zawartości 2">
            <a:extLst>
              <a:ext uri="{FF2B5EF4-FFF2-40B4-BE49-F238E27FC236}">
                <a16:creationId xmlns:a16="http://schemas.microsoft.com/office/drawing/2014/main" id="{1BD54D2F-4D19-49ED-921C-E7CF9FFC71D9}"/>
              </a:ext>
            </a:extLst>
          </p:cNvPr>
          <p:cNvSpPr>
            <a:spLocks noGrp="1"/>
          </p:cNvSpPr>
          <p:nvPr>
            <p:ph idx="1"/>
          </p:nvPr>
        </p:nvSpPr>
        <p:spPr/>
        <p:txBody>
          <a:bodyPr>
            <a:normAutofit fontScale="92500" lnSpcReduction="20000"/>
          </a:bodyPr>
          <a:lstStyle/>
          <a:p>
            <a:pPr marL="0" indent="0">
              <a:buNone/>
            </a:pPr>
            <a:r>
              <a:rPr lang="pl-PL" dirty="0">
                <a:latin typeface="+mj-lt"/>
              </a:rPr>
              <a:t>Przez wiele lat ten sposób przekazu cieszył się popularnością, ponieważ docierał do zróżnicowanej publiczności. Do lat 70 ubiegłego stulecia, reklama ta była biało – czarna. Rewolucja nastąpiła, gdy na rynek weszły kolorowe czasopisma dla kobiet, które pozwalają na wykorzystanie powierzchni reklamowych różnego kształtu i formatu.   </a:t>
            </a:r>
          </a:p>
          <a:p>
            <a:pPr marL="0" indent="0">
              <a:buNone/>
            </a:pPr>
            <a:r>
              <a:rPr lang="pl-PL" b="1" dirty="0">
                <a:solidFill>
                  <a:srgbClr val="9BA8B7"/>
                </a:solidFill>
                <a:latin typeface="+mj-lt"/>
              </a:rPr>
              <a:t>Do elementów takiej reklamy należą</a:t>
            </a:r>
            <a:r>
              <a:rPr lang="pl-PL" dirty="0">
                <a:latin typeface="+mj-lt"/>
              </a:rPr>
              <a:t>: nagłówek, slogan oraz ewentualnie treść, ale kampanie oparte są przede wszystkim na obrazie, który ma pobudzać wyobraźnię i oddziaływać na odbiorcę.</a:t>
            </a:r>
          </a:p>
          <a:p>
            <a:pPr marL="0" indent="0">
              <a:buNone/>
            </a:pPr>
            <a:r>
              <a:rPr lang="pl-PL" dirty="0">
                <a:latin typeface="+mj-lt"/>
              </a:rPr>
              <a:t>Cechą charakterystyczną reklamy prasowej jest różnorodność. Wpływa na to zasięg gazety, a także grupa, do której jest kierowana. Inne treści będą zamieszczane w lokalnej gazecie, a inne w ogólnokrajowej, podobnie z prasą codzienną i branżową, skierowaną do konkretnej grupy osób. Współcześnie wiele gazet oferuje wersje elektroniczne, dlatego też reklama prasowa ma odpowiedniki multimedialne, które dodatkowo wykorzystują ruch i dźwięk (E. Witek 2014, s. 32-33).</a:t>
            </a:r>
          </a:p>
        </p:txBody>
      </p:sp>
    </p:spTree>
    <p:extLst>
      <p:ext uri="{BB962C8B-B14F-4D97-AF65-F5344CB8AC3E}">
        <p14:creationId xmlns:p14="http://schemas.microsoft.com/office/powerpoint/2010/main" val="164489492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B75F710-C418-47EC-8947-C893552940CE}"/>
              </a:ext>
            </a:extLst>
          </p:cNvPr>
          <p:cNvSpPr>
            <a:spLocks noGrp="1"/>
          </p:cNvSpPr>
          <p:nvPr>
            <p:ph type="title"/>
          </p:nvPr>
        </p:nvSpPr>
        <p:spPr/>
        <p:txBody>
          <a:bodyPr/>
          <a:lstStyle/>
          <a:p>
            <a:r>
              <a:rPr lang="pl-PL" dirty="0"/>
              <a:t>Internet📡</a:t>
            </a:r>
          </a:p>
        </p:txBody>
      </p:sp>
      <p:sp>
        <p:nvSpPr>
          <p:cNvPr id="3" name="Symbol zastępczy zawartości 2">
            <a:extLst>
              <a:ext uri="{FF2B5EF4-FFF2-40B4-BE49-F238E27FC236}">
                <a16:creationId xmlns:a16="http://schemas.microsoft.com/office/drawing/2014/main" id="{11C45415-7374-4105-912D-2214D6B552A4}"/>
              </a:ext>
            </a:extLst>
          </p:cNvPr>
          <p:cNvSpPr>
            <a:spLocks noGrp="1"/>
          </p:cNvSpPr>
          <p:nvPr>
            <p:ph idx="1"/>
          </p:nvPr>
        </p:nvSpPr>
        <p:spPr/>
        <p:txBody>
          <a:bodyPr>
            <a:normAutofit fontScale="70000" lnSpcReduction="20000"/>
          </a:bodyPr>
          <a:lstStyle/>
          <a:p>
            <a:pPr marL="0" indent="0" algn="l">
              <a:buNone/>
            </a:pPr>
            <a:r>
              <a:rPr lang="pl-PL" b="0" i="0" dirty="0">
                <a:solidFill>
                  <a:srgbClr val="001133"/>
                </a:solidFill>
                <a:effectLst/>
                <a:latin typeface="+mj-lt"/>
              </a:rPr>
              <a:t>Reklama w </a:t>
            </a:r>
            <a:r>
              <a:rPr lang="pl-PL" b="0" i="0" dirty="0" err="1">
                <a:solidFill>
                  <a:srgbClr val="001133"/>
                </a:solidFill>
                <a:effectLst/>
                <a:latin typeface="+mj-lt"/>
              </a:rPr>
              <a:t>internecie</a:t>
            </a:r>
            <a:r>
              <a:rPr lang="pl-PL" b="0" i="0" dirty="0">
                <a:solidFill>
                  <a:srgbClr val="001133"/>
                </a:solidFill>
                <a:effectLst/>
                <a:latin typeface="+mj-lt"/>
              </a:rPr>
              <a:t> dociera do ludzi w różnym wieku i w różnych miejscach. Jest też tańsza niż reklamy w telewizji czy prasie. Jednak aby została zauważona, musi się wyróżniać.</a:t>
            </a:r>
          </a:p>
          <a:p>
            <a:pPr marL="0" indent="0" algn="l">
              <a:buNone/>
            </a:pPr>
            <a:r>
              <a:rPr lang="pl-PL" b="0" i="0" dirty="0">
                <a:solidFill>
                  <a:srgbClr val="001133"/>
                </a:solidFill>
                <a:effectLst/>
                <a:latin typeface="+mj-lt"/>
              </a:rPr>
              <a:t>Reklama w </a:t>
            </a:r>
            <a:r>
              <a:rPr lang="pl-PL" b="0" i="0" dirty="0" err="1">
                <a:solidFill>
                  <a:srgbClr val="001133"/>
                </a:solidFill>
                <a:effectLst/>
                <a:latin typeface="+mj-lt"/>
              </a:rPr>
              <a:t>internecie</a:t>
            </a:r>
            <a:r>
              <a:rPr lang="pl-PL" b="0" i="0" dirty="0">
                <a:solidFill>
                  <a:srgbClr val="001133"/>
                </a:solidFill>
                <a:effectLst/>
                <a:latin typeface="+mj-lt"/>
              </a:rPr>
              <a:t> </a:t>
            </a:r>
            <a:r>
              <a:rPr lang="pl-PL" b="0" i="0" dirty="0">
                <a:solidFill>
                  <a:schemeClr val="tx1"/>
                </a:solidFill>
                <a:effectLst/>
                <a:latin typeface="+mj-lt"/>
              </a:rPr>
              <a:t>jest </a:t>
            </a:r>
            <a:r>
              <a:rPr lang="pl-PL" b="0" i="0" u="none" strike="noStrike" dirty="0">
                <a:solidFill>
                  <a:schemeClr val="tx1"/>
                </a:solidFill>
                <a:effectLst/>
                <a:latin typeface="+mj-lt"/>
              </a:rPr>
              <a:t>reklamą kontekstową</a:t>
            </a:r>
            <a:r>
              <a:rPr lang="pl-PL" b="0" i="0" dirty="0">
                <a:solidFill>
                  <a:schemeClr val="tx1"/>
                </a:solidFill>
                <a:effectLst/>
                <a:latin typeface="+mj-lt"/>
              </a:rPr>
              <a:t>, tzn. </a:t>
            </a:r>
            <a:r>
              <a:rPr lang="pl-PL" b="0" i="0" dirty="0">
                <a:solidFill>
                  <a:srgbClr val="001133"/>
                </a:solidFill>
                <a:effectLst/>
                <a:latin typeface="+mj-lt"/>
              </a:rPr>
              <a:t>jest umieszczana na stronach tematycznie powiązanych z działalnością firmy lub branżą, a jej treść jest dopasowana do zawartości strony, którą odwiedza internauta. Ma to zapewnić akceptację i uwagę odbiorcy.</a:t>
            </a:r>
          </a:p>
          <a:p>
            <a:pPr marL="0" indent="0" algn="l">
              <a:buNone/>
            </a:pPr>
            <a:r>
              <a:rPr lang="pl-PL" b="0" i="0" u="none" strike="noStrike" dirty="0">
                <a:solidFill>
                  <a:schemeClr val="tx1"/>
                </a:solidFill>
                <a:effectLst/>
                <a:latin typeface="+mj-lt"/>
              </a:rPr>
              <a:t>Reklama internetowa</a:t>
            </a:r>
            <a:r>
              <a:rPr lang="pl-PL" b="0" i="0" dirty="0">
                <a:solidFill>
                  <a:schemeClr val="tx1"/>
                </a:solidFill>
                <a:effectLst/>
                <a:latin typeface="+mj-lt"/>
              </a:rPr>
              <a:t> jest </a:t>
            </a:r>
            <a:r>
              <a:rPr lang="pl-PL" b="0" i="0" dirty="0">
                <a:solidFill>
                  <a:srgbClr val="001133"/>
                </a:solidFill>
                <a:effectLst/>
                <a:latin typeface="+mj-lt"/>
              </a:rPr>
              <a:t>interaktywna, a </a:t>
            </a:r>
            <a:r>
              <a:rPr lang="pl-PL" b="0" i="0" dirty="0">
                <a:solidFill>
                  <a:schemeClr val="tx1"/>
                </a:solidFill>
                <a:effectLst/>
                <a:latin typeface="+mj-lt"/>
              </a:rPr>
              <a:t>jej </a:t>
            </a:r>
            <a:r>
              <a:rPr lang="pl-PL" b="0" i="0" u="none" strike="noStrike" dirty="0">
                <a:solidFill>
                  <a:schemeClr val="tx1"/>
                </a:solidFill>
                <a:effectLst/>
                <a:latin typeface="+mj-lt"/>
              </a:rPr>
              <a:t>efektywność</a:t>
            </a:r>
            <a:r>
              <a:rPr lang="pl-PL" b="0" i="0" dirty="0">
                <a:solidFill>
                  <a:schemeClr val="tx1"/>
                </a:solidFill>
                <a:effectLst/>
                <a:latin typeface="+mj-lt"/>
              </a:rPr>
              <a:t> mierzy </a:t>
            </a:r>
            <a:r>
              <a:rPr lang="pl-PL" b="0" i="0" u="none" strike="noStrike" dirty="0">
                <a:solidFill>
                  <a:schemeClr val="tx1"/>
                </a:solidFill>
                <a:effectLst/>
                <a:latin typeface="+mj-lt"/>
              </a:rPr>
              <a:t>wskaźnik</a:t>
            </a:r>
            <a:r>
              <a:rPr lang="pl-PL" b="0" i="0" dirty="0">
                <a:solidFill>
                  <a:schemeClr val="tx1"/>
                </a:solidFill>
                <a:effectLst/>
                <a:latin typeface="+mj-lt"/>
              </a:rPr>
              <a:t> </a:t>
            </a:r>
            <a:r>
              <a:rPr lang="pl-PL" b="0" i="0" dirty="0" err="1">
                <a:solidFill>
                  <a:schemeClr val="tx1"/>
                </a:solidFill>
                <a:effectLst/>
                <a:latin typeface="+mj-lt"/>
              </a:rPr>
              <a:t>klikalności</a:t>
            </a:r>
            <a:r>
              <a:rPr lang="pl-PL" b="0" i="0" dirty="0">
                <a:solidFill>
                  <a:schemeClr val="tx1"/>
                </a:solidFill>
                <a:effectLst/>
                <a:latin typeface="+mj-lt"/>
              </a:rPr>
              <a:t>, który </a:t>
            </a:r>
            <a:r>
              <a:rPr lang="pl-PL" b="0" i="0" dirty="0">
                <a:solidFill>
                  <a:srgbClr val="001133"/>
                </a:solidFill>
                <a:effectLst/>
                <a:latin typeface="+mj-lt"/>
              </a:rPr>
              <a:t>informuje o tym, ile osób, które zobaczyło reklamę, kliknęło w nią.</a:t>
            </a:r>
          </a:p>
          <a:p>
            <a:pPr marL="0" indent="0" algn="l">
              <a:buNone/>
            </a:pPr>
            <a:r>
              <a:rPr lang="pl-PL" b="0" i="0" dirty="0">
                <a:solidFill>
                  <a:srgbClr val="001133"/>
                </a:solidFill>
                <a:effectLst/>
                <a:latin typeface="+mj-lt"/>
              </a:rPr>
              <a:t>Rodzaje reklamy interaktywnej (E. Witek 2014, s. 35-38):</a:t>
            </a:r>
          </a:p>
          <a:p>
            <a:pPr algn="l">
              <a:buFont typeface="Arial" panose="020B0604020202020204" pitchFamily="34" charset="0"/>
              <a:buChar char="•"/>
            </a:pPr>
            <a:r>
              <a:rPr lang="pl-PL" b="1" i="0" dirty="0">
                <a:solidFill>
                  <a:srgbClr val="001133"/>
                </a:solidFill>
                <a:effectLst/>
                <a:latin typeface="+mj-lt"/>
              </a:rPr>
              <a:t>Banner</a:t>
            </a:r>
            <a:r>
              <a:rPr lang="pl-PL" b="0" i="0" dirty="0">
                <a:solidFill>
                  <a:srgbClr val="001133"/>
                </a:solidFill>
                <a:effectLst/>
                <a:latin typeface="+mj-lt"/>
              </a:rPr>
              <a:t> – pojawia się na stronach o dużym przepływie internautów. Kliknięcie w banner spowoduje, że przeniesiemy się na stronę reklamodawcy. Wyróżnia się trzy rodzaje bannerów: statyczne, animowane oraz interaktywne.</a:t>
            </a:r>
          </a:p>
          <a:p>
            <a:pPr algn="l">
              <a:buFont typeface="Arial" panose="020B0604020202020204" pitchFamily="34" charset="0"/>
              <a:buChar char="•"/>
            </a:pPr>
            <a:r>
              <a:rPr lang="pl-PL" b="1" i="0" dirty="0" err="1">
                <a:solidFill>
                  <a:srgbClr val="001133"/>
                </a:solidFill>
                <a:effectLst/>
                <a:latin typeface="+mj-lt"/>
              </a:rPr>
              <a:t>Push</a:t>
            </a:r>
            <a:r>
              <a:rPr lang="pl-PL" b="0" i="0" dirty="0">
                <a:solidFill>
                  <a:srgbClr val="001133"/>
                </a:solidFill>
                <a:effectLst/>
                <a:latin typeface="+mj-lt"/>
              </a:rPr>
              <a:t> – jest to forma reklamy video, która uruchamia się automatycznie.</a:t>
            </a:r>
          </a:p>
          <a:p>
            <a:pPr algn="l">
              <a:buFont typeface="Arial" panose="020B0604020202020204" pitchFamily="34" charset="0"/>
              <a:buChar char="•"/>
            </a:pPr>
            <a:r>
              <a:rPr lang="pl-PL" b="1" i="0" dirty="0" err="1">
                <a:solidFill>
                  <a:srgbClr val="001133"/>
                </a:solidFill>
                <a:effectLst/>
                <a:latin typeface="+mj-lt"/>
              </a:rPr>
              <a:t>Pull</a:t>
            </a:r>
            <a:r>
              <a:rPr lang="pl-PL" b="1" i="0" dirty="0">
                <a:solidFill>
                  <a:srgbClr val="001133"/>
                </a:solidFill>
                <a:effectLst/>
                <a:latin typeface="+mj-lt"/>
              </a:rPr>
              <a:t> </a:t>
            </a:r>
            <a:r>
              <a:rPr lang="pl-PL" b="0" i="0" dirty="0">
                <a:solidFill>
                  <a:srgbClr val="001133"/>
                </a:solidFill>
                <a:effectLst/>
                <a:latin typeface="+mj-lt"/>
              </a:rPr>
              <a:t>– jest używany na portalach z dużą ilością materiałów filmowych, a jego zaletą jest to, </a:t>
            </a:r>
            <a:r>
              <a:rPr lang="pl-PL" b="0" i="0" dirty="0">
                <a:solidFill>
                  <a:schemeClr val="tx1"/>
                </a:solidFill>
                <a:effectLst/>
                <a:latin typeface="+mj-lt"/>
              </a:rPr>
              <a:t>że </a:t>
            </a:r>
            <a:r>
              <a:rPr lang="pl-PL" b="0" i="0" u="none" strike="noStrike" dirty="0">
                <a:solidFill>
                  <a:schemeClr val="tx1"/>
                </a:solidFill>
                <a:effectLst/>
                <a:latin typeface="+mj-lt"/>
              </a:rPr>
              <a:t>odbiorca</a:t>
            </a:r>
            <a:r>
              <a:rPr lang="pl-PL" b="0" i="0" dirty="0">
                <a:solidFill>
                  <a:schemeClr val="tx1"/>
                </a:solidFill>
                <a:effectLst/>
                <a:latin typeface="+mj-lt"/>
              </a:rPr>
              <a:t> musi </a:t>
            </a:r>
            <a:r>
              <a:rPr lang="pl-PL" b="0" i="0" dirty="0">
                <a:solidFill>
                  <a:srgbClr val="001133"/>
                </a:solidFill>
                <a:effectLst/>
                <a:latin typeface="+mj-lt"/>
              </a:rPr>
              <a:t>obejrzeć go w całości.</a:t>
            </a:r>
          </a:p>
          <a:p>
            <a:endParaRPr lang="pl-PL" dirty="0"/>
          </a:p>
        </p:txBody>
      </p:sp>
    </p:spTree>
    <p:extLst>
      <p:ext uri="{BB962C8B-B14F-4D97-AF65-F5344CB8AC3E}">
        <p14:creationId xmlns:p14="http://schemas.microsoft.com/office/powerpoint/2010/main" val="9640664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6837AAC-6506-42F9-9A41-2DE80062DF24}"/>
              </a:ext>
            </a:extLst>
          </p:cNvPr>
          <p:cNvSpPr>
            <a:spLocks noGrp="1"/>
          </p:cNvSpPr>
          <p:nvPr>
            <p:ph type="title"/>
          </p:nvPr>
        </p:nvSpPr>
        <p:spPr/>
        <p:txBody>
          <a:bodyPr/>
          <a:lstStyle/>
          <a:p>
            <a:r>
              <a:rPr lang="pl-PL" sz="4000" dirty="0"/>
              <a:t>Reklama zewnętrzna – miejska</a:t>
            </a:r>
            <a:r>
              <a:rPr lang="pl-PL" dirty="0"/>
              <a:t>🖼</a:t>
            </a:r>
          </a:p>
        </p:txBody>
      </p:sp>
      <p:sp>
        <p:nvSpPr>
          <p:cNvPr id="3" name="Symbol zastępczy zawartości 2">
            <a:extLst>
              <a:ext uri="{FF2B5EF4-FFF2-40B4-BE49-F238E27FC236}">
                <a16:creationId xmlns:a16="http://schemas.microsoft.com/office/drawing/2014/main" id="{C8D35021-2FB5-4E67-98A4-AB6836D163FD}"/>
              </a:ext>
            </a:extLst>
          </p:cNvPr>
          <p:cNvSpPr>
            <a:spLocks noGrp="1"/>
          </p:cNvSpPr>
          <p:nvPr>
            <p:ph idx="1"/>
          </p:nvPr>
        </p:nvSpPr>
        <p:spPr/>
        <p:txBody>
          <a:bodyPr>
            <a:normAutofit fontScale="92500" lnSpcReduction="20000"/>
          </a:bodyPr>
          <a:lstStyle/>
          <a:p>
            <a:pPr algn="l"/>
            <a:r>
              <a:rPr lang="pl-PL" b="0" i="0" u="none" strike="noStrike" dirty="0">
                <a:solidFill>
                  <a:schemeClr val="tx1"/>
                </a:solidFill>
                <a:effectLst/>
                <a:latin typeface="+mj-lt"/>
              </a:rPr>
              <a:t>Reklama zewnętrzna</a:t>
            </a:r>
            <a:r>
              <a:rPr lang="pl-PL" b="0" i="0" dirty="0">
                <a:solidFill>
                  <a:schemeClr val="tx1"/>
                </a:solidFill>
                <a:effectLst/>
                <a:latin typeface="+mj-lt"/>
              </a:rPr>
              <a:t> </a:t>
            </a:r>
            <a:r>
              <a:rPr lang="pl-PL" b="0" i="0" dirty="0">
                <a:solidFill>
                  <a:srgbClr val="001133"/>
                </a:solidFill>
                <a:effectLst/>
                <a:latin typeface="+mj-lt"/>
              </a:rPr>
              <a:t>jest umieszczana w miejscach publicznych, na ulicy, środkach transportu.</a:t>
            </a:r>
          </a:p>
          <a:p>
            <a:pPr algn="l"/>
            <a:r>
              <a:rPr lang="pl-PL" b="0" i="0" dirty="0">
                <a:solidFill>
                  <a:srgbClr val="001133"/>
                </a:solidFill>
                <a:effectLst/>
                <a:latin typeface="+mj-lt"/>
              </a:rPr>
              <a:t>Ze względu na typ nośnika wyróżnika się cztery grupy (E. Witek 2014, s. 41):</a:t>
            </a:r>
          </a:p>
          <a:p>
            <a:pPr algn="l">
              <a:buFont typeface="Arial" panose="020B0604020202020204" pitchFamily="34" charset="0"/>
              <a:buChar char="•"/>
            </a:pPr>
            <a:r>
              <a:rPr lang="pl-PL" b="0" i="0" dirty="0">
                <a:solidFill>
                  <a:srgbClr val="001133"/>
                </a:solidFill>
                <a:effectLst/>
                <a:latin typeface="+mj-lt"/>
              </a:rPr>
              <a:t> </a:t>
            </a:r>
            <a:r>
              <a:rPr lang="pl-PL" b="0" i="1" dirty="0">
                <a:solidFill>
                  <a:srgbClr val="001133"/>
                </a:solidFill>
                <a:effectLst/>
                <a:latin typeface="+mj-lt"/>
              </a:rPr>
              <a:t>"Plakaty reklamowe i ogłoszenia: tablice wielkoformatowe, mega plansze, wiaty przystankowe, słupy reklamowe, reklama na kioskach, na budkach telefonicznych, latarniach i diapazonach, reklama w metrze,</a:t>
            </a:r>
          </a:p>
          <a:p>
            <a:pPr algn="l">
              <a:buFont typeface="Arial" panose="020B0604020202020204" pitchFamily="34" charset="0"/>
              <a:buChar char="•"/>
            </a:pPr>
            <a:r>
              <a:rPr lang="pl-PL" b="0" i="1" dirty="0">
                <a:solidFill>
                  <a:srgbClr val="001133"/>
                </a:solidFill>
                <a:effectLst/>
                <a:latin typeface="+mj-lt"/>
              </a:rPr>
              <a:t> Nośniki oświetlone, złożone: kasetony ruchome, neony, tablice elektroniczne, ruchome napisy,</a:t>
            </a:r>
          </a:p>
          <a:p>
            <a:pPr algn="l">
              <a:buFont typeface="Arial" panose="020B0604020202020204" pitchFamily="34" charset="0"/>
              <a:buChar char="•"/>
            </a:pPr>
            <a:r>
              <a:rPr lang="pl-PL" b="0" i="1" dirty="0">
                <a:solidFill>
                  <a:srgbClr val="001133"/>
                </a:solidFill>
                <a:effectLst/>
                <a:latin typeface="+mj-lt"/>
              </a:rPr>
              <a:t> Nośniki na środkach komunikacji: reklama na autobusach i tramwajach, mobile czy przyczepy z tablicami reklamowymi, prywatne środki transportu,</a:t>
            </a:r>
          </a:p>
          <a:p>
            <a:pPr algn="l">
              <a:buFont typeface="Arial" panose="020B0604020202020204" pitchFamily="34" charset="0"/>
              <a:buChar char="•"/>
            </a:pPr>
            <a:r>
              <a:rPr lang="pl-PL" b="0" i="1" dirty="0">
                <a:solidFill>
                  <a:srgbClr val="001133"/>
                </a:solidFill>
                <a:effectLst/>
                <a:latin typeface="+mj-lt"/>
              </a:rPr>
              <a:t> Indywidualne nośniki reklamowe".</a:t>
            </a:r>
          </a:p>
          <a:p>
            <a:endParaRPr lang="pl-PL" dirty="0"/>
          </a:p>
        </p:txBody>
      </p:sp>
    </p:spTree>
    <p:extLst>
      <p:ext uri="{BB962C8B-B14F-4D97-AF65-F5344CB8AC3E}">
        <p14:creationId xmlns:p14="http://schemas.microsoft.com/office/powerpoint/2010/main" val="409825699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D32DE1E3-B716-4947-B5B2-1A2D820713F2}"/>
              </a:ext>
            </a:extLst>
          </p:cNvPr>
          <p:cNvSpPr>
            <a:spLocks noGrp="1"/>
          </p:cNvSpPr>
          <p:nvPr>
            <p:ph type="title"/>
          </p:nvPr>
        </p:nvSpPr>
        <p:spPr/>
        <p:txBody>
          <a:bodyPr/>
          <a:lstStyle/>
          <a:p>
            <a:r>
              <a:rPr lang="pl-PL" dirty="0"/>
              <a:t>Lokowanie produktu</a:t>
            </a:r>
          </a:p>
        </p:txBody>
      </p:sp>
      <p:sp>
        <p:nvSpPr>
          <p:cNvPr id="3" name="Symbol zastępczy zawartości 2">
            <a:extLst>
              <a:ext uri="{FF2B5EF4-FFF2-40B4-BE49-F238E27FC236}">
                <a16:creationId xmlns:a16="http://schemas.microsoft.com/office/drawing/2014/main" id="{2B14FC45-F179-4F54-9A03-6303B9FA9950}"/>
              </a:ext>
            </a:extLst>
          </p:cNvPr>
          <p:cNvSpPr>
            <a:spLocks noGrp="1"/>
          </p:cNvSpPr>
          <p:nvPr>
            <p:ph idx="1"/>
          </p:nvPr>
        </p:nvSpPr>
        <p:spPr/>
        <p:txBody>
          <a:bodyPr/>
          <a:lstStyle/>
          <a:p>
            <a:pPr marL="0" indent="0">
              <a:buNone/>
            </a:pPr>
            <a:r>
              <a:rPr lang="pl-PL" dirty="0">
                <a:latin typeface="+mj-lt"/>
              </a:rPr>
              <a:t>Lokowanie produktu (</a:t>
            </a:r>
            <a:r>
              <a:rPr lang="pl-PL" dirty="0" err="1">
                <a:latin typeface="+mj-lt"/>
              </a:rPr>
              <a:t>product</a:t>
            </a:r>
            <a:r>
              <a:rPr lang="pl-PL" dirty="0">
                <a:latin typeface="+mj-lt"/>
              </a:rPr>
              <a:t> </a:t>
            </a:r>
            <a:r>
              <a:rPr lang="pl-PL" dirty="0" err="1">
                <a:latin typeface="+mj-lt"/>
              </a:rPr>
              <a:t>placement</a:t>
            </a:r>
            <a:r>
              <a:rPr lang="pl-PL" dirty="0">
                <a:latin typeface="+mj-lt"/>
              </a:rPr>
              <a:t>) to coraz częściej używana forma przekazu. </a:t>
            </a:r>
          </a:p>
          <a:p>
            <a:pPr marL="0" indent="0">
              <a:buNone/>
            </a:pPr>
            <a:r>
              <a:rPr lang="pl-PL" dirty="0">
                <a:latin typeface="+mj-lt"/>
              </a:rPr>
              <a:t>Bazuje na zasadzie propagandy, ma oddziaływać na podświadomość odbiorcy. Jest widoczna w telewizji, radio, grach komputerowych, książkach. Reklama taka jest wpleciona w przekaz, np. bohaterowie używają konkretnych produktów, rozmawiają o nich, korzystają z usług prawdziwych firm. </a:t>
            </a:r>
          </a:p>
          <a:p>
            <a:pPr marL="0" indent="0">
              <a:buNone/>
            </a:pPr>
            <a:r>
              <a:rPr lang="pl-PL" dirty="0">
                <a:latin typeface="+mj-lt"/>
              </a:rPr>
              <a:t>Może bazować na przekazie wizualnym, audiowizualnym lub słuchowym.       Badania wykazują jednak, że odbiorcy najlepiej zapamiętują obraz, dlatego też często umieszczane jest logo, opakowanie albo samo produkt (E. Witek 2014, s. 88-89).</a:t>
            </a:r>
          </a:p>
        </p:txBody>
      </p:sp>
    </p:spTree>
    <p:extLst>
      <p:ext uri="{BB962C8B-B14F-4D97-AF65-F5344CB8AC3E}">
        <p14:creationId xmlns:p14="http://schemas.microsoft.com/office/powerpoint/2010/main" val="2676984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148E648C-125D-4743-BF80-7DE58271D93D}"/>
              </a:ext>
            </a:extLst>
          </p:cNvPr>
          <p:cNvSpPr>
            <a:spLocks noGrp="1"/>
          </p:cNvSpPr>
          <p:nvPr>
            <p:ph type="title"/>
          </p:nvPr>
        </p:nvSpPr>
        <p:spPr/>
        <p:txBody>
          <a:bodyPr/>
          <a:lstStyle/>
          <a:p>
            <a:r>
              <a:rPr lang="pl-PL" dirty="0"/>
              <a:t>Ciekawostka💡</a:t>
            </a:r>
          </a:p>
        </p:txBody>
      </p:sp>
      <p:sp>
        <p:nvSpPr>
          <p:cNvPr id="3" name="Symbol zastępczy zawartości 2">
            <a:extLst>
              <a:ext uri="{FF2B5EF4-FFF2-40B4-BE49-F238E27FC236}">
                <a16:creationId xmlns:a16="http://schemas.microsoft.com/office/drawing/2014/main" id="{49BF0C74-DC9A-4D7B-91B7-3D83F513CF86}"/>
              </a:ext>
            </a:extLst>
          </p:cNvPr>
          <p:cNvSpPr>
            <a:spLocks noGrp="1"/>
          </p:cNvSpPr>
          <p:nvPr>
            <p:ph idx="1"/>
          </p:nvPr>
        </p:nvSpPr>
        <p:spPr/>
        <p:txBody>
          <a:bodyPr>
            <a:normAutofit fontScale="85000" lnSpcReduction="10000"/>
          </a:bodyPr>
          <a:lstStyle/>
          <a:p>
            <a:pPr marL="0" indent="0">
              <a:buNone/>
            </a:pPr>
            <a:r>
              <a:rPr lang="pl-PL" sz="2000" dirty="0">
                <a:latin typeface="+mj-lt"/>
              </a:rPr>
              <a:t>Za pomocą obrazu, popartego tekstem można skuteczniej oddziaływać na odbiorcę komunikatu. Ocena dobrze zaprojektowanego komunikatu wizualnego opiera się nie na estetycznych lub artystycznych upodobaniach, tylko na pomiarze zrozumienia przez odbiorców komunikatu, które obraz miał wyrażać. </a:t>
            </a:r>
          </a:p>
          <a:p>
            <a:pPr marL="0" indent="0">
              <a:buNone/>
            </a:pPr>
            <a:r>
              <a:rPr lang="pl-PL" sz="2000" dirty="0">
                <a:latin typeface="+mj-lt"/>
              </a:rPr>
              <a:t>Ostatnie badania w tym zakresie skupiały się na projektowaniu stron internetowych i były zorientowane na graficzną użyteczność. Graficy używają metod komunikacji wizualnej w codziennej pracy. </a:t>
            </a:r>
          </a:p>
          <a:p>
            <a:pPr marL="0" indent="0">
              <a:buNone/>
            </a:pPr>
            <a:r>
              <a:rPr lang="pl-PL" sz="2000" dirty="0">
                <a:latin typeface="+mj-lt"/>
              </a:rPr>
              <a:t>Poprzez obraz muszą przekazywać wartości, emocje i idee, które stoją za przedmiotem, </a:t>
            </a:r>
            <a:r>
              <a:rPr lang="pl-PL" sz="2000" dirty="0" err="1">
                <a:latin typeface="+mj-lt"/>
              </a:rPr>
              <a:t>np</a:t>
            </a:r>
            <a:r>
              <a:rPr lang="pl-PL" sz="2000" dirty="0">
                <a:latin typeface="+mj-lt"/>
              </a:rPr>
              <a:t> projektując logo. Wizualna komunikacja jest prawdopodobnie najważniejszą formą komunikacji jeśli chodzi o Internet.</a:t>
            </a:r>
          </a:p>
          <a:p>
            <a:pPr marL="0" indent="0">
              <a:buNone/>
            </a:pPr>
            <a:r>
              <a:rPr lang="pl-PL" sz="2000" dirty="0">
                <a:effectLst/>
                <a:latin typeface="+mj-lt"/>
                <a:ea typeface="Calibri" panose="020F0502020204030204" pitchFamily="34" charset="0"/>
                <a:cs typeface="Times New Roman" panose="02020603050405020304" pitchFamily="18" charset="0"/>
              </a:rPr>
              <a:t>💭</a:t>
            </a:r>
            <a:r>
              <a:rPr lang="pl-PL" sz="2000" b="1" dirty="0">
                <a:solidFill>
                  <a:srgbClr val="9BA8B7"/>
                </a:solidFill>
                <a:latin typeface="+mj-lt"/>
              </a:rPr>
              <a:t>Visual </a:t>
            </a:r>
            <a:r>
              <a:rPr lang="pl-PL" sz="2000" b="1" dirty="0" err="1">
                <a:solidFill>
                  <a:srgbClr val="9BA8B7"/>
                </a:solidFill>
                <a:latin typeface="+mj-lt"/>
              </a:rPr>
              <a:t>Communication</a:t>
            </a:r>
            <a:r>
              <a:rPr lang="pl-PL" sz="2000" b="1" dirty="0">
                <a:solidFill>
                  <a:srgbClr val="9BA8B7"/>
                </a:solidFill>
                <a:latin typeface="+mj-lt"/>
              </a:rPr>
              <a:t> </a:t>
            </a:r>
            <a:r>
              <a:rPr lang="pl-PL" sz="2000" dirty="0">
                <a:latin typeface="+mj-lt"/>
              </a:rPr>
              <a:t>to również tytuł polskiego czasopisma o tematyce komunikacji wizualnej.</a:t>
            </a:r>
          </a:p>
          <a:p>
            <a:endParaRPr lang="pl-PL" dirty="0"/>
          </a:p>
        </p:txBody>
      </p:sp>
    </p:spTree>
    <p:extLst>
      <p:ext uri="{BB962C8B-B14F-4D97-AF65-F5344CB8AC3E}">
        <p14:creationId xmlns:p14="http://schemas.microsoft.com/office/powerpoint/2010/main" val="323105018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ytuł 4">
            <a:extLst>
              <a:ext uri="{FF2B5EF4-FFF2-40B4-BE49-F238E27FC236}">
                <a16:creationId xmlns:a16="http://schemas.microsoft.com/office/drawing/2014/main" id="{127359E8-02F9-43CC-96BA-38EAC6991869}"/>
              </a:ext>
            </a:extLst>
          </p:cNvPr>
          <p:cNvSpPr>
            <a:spLocks noGrp="1"/>
          </p:cNvSpPr>
          <p:nvPr>
            <p:ph type="title"/>
          </p:nvPr>
        </p:nvSpPr>
        <p:spPr/>
        <p:txBody>
          <a:bodyPr/>
          <a:lstStyle/>
          <a:p>
            <a:r>
              <a:rPr lang="pl-PL" dirty="0"/>
              <a:t>Czym się zajmuje?</a:t>
            </a:r>
          </a:p>
        </p:txBody>
      </p:sp>
      <p:pic>
        <p:nvPicPr>
          <p:cNvPr id="13" name="Symbol zastępczy obrazu 12">
            <a:extLst>
              <a:ext uri="{FF2B5EF4-FFF2-40B4-BE49-F238E27FC236}">
                <a16:creationId xmlns:a16="http://schemas.microsoft.com/office/drawing/2014/main" id="{33C2CD02-5564-48BA-A6B2-E590FB89DB01}"/>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t="19958" b="19958"/>
          <a:stretch>
            <a:fillRect/>
          </a:stretch>
        </p:blipFill>
        <p:spPr/>
      </p:pic>
      <p:cxnSp>
        <p:nvCxnSpPr>
          <p:cNvPr id="15" name="Łącznik prosty 14">
            <a:extLst>
              <a:ext uri="{FF2B5EF4-FFF2-40B4-BE49-F238E27FC236}">
                <a16:creationId xmlns:a16="http://schemas.microsoft.com/office/drawing/2014/main" id="{D565DB99-FA1F-416D-8F56-C742D635E1EA}"/>
              </a:ext>
            </a:extLst>
          </p:cNvPr>
          <p:cNvCxnSpPr>
            <a:cxnSpLocks/>
          </p:cNvCxnSpPr>
          <p:nvPr/>
        </p:nvCxnSpPr>
        <p:spPr>
          <a:xfrm>
            <a:off x="1019175" y="5543044"/>
            <a:ext cx="4657725"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48335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ytuł 5">
            <a:extLst>
              <a:ext uri="{FF2B5EF4-FFF2-40B4-BE49-F238E27FC236}">
                <a16:creationId xmlns:a16="http://schemas.microsoft.com/office/drawing/2014/main" id="{8988F2DD-D37C-44B4-B860-29EDD045C276}"/>
              </a:ext>
            </a:extLst>
          </p:cNvPr>
          <p:cNvSpPr>
            <a:spLocks noGrp="1"/>
          </p:cNvSpPr>
          <p:nvPr>
            <p:ph type="title"/>
          </p:nvPr>
        </p:nvSpPr>
        <p:spPr/>
        <p:txBody>
          <a:bodyPr/>
          <a:lstStyle/>
          <a:p>
            <a:r>
              <a:rPr lang="pl-PL" dirty="0"/>
              <a:t>Konsumpcjonizm👚👠</a:t>
            </a:r>
          </a:p>
        </p:txBody>
      </p:sp>
      <p:sp>
        <p:nvSpPr>
          <p:cNvPr id="7" name="Symbol zastępczy zawartości 6">
            <a:extLst>
              <a:ext uri="{FF2B5EF4-FFF2-40B4-BE49-F238E27FC236}">
                <a16:creationId xmlns:a16="http://schemas.microsoft.com/office/drawing/2014/main" id="{E8F296F5-248A-4D3C-AC03-7FA496A1C6DE}"/>
              </a:ext>
            </a:extLst>
          </p:cNvPr>
          <p:cNvSpPr>
            <a:spLocks noGrp="1"/>
          </p:cNvSpPr>
          <p:nvPr>
            <p:ph idx="1"/>
          </p:nvPr>
        </p:nvSpPr>
        <p:spPr/>
        <p:txBody>
          <a:bodyPr/>
          <a:lstStyle/>
          <a:p>
            <a:pPr marL="0" indent="0">
              <a:buNone/>
            </a:pPr>
            <a:r>
              <a:rPr lang="pl-PL" dirty="0">
                <a:latin typeface="+mj-lt"/>
              </a:rPr>
              <a:t>Najłatwiej mówiąc jest to nadmierna konsumpcja przy której nie liczą się koszty społeczne, indywidualne i ekologiczne. Taka konsumpcja zaspokaja potrzeby wtórne, do których zaliczamy pragnienia związane z pożądaniem władzy, prestiżu, dominacji, wpływów i wyższej pozycji społecznej.</a:t>
            </a:r>
          </a:p>
          <a:p>
            <a:pPr marL="0" indent="0">
              <a:buNone/>
            </a:pPr>
            <a:r>
              <a:rPr lang="pl-PL" dirty="0">
                <a:latin typeface="+mj-lt"/>
              </a:rPr>
              <a:t>Konsumpcjonizm określany jest jako styl życia, który nastawiony jest w głównej mierze na konsumowanie i posiadanie. Terminem związanym z konsumpcjonizmem jest wspomniana konsumpcja, którą definiuje się jako użytkowanie wytwarzanych dóbr i zaspakajanie poprzez to nieustannie odradzających się potrzeb człowieka.</a:t>
            </a:r>
          </a:p>
        </p:txBody>
      </p:sp>
    </p:spTree>
    <p:extLst>
      <p:ext uri="{BB962C8B-B14F-4D97-AF65-F5344CB8AC3E}">
        <p14:creationId xmlns:p14="http://schemas.microsoft.com/office/powerpoint/2010/main" val="2094629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42CED34-0536-4432-97E2-9BF6EE5E0185}"/>
              </a:ext>
            </a:extLst>
          </p:cNvPr>
          <p:cNvSpPr>
            <a:spLocks noGrp="1"/>
          </p:cNvSpPr>
          <p:nvPr>
            <p:ph type="title"/>
          </p:nvPr>
        </p:nvSpPr>
        <p:spPr/>
        <p:txBody>
          <a:bodyPr/>
          <a:lstStyle/>
          <a:p>
            <a:r>
              <a:rPr lang="pl-PL" dirty="0"/>
              <a:t>Dwa rodzaje </a:t>
            </a:r>
            <a:r>
              <a:rPr lang="pl-PL" dirty="0" err="1"/>
              <a:t>Storytellingu</a:t>
            </a:r>
            <a:endParaRPr lang="pl-PL" dirty="0"/>
          </a:p>
        </p:txBody>
      </p:sp>
      <p:sp>
        <p:nvSpPr>
          <p:cNvPr id="3" name="Symbol zastępczy zawartości 2">
            <a:extLst>
              <a:ext uri="{FF2B5EF4-FFF2-40B4-BE49-F238E27FC236}">
                <a16:creationId xmlns:a16="http://schemas.microsoft.com/office/drawing/2014/main" id="{7F4EB670-914C-4564-B5B4-3A1E584A7366}"/>
              </a:ext>
            </a:extLst>
          </p:cNvPr>
          <p:cNvSpPr>
            <a:spLocks noGrp="1"/>
          </p:cNvSpPr>
          <p:nvPr>
            <p:ph idx="1"/>
          </p:nvPr>
        </p:nvSpPr>
        <p:spPr/>
        <p:txBody>
          <a:bodyPr>
            <a:normAutofit/>
          </a:bodyPr>
          <a:lstStyle/>
          <a:p>
            <a:pPr>
              <a:buFont typeface="Arial" panose="020B0604020202020204" pitchFamily="34" charset="0"/>
              <a:buChar char="•"/>
            </a:pPr>
            <a:r>
              <a:rPr lang="pl-PL" sz="2400" dirty="0">
                <a:latin typeface="+mj-lt"/>
              </a:rPr>
              <a:t> </a:t>
            </a:r>
            <a:r>
              <a:rPr lang="pl-PL" sz="2400" b="1" dirty="0" err="1">
                <a:latin typeface="+mj-lt"/>
              </a:rPr>
              <a:t>storytelling</a:t>
            </a:r>
            <a:r>
              <a:rPr lang="pl-PL" sz="2400" b="1" dirty="0">
                <a:latin typeface="+mj-lt"/>
              </a:rPr>
              <a:t> okazjonalny</a:t>
            </a:r>
            <a:r>
              <a:rPr lang="pl-PL" sz="2400" b="1" dirty="0">
                <a:effectLst/>
                <a:latin typeface="+mj-lt"/>
                <a:ea typeface="Calibri" panose="020F0502020204030204" pitchFamily="34" charset="0"/>
                <a:cs typeface="Times#20New#20Roman"/>
              </a:rPr>
              <a:t> </a:t>
            </a:r>
            <a:r>
              <a:rPr lang="pl-PL" sz="2400" dirty="0">
                <a:effectLst/>
                <a:latin typeface="+mj-lt"/>
                <a:ea typeface="Calibri" panose="020F0502020204030204" pitchFamily="34" charset="0"/>
                <a:cs typeface="Times#20New#20Roman"/>
              </a:rPr>
              <a:t>– w Polsce </a:t>
            </a:r>
            <a:r>
              <a:rPr lang="pl-PL" sz="2400" dirty="0" err="1">
                <a:effectLst/>
                <a:latin typeface="+mj-lt"/>
                <a:ea typeface="Calibri" panose="020F0502020204030204" pitchFamily="34" charset="0"/>
                <a:cs typeface="Times#20New#20Roman"/>
              </a:rPr>
              <a:t>storytelling</a:t>
            </a:r>
            <a:r>
              <a:rPr lang="pl-PL" sz="2400" dirty="0">
                <a:effectLst/>
                <a:latin typeface="+mj-lt"/>
                <a:ea typeface="Calibri" panose="020F0502020204030204" pitchFamily="34" charset="0"/>
                <a:cs typeface="Times#20New#20Roman"/>
              </a:rPr>
              <a:t> okazjonalny w komunikacji marketingowej najczęściej pojawia się w okolicy znanych świąt i okazji. Na Boże Narodzenie są Mikołaje, na Wielkanoc jajka i kurczaki, a na Black </a:t>
            </a:r>
            <a:r>
              <a:rPr lang="pl-PL" sz="2400" dirty="0" err="1">
                <a:effectLst/>
                <a:latin typeface="+mj-lt"/>
                <a:ea typeface="Calibri" panose="020F0502020204030204" pitchFamily="34" charset="0"/>
                <a:cs typeface="Times#20New#20Roman"/>
              </a:rPr>
              <a:t>Friday</a:t>
            </a:r>
            <a:r>
              <a:rPr lang="pl-PL" sz="2400" dirty="0">
                <a:effectLst/>
                <a:latin typeface="+mj-lt"/>
                <a:ea typeface="Calibri" panose="020F0502020204030204" pitchFamily="34" charset="0"/>
                <a:cs typeface="Times#20New#20Roman"/>
              </a:rPr>
              <a:t> są po prostu informacje o dużych rabatach.</a:t>
            </a:r>
          </a:p>
          <a:p>
            <a:pPr>
              <a:buFont typeface="Arial" panose="020B0604020202020204" pitchFamily="34" charset="0"/>
              <a:buChar char="•"/>
            </a:pPr>
            <a:r>
              <a:rPr lang="pl-PL" sz="2400" dirty="0">
                <a:latin typeface="+mj-lt"/>
              </a:rPr>
              <a:t> </a:t>
            </a:r>
            <a:r>
              <a:rPr lang="pl-PL" sz="2400" b="1" dirty="0" err="1">
                <a:latin typeface="+mj-lt"/>
              </a:rPr>
              <a:t>storytelling</a:t>
            </a:r>
            <a:r>
              <a:rPr lang="pl-PL" sz="2400" b="1" dirty="0">
                <a:latin typeface="+mj-lt"/>
              </a:rPr>
              <a:t> ciągły </a:t>
            </a:r>
            <a:r>
              <a:rPr lang="pl-PL" sz="2400" dirty="0">
                <a:effectLst/>
                <a:latin typeface="+mj-lt"/>
                <a:ea typeface="Calibri" panose="020F0502020204030204" pitchFamily="34" charset="0"/>
                <a:cs typeface="Times#20New#20Roman"/>
              </a:rPr>
              <a:t>– to ciągłe wtrącania elementów naszej historii w praktycznie każdym komunikacie, jaki firma wysyła w świat.</a:t>
            </a:r>
            <a:endParaRPr lang="pl-PL" sz="2400" dirty="0">
              <a:latin typeface="+mj-lt"/>
            </a:endParaRPr>
          </a:p>
        </p:txBody>
      </p:sp>
      <p:sp>
        <p:nvSpPr>
          <p:cNvPr id="4" name="Symbol zastępczy daty 3">
            <a:extLst>
              <a:ext uri="{FF2B5EF4-FFF2-40B4-BE49-F238E27FC236}">
                <a16:creationId xmlns:a16="http://schemas.microsoft.com/office/drawing/2014/main" id="{95F63C3A-DEF4-4EA2-B0CE-0544EC0BD32B}"/>
              </a:ext>
            </a:extLst>
          </p:cNvPr>
          <p:cNvSpPr>
            <a:spLocks noGrp="1"/>
          </p:cNvSpPr>
          <p:nvPr>
            <p:ph type="dt" sz="half" idx="10"/>
          </p:nvPr>
        </p:nvSpPr>
        <p:spPr/>
        <p:txBody>
          <a:bodyPr/>
          <a:lstStyle/>
          <a:p>
            <a:pPr rtl="0"/>
            <a:fld id="{DA37154A-9283-472F-9D32-E032250E224B}" type="datetime1">
              <a:rPr lang="pl-PL" smtClean="0"/>
              <a:t>10.01.2021</a:t>
            </a:fld>
            <a:endParaRPr lang="en-US" dirty="0"/>
          </a:p>
        </p:txBody>
      </p:sp>
    </p:spTree>
    <p:extLst>
      <p:ext uri="{BB962C8B-B14F-4D97-AF65-F5344CB8AC3E}">
        <p14:creationId xmlns:p14="http://schemas.microsoft.com/office/powerpoint/2010/main" val="26782497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72ACDBA6-6153-4F87-A3BC-1FE67643453E}"/>
              </a:ext>
            </a:extLst>
          </p:cNvPr>
          <p:cNvSpPr>
            <a:spLocks noGrp="1"/>
          </p:cNvSpPr>
          <p:nvPr>
            <p:ph type="title"/>
          </p:nvPr>
        </p:nvSpPr>
        <p:spPr/>
        <p:txBody>
          <a:bodyPr>
            <a:normAutofit/>
          </a:bodyPr>
          <a:lstStyle/>
          <a:p>
            <a:r>
              <a:rPr lang="pl-PL" sz="4000" b="0" i="0" dirty="0">
                <a:solidFill>
                  <a:srgbClr val="001133"/>
                </a:solidFill>
                <a:effectLst/>
              </a:rPr>
              <a:t>Konsumpcja a konsumpcjonizm</a:t>
            </a:r>
            <a:endParaRPr lang="pl-PL" sz="4000" dirty="0"/>
          </a:p>
        </p:txBody>
      </p:sp>
      <p:sp>
        <p:nvSpPr>
          <p:cNvPr id="3" name="Symbol zastępczy zawartości 2">
            <a:extLst>
              <a:ext uri="{FF2B5EF4-FFF2-40B4-BE49-F238E27FC236}">
                <a16:creationId xmlns:a16="http://schemas.microsoft.com/office/drawing/2014/main" id="{371461EC-82E6-4B43-B184-4703030B5581}"/>
              </a:ext>
            </a:extLst>
          </p:cNvPr>
          <p:cNvSpPr>
            <a:spLocks noGrp="1"/>
          </p:cNvSpPr>
          <p:nvPr>
            <p:ph idx="1"/>
          </p:nvPr>
        </p:nvSpPr>
        <p:spPr/>
        <p:txBody>
          <a:bodyPr/>
          <a:lstStyle/>
          <a:p>
            <a:pPr marL="0" indent="0">
              <a:buNone/>
            </a:pPr>
            <a:r>
              <a:rPr lang="pl-PL" dirty="0">
                <a:latin typeface="+mj-lt"/>
              </a:rPr>
              <a:t>Konsumpcji oraz konsumpcjonizmu nie powinno stosować się zamiennie. Wynika to z faktu, iż konsumpcja jest cechą i zajęciem jednostek, a konsumpcjonizm stanowi atrybut społeczeństwa. </a:t>
            </a:r>
          </a:p>
          <a:p>
            <a:pPr marL="0" indent="0">
              <a:buNone/>
            </a:pPr>
            <a:r>
              <a:rPr lang="pl-PL" dirty="0">
                <a:latin typeface="+mj-lt"/>
              </a:rPr>
              <a:t>Dodatkowo różnicę stanowi fakt, że konsumpcjonizm pojawia się, gdy konsumpcja staje się główną siłą napędową społeczeństwa oraz przejmuje kluczowe role, np. staje się silniejszym motywem działalności aniżeli praca. </a:t>
            </a:r>
          </a:p>
          <a:p>
            <a:pPr marL="0" indent="0">
              <a:buNone/>
            </a:pPr>
            <a:r>
              <a:rPr lang="pl-PL" dirty="0">
                <a:latin typeface="+mj-lt"/>
              </a:rPr>
              <a:t>Potrzeby stanowią zatem najważniejszą przyczynę dla zaistnienia konsumpcji i konsumpcjonizmu</a:t>
            </a:r>
            <a:r>
              <a:rPr lang="pl-PL" dirty="0"/>
              <a:t>.</a:t>
            </a:r>
          </a:p>
        </p:txBody>
      </p:sp>
    </p:spTree>
    <p:extLst>
      <p:ext uri="{BB962C8B-B14F-4D97-AF65-F5344CB8AC3E}">
        <p14:creationId xmlns:p14="http://schemas.microsoft.com/office/powerpoint/2010/main" val="10038681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58786D4-7EBC-4F07-B67C-9EC2941AB1F2}"/>
              </a:ext>
            </a:extLst>
          </p:cNvPr>
          <p:cNvSpPr>
            <a:spLocks noGrp="1"/>
          </p:cNvSpPr>
          <p:nvPr>
            <p:ph type="title"/>
          </p:nvPr>
        </p:nvSpPr>
        <p:spPr/>
        <p:txBody>
          <a:bodyPr>
            <a:normAutofit/>
          </a:bodyPr>
          <a:lstStyle/>
          <a:p>
            <a:r>
              <a:rPr lang="pl-PL" sz="4000" dirty="0"/>
              <a:t>Potrzeby a konsumpcjonizm</a:t>
            </a:r>
          </a:p>
        </p:txBody>
      </p:sp>
      <p:sp>
        <p:nvSpPr>
          <p:cNvPr id="3" name="Symbol zastępczy zawartości 2">
            <a:extLst>
              <a:ext uri="{FF2B5EF4-FFF2-40B4-BE49-F238E27FC236}">
                <a16:creationId xmlns:a16="http://schemas.microsoft.com/office/drawing/2014/main" id="{7F8D97AD-4027-435D-AB29-41CE151C86C8}"/>
              </a:ext>
            </a:extLst>
          </p:cNvPr>
          <p:cNvSpPr>
            <a:spLocks noGrp="1"/>
          </p:cNvSpPr>
          <p:nvPr>
            <p:ph idx="1"/>
          </p:nvPr>
        </p:nvSpPr>
        <p:spPr/>
        <p:txBody>
          <a:bodyPr>
            <a:normAutofit fontScale="70000" lnSpcReduction="20000"/>
          </a:bodyPr>
          <a:lstStyle/>
          <a:p>
            <a:pPr marL="0" indent="0">
              <a:buNone/>
            </a:pPr>
            <a:r>
              <a:rPr lang="pl-PL" dirty="0">
                <a:latin typeface="+mj-lt"/>
              </a:rPr>
              <a:t>Potrzeby człowieka, będące podstawą do zaistnienia konsumowania, można podzielić na biologiczne oraz społeczne. Klasyfikację potrzeb, która w większym stopniu powiązana jest z użytkowaniem dóbr zaproponował J. Szczepański wyróżniając potrzeby:</a:t>
            </a:r>
          </a:p>
          <a:p>
            <a:pPr>
              <a:buFont typeface="Arial" panose="020B0604020202020204" pitchFamily="34" charset="0"/>
              <a:buChar char="•"/>
            </a:pPr>
            <a:r>
              <a:rPr lang="pl-PL" b="1" dirty="0">
                <a:latin typeface="+mj-lt"/>
              </a:rPr>
              <a:t>rzeczywiste</a:t>
            </a:r>
            <a:r>
              <a:rPr lang="pl-PL" dirty="0">
                <a:latin typeface="+mj-lt"/>
              </a:rPr>
              <a:t> - są to naturalne wymogi biologiczne organizmu ludzkiego (np. głód).</a:t>
            </a:r>
          </a:p>
          <a:p>
            <a:pPr>
              <a:buFont typeface="Arial" panose="020B0604020202020204" pitchFamily="34" charset="0"/>
              <a:buChar char="•"/>
            </a:pPr>
            <a:r>
              <a:rPr lang="pl-PL" b="1" dirty="0">
                <a:latin typeface="+mj-lt"/>
              </a:rPr>
              <a:t>otoczkowe </a:t>
            </a:r>
            <a:r>
              <a:rPr lang="pl-PL" dirty="0">
                <a:latin typeface="+mj-lt"/>
              </a:rPr>
              <a:t>- rozumiane są jako potrzeby wzbogacające, towarzyszące potrzebom biologicznym, np. potrzebę biologiczną może być zaspokojona poprzez zjedzenie kromki chleba, a potrzeba otoczkowa wymaga posiłku w dobrej restauracji.</a:t>
            </a:r>
          </a:p>
          <a:p>
            <a:pPr>
              <a:buFont typeface="Arial" panose="020B0604020202020204" pitchFamily="34" charset="0"/>
              <a:buChar char="•"/>
            </a:pPr>
            <a:r>
              <a:rPr lang="pl-PL" b="1" dirty="0">
                <a:latin typeface="+mj-lt"/>
              </a:rPr>
              <a:t>pozorne</a:t>
            </a:r>
            <a:r>
              <a:rPr lang="pl-PL" dirty="0">
                <a:latin typeface="+mj-lt"/>
              </a:rPr>
              <a:t> - dwie wyżej wymienione grupy potrzeb mogą przekształcić się w potrzeby pozorne będące sztucznym tworem ludzkim, które z reguły mogą być szkodliwe dla zdrowia psychicznego bądź fizycznego.</a:t>
            </a:r>
          </a:p>
          <a:p>
            <a:pPr marL="0" indent="0">
              <a:buNone/>
            </a:pPr>
            <a:r>
              <a:rPr lang="pl-PL" dirty="0">
                <a:latin typeface="+mj-lt"/>
              </a:rPr>
              <a:t>Obecnie mówi się o tendencji jakoby współczesne społeczeństwa kształtowały swoich członków tak, by umieli oraz chcieli podjąć rolę konsumenta oraz aby konsumpcji podporządkowane zostały inne sfery ich życia. Zauważyć to można we wszechobecnych przekazach medialnych gloryfikujących niekończące się kupowanie najróżniejszych produktów, wyrobów, usług.</a:t>
            </a:r>
          </a:p>
          <a:p>
            <a:pPr marL="0" indent="0">
              <a:buNone/>
            </a:pPr>
            <a:r>
              <a:rPr lang="pl-PL" sz="1800" dirty="0">
                <a:effectLst/>
                <a:latin typeface="+mj-lt"/>
                <a:ea typeface="Calibri" panose="020F0502020204030204" pitchFamily="34" charset="0"/>
                <a:cs typeface="Times New Roman" panose="02020603050405020304" pitchFamily="18" charset="0"/>
              </a:rPr>
              <a:t>💭 </a:t>
            </a:r>
            <a:r>
              <a:rPr lang="pl-PL" b="1" dirty="0">
                <a:solidFill>
                  <a:srgbClr val="9BA8B7"/>
                </a:solidFill>
                <a:latin typeface="+mj-lt"/>
              </a:rPr>
              <a:t>Konsumpcjonizmowi zarzuca się, iż nie sprzyja cywilizacji w rozumieniu stanu kultury materialnej, stanu środowiska naturalnego oraz funkcjonowania instytucji prospołecznych, osiągniętego przez społeczeństwo w określonej epoce historycznej.</a:t>
            </a:r>
          </a:p>
        </p:txBody>
      </p:sp>
    </p:spTree>
    <p:extLst>
      <p:ext uri="{BB962C8B-B14F-4D97-AF65-F5344CB8AC3E}">
        <p14:creationId xmlns:p14="http://schemas.microsoft.com/office/powerpoint/2010/main" val="41493589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72B85EE-CF69-4B5F-82C7-C70B717BC5A1}"/>
              </a:ext>
            </a:extLst>
          </p:cNvPr>
          <p:cNvSpPr>
            <a:spLocks noGrp="1"/>
          </p:cNvSpPr>
          <p:nvPr>
            <p:ph type="title"/>
          </p:nvPr>
        </p:nvSpPr>
        <p:spPr/>
        <p:txBody>
          <a:bodyPr>
            <a:normAutofit/>
          </a:bodyPr>
          <a:lstStyle/>
          <a:p>
            <a:r>
              <a:rPr lang="pl-PL" sz="2800" dirty="0"/>
              <a:t>Pozytywne aspekty konsumpcji i konsumpcjonizmu</a:t>
            </a:r>
          </a:p>
        </p:txBody>
      </p:sp>
      <p:sp>
        <p:nvSpPr>
          <p:cNvPr id="3" name="Symbol zastępczy zawartości 2">
            <a:extLst>
              <a:ext uri="{FF2B5EF4-FFF2-40B4-BE49-F238E27FC236}">
                <a16:creationId xmlns:a16="http://schemas.microsoft.com/office/drawing/2014/main" id="{F2ACA421-B869-403C-9681-53FE9EFD37B4}"/>
              </a:ext>
            </a:extLst>
          </p:cNvPr>
          <p:cNvSpPr>
            <a:spLocks noGrp="1"/>
          </p:cNvSpPr>
          <p:nvPr>
            <p:ph idx="1"/>
          </p:nvPr>
        </p:nvSpPr>
        <p:spPr/>
        <p:txBody>
          <a:bodyPr>
            <a:normAutofit fontScale="92500" lnSpcReduction="10000"/>
          </a:bodyPr>
          <a:lstStyle/>
          <a:p>
            <a:pPr marL="0" indent="0">
              <a:buNone/>
            </a:pPr>
            <a:r>
              <a:rPr lang="pl-PL" dirty="0">
                <a:latin typeface="+mj-lt"/>
              </a:rPr>
              <a:t>Konsumpcji, konsumentom oraz cywilizacji konsumpcyjnej oprócz negatywnych zjawisk i następstw przypisuje się również pozytywne aspekty i role do odegrania, m.in.:</a:t>
            </a:r>
          </a:p>
          <a:p>
            <a:pPr>
              <a:buFont typeface="Arial" panose="020B0604020202020204" pitchFamily="34" charset="0"/>
              <a:buChar char="•"/>
            </a:pPr>
            <a:r>
              <a:rPr lang="pl-PL" dirty="0">
                <a:latin typeface="+mj-lt"/>
              </a:rPr>
              <a:t> rozwijanie swoich zainteresowań poprze konsumpcję,</a:t>
            </a:r>
          </a:p>
          <a:p>
            <a:pPr>
              <a:buFont typeface="Arial" panose="020B0604020202020204" pitchFamily="34" charset="0"/>
              <a:buChar char="•"/>
            </a:pPr>
            <a:r>
              <a:rPr lang="pl-PL" dirty="0">
                <a:latin typeface="+mj-lt"/>
              </a:rPr>
              <a:t> konsumpcja związana z pracą jest czynnikiem prowadzącym do zdobywania coraz wyższego wykształcenia,</a:t>
            </a:r>
          </a:p>
          <a:p>
            <a:pPr>
              <a:buFont typeface="Arial" panose="020B0604020202020204" pitchFamily="34" charset="0"/>
              <a:buChar char="•"/>
            </a:pPr>
            <a:r>
              <a:rPr lang="pl-PL" dirty="0">
                <a:latin typeface="+mj-lt"/>
              </a:rPr>
              <a:t> poprzez rozwój potrzeb rozwija się rynek, tworzą się nowe formy handlu oraz zmienia się struktura gospodarcza,</a:t>
            </a:r>
          </a:p>
          <a:p>
            <a:pPr>
              <a:buFont typeface="Arial" panose="020B0604020202020204" pitchFamily="34" charset="0"/>
              <a:buChar char="•"/>
            </a:pPr>
            <a:r>
              <a:rPr lang="pl-PL" dirty="0">
                <a:latin typeface="+mj-lt"/>
              </a:rPr>
              <a:t> rozwija się technika i nauka,</a:t>
            </a:r>
          </a:p>
          <a:p>
            <a:pPr>
              <a:buFont typeface="Arial" panose="020B0604020202020204" pitchFamily="34" charset="0"/>
              <a:buChar char="•"/>
            </a:pPr>
            <a:r>
              <a:rPr lang="pl-PL" dirty="0">
                <a:latin typeface="+mj-lt"/>
              </a:rPr>
              <a:t> odpowiednie dawkowanie konsumpcji nie stanowi zagrożenia, a cywilizacja konsumpcyjna powinna kojarzyć się coraz bardziej z rozważnym jej obliczem.</a:t>
            </a:r>
          </a:p>
        </p:txBody>
      </p:sp>
    </p:spTree>
    <p:extLst>
      <p:ext uri="{BB962C8B-B14F-4D97-AF65-F5344CB8AC3E}">
        <p14:creationId xmlns:p14="http://schemas.microsoft.com/office/powerpoint/2010/main" val="14833722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0D261926-BC29-43EC-B9DF-34180E78DEFF}"/>
              </a:ext>
            </a:extLst>
          </p:cNvPr>
          <p:cNvSpPr>
            <a:spLocks noGrp="1"/>
          </p:cNvSpPr>
          <p:nvPr>
            <p:ph type="title"/>
          </p:nvPr>
        </p:nvSpPr>
        <p:spPr/>
        <p:txBody>
          <a:bodyPr>
            <a:normAutofit/>
          </a:bodyPr>
          <a:lstStyle/>
          <a:p>
            <a:r>
              <a:rPr lang="pl-PL" sz="4000" dirty="0"/>
              <a:t>Negatywne aspekty konsumpcjonizmu</a:t>
            </a:r>
          </a:p>
        </p:txBody>
      </p:sp>
      <p:sp>
        <p:nvSpPr>
          <p:cNvPr id="3" name="Symbol zastępczy zawartości 2">
            <a:extLst>
              <a:ext uri="{FF2B5EF4-FFF2-40B4-BE49-F238E27FC236}">
                <a16:creationId xmlns:a16="http://schemas.microsoft.com/office/drawing/2014/main" id="{134E090C-6B59-432A-93ED-80F6CD1BCC8B}"/>
              </a:ext>
            </a:extLst>
          </p:cNvPr>
          <p:cNvSpPr>
            <a:spLocks noGrp="1"/>
          </p:cNvSpPr>
          <p:nvPr>
            <p:ph idx="1"/>
          </p:nvPr>
        </p:nvSpPr>
        <p:spPr/>
        <p:txBody>
          <a:bodyPr>
            <a:normAutofit/>
          </a:bodyPr>
          <a:lstStyle/>
          <a:p>
            <a:pPr>
              <a:buFont typeface="Arial" panose="020B0604020202020204" pitchFamily="34" charset="0"/>
              <a:buChar char="•"/>
            </a:pPr>
            <a:r>
              <a:rPr lang="pl-PL" sz="1800" dirty="0">
                <a:latin typeface="+mj-lt"/>
              </a:rPr>
              <a:t> konsumpcjonizm jest przyczyną marnotrawstwa zasobów naturalnych i pracy ludzkiej oraz dóbr.</a:t>
            </a:r>
          </a:p>
          <a:p>
            <a:pPr>
              <a:buFont typeface="Arial" panose="020B0604020202020204" pitchFamily="34" charset="0"/>
              <a:buChar char="•"/>
            </a:pPr>
            <a:r>
              <a:rPr lang="pl-PL" sz="1800" dirty="0">
                <a:latin typeface="+mj-lt"/>
              </a:rPr>
              <a:t> ma destrukcyjny wpływ na sferę duchową człowieka, przeciwstawiając się tradycyjnym wartościom.</a:t>
            </a:r>
          </a:p>
          <a:p>
            <a:pPr>
              <a:buFont typeface="Arial" panose="020B0604020202020204" pitchFamily="34" charset="0"/>
              <a:buChar char="•"/>
            </a:pPr>
            <a:r>
              <a:rPr lang="pl-PL" sz="1800" dirty="0">
                <a:latin typeface="+mj-lt"/>
              </a:rPr>
              <a:t> prowadzi do sytuacji, gdzie im więcej się posiada, tym jest jeszcze większa chęć posiadania.</a:t>
            </a:r>
          </a:p>
        </p:txBody>
      </p:sp>
    </p:spTree>
    <p:extLst>
      <p:ext uri="{BB962C8B-B14F-4D97-AF65-F5344CB8AC3E}">
        <p14:creationId xmlns:p14="http://schemas.microsoft.com/office/powerpoint/2010/main" val="318101306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B574A4E4-3FC1-4D12-A499-4E7A1931E89F}"/>
              </a:ext>
            </a:extLst>
          </p:cNvPr>
          <p:cNvSpPr>
            <a:spLocks noGrp="1"/>
          </p:cNvSpPr>
          <p:nvPr>
            <p:ph type="title"/>
          </p:nvPr>
        </p:nvSpPr>
        <p:spPr/>
        <p:txBody>
          <a:bodyPr>
            <a:normAutofit/>
          </a:bodyPr>
          <a:lstStyle/>
          <a:p>
            <a:r>
              <a:rPr lang="pl-PL" sz="4000" dirty="0"/>
              <a:t>Konsumpcjonizm - współcześnie</a:t>
            </a:r>
          </a:p>
        </p:txBody>
      </p:sp>
      <p:sp>
        <p:nvSpPr>
          <p:cNvPr id="3" name="Symbol zastępczy zawartości 2">
            <a:extLst>
              <a:ext uri="{FF2B5EF4-FFF2-40B4-BE49-F238E27FC236}">
                <a16:creationId xmlns:a16="http://schemas.microsoft.com/office/drawing/2014/main" id="{6C6B569B-6ECA-4728-9715-D2EC936E975A}"/>
              </a:ext>
            </a:extLst>
          </p:cNvPr>
          <p:cNvSpPr>
            <a:spLocks noGrp="1"/>
          </p:cNvSpPr>
          <p:nvPr>
            <p:ph idx="1"/>
          </p:nvPr>
        </p:nvSpPr>
        <p:spPr/>
        <p:txBody>
          <a:bodyPr>
            <a:normAutofit fontScale="77500" lnSpcReduction="20000"/>
          </a:bodyPr>
          <a:lstStyle/>
          <a:p>
            <a:pPr marL="0" indent="0">
              <a:buNone/>
            </a:pPr>
            <a:r>
              <a:rPr lang="pl-PL" dirty="0">
                <a:latin typeface="+mj-lt"/>
              </a:rPr>
              <a:t>Coraz częściej we współczesnych czasach głównym kryterium oceniania siebie i innych konsumentów w społeczeństwach rozwiniętych jest to, jak dużo posiadają i co kupują.</a:t>
            </a:r>
          </a:p>
          <a:p>
            <a:pPr marL="0" indent="0">
              <a:buNone/>
            </a:pPr>
            <a:r>
              <a:rPr lang="pl-PL" dirty="0">
                <a:latin typeface="+mj-lt"/>
              </a:rPr>
              <a:t>Współczesny konsumpcjonizm można opisać poprzez trzy jego zasadnicze elementy:</a:t>
            </a:r>
          </a:p>
          <a:p>
            <a:pPr>
              <a:buFont typeface="Arial" panose="020B0604020202020204" pitchFamily="34" charset="0"/>
              <a:buChar char="•"/>
            </a:pPr>
            <a:r>
              <a:rPr lang="pl-PL" dirty="0">
                <a:latin typeface="+mj-lt"/>
              </a:rPr>
              <a:t> materialistyczne podejście do życia,</a:t>
            </a:r>
          </a:p>
          <a:p>
            <a:pPr>
              <a:buFont typeface="Arial" panose="020B0604020202020204" pitchFamily="34" charset="0"/>
              <a:buChar char="•"/>
            </a:pPr>
            <a:r>
              <a:rPr lang="pl-PL" dirty="0">
                <a:latin typeface="+mj-lt"/>
              </a:rPr>
              <a:t> skłonność do konsumpcji na pokaz,</a:t>
            </a:r>
          </a:p>
          <a:p>
            <a:pPr>
              <a:buFont typeface="Arial" panose="020B0604020202020204" pitchFamily="34" charset="0"/>
              <a:buChar char="•"/>
            </a:pPr>
            <a:r>
              <a:rPr lang="pl-PL" dirty="0">
                <a:latin typeface="+mj-lt"/>
              </a:rPr>
              <a:t> coraz powszechniejsze uzależnienie od kompulsywnego kupowania.</a:t>
            </a:r>
          </a:p>
          <a:p>
            <a:pPr marL="0" indent="0">
              <a:buNone/>
            </a:pPr>
            <a:r>
              <a:rPr lang="pl-PL" b="1" dirty="0">
                <a:latin typeface="+mj-lt"/>
              </a:rPr>
              <a:t>Materializm </a:t>
            </a:r>
            <a:r>
              <a:rPr lang="pl-PL" dirty="0">
                <a:latin typeface="+mj-lt"/>
              </a:rPr>
              <a:t>to zjawisko, w którym centralne miejsce w życiu jednostki zajmuje kupowanie, a sukces definiowany jest przez posiadane przedmioty.</a:t>
            </a:r>
          </a:p>
          <a:p>
            <a:pPr marL="0" indent="0">
              <a:buNone/>
            </a:pPr>
            <a:r>
              <a:rPr lang="pl-PL" dirty="0">
                <a:latin typeface="+mj-lt"/>
              </a:rPr>
              <a:t>Obecnie obserwuje się coraz większą, szybszą i bardziej nieprzemyślaną konsumpcję, która powoduje trwonienie dóbr i ludzkiej energii (marnotrawstwo produktów przez przemijającą modę lub opakowań, które często są kosztowniejsze niż sam produkt) czy też złe zagospodarowanie czasu (marnowanie go na telewizję, gry komputerowe czy niskiej jakości prasę).</a:t>
            </a:r>
          </a:p>
        </p:txBody>
      </p:sp>
    </p:spTree>
    <p:extLst>
      <p:ext uri="{BB962C8B-B14F-4D97-AF65-F5344CB8AC3E}">
        <p14:creationId xmlns:p14="http://schemas.microsoft.com/office/powerpoint/2010/main" val="266897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36EC66AB-EC1A-48A5-A949-7FE044D58DAE}"/>
              </a:ext>
            </a:extLst>
          </p:cNvPr>
          <p:cNvSpPr>
            <a:spLocks noGrp="1"/>
          </p:cNvSpPr>
          <p:nvPr>
            <p:ph type="title"/>
          </p:nvPr>
        </p:nvSpPr>
        <p:spPr/>
        <p:txBody>
          <a:bodyPr>
            <a:normAutofit/>
          </a:bodyPr>
          <a:lstStyle/>
          <a:p>
            <a:r>
              <a:rPr lang="pl-PL" sz="4000" dirty="0"/>
              <a:t>Konsumpcjonizm jako choroba</a:t>
            </a:r>
          </a:p>
        </p:txBody>
      </p:sp>
      <p:sp>
        <p:nvSpPr>
          <p:cNvPr id="3" name="Symbol zastępczy zawartości 2">
            <a:extLst>
              <a:ext uri="{FF2B5EF4-FFF2-40B4-BE49-F238E27FC236}">
                <a16:creationId xmlns:a16="http://schemas.microsoft.com/office/drawing/2014/main" id="{9404F196-541E-4B9A-8C3A-CD7D658596EF}"/>
              </a:ext>
            </a:extLst>
          </p:cNvPr>
          <p:cNvSpPr>
            <a:spLocks noGrp="1"/>
          </p:cNvSpPr>
          <p:nvPr>
            <p:ph idx="1"/>
          </p:nvPr>
        </p:nvSpPr>
        <p:spPr/>
        <p:txBody>
          <a:bodyPr>
            <a:normAutofit fontScale="55000" lnSpcReduction="20000"/>
          </a:bodyPr>
          <a:lstStyle/>
          <a:p>
            <a:pPr marL="0" indent="0" algn="l">
              <a:buNone/>
            </a:pPr>
            <a:r>
              <a:rPr lang="pl-PL" b="0" i="0" dirty="0">
                <a:solidFill>
                  <a:srgbClr val="001133"/>
                </a:solidFill>
                <a:effectLst/>
                <a:latin typeface="+mj-lt"/>
              </a:rPr>
              <a:t>Zjawisko konsumpcjonizmu zostało uznane za chorobę cywilizacyjną i nazwane </a:t>
            </a:r>
            <a:r>
              <a:rPr lang="pl-PL" b="1" i="0" dirty="0" err="1">
                <a:solidFill>
                  <a:srgbClr val="001133"/>
                </a:solidFill>
                <a:effectLst/>
                <a:latin typeface="+mj-lt"/>
              </a:rPr>
              <a:t>affluenza</a:t>
            </a:r>
            <a:r>
              <a:rPr lang="pl-PL" b="0" i="0" dirty="0">
                <a:solidFill>
                  <a:srgbClr val="001133"/>
                </a:solidFill>
                <a:effectLst/>
                <a:latin typeface="+mj-lt"/>
              </a:rPr>
              <a:t>. Ten skrajny przejaw konsumpcjonizmu jest schorzeniem cywilizacyjnym spowodowanym "ciągłym poszukiwaniem satysfakcji w przedmiotach, które nie są w stanie jej dostarczyć” (Kacprzak-Choińska, 2007).</a:t>
            </a:r>
          </a:p>
          <a:p>
            <a:pPr marL="0" indent="0" algn="l">
              <a:buNone/>
            </a:pPr>
            <a:r>
              <a:rPr lang="pl-PL" b="1" i="0" dirty="0">
                <a:solidFill>
                  <a:srgbClr val="001133"/>
                </a:solidFill>
                <a:effectLst/>
                <a:latin typeface="+mj-lt"/>
              </a:rPr>
              <a:t>Symptomami tej choroby są: </a:t>
            </a:r>
          </a:p>
          <a:p>
            <a:pPr algn="l">
              <a:buFont typeface="Arial" panose="020B0604020202020204" pitchFamily="34" charset="0"/>
              <a:buChar char="•"/>
            </a:pPr>
            <a:r>
              <a:rPr lang="pl-PL" b="0" i="0" dirty="0">
                <a:solidFill>
                  <a:srgbClr val="001133"/>
                </a:solidFill>
                <a:effectLst/>
                <a:latin typeface="+mj-lt"/>
              </a:rPr>
              <a:t>napięcie nerwowe,</a:t>
            </a:r>
          </a:p>
          <a:p>
            <a:pPr algn="l">
              <a:buFont typeface="Arial" panose="020B0604020202020204" pitchFamily="34" charset="0"/>
              <a:buChar char="•"/>
            </a:pPr>
            <a:r>
              <a:rPr lang="pl-PL" b="0" i="0" dirty="0">
                <a:solidFill>
                  <a:srgbClr val="001133"/>
                </a:solidFill>
                <a:effectLst/>
                <a:latin typeface="+mj-lt"/>
              </a:rPr>
              <a:t>pośpiech,</a:t>
            </a:r>
          </a:p>
          <a:p>
            <a:pPr algn="l">
              <a:buFont typeface="Arial" panose="020B0604020202020204" pitchFamily="34" charset="0"/>
              <a:buChar char="•"/>
            </a:pPr>
            <a:r>
              <a:rPr lang="pl-PL" b="0" i="0" dirty="0">
                <a:solidFill>
                  <a:srgbClr val="001133"/>
                </a:solidFill>
                <a:effectLst/>
                <a:latin typeface="+mj-lt"/>
              </a:rPr>
              <a:t>uczucie nieustannego znużenia i niezadowolenia,</a:t>
            </a:r>
          </a:p>
          <a:p>
            <a:pPr>
              <a:buFont typeface="Arial" panose="020B0604020202020204" pitchFamily="34" charset="0"/>
              <a:buChar char="•"/>
            </a:pPr>
            <a:r>
              <a:rPr lang="pl-PL" b="0" i="0" dirty="0">
                <a:solidFill>
                  <a:srgbClr val="001133"/>
                </a:solidFill>
                <a:effectLst/>
                <a:latin typeface="+mj-lt"/>
              </a:rPr>
              <a:t>co prowadzi do wręcz obsesyjnego kupowania.</a:t>
            </a:r>
          </a:p>
          <a:p>
            <a:pPr marL="0" indent="0" algn="l">
              <a:buNone/>
            </a:pPr>
            <a:r>
              <a:rPr lang="pl-PL" b="1" i="0" dirty="0">
                <a:solidFill>
                  <a:srgbClr val="001133"/>
                </a:solidFill>
                <a:effectLst/>
                <a:latin typeface="+mj-lt"/>
              </a:rPr>
              <a:t>Skutki </a:t>
            </a:r>
            <a:r>
              <a:rPr lang="pl-PL" b="1" i="0" dirty="0" err="1">
                <a:solidFill>
                  <a:srgbClr val="001133"/>
                </a:solidFill>
                <a:effectLst/>
                <a:latin typeface="+mj-lt"/>
              </a:rPr>
              <a:t>affluenzy</a:t>
            </a:r>
            <a:r>
              <a:rPr lang="pl-PL" b="1" i="0" dirty="0">
                <a:solidFill>
                  <a:srgbClr val="001133"/>
                </a:solidFill>
                <a:effectLst/>
                <a:latin typeface="+mj-lt"/>
              </a:rPr>
              <a:t>:</a:t>
            </a:r>
          </a:p>
          <a:p>
            <a:pPr algn="l">
              <a:buFont typeface="Arial" panose="020B0604020202020204" pitchFamily="34" charset="0"/>
              <a:buChar char="•"/>
            </a:pPr>
            <a:r>
              <a:rPr lang="pl-PL" b="0" i="0" dirty="0">
                <a:solidFill>
                  <a:srgbClr val="001133"/>
                </a:solidFill>
                <a:effectLst/>
                <a:latin typeface="+mj-lt"/>
              </a:rPr>
              <a:t>permanentne zadłużenia w </a:t>
            </a:r>
            <a:r>
              <a:rPr lang="pl-PL" b="1" i="0" u="none" strike="noStrike" dirty="0">
                <a:solidFill>
                  <a:schemeClr val="tx1"/>
                </a:solidFill>
                <a:effectLst/>
                <a:latin typeface="+mj-lt"/>
              </a:rPr>
              <a:t>bankach</a:t>
            </a:r>
            <a:r>
              <a:rPr lang="pl-PL" b="0" i="0" dirty="0">
                <a:solidFill>
                  <a:srgbClr val="001133"/>
                </a:solidFill>
                <a:effectLst/>
                <a:latin typeface="+mj-lt"/>
              </a:rPr>
              <a:t>,</a:t>
            </a:r>
          </a:p>
          <a:p>
            <a:pPr algn="l">
              <a:buFont typeface="Arial" panose="020B0604020202020204" pitchFamily="34" charset="0"/>
              <a:buChar char="•"/>
            </a:pPr>
            <a:r>
              <a:rPr lang="pl-PL" b="1" i="0" u="none" strike="noStrike" dirty="0">
                <a:solidFill>
                  <a:schemeClr val="tx1"/>
                </a:solidFill>
                <a:effectLst/>
                <a:latin typeface="+mj-lt"/>
              </a:rPr>
              <a:t>pracoholizm</a:t>
            </a:r>
            <a:r>
              <a:rPr lang="pl-PL" b="0" i="0" dirty="0">
                <a:solidFill>
                  <a:srgbClr val="001133"/>
                </a:solidFill>
                <a:effectLst/>
                <a:latin typeface="+mj-lt"/>
              </a:rPr>
              <a:t>,</a:t>
            </a:r>
          </a:p>
          <a:p>
            <a:pPr algn="l">
              <a:buFont typeface="Arial" panose="020B0604020202020204" pitchFamily="34" charset="0"/>
              <a:buChar char="•"/>
            </a:pPr>
            <a:r>
              <a:rPr lang="pl-PL" b="0" i="0" dirty="0">
                <a:solidFill>
                  <a:srgbClr val="001133"/>
                </a:solidFill>
                <a:effectLst/>
                <a:latin typeface="+mj-lt"/>
              </a:rPr>
              <a:t>pogarszające się stosunki ze </a:t>
            </a:r>
            <a:r>
              <a:rPr lang="pl-PL" b="1" i="0" u="none" strike="noStrike" dirty="0">
                <a:solidFill>
                  <a:schemeClr val="tx1"/>
                </a:solidFill>
                <a:effectLst/>
                <a:latin typeface="+mj-lt"/>
              </a:rPr>
              <a:t>społeczeństwem</a:t>
            </a:r>
            <a:r>
              <a:rPr lang="pl-PL" b="0" i="0" dirty="0">
                <a:solidFill>
                  <a:srgbClr val="001133"/>
                </a:solidFill>
                <a:effectLst/>
                <a:latin typeface="+mj-lt"/>
              </a:rPr>
              <a:t>,</a:t>
            </a:r>
          </a:p>
          <a:p>
            <a:pPr marL="0" indent="0" algn="l">
              <a:buNone/>
            </a:pPr>
            <a:r>
              <a:rPr lang="pl-PL" sz="2000" dirty="0">
                <a:effectLst/>
                <a:latin typeface="+mj-lt"/>
                <a:ea typeface="Calibri" panose="020F0502020204030204" pitchFamily="34" charset="0"/>
                <a:cs typeface="Times New Roman" panose="02020603050405020304" pitchFamily="18" charset="0"/>
              </a:rPr>
              <a:t>💭</a:t>
            </a:r>
            <a:r>
              <a:rPr lang="pl-PL" b="0" i="0" dirty="0">
                <a:solidFill>
                  <a:srgbClr val="001133"/>
                </a:solidFill>
                <a:effectLst/>
                <a:latin typeface="+mj-lt"/>
              </a:rPr>
              <a:t>Choroba ta może prowadzić do występowania takich chorób jak </a:t>
            </a:r>
            <a:r>
              <a:rPr lang="pl-PL" b="1" i="0" dirty="0">
                <a:solidFill>
                  <a:srgbClr val="001133"/>
                </a:solidFill>
                <a:effectLst/>
                <a:latin typeface="+mj-lt"/>
              </a:rPr>
              <a:t>alergie</a:t>
            </a:r>
            <a:r>
              <a:rPr lang="pl-PL" b="0" i="0" dirty="0">
                <a:solidFill>
                  <a:srgbClr val="001133"/>
                </a:solidFill>
                <a:effectLst/>
                <a:latin typeface="+mj-lt"/>
              </a:rPr>
              <a:t>, </a:t>
            </a:r>
            <a:r>
              <a:rPr lang="pl-PL" b="1" i="0" dirty="0">
                <a:solidFill>
                  <a:srgbClr val="001133"/>
                </a:solidFill>
                <a:effectLst/>
                <a:latin typeface="+mj-lt"/>
              </a:rPr>
              <a:t>depresja</a:t>
            </a:r>
            <a:r>
              <a:rPr lang="pl-PL" b="0" i="0" dirty="0">
                <a:solidFill>
                  <a:srgbClr val="001133"/>
                </a:solidFill>
                <a:effectLst/>
                <a:latin typeface="+mj-lt"/>
              </a:rPr>
              <a:t>, </a:t>
            </a:r>
            <a:r>
              <a:rPr lang="pl-PL" b="1" i="0" dirty="0">
                <a:solidFill>
                  <a:srgbClr val="001133"/>
                </a:solidFill>
                <a:effectLst/>
                <a:latin typeface="+mj-lt"/>
              </a:rPr>
              <a:t>otyłość</a:t>
            </a:r>
            <a:r>
              <a:rPr lang="pl-PL" b="0" i="0" dirty="0">
                <a:solidFill>
                  <a:srgbClr val="001133"/>
                </a:solidFill>
                <a:effectLst/>
                <a:latin typeface="+mj-lt"/>
              </a:rPr>
              <a:t>, </a:t>
            </a:r>
            <a:r>
              <a:rPr lang="pl-PL" b="1" i="0" dirty="0">
                <a:solidFill>
                  <a:srgbClr val="001133"/>
                </a:solidFill>
                <a:effectLst/>
                <a:latin typeface="+mj-lt"/>
              </a:rPr>
              <a:t>choroby serca</a:t>
            </a:r>
            <a:r>
              <a:rPr lang="pl-PL" b="0" i="0" dirty="0">
                <a:solidFill>
                  <a:srgbClr val="001133"/>
                </a:solidFill>
                <a:effectLst/>
                <a:latin typeface="+mj-lt"/>
              </a:rPr>
              <a:t> i </a:t>
            </a:r>
            <a:r>
              <a:rPr lang="pl-PL" b="1" i="0" dirty="0">
                <a:solidFill>
                  <a:srgbClr val="001133"/>
                </a:solidFill>
                <a:effectLst/>
                <a:latin typeface="+mj-lt"/>
              </a:rPr>
              <a:t>cukrzyca.</a:t>
            </a:r>
            <a:endParaRPr lang="pl-PL" b="0" i="0" dirty="0">
              <a:solidFill>
                <a:srgbClr val="001133"/>
              </a:solidFill>
              <a:effectLst/>
              <a:latin typeface="+mj-lt"/>
            </a:endParaRPr>
          </a:p>
        </p:txBody>
      </p:sp>
    </p:spTree>
    <p:extLst>
      <p:ext uri="{BB962C8B-B14F-4D97-AF65-F5344CB8AC3E}">
        <p14:creationId xmlns:p14="http://schemas.microsoft.com/office/powerpoint/2010/main" val="348210092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9B266517-A3E0-4C68-85D1-7982DE634981}"/>
              </a:ext>
            </a:extLst>
          </p:cNvPr>
          <p:cNvSpPr>
            <a:spLocks noGrp="1"/>
          </p:cNvSpPr>
          <p:nvPr>
            <p:ph type="title"/>
          </p:nvPr>
        </p:nvSpPr>
        <p:spPr/>
        <p:txBody>
          <a:bodyPr>
            <a:normAutofit/>
          </a:bodyPr>
          <a:lstStyle/>
          <a:p>
            <a:r>
              <a:rPr lang="pl-PL" sz="3200" dirty="0"/>
              <a:t>Czy można wyrwać się z konsumpcjonizmu?</a:t>
            </a:r>
          </a:p>
        </p:txBody>
      </p:sp>
      <p:sp>
        <p:nvSpPr>
          <p:cNvPr id="3" name="Symbol zastępczy zawartości 2">
            <a:extLst>
              <a:ext uri="{FF2B5EF4-FFF2-40B4-BE49-F238E27FC236}">
                <a16:creationId xmlns:a16="http://schemas.microsoft.com/office/drawing/2014/main" id="{9C1116FE-41A5-4D09-8D9A-12EC2A932150}"/>
              </a:ext>
            </a:extLst>
          </p:cNvPr>
          <p:cNvSpPr>
            <a:spLocks noGrp="1"/>
          </p:cNvSpPr>
          <p:nvPr>
            <p:ph idx="1"/>
          </p:nvPr>
        </p:nvSpPr>
        <p:spPr/>
        <p:txBody>
          <a:bodyPr>
            <a:normAutofit fontScale="55000" lnSpcReduction="20000"/>
          </a:bodyPr>
          <a:lstStyle/>
          <a:p>
            <a:pPr marL="0" indent="0" algn="l">
              <a:buNone/>
            </a:pPr>
            <a:r>
              <a:rPr lang="pl-PL" b="0" i="0" dirty="0">
                <a:solidFill>
                  <a:srgbClr val="001133"/>
                </a:solidFill>
                <a:effectLst/>
                <a:latin typeface="+mj-lt"/>
              </a:rPr>
              <a:t>Znany izraelski pisarz, Amosa </a:t>
            </a:r>
            <a:r>
              <a:rPr lang="pl-PL" b="0" i="0" dirty="0" err="1">
                <a:solidFill>
                  <a:srgbClr val="001133"/>
                </a:solidFill>
                <a:effectLst/>
                <a:latin typeface="+mj-lt"/>
              </a:rPr>
              <a:t>Oza</a:t>
            </a:r>
            <a:r>
              <a:rPr lang="pl-PL" b="0" i="0" dirty="0">
                <a:solidFill>
                  <a:srgbClr val="001133"/>
                </a:solidFill>
                <a:effectLst/>
                <a:latin typeface="+mj-lt"/>
              </a:rPr>
              <a:t>, w wywiadzie dla "Gazety Wyborczej” stwierdził na temat konsumpcjonizmu:</a:t>
            </a:r>
            <a:br>
              <a:rPr lang="pl-PL" b="0" i="0" dirty="0">
                <a:solidFill>
                  <a:srgbClr val="001133"/>
                </a:solidFill>
                <a:effectLst/>
                <a:latin typeface="+mj-lt"/>
              </a:rPr>
            </a:br>
            <a:r>
              <a:rPr lang="pl-PL" b="0" i="1" dirty="0">
                <a:solidFill>
                  <a:srgbClr val="001133"/>
                </a:solidFill>
                <a:effectLst/>
                <a:latin typeface="+mj-lt"/>
              </a:rPr>
              <a:t>"[…] Większość moich znajomych pracuje ciężej niż powinni, po to, żeby zarobić więcej pieniędzy, niż im naprawdę potrzeba, żeby kupować rzeczy, których naprawdę nie potrzebują, po to, żeby zaimponować ludziom, których tak naprawdę nie lubią”</a:t>
            </a:r>
            <a:r>
              <a:rPr lang="pl-PL" b="0" i="0" dirty="0">
                <a:solidFill>
                  <a:srgbClr val="001133"/>
                </a:solidFill>
                <a:effectLst/>
                <a:latin typeface="+mj-lt"/>
              </a:rPr>
              <a:t>.</a:t>
            </a:r>
          </a:p>
          <a:p>
            <a:pPr marL="0" indent="0" algn="l">
              <a:buNone/>
            </a:pPr>
            <a:r>
              <a:rPr lang="pl-PL" b="0" i="0" dirty="0">
                <a:solidFill>
                  <a:schemeClr val="tx1"/>
                </a:solidFill>
                <a:effectLst/>
                <a:latin typeface="+mj-lt"/>
              </a:rPr>
              <a:t>Dla wielu </a:t>
            </a:r>
            <a:r>
              <a:rPr lang="pl-PL" b="0" i="0" u="none" strike="noStrike" dirty="0">
                <a:solidFill>
                  <a:schemeClr val="tx1"/>
                </a:solidFill>
                <a:effectLst/>
                <a:latin typeface="+mj-lt"/>
              </a:rPr>
              <a:t>konsumentów</a:t>
            </a:r>
            <a:r>
              <a:rPr lang="pl-PL" b="0" i="0" dirty="0">
                <a:solidFill>
                  <a:schemeClr val="tx1"/>
                </a:solidFill>
                <a:effectLst/>
                <a:latin typeface="+mj-lt"/>
              </a:rPr>
              <a:t>, ale również ekonomistów, analityków życia gospodarczego, socjologów i psychologów zajmujących się badaniem </a:t>
            </a:r>
            <a:r>
              <a:rPr lang="pl-PL" b="0" i="0" dirty="0" err="1">
                <a:solidFill>
                  <a:schemeClr val="tx1"/>
                </a:solidFill>
                <a:effectLst/>
                <a:latin typeface="+mj-lt"/>
              </a:rPr>
              <a:t>zachowań</a:t>
            </a:r>
            <a:r>
              <a:rPr lang="pl-PL" b="0" i="0" dirty="0">
                <a:solidFill>
                  <a:schemeClr val="tx1"/>
                </a:solidFill>
                <a:effectLst/>
                <a:latin typeface="+mj-lt"/>
              </a:rPr>
              <a:t> konsumenckich zimnym prysznicem był ostatni </a:t>
            </a:r>
            <a:r>
              <a:rPr lang="pl-PL" b="0" i="0" u="none" strike="noStrike" dirty="0">
                <a:solidFill>
                  <a:schemeClr val="tx1"/>
                </a:solidFill>
                <a:effectLst/>
                <a:latin typeface="+mj-lt"/>
              </a:rPr>
              <a:t>kryzys gospodarczy</a:t>
            </a:r>
            <a:r>
              <a:rPr lang="pl-PL" b="0" i="0" dirty="0">
                <a:solidFill>
                  <a:schemeClr val="tx1"/>
                </a:solidFill>
                <a:effectLst/>
                <a:latin typeface="+mj-lt"/>
              </a:rPr>
              <a:t>. W dyskusji nad przyczynami kryzysu coraz częściej zwraca się uwagę, że efektem </a:t>
            </a:r>
            <a:r>
              <a:rPr lang="pl-PL" b="0" i="0" u="none" strike="noStrike" dirty="0">
                <a:solidFill>
                  <a:schemeClr val="tx1"/>
                </a:solidFill>
                <a:effectLst/>
                <a:latin typeface="+mj-lt"/>
              </a:rPr>
              <a:t>wzrostu gospodarczego</a:t>
            </a:r>
            <a:r>
              <a:rPr lang="pl-PL" b="0" i="0" dirty="0">
                <a:solidFill>
                  <a:schemeClr val="tx1"/>
                </a:solidFill>
                <a:effectLst/>
                <a:latin typeface="+mj-lt"/>
              </a:rPr>
              <a:t> dla milionów </a:t>
            </a:r>
            <a:r>
              <a:rPr lang="pl-PL" b="0" i="0" u="none" strike="noStrike" dirty="0">
                <a:solidFill>
                  <a:schemeClr val="tx1"/>
                </a:solidFill>
                <a:effectLst/>
                <a:latin typeface="+mj-lt"/>
              </a:rPr>
              <a:t>konsumentów</a:t>
            </a:r>
            <a:r>
              <a:rPr lang="pl-PL" b="0" i="0" dirty="0">
                <a:solidFill>
                  <a:schemeClr val="tx1"/>
                </a:solidFill>
                <a:effectLst/>
                <a:latin typeface="+mj-lt"/>
              </a:rPr>
              <a:t> na świecie powinna być lepsza </a:t>
            </a:r>
            <a:r>
              <a:rPr lang="pl-PL" b="0" i="0" u="none" strike="noStrike" dirty="0">
                <a:solidFill>
                  <a:schemeClr val="tx1"/>
                </a:solidFill>
                <a:effectLst/>
                <a:latin typeface="+mj-lt"/>
              </a:rPr>
              <a:t>jakość</a:t>
            </a:r>
            <a:r>
              <a:rPr lang="pl-PL" b="0" i="0" dirty="0">
                <a:solidFill>
                  <a:schemeClr val="tx1"/>
                </a:solidFill>
                <a:effectLst/>
                <a:latin typeface="+mj-lt"/>
              </a:rPr>
              <a:t> życia, a nie </a:t>
            </a:r>
            <a:r>
              <a:rPr lang="pl-PL" b="0" i="0" u="none" strike="noStrike" dirty="0">
                <a:solidFill>
                  <a:schemeClr val="tx1"/>
                </a:solidFill>
                <a:effectLst/>
                <a:latin typeface="+mj-lt"/>
              </a:rPr>
              <a:t>konsumpcja</a:t>
            </a:r>
            <a:r>
              <a:rPr lang="pl-PL" b="0" i="0" dirty="0">
                <a:solidFill>
                  <a:schemeClr val="tx1"/>
                </a:solidFill>
                <a:effectLst/>
                <a:latin typeface="+mj-lt"/>
              </a:rPr>
              <a:t> sama w sobie i gromadzenie </a:t>
            </a:r>
            <a:r>
              <a:rPr lang="pl-PL" b="0" i="0" u="none" strike="noStrike" dirty="0">
                <a:solidFill>
                  <a:schemeClr val="tx1"/>
                </a:solidFill>
                <a:effectLst/>
                <a:latin typeface="+mj-lt"/>
              </a:rPr>
              <a:t>dóbr</a:t>
            </a:r>
            <a:r>
              <a:rPr lang="pl-PL" b="0" i="0" dirty="0">
                <a:solidFill>
                  <a:schemeClr val="tx1"/>
                </a:solidFill>
                <a:effectLst/>
                <a:latin typeface="+mj-lt"/>
              </a:rPr>
              <a:t> materialnych.</a:t>
            </a:r>
            <a:br>
              <a:rPr lang="pl-PL" b="0" i="0" dirty="0">
                <a:solidFill>
                  <a:schemeClr val="tx1"/>
                </a:solidFill>
                <a:effectLst/>
                <a:latin typeface="+mj-lt"/>
              </a:rPr>
            </a:br>
            <a:endParaRPr lang="pl-PL" b="0" i="0" dirty="0">
              <a:solidFill>
                <a:schemeClr val="tx1"/>
              </a:solidFill>
              <a:effectLst/>
              <a:latin typeface="+mj-lt"/>
            </a:endParaRPr>
          </a:p>
          <a:p>
            <a:pPr marL="0" indent="0" algn="l">
              <a:buNone/>
            </a:pPr>
            <a:r>
              <a:rPr lang="pl-PL" b="1" i="0" dirty="0">
                <a:solidFill>
                  <a:schemeClr val="tx1"/>
                </a:solidFill>
                <a:effectLst/>
                <a:latin typeface="+mj-lt"/>
              </a:rPr>
              <a:t>Jednak pojawiające się nowe, </a:t>
            </a:r>
            <a:r>
              <a:rPr lang="pl-PL" b="1" i="0" dirty="0" err="1">
                <a:solidFill>
                  <a:schemeClr val="tx1"/>
                </a:solidFill>
                <a:effectLst/>
                <a:latin typeface="+mj-lt"/>
              </a:rPr>
              <a:t>postkryzysowe</a:t>
            </a:r>
            <a:r>
              <a:rPr lang="pl-PL" b="1" i="0" dirty="0">
                <a:solidFill>
                  <a:schemeClr val="tx1"/>
                </a:solidFill>
                <a:effectLst/>
                <a:latin typeface="+mj-lt"/>
              </a:rPr>
              <a:t> trendy i zjawiska w </a:t>
            </a:r>
            <a:r>
              <a:rPr lang="pl-PL" b="1" i="0" dirty="0" err="1">
                <a:solidFill>
                  <a:schemeClr val="tx1"/>
                </a:solidFill>
                <a:effectLst/>
                <a:latin typeface="+mj-lt"/>
              </a:rPr>
              <a:t>zachowaniach</a:t>
            </a:r>
            <a:r>
              <a:rPr lang="pl-PL" b="1" i="0" dirty="0">
                <a:solidFill>
                  <a:schemeClr val="tx1"/>
                </a:solidFill>
                <a:effectLst/>
                <a:latin typeface="+mj-lt"/>
              </a:rPr>
              <a:t> konsumentów, takie jak:</a:t>
            </a:r>
          </a:p>
          <a:p>
            <a:pPr algn="l">
              <a:buFont typeface="Arial" panose="020B0604020202020204" pitchFamily="34" charset="0"/>
              <a:buChar char="•"/>
            </a:pPr>
            <a:r>
              <a:rPr lang="pl-PL" b="0" i="0" dirty="0">
                <a:solidFill>
                  <a:schemeClr val="tx1"/>
                </a:solidFill>
                <a:effectLst/>
                <a:latin typeface="+mj-lt"/>
              </a:rPr>
              <a:t>konsumpcja </a:t>
            </a:r>
            <a:r>
              <a:rPr lang="pl-PL" b="0" i="0" dirty="0" err="1">
                <a:solidFill>
                  <a:schemeClr val="tx1"/>
                </a:solidFill>
                <a:effectLst/>
                <a:latin typeface="+mj-lt"/>
              </a:rPr>
              <a:t>kolaboratywna</a:t>
            </a:r>
            <a:r>
              <a:rPr lang="pl-PL" b="0" i="0" dirty="0">
                <a:solidFill>
                  <a:schemeClr val="tx1"/>
                </a:solidFill>
                <a:effectLst/>
                <a:latin typeface="+mj-lt"/>
              </a:rPr>
              <a:t>,</a:t>
            </a:r>
          </a:p>
          <a:p>
            <a:pPr algn="l">
              <a:buFont typeface="Arial" panose="020B0604020202020204" pitchFamily="34" charset="0"/>
              <a:buChar char="•"/>
            </a:pPr>
            <a:r>
              <a:rPr lang="pl-PL" b="0" i="0" dirty="0">
                <a:solidFill>
                  <a:schemeClr val="tx1"/>
                </a:solidFill>
                <a:effectLst/>
                <a:latin typeface="+mj-lt"/>
              </a:rPr>
              <a:t>smart shopping,</a:t>
            </a:r>
          </a:p>
          <a:p>
            <a:pPr algn="l">
              <a:buFont typeface="Arial" panose="020B0604020202020204" pitchFamily="34" charset="0"/>
              <a:buChar char="•"/>
            </a:pPr>
            <a:r>
              <a:rPr lang="pl-PL" b="0" i="0" dirty="0" err="1">
                <a:solidFill>
                  <a:schemeClr val="tx1"/>
                </a:solidFill>
                <a:effectLst/>
                <a:latin typeface="+mj-lt"/>
              </a:rPr>
              <a:t>slow</a:t>
            </a:r>
            <a:r>
              <a:rPr lang="pl-PL" b="0" i="0" dirty="0">
                <a:solidFill>
                  <a:schemeClr val="tx1"/>
                </a:solidFill>
                <a:effectLst/>
                <a:latin typeface="+mj-lt"/>
              </a:rPr>
              <a:t> life,</a:t>
            </a:r>
          </a:p>
          <a:p>
            <a:pPr algn="l">
              <a:buFont typeface="Arial" panose="020B0604020202020204" pitchFamily="34" charset="0"/>
              <a:buChar char="•"/>
            </a:pPr>
            <a:r>
              <a:rPr lang="pl-PL" b="0" i="0" dirty="0" err="1">
                <a:solidFill>
                  <a:schemeClr val="tx1"/>
                </a:solidFill>
                <a:effectLst/>
                <a:latin typeface="+mj-lt"/>
              </a:rPr>
              <a:t>simple</a:t>
            </a:r>
            <a:r>
              <a:rPr lang="pl-PL" b="0" i="0" dirty="0">
                <a:solidFill>
                  <a:schemeClr val="tx1"/>
                </a:solidFill>
                <a:effectLst/>
                <a:latin typeface="+mj-lt"/>
              </a:rPr>
              <a:t> </a:t>
            </a:r>
            <a:r>
              <a:rPr lang="pl-PL" b="0" i="0" dirty="0" err="1">
                <a:solidFill>
                  <a:schemeClr val="tx1"/>
                </a:solidFill>
                <a:effectLst/>
                <a:latin typeface="+mj-lt"/>
              </a:rPr>
              <a:t>living</a:t>
            </a:r>
            <a:r>
              <a:rPr lang="pl-PL" b="0" i="0" dirty="0">
                <a:solidFill>
                  <a:schemeClr val="tx1"/>
                </a:solidFill>
                <a:effectLst/>
                <a:latin typeface="+mj-lt"/>
              </a:rPr>
              <a:t>,</a:t>
            </a:r>
          </a:p>
          <a:p>
            <a:pPr marL="0" indent="0" algn="l">
              <a:buNone/>
            </a:pPr>
            <a:r>
              <a:rPr lang="pl-PL" b="1" dirty="0">
                <a:solidFill>
                  <a:schemeClr val="tx1"/>
                </a:solidFill>
                <a:latin typeface="+mj-lt"/>
              </a:rPr>
              <a:t>K</a:t>
            </a:r>
            <a:r>
              <a:rPr lang="pl-PL" b="1" i="0" dirty="0">
                <a:solidFill>
                  <a:schemeClr val="tx1"/>
                </a:solidFill>
                <a:effectLst/>
                <a:latin typeface="+mj-lt"/>
              </a:rPr>
              <a:t>tóre są zwiastunami zmiany mentalności i </a:t>
            </a:r>
            <a:r>
              <a:rPr lang="pl-PL" b="1" i="0" dirty="0" err="1">
                <a:solidFill>
                  <a:schemeClr val="tx1"/>
                </a:solidFill>
                <a:effectLst/>
                <a:latin typeface="+mj-lt"/>
              </a:rPr>
              <a:t>zachowaniach</a:t>
            </a:r>
            <a:r>
              <a:rPr lang="pl-PL" b="1" i="0" dirty="0">
                <a:solidFill>
                  <a:schemeClr val="tx1"/>
                </a:solidFill>
                <a:effectLst/>
                <a:latin typeface="+mj-lt"/>
              </a:rPr>
              <a:t> </a:t>
            </a:r>
            <a:r>
              <a:rPr lang="pl-PL" b="1" i="0" u="none" strike="noStrike" dirty="0">
                <a:solidFill>
                  <a:schemeClr val="tx1"/>
                </a:solidFill>
                <a:effectLst/>
                <a:latin typeface="+mj-lt"/>
              </a:rPr>
              <a:t>konsumentów</a:t>
            </a:r>
            <a:r>
              <a:rPr lang="pl-PL" b="1" i="0" dirty="0">
                <a:solidFill>
                  <a:schemeClr val="tx1"/>
                </a:solidFill>
                <a:effectLst/>
                <a:latin typeface="+mj-lt"/>
              </a:rPr>
              <a:t>, zmęczonych już szybkim tempem życia i gonitwą za </a:t>
            </a:r>
            <a:r>
              <a:rPr lang="pl-PL" b="1" i="0" u="none" strike="noStrike" dirty="0">
                <a:solidFill>
                  <a:schemeClr val="tx1"/>
                </a:solidFill>
                <a:effectLst/>
                <a:latin typeface="+mj-lt"/>
              </a:rPr>
              <a:t>dobrami</a:t>
            </a:r>
            <a:r>
              <a:rPr lang="pl-PL" b="1" i="0" dirty="0">
                <a:solidFill>
                  <a:schemeClr val="tx1"/>
                </a:solidFill>
                <a:effectLst/>
                <a:latin typeface="+mj-lt"/>
              </a:rPr>
              <a:t> materialnymi.</a:t>
            </a:r>
          </a:p>
          <a:p>
            <a:pPr marL="0" indent="0" algn="l">
              <a:buNone/>
            </a:pPr>
            <a:r>
              <a:rPr lang="pl-PL" sz="1800" dirty="0">
                <a:effectLst/>
                <a:latin typeface="+mj-lt"/>
                <a:ea typeface="Calibri" panose="020F0502020204030204" pitchFamily="34" charset="0"/>
                <a:cs typeface="Times New Roman" panose="02020603050405020304" pitchFamily="18" charset="0"/>
              </a:rPr>
              <a:t>💭</a:t>
            </a:r>
            <a:r>
              <a:rPr lang="pl-PL" b="0" i="0" dirty="0">
                <a:solidFill>
                  <a:schemeClr val="tx1"/>
                </a:solidFill>
                <a:effectLst/>
                <a:latin typeface="+mj-lt"/>
              </a:rPr>
              <a:t>Dają one nadzieję, że głosy nawołujące do ograniczenia rozbudzonych ponad miarę aspiracji, wstrzemięźliwości </a:t>
            </a:r>
            <a:r>
              <a:rPr lang="pl-PL" b="0" i="0" strike="noStrike" dirty="0">
                <a:solidFill>
                  <a:schemeClr val="tx1"/>
                </a:solidFill>
                <a:effectLst/>
                <a:latin typeface="+mj-lt"/>
                <a:hlinkClick r:id="rId2" tooltip="Konsumpcja">
                  <a:extLst>
                    <a:ext uri="{A12FA001-AC4F-418D-AE19-62706E023703}">
                      <ahyp:hlinkClr xmlns:ahyp="http://schemas.microsoft.com/office/drawing/2018/hyperlinkcolor" val="tx"/>
                    </a:ext>
                  </a:extLst>
                </a:hlinkClick>
              </a:rPr>
              <a:t>konsumpcyjnej</a:t>
            </a:r>
            <a:r>
              <a:rPr lang="pl-PL" b="0" i="0" dirty="0">
                <a:solidFill>
                  <a:schemeClr val="tx1"/>
                </a:solidFill>
                <a:effectLst/>
                <a:latin typeface="+mj-lt"/>
              </a:rPr>
              <a:t> i spowolnienia tempa życia zaczną w istotny sposób kształtować zachowania współczesnych </a:t>
            </a:r>
            <a:r>
              <a:rPr lang="pl-PL" b="0" i="0" u="none" strike="noStrike" dirty="0">
                <a:solidFill>
                  <a:schemeClr val="tx1"/>
                </a:solidFill>
                <a:effectLst/>
                <a:latin typeface="+mj-lt"/>
              </a:rPr>
              <a:t>konsumentów</a:t>
            </a:r>
            <a:r>
              <a:rPr lang="pl-PL" b="0" i="0" dirty="0">
                <a:solidFill>
                  <a:schemeClr val="tx1"/>
                </a:solidFill>
                <a:effectLst/>
                <a:latin typeface="+mj-lt"/>
              </a:rPr>
              <a:t>.</a:t>
            </a:r>
          </a:p>
          <a:p>
            <a:endParaRPr lang="pl-PL" dirty="0"/>
          </a:p>
        </p:txBody>
      </p:sp>
    </p:spTree>
    <p:extLst>
      <p:ext uri="{BB962C8B-B14F-4D97-AF65-F5344CB8AC3E}">
        <p14:creationId xmlns:p14="http://schemas.microsoft.com/office/powerpoint/2010/main" val="298219026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ytuł 6">
            <a:extLst>
              <a:ext uri="{FF2B5EF4-FFF2-40B4-BE49-F238E27FC236}">
                <a16:creationId xmlns:a16="http://schemas.microsoft.com/office/drawing/2014/main" id="{B090AC5A-5FFA-43CE-9198-CC660A3975E2}"/>
              </a:ext>
            </a:extLst>
          </p:cNvPr>
          <p:cNvSpPr>
            <a:spLocks noGrp="1"/>
          </p:cNvSpPr>
          <p:nvPr>
            <p:ph type="title"/>
          </p:nvPr>
        </p:nvSpPr>
        <p:spPr>
          <a:xfrm>
            <a:off x="0" y="2224045"/>
            <a:ext cx="12192000" cy="1450757"/>
          </a:xfrm>
        </p:spPr>
        <p:txBody>
          <a:bodyPr/>
          <a:lstStyle/>
          <a:p>
            <a:pPr algn="ctr"/>
            <a:r>
              <a:rPr lang="pl-PL" dirty="0"/>
              <a:t>Dziękuję za uwagę!😊</a:t>
            </a:r>
          </a:p>
        </p:txBody>
      </p:sp>
    </p:spTree>
    <p:extLst>
      <p:ext uri="{BB962C8B-B14F-4D97-AF65-F5344CB8AC3E}">
        <p14:creationId xmlns:p14="http://schemas.microsoft.com/office/powerpoint/2010/main" val="24597197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ytuł 3">
            <a:extLst>
              <a:ext uri="{FF2B5EF4-FFF2-40B4-BE49-F238E27FC236}">
                <a16:creationId xmlns:a16="http://schemas.microsoft.com/office/drawing/2014/main" id="{27E5EE84-55BF-4143-88BC-C91865BF0367}"/>
              </a:ext>
            </a:extLst>
          </p:cNvPr>
          <p:cNvSpPr>
            <a:spLocks noGrp="1"/>
          </p:cNvSpPr>
          <p:nvPr>
            <p:ph type="title"/>
          </p:nvPr>
        </p:nvSpPr>
        <p:spPr/>
        <p:txBody>
          <a:bodyPr/>
          <a:lstStyle/>
          <a:p>
            <a:r>
              <a:rPr lang="pl-PL" dirty="0"/>
              <a:t>Bibliografia</a:t>
            </a:r>
          </a:p>
        </p:txBody>
      </p:sp>
      <p:pic>
        <p:nvPicPr>
          <p:cNvPr id="24" name="Symbol zastępczy zawartości 23">
            <a:extLst>
              <a:ext uri="{FF2B5EF4-FFF2-40B4-BE49-F238E27FC236}">
                <a16:creationId xmlns:a16="http://schemas.microsoft.com/office/drawing/2014/main" id="{E4843678-D2C8-4913-9631-41B9888FD803}"/>
              </a:ext>
            </a:extLst>
          </p:cNvPr>
          <p:cNvPicPr>
            <a:picLocks noGrp="1" noChangeAspect="1"/>
          </p:cNvPicPr>
          <p:nvPr>
            <p:ph sz="half" idx="1"/>
          </p:nvPr>
        </p:nvPicPr>
        <p:blipFill>
          <a:blip r:embed="rId2"/>
          <a:stretch>
            <a:fillRect/>
          </a:stretch>
        </p:blipFill>
        <p:spPr>
          <a:xfrm>
            <a:off x="1222218" y="1943915"/>
            <a:ext cx="3824583" cy="4397992"/>
          </a:xfrm>
        </p:spPr>
      </p:pic>
      <p:sp>
        <p:nvSpPr>
          <p:cNvPr id="26" name="Symbol zastępczy zawartości 25">
            <a:extLst>
              <a:ext uri="{FF2B5EF4-FFF2-40B4-BE49-F238E27FC236}">
                <a16:creationId xmlns:a16="http://schemas.microsoft.com/office/drawing/2014/main" id="{E1DB991A-4AB5-4DC0-BF4A-AC6EFA0F6EA9}"/>
              </a:ext>
            </a:extLst>
          </p:cNvPr>
          <p:cNvSpPr>
            <a:spLocks noGrp="1"/>
          </p:cNvSpPr>
          <p:nvPr>
            <p:ph sz="half" idx="2"/>
          </p:nvPr>
        </p:nvSpPr>
        <p:spPr>
          <a:xfrm>
            <a:off x="5046801" y="1943915"/>
            <a:ext cx="6108879" cy="4397991"/>
          </a:xfrm>
          <a:solidFill>
            <a:schemeClr val="bg1"/>
          </a:solidFill>
        </p:spPr>
        <p:txBody>
          <a:bodyPr>
            <a:normAutofit fontScale="70000" lnSpcReduction="20000"/>
          </a:bodyPr>
          <a:lstStyle/>
          <a:p>
            <a:pPr marL="457200">
              <a:lnSpc>
                <a:spcPct val="107000"/>
              </a:lnSpc>
            </a:pPr>
            <a:r>
              <a:rPr lang="pl-PL" sz="1800" dirty="0">
                <a:solidFill>
                  <a:schemeClr val="tx1"/>
                </a:solidFill>
                <a:effectLst/>
                <a:latin typeface="Bookman Old Style" panose="02050604050505020204" pitchFamily="18" charset="0"/>
                <a:ea typeface="Calibri" panose="020F0502020204030204" pitchFamily="34" charset="0"/>
                <a:cs typeface="Arial" panose="020B0604020202020204" pitchFamily="34" charset="0"/>
              </a:rPr>
              <a:t>Bibliografia elektroniczna:</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https://komerso.pl/storytelling-co-to-jest/</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https://komerso.pl/8-porad-dotyczacych-storytellingu-w-marketingu/</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https://www.pawelkepa.pl/pl,261,storytelling</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6">
                  <a:extLst>
                    <a:ext uri="{A12FA001-AC4F-418D-AE19-62706E023703}">
                      <ahyp:hlinkClr xmlns:ahyp="http://schemas.microsoft.com/office/drawing/2018/hyperlinkcolor" val="tx"/>
                    </a:ext>
                  </a:extLst>
                </a:hlinkClick>
              </a:rPr>
              <a:t>https://marketinginsider.pl/e-commerce/brand-blogging-co-to-takiego/</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7">
                  <a:extLst>
                    <a:ext uri="{A12FA001-AC4F-418D-AE19-62706E023703}">
                      <ahyp:hlinkClr xmlns:ahyp="http://schemas.microsoft.com/office/drawing/2018/hyperlinkcolor" val="tx"/>
                    </a:ext>
                  </a:extLst>
                </a:hlinkClick>
              </a:rPr>
              <a:t>https://keep-going.pl/marketing/blogger-relations-na-czym-polega-usluga-i-do-kogo-jest-skierowana/</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8">
                  <a:extLst>
                    <a:ext uri="{A12FA001-AC4F-418D-AE19-62706E023703}">
                      <ahyp:hlinkClr xmlns:ahyp="http://schemas.microsoft.com/office/drawing/2018/hyperlinkcolor" val="tx"/>
                    </a:ext>
                  </a:extLst>
                </a:hlinkClick>
              </a:rPr>
              <a:t>https://www.whitepress.pl/baza-wiedzy/275/kim-jest-influencer-po-zasiegach-i-charyzmie-ich-poznacie</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9">
                  <a:extLst>
                    <a:ext uri="{A12FA001-AC4F-418D-AE19-62706E023703}">
                      <ahyp:hlinkClr xmlns:ahyp="http://schemas.microsoft.com/office/drawing/2018/hyperlinkcolor" val="tx"/>
                    </a:ext>
                  </a:extLst>
                </a:hlinkClick>
              </a:rPr>
              <a:t>https://malymarketing.pl/co-to-jest-influencer-marketing/</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10">
                  <a:extLst>
                    <a:ext uri="{A12FA001-AC4F-418D-AE19-62706E023703}">
                      <ahyp:hlinkClr xmlns:ahyp="http://schemas.microsoft.com/office/drawing/2018/hyperlinkcolor" val="tx"/>
                    </a:ext>
                  </a:extLst>
                </a:hlinkClick>
              </a:rPr>
              <a:t>https://pl.wikipedia.org/wiki/Marketing_bezpo%C5%9Bredni</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11">
                  <a:extLst>
                    <a:ext uri="{A12FA001-AC4F-418D-AE19-62706E023703}">
                      <ahyp:hlinkClr xmlns:ahyp="http://schemas.microsoft.com/office/drawing/2018/hyperlinkcolor" val="tx"/>
                    </a:ext>
                  </a:extLst>
                </a:hlinkClick>
              </a:rPr>
              <a:t>https://pl.wikipedia.org/wiki/Komunikacja_wizualna</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Clr>
                <a:schemeClr val="tx1"/>
              </a:buClr>
              <a:buFont typeface="+mj-lt"/>
              <a:buAutoNum type="arabicPeriod"/>
            </a:pPr>
            <a:r>
              <a:rPr lang="pl-PL" sz="1800" u="sng" dirty="0">
                <a:solidFill>
                  <a:schemeClr val="tx1"/>
                </a:solidFill>
                <a:effectLst/>
                <a:latin typeface="Bookman Old Style" panose="02050604050505020204" pitchFamily="18" charset="0"/>
                <a:ea typeface="Calibri" panose="020F0502020204030204" pitchFamily="34" charset="0"/>
                <a:cs typeface="Times New Roman" panose="02020603050405020304" pitchFamily="18" charset="0"/>
                <a:hlinkClick r:id="rId12">
                  <a:extLst>
                    <a:ext uri="{A12FA001-AC4F-418D-AE19-62706E023703}">
                      <ahyp:hlinkClr xmlns:ahyp="http://schemas.microsoft.com/office/drawing/2018/hyperlinkcolor" val="tx"/>
                    </a:ext>
                  </a:extLst>
                </a:hlinkClick>
              </a:rPr>
              <a:t>https://mfiles.pl/pl/index.php/Konsumpcjonizm</a:t>
            </a:r>
            <a:endParaRPr lang="pl-PL"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endParaRPr lang="pl-PL" dirty="0"/>
          </a:p>
        </p:txBody>
      </p:sp>
    </p:spTree>
    <p:extLst>
      <p:ext uri="{BB962C8B-B14F-4D97-AF65-F5344CB8AC3E}">
        <p14:creationId xmlns:p14="http://schemas.microsoft.com/office/powerpoint/2010/main" val="1814485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4F0217CE-30AC-40B3-9789-6CF564F112DF}"/>
              </a:ext>
            </a:extLst>
          </p:cNvPr>
          <p:cNvSpPr>
            <a:spLocks noGrp="1"/>
          </p:cNvSpPr>
          <p:nvPr>
            <p:ph type="title"/>
          </p:nvPr>
        </p:nvSpPr>
        <p:spPr/>
        <p:txBody>
          <a:bodyPr/>
          <a:lstStyle/>
          <a:p>
            <a:r>
              <a:rPr lang="pl-PL" dirty="0"/>
              <a:t>Zasady </a:t>
            </a:r>
            <a:r>
              <a:rPr lang="pl-PL" dirty="0" err="1"/>
              <a:t>Storytellingu</a:t>
            </a:r>
            <a:endParaRPr lang="pl-PL" dirty="0"/>
          </a:p>
        </p:txBody>
      </p:sp>
      <p:sp>
        <p:nvSpPr>
          <p:cNvPr id="3" name="Symbol zastępczy zawartości 2">
            <a:extLst>
              <a:ext uri="{FF2B5EF4-FFF2-40B4-BE49-F238E27FC236}">
                <a16:creationId xmlns:a16="http://schemas.microsoft.com/office/drawing/2014/main" id="{8071B9E7-5F64-465C-9F6D-1A34F1AABD58}"/>
              </a:ext>
            </a:extLst>
          </p:cNvPr>
          <p:cNvSpPr>
            <a:spLocks noGrp="1"/>
          </p:cNvSpPr>
          <p:nvPr>
            <p:ph idx="1"/>
          </p:nvPr>
        </p:nvSpPr>
        <p:spPr/>
        <p:txBody>
          <a:bodyPr>
            <a:normAutofit fontScale="47500" lnSpcReduction="20000"/>
          </a:bodyPr>
          <a:lstStyle/>
          <a:p>
            <a:pPr algn="l"/>
            <a:r>
              <a:rPr lang="pl-PL" sz="2500" b="0" i="0" dirty="0">
                <a:solidFill>
                  <a:srgbClr val="141412"/>
                </a:solidFill>
                <a:effectLst/>
                <a:latin typeface="+mj-lt"/>
              </a:rPr>
              <a:t>Istnieje wiele sposobów na prowadzenie opowieści. Spośród nich wyłania się jednak</a:t>
            </a:r>
            <a:r>
              <a:rPr lang="pl-PL" sz="2500" b="1" i="0" dirty="0">
                <a:solidFill>
                  <a:srgbClr val="141412"/>
                </a:solidFill>
                <a:effectLst/>
                <a:latin typeface="+mj-lt"/>
              </a:rPr>
              <a:t> </a:t>
            </a:r>
            <a:r>
              <a:rPr lang="pl-PL" sz="2500" b="1" i="0" dirty="0">
                <a:solidFill>
                  <a:schemeClr val="accent1">
                    <a:lumMod val="75000"/>
                  </a:schemeClr>
                </a:solidFill>
                <a:effectLst/>
                <a:latin typeface="+mj-lt"/>
              </a:rPr>
              <a:t>kilka kluczowych zasad</a:t>
            </a:r>
            <a:r>
              <a:rPr lang="pl-PL" sz="2500" b="0" i="0" dirty="0">
                <a:solidFill>
                  <a:srgbClr val="141412"/>
                </a:solidFill>
                <a:effectLst/>
                <a:latin typeface="+mj-lt"/>
              </a:rPr>
              <a:t>, których stosowanie w </a:t>
            </a:r>
            <a:r>
              <a:rPr lang="pl-PL" sz="2500" b="0" i="0" dirty="0" err="1">
                <a:solidFill>
                  <a:srgbClr val="141412"/>
                </a:solidFill>
                <a:effectLst/>
                <a:latin typeface="+mj-lt"/>
              </a:rPr>
              <a:t>storytellingu</a:t>
            </a:r>
            <a:r>
              <a:rPr lang="pl-PL" sz="2500" b="0" i="0" dirty="0">
                <a:solidFill>
                  <a:srgbClr val="141412"/>
                </a:solidFill>
                <a:effectLst/>
                <a:latin typeface="+mj-lt"/>
              </a:rPr>
              <a:t> przynosi konkretne korzyści. Są to:</a:t>
            </a:r>
          </a:p>
          <a:p>
            <a:pPr algn="l">
              <a:buFont typeface="Arial" panose="020B0604020202020204" pitchFamily="34" charset="0"/>
              <a:buChar char="•"/>
            </a:pPr>
            <a:r>
              <a:rPr lang="pl-PL" sz="2500" b="1" i="0" dirty="0">
                <a:solidFill>
                  <a:srgbClr val="141412"/>
                </a:solidFill>
                <a:effectLst/>
                <a:latin typeface="+mj-lt"/>
              </a:rPr>
              <a:t>mówienie do odbiorcy prostym językiem</a:t>
            </a:r>
            <a:r>
              <a:rPr lang="pl-PL" sz="2500" dirty="0">
                <a:solidFill>
                  <a:srgbClr val="141412"/>
                </a:solidFill>
                <a:latin typeface="+mj-lt"/>
              </a:rPr>
              <a:t>:</a:t>
            </a:r>
            <a:r>
              <a:rPr lang="pl-PL" sz="2500" b="0" i="0" dirty="0">
                <a:solidFill>
                  <a:srgbClr val="141412"/>
                </a:solidFill>
                <a:effectLst/>
                <a:latin typeface="+mj-lt"/>
              </a:rPr>
              <a:t> w taki sposób, aby w pełni zrozumiał kierowany do niego przekaz i nie miał żadnych wątpliwości co do intencji nadawcy. </a:t>
            </a:r>
            <a:r>
              <a:rPr lang="pl-PL" sz="2500" b="0" i="0" dirty="0">
                <a:solidFill>
                  <a:schemeClr val="accent1">
                    <a:lumMod val="75000"/>
                  </a:schemeClr>
                </a:solidFill>
                <a:effectLst/>
                <a:latin typeface="+mj-lt"/>
                <a:hlinkClick r:id="rId2">
                  <a:extLst>
                    <a:ext uri="{A12FA001-AC4F-418D-AE19-62706E023703}">
                      <ahyp:hlinkClr xmlns:ahyp="http://schemas.microsoft.com/office/drawing/2018/hyperlinkcolor" val="tx"/>
                    </a:ext>
                  </a:extLst>
                </a:hlinkClick>
              </a:rPr>
              <a:t>https://youtu.be/7HMTpvR4p48</a:t>
            </a:r>
            <a:endParaRPr lang="pl-PL" sz="2500" b="0" i="0" dirty="0">
              <a:solidFill>
                <a:schemeClr val="accent1">
                  <a:lumMod val="75000"/>
                </a:schemeClr>
              </a:solidFill>
              <a:effectLst/>
              <a:latin typeface="+mj-lt"/>
            </a:endParaRPr>
          </a:p>
          <a:p>
            <a:pPr algn="l">
              <a:buFont typeface="Arial" panose="020B0604020202020204" pitchFamily="34" charset="0"/>
              <a:buChar char="•"/>
            </a:pPr>
            <a:r>
              <a:rPr lang="pl-PL" sz="2500" b="1" i="0" dirty="0">
                <a:solidFill>
                  <a:srgbClr val="141412"/>
                </a:solidFill>
                <a:effectLst/>
                <a:latin typeface="+mj-lt"/>
              </a:rPr>
              <a:t>działanie na emocje odbiorcy</a:t>
            </a:r>
            <a:r>
              <a:rPr lang="pl-PL" sz="2500" dirty="0">
                <a:solidFill>
                  <a:srgbClr val="141412"/>
                </a:solidFill>
                <a:latin typeface="+mj-lt"/>
              </a:rPr>
              <a:t>:</a:t>
            </a:r>
            <a:r>
              <a:rPr lang="pl-PL" sz="2500" b="0" i="0" dirty="0">
                <a:solidFill>
                  <a:srgbClr val="141412"/>
                </a:solidFill>
                <a:effectLst/>
                <a:latin typeface="+mj-lt"/>
              </a:rPr>
              <a:t> aby przekaz pozostawił po sobie ślad w podświadomości, zmuszając do zastanowienia się nad poruszanym tematem. </a:t>
            </a:r>
            <a:r>
              <a:rPr lang="pl-PL" sz="2500" b="0" i="0" dirty="0">
                <a:solidFill>
                  <a:schemeClr val="accent1">
                    <a:lumMod val="75000"/>
                  </a:schemeClr>
                </a:solidFill>
                <a:effectLst/>
                <a:latin typeface="+mj-lt"/>
                <a:hlinkClick r:id="rId3">
                  <a:extLst>
                    <a:ext uri="{A12FA001-AC4F-418D-AE19-62706E023703}">
                      <ahyp:hlinkClr xmlns:ahyp="http://schemas.microsoft.com/office/drawing/2018/hyperlinkcolor" val="tx"/>
                    </a:ext>
                  </a:extLst>
                </a:hlinkClick>
              </a:rPr>
              <a:t>https://youtu.be/wLh3p9JBpc0</a:t>
            </a:r>
            <a:endParaRPr lang="pl-PL" sz="2500" b="0" i="0" dirty="0">
              <a:solidFill>
                <a:schemeClr val="accent1">
                  <a:lumMod val="75000"/>
                </a:schemeClr>
              </a:solidFill>
              <a:effectLst/>
              <a:latin typeface="+mj-lt"/>
            </a:endParaRPr>
          </a:p>
          <a:p>
            <a:pPr algn="l">
              <a:buFont typeface="Arial" panose="020B0604020202020204" pitchFamily="34" charset="0"/>
              <a:buChar char="•"/>
            </a:pPr>
            <a:r>
              <a:rPr lang="pl-PL" sz="2500" b="1" i="0" dirty="0">
                <a:solidFill>
                  <a:srgbClr val="141412"/>
                </a:solidFill>
                <a:effectLst/>
                <a:latin typeface="+mj-lt"/>
              </a:rPr>
              <a:t>przekazywanie cennej wiedzy</a:t>
            </a:r>
            <a:r>
              <a:rPr lang="pl-PL" sz="2500" b="0" i="0" dirty="0">
                <a:solidFill>
                  <a:srgbClr val="141412"/>
                </a:solidFill>
                <a:effectLst/>
                <a:latin typeface="+mj-lt"/>
              </a:rPr>
              <a:t>: oprócz działania na emocje przekaz </a:t>
            </a:r>
            <a:r>
              <a:rPr lang="pl-PL" sz="2500" b="0" i="0" dirty="0" err="1">
                <a:solidFill>
                  <a:srgbClr val="141412"/>
                </a:solidFill>
                <a:effectLst/>
                <a:latin typeface="+mj-lt"/>
              </a:rPr>
              <a:t>storytellingowy</a:t>
            </a:r>
            <a:r>
              <a:rPr lang="pl-PL" sz="2500" b="0" i="0" dirty="0">
                <a:solidFill>
                  <a:srgbClr val="141412"/>
                </a:solidFill>
                <a:effectLst/>
                <a:latin typeface="+mj-lt"/>
              </a:rPr>
              <a:t> może nieść również cenną z punktu widzenia odbiorcy wiedzę, która pozwoli mu lepiej zapamiętać nadawcę komunikatu. </a:t>
            </a:r>
            <a:r>
              <a:rPr lang="pl-PL" sz="2500" b="0" i="0" dirty="0">
                <a:solidFill>
                  <a:schemeClr val="accent1">
                    <a:lumMod val="75000"/>
                  </a:schemeClr>
                </a:solidFill>
                <a:effectLst/>
                <a:latin typeface="+mj-lt"/>
                <a:hlinkClick r:id="rId4">
                  <a:extLst>
                    <a:ext uri="{A12FA001-AC4F-418D-AE19-62706E023703}">
                      <ahyp:hlinkClr xmlns:ahyp="http://schemas.microsoft.com/office/drawing/2018/hyperlinkcolor" val="tx"/>
                    </a:ext>
                  </a:extLst>
                </a:hlinkClick>
              </a:rPr>
              <a:t>https://youtu.be/yetFk7QoSck</a:t>
            </a:r>
            <a:endParaRPr lang="pl-PL" sz="2500" b="0" i="0" dirty="0">
              <a:solidFill>
                <a:schemeClr val="accent1">
                  <a:lumMod val="75000"/>
                </a:schemeClr>
              </a:solidFill>
              <a:effectLst/>
              <a:latin typeface="+mj-lt"/>
            </a:endParaRPr>
          </a:p>
          <a:p>
            <a:pPr>
              <a:buFont typeface="Arial" panose="020B0604020202020204" pitchFamily="34" charset="0"/>
              <a:buChar char="•"/>
            </a:pPr>
            <a:r>
              <a:rPr lang="pl-PL" sz="2500" b="1" dirty="0">
                <a:solidFill>
                  <a:srgbClr val="141412"/>
                </a:solidFill>
                <a:latin typeface="+mj-lt"/>
              </a:rPr>
              <a:t>spraw, by bohaterowie opowieści dali się lubić: </a:t>
            </a:r>
            <a:r>
              <a:rPr lang="pl-PL" sz="2500" dirty="0">
                <a:solidFill>
                  <a:srgbClr val="141412"/>
                </a:solidFill>
                <a:latin typeface="+mj-lt"/>
              </a:rPr>
              <a:t>bohaterowie historii powinni mieć w sobie coś, co wzbudzi sympatię odbiorców. Nie oznacza to, że muszą być oni wyidealizowani. Znacznie ważniejsze jest, by można się było z nimi utożsamić. Dlatego opowiadając historię nie musimy bać się pokazywania słabości. </a:t>
            </a:r>
            <a:r>
              <a:rPr lang="pl-PL" sz="2500" dirty="0" err="1">
                <a:solidFill>
                  <a:srgbClr val="141412"/>
                </a:solidFill>
                <a:latin typeface="+mj-lt"/>
              </a:rPr>
              <a:t>Storytelling</a:t>
            </a:r>
            <a:r>
              <a:rPr lang="pl-PL" sz="2500" dirty="0">
                <a:solidFill>
                  <a:srgbClr val="141412"/>
                </a:solidFill>
                <a:latin typeface="+mj-lt"/>
              </a:rPr>
              <a:t> musi odzwierciedlać ludzkie wartości. </a:t>
            </a:r>
            <a:r>
              <a:rPr lang="pl-PL" sz="2500" dirty="0">
                <a:solidFill>
                  <a:schemeClr val="accent1">
                    <a:lumMod val="75000"/>
                  </a:schemeClr>
                </a:solidFill>
                <a:latin typeface="+mj-lt"/>
                <a:hlinkClick r:id="rId5">
                  <a:extLst>
                    <a:ext uri="{A12FA001-AC4F-418D-AE19-62706E023703}">
                      <ahyp:hlinkClr xmlns:ahyp="http://schemas.microsoft.com/office/drawing/2018/hyperlinkcolor" val="tx"/>
                    </a:ext>
                  </a:extLst>
                </a:hlinkClick>
              </a:rPr>
              <a:t>https://youtu.be/PVFLEcg-EhY</a:t>
            </a:r>
            <a:endParaRPr lang="pl-PL" sz="2500" b="1" dirty="0">
              <a:solidFill>
                <a:schemeClr val="accent1">
                  <a:lumMod val="75000"/>
                </a:schemeClr>
              </a:solidFill>
              <a:latin typeface="+mj-lt"/>
            </a:endParaRPr>
          </a:p>
          <a:p>
            <a:pPr algn="l">
              <a:buFont typeface="Arial" panose="020B0604020202020204" pitchFamily="34" charset="0"/>
              <a:buChar char="•"/>
            </a:pPr>
            <a:r>
              <a:rPr lang="pl-PL" sz="2500" b="1" dirty="0">
                <a:solidFill>
                  <a:srgbClr val="141412"/>
                </a:solidFill>
                <a:latin typeface="+mj-lt"/>
              </a:rPr>
              <a:t>n</a:t>
            </a:r>
            <a:r>
              <a:rPr lang="pl-PL" sz="2500" b="1" i="0" dirty="0">
                <a:solidFill>
                  <a:srgbClr val="141412"/>
                </a:solidFill>
                <a:effectLst/>
                <a:latin typeface="+mj-lt"/>
              </a:rPr>
              <a:t>ie mów o sobie: </a:t>
            </a:r>
            <a:r>
              <a:rPr lang="pl-PL" sz="2500" dirty="0">
                <a:solidFill>
                  <a:srgbClr val="141412"/>
                </a:solidFill>
                <a:latin typeface="+mj-lt"/>
              </a:rPr>
              <a:t>n</a:t>
            </a:r>
            <a:r>
              <a:rPr lang="pl-PL" sz="2500" b="0" i="0" dirty="0">
                <a:solidFill>
                  <a:srgbClr val="141412"/>
                </a:solidFill>
                <a:effectLst/>
                <a:latin typeface="+mj-lt"/>
              </a:rPr>
              <a:t>arracja w reklamie i biznesie nie może koncertować się wokół samej marki. Trzeba zdać sobie sprawę, że w przytaczanej historii tak naprawdę to nie my jesteśmy ważni, lecz jej odbiorcy. </a:t>
            </a:r>
            <a:r>
              <a:rPr lang="pl-PL" sz="2500" b="0" i="0" dirty="0">
                <a:solidFill>
                  <a:schemeClr val="accent1">
                    <a:lumMod val="75000"/>
                  </a:schemeClr>
                </a:solidFill>
                <a:effectLst/>
                <a:latin typeface="+mj-lt"/>
                <a:hlinkClick r:id="rId6">
                  <a:extLst>
                    <a:ext uri="{A12FA001-AC4F-418D-AE19-62706E023703}">
                      <ahyp:hlinkClr xmlns:ahyp="http://schemas.microsoft.com/office/drawing/2018/hyperlinkcolor" val="tx"/>
                    </a:ext>
                  </a:extLst>
                </a:hlinkClick>
              </a:rPr>
              <a:t>https://youtu.be/SQ_fQvhk0fU</a:t>
            </a:r>
            <a:endParaRPr lang="pl-PL" sz="2500" b="0" i="0" dirty="0">
              <a:solidFill>
                <a:schemeClr val="accent1">
                  <a:lumMod val="75000"/>
                </a:schemeClr>
              </a:solidFill>
              <a:effectLst/>
              <a:latin typeface="+mj-lt"/>
            </a:endParaRPr>
          </a:p>
          <a:p>
            <a:pPr algn="l">
              <a:buFont typeface="Arial" panose="020B0604020202020204" pitchFamily="34" charset="0"/>
              <a:buChar char="•"/>
            </a:pPr>
            <a:r>
              <a:rPr lang="pl-PL" sz="2500" b="1" i="0" dirty="0">
                <a:solidFill>
                  <a:srgbClr val="141412"/>
                </a:solidFill>
                <a:effectLst/>
                <a:latin typeface="+mj-lt"/>
              </a:rPr>
              <a:t>łamanie schematów</a:t>
            </a:r>
            <a:r>
              <a:rPr lang="pl-PL" sz="2500" dirty="0">
                <a:solidFill>
                  <a:srgbClr val="141412"/>
                </a:solidFill>
                <a:latin typeface="+mj-lt"/>
              </a:rPr>
              <a:t>:</a:t>
            </a:r>
            <a:r>
              <a:rPr lang="pl-PL" sz="2500" b="0" i="0" dirty="0">
                <a:solidFill>
                  <a:srgbClr val="141412"/>
                </a:solidFill>
                <a:effectLst/>
                <a:latin typeface="+mj-lt"/>
              </a:rPr>
              <a:t> które w dobrze zaplanowanej opowieści wprowadza pewną dozę nieprzewidywalności i zaskoczenie, pozwalając zmusić odbiorcę do głębszego skupienia się na przekazie. </a:t>
            </a:r>
            <a:r>
              <a:rPr lang="pl-PL" sz="2500" b="0" i="0" dirty="0">
                <a:solidFill>
                  <a:schemeClr val="accent1">
                    <a:lumMod val="75000"/>
                  </a:schemeClr>
                </a:solidFill>
                <a:effectLst/>
                <a:latin typeface="+mj-lt"/>
                <a:hlinkClick r:id="rId7">
                  <a:extLst>
                    <a:ext uri="{A12FA001-AC4F-418D-AE19-62706E023703}">
                      <ahyp:hlinkClr xmlns:ahyp="http://schemas.microsoft.com/office/drawing/2018/hyperlinkcolor" val="tx"/>
                    </a:ext>
                  </a:extLst>
                </a:hlinkClick>
              </a:rPr>
              <a:t>https://youtu.be/5xJI4zYR5o8</a:t>
            </a:r>
            <a:endParaRPr lang="pl-PL" sz="2500" b="0" i="0" dirty="0">
              <a:solidFill>
                <a:schemeClr val="accent1">
                  <a:lumMod val="75000"/>
                </a:schemeClr>
              </a:solidFill>
              <a:effectLst/>
              <a:latin typeface="+mj-lt"/>
            </a:endParaRPr>
          </a:p>
          <a:p>
            <a:endParaRPr lang="pl-PL" dirty="0"/>
          </a:p>
        </p:txBody>
      </p:sp>
    </p:spTree>
    <p:extLst>
      <p:ext uri="{BB962C8B-B14F-4D97-AF65-F5344CB8AC3E}">
        <p14:creationId xmlns:p14="http://schemas.microsoft.com/office/powerpoint/2010/main" val="1543391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ytuł 12">
            <a:extLst>
              <a:ext uri="{FF2B5EF4-FFF2-40B4-BE49-F238E27FC236}">
                <a16:creationId xmlns:a16="http://schemas.microsoft.com/office/drawing/2014/main" id="{AA1A3FE0-BB01-4BDF-AE67-0A6F8E45F3E1}"/>
              </a:ext>
            </a:extLst>
          </p:cNvPr>
          <p:cNvSpPr>
            <a:spLocks noGrp="1"/>
          </p:cNvSpPr>
          <p:nvPr>
            <p:ph type="title"/>
          </p:nvPr>
        </p:nvSpPr>
        <p:spPr/>
        <p:txBody>
          <a:bodyPr/>
          <a:lstStyle/>
          <a:p>
            <a:r>
              <a:rPr lang="pl-PL" dirty="0"/>
              <a:t>Stwórz konflikt🗣</a:t>
            </a:r>
          </a:p>
        </p:txBody>
      </p:sp>
      <p:sp>
        <p:nvSpPr>
          <p:cNvPr id="14" name="Symbol zastępczy zawartości 13">
            <a:extLst>
              <a:ext uri="{FF2B5EF4-FFF2-40B4-BE49-F238E27FC236}">
                <a16:creationId xmlns:a16="http://schemas.microsoft.com/office/drawing/2014/main" id="{44188BDC-911F-4FBB-80BB-ECAAEE157AD0}"/>
              </a:ext>
            </a:extLst>
          </p:cNvPr>
          <p:cNvSpPr>
            <a:spLocks noGrp="1"/>
          </p:cNvSpPr>
          <p:nvPr>
            <p:ph idx="1"/>
          </p:nvPr>
        </p:nvSpPr>
        <p:spPr>
          <a:xfrm>
            <a:off x="521971" y="2752725"/>
            <a:ext cx="5316855" cy="3218909"/>
          </a:xfrm>
        </p:spPr>
        <p:txBody>
          <a:bodyPr>
            <a:normAutofit/>
          </a:bodyPr>
          <a:lstStyle/>
          <a:p>
            <a:pPr algn="l"/>
            <a:r>
              <a:rPr lang="pl-PL" sz="1600" b="0" i="0" dirty="0">
                <a:solidFill>
                  <a:srgbClr val="141412"/>
                </a:solidFill>
                <a:effectLst/>
                <a:latin typeface="+mj-lt"/>
              </a:rPr>
              <a:t>Dobra historia może być </a:t>
            </a:r>
            <a:r>
              <a:rPr lang="pl-PL" sz="1600" b="1" i="0" dirty="0">
                <a:solidFill>
                  <a:srgbClr val="141412"/>
                </a:solidFill>
                <a:effectLst/>
                <a:latin typeface="+mj-lt"/>
              </a:rPr>
              <a:t>oparta na konflikcie</a:t>
            </a:r>
            <a:r>
              <a:rPr lang="pl-PL" sz="1600" b="0" i="0" dirty="0">
                <a:solidFill>
                  <a:srgbClr val="141412"/>
                </a:solidFill>
                <a:effectLst/>
                <a:latin typeface="+mj-lt"/>
              </a:rPr>
              <a:t>, ponieważ konflikt fenomenalnie sprawdza się w marketingu. Dzięki niemu odbiorcy angażują się w spór, kibicują stronom konfliktu i czekają na ciąg dalszy. Doskonale widać to na przykładzie takich marek jak Apple vs Microsoft, Audi vs BMW, Pepsi Cola vs Coca Cola czy </a:t>
            </a:r>
            <a:r>
              <a:rPr lang="pl-PL" sz="1600" b="0" i="0" dirty="0" err="1">
                <a:solidFill>
                  <a:srgbClr val="141412"/>
                </a:solidFill>
                <a:effectLst/>
                <a:latin typeface="+mj-lt"/>
              </a:rPr>
              <a:t>Burger</a:t>
            </a:r>
            <a:r>
              <a:rPr lang="pl-PL" sz="1600" b="0" i="0" dirty="0">
                <a:solidFill>
                  <a:srgbClr val="141412"/>
                </a:solidFill>
                <a:effectLst/>
                <a:latin typeface="+mj-lt"/>
              </a:rPr>
              <a:t> King vs </a:t>
            </a:r>
            <a:r>
              <a:rPr lang="pl-PL" sz="1600" b="0" i="0" dirty="0" err="1">
                <a:solidFill>
                  <a:srgbClr val="141412"/>
                </a:solidFill>
                <a:effectLst/>
                <a:latin typeface="+mj-lt"/>
              </a:rPr>
              <a:t>McDonald’s</a:t>
            </a:r>
            <a:r>
              <a:rPr lang="pl-PL" sz="1600" b="0" i="0" dirty="0">
                <a:solidFill>
                  <a:srgbClr val="141412"/>
                </a:solidFill>
                <a:effectLst/>
                <a:latin typeface="+mj-lt"/>
              </a:rPr>
              <a:t>.</a:t>
            </a:r>
          </a:p>
          <a:p>
            <a:br>
              <a:rPr lang="pl-PL" dirty="0"/>
            </a:br>
            <a:endParaRPr lang="pl-PL" dirty="0"/>
          </a:p>
        </p:txBody>
      </p:sp>
      <p:pic>
        <p:nvPicPr>
          <p:cNvPr id="1026" name="Picture 2">
            <a:extLst>
              <a:ext uri="{FF2B5EF4-FFF2-40B4-BE49-F238E27FC236}">
                <a16:creationId xmlns:a16="http://schemas.microsoft.com/office/drawing/2014/main" id="{514EA953-1AA8-4ACB-84CD-34AAC55274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4525" y="2108201"/>
            <a:ext cx="5316855" cy="38634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04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5226A1D3-C373-47CC-B5D3-5CB8BE84557E}"/>
              </a:ext>
            </a:extLst>
          </p:cNvPr>
          <p:cNvSpPr>
            <a:spLocks noGrp="1"/>
          </p:cNvSpPr>
          <p:nvPr>
            <p:ph type="title"/>
          </p:nvPr>
        </p:nvSpPr>
        <p:spPr/>
        <p:txBody>
          <a:bodyPr>
            <a:normAutofit/>
          </a:bodyPr>
          <a:lstStyle/>
          <a:p>
            <a:r>
              <a:rPr lang="pl-PL" sz="2400" dirty="0"/>
              <a:t>Cztery elementy o kompleksowym podejściu do </a:t>
            </a:r>
            <a:r>
              <a:rPr lang="pl-PL" sz="2400" dirty="0" err="1"/>
              <a:t>Storytellingu</a:t>
            </a:r>
            <a:endParaRPr lang="pl-PL" sz="2400" dirty="0"/>
          </a:p>
        </p:txBody>
      </p:sp>
      <p:sp>
        <p:nvSpPr>
          <p:cNvPr id="3" name="Symbol zastępczy zawartości 2">
            <a:extLst>
              <a:ext uri="{FF2B5EF4-FFF2-40B4-BE49-F238E27FC236}">
                <a16:creationId xmlns:a16="http://schemas.microsoft.com/office/drawing/2014/main" id="{2AE02F97-CF6C-4391-8559-678FF5228C9B}"/>
              </a:ext>
            </a:extLst>
          </p:cNvPr>
          <p:cNvSpPr>
            <a:spLocks noGrp="1"/>
          </p:cNvSpPr>
          <p:nvPr>
            <p:ph idx="1"/>
          </p:nvPr>
        </p:nvSpPr>
        <p:spPr/>
        <p:txBody>
          <a:bodyPr>
            <a:normAutofit/>
          </a:bodyPr>
          <a:lstStyle/>
          <a:p>
            <a:pPr>
              <a:buFont typeface="Arial" panose="020B0604020202020204" pitchFamily="34" charset="0"/>
              <a:buChar char="•"/>
            </a:pPr>
            <a:r>
              <a:rPr lang="pl-PL" sz="1600" dirty="0">
                <a:latin typeface="+mj-lt"/>
              </a:rPr>
              <a:t> </a:t>
            </a:r>
            <a:r>
              <a:rPr lang="pl-PL" sz="1600" b="1" dirty="0">
                <a:latin typeface="+mj-lt"/>
              </a:rPr>
              <a:t>Nadrzędny przekaz </a:t>
            </a:r>
            <a:r>
              <a:rPr lang="pl-PL" sz="1600" dirty="0">
                <a:latin typeface="+mj-lt"/>
              </a:rPr>
              <a:t>opowieści to inaczej jej morał, pewna uniwersalna prawda znana ludziom, którą warto przypominać im raz na jakiś czas, dla podtrzymania określonych wartości.</a:t>
            </a:r>
          </a:p>
          <a:p>
            <a:pPr>
              <a:buFont typeface="Arial" panose="020B0604020202020204" pitchFamily="34" charset="0"/>
              <a:buChar char="•"/>
            </a:pPr>
            <a:r>
              <a:rPr lang="pl-PL" sz="1600" b="1" dirty="0">
                <a:latin typeface="+mj-lt"/>
              </a:rPr>
              <a:t>Konflikt </a:t>
            </a:r>
            <a:r>
              <a:rPr lang="pl-PL" sz="1600" dirty="0">
                <a:latin typeface="+mj-lt"/>
              </a:rPr>
              <a:t>stanowi siłę napędową opowieści. W przypadku opowieści marki pozwala zrozumieć, jakich ideałów i wartości marka broni, a przeciwko komu lub czemu występuje.</a:t>
            </a:r>
          </a:p>
          <a:p>
            <a:pPr>
              <a:buFont typeface="Arial" panose="020B0604020202020204" pitchFamily="34" charset="0"/>
              <a:buChar char="•"/>
            </a:pPr>
            <a:r>
              <a:rPr lang="pl-PL" sz="1600" b="1" dirty="0">
                <a:latin typeface="+mj-lt"/>
              </a:rPr>
              <a:t>Postacie </a:t>
            </a:r>
            <a:r>
              <a:rPr lang="pl-PL" sz="1600" dirty="0">
                <a:latin typeface="+mj-lt"/>
              </a:rPr>
              <a:t>to przede wszystkim bohater, który chce zrealizować określony cel oraz adwersarz, który staje mu na drodze do realizacji tego celu, jak również beneficjent (ktoś, kto skorzysta na realizacji celu przez bohatera) oraz inne postacie wspierające bohatera lub adwersarza.</a:t>
            </a:r>
          </a:p>
          <a:p>
            <a:pPr>
              <a:buFont typeface="Arial" panose="020B0604020202020204" pitchFamily="34" charset="0"/>
              <a:buChar char="•"/>
            </a:pPr>
            <a:r>
              <a:rPr lang="pl-PL" sz="1600" b="1" dirty="0">
                <a:latin typeface="+mj-lt"/>
              </a:rPr>
              <a:t>Archetyp </a:t>
            </a:r>
            <a:r>
              <a:rPr lang="pl-PL" sz="1600" dirty="0">
                <a:latin typeface="+mj-lt"/>
              </a:rPr>
              <a:t>jest tym co spaja wszystkie opowieści danej marki, czyli zbiorowy wzór podstawowy, o mitologicznym charakterze, przekazywany z pokolenia na pokolenie i odnoszący się do ludzkości w ogóle (nie do pojedynczej jednostki) – posiadający więc znamiona zbiorowej świadomości          [Jung, 1993].</a:t>
            </a:r>
          </a:p>
        </p:txBody>
      </p:sp>
    </p:spTree>
    <p:extLst>
      <p:ext uri="{BB962C8B-B14F-4D97-AF65-F5344CB8AC3E}">
        <p14:creationId xmlns:p14="http://schemas.microsoft.com/office/powerpoint/2010/main" val="119341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ytuł 1">
            <a:extLst>
              <a:ext uri="{FF2B5EF4-FFF2-40B4-BE49-F238E27FC236}">
                <a16:creationId xmlns:a16="http://schemas.microsoft.com/office/drawing/2014/main" id="{A9D109F5-524A-4E90-A664-15F0C787EF64}"/>
              </a:ext>
            </a:extLst>
          </p:cNvPr>
          <p:cNvSpPr>
            <a:spLocks noGrp="1"/>
          </p:cNvSpPr>
          <p:nvPr>
            <p:ph type="title"/>
          </p:nvPr>
        </p:nvSpPr>
        <p:spPr/>
        <p:txBody>
          <a:bodyPr/>
          <a:lstStyle/>
          <a:p>
            <a:r>
              <a:rPr lang="pl-PL" dirty="0"/>
              <a:t>Przykłady Archetypów</a:t>
            </a:r>
          </a:p>
        </p:txBody>
      </p:sp>
      <p:pic>
        <p:nvPicPr>
          <p:cNvPr id="6" name="Symbol zastępczy zawartości 5">
            <a:extLst>
              <a:ext uri="{FF2B5EF4-FFF2-40B4-BE49-F238E27FC236}">
                <a16:creationId xmlns:a16="http://schemas.microsoft.com/office/drawing/2014/main" id="{EDD00A0A-C0C9-400C-B120-BBBE8C25C8A0}"/>
              </a:ext>
            </a:extLst>
          </p:cNvPr>
          <p:cNvPicPr>
            <a:picLocks noGrp="1" noChangeAspect="1"/>
          </p:cNvPicPr>
          <p:nvPr>
            <p:ph idx="1"/>
          </p:nvPr>
        </p:nvPicPr>
        <p:blipFill>
          <a:blip r:embed="rId2"/>
          <a:stretch>
            <a:fillRect/>
          </a:stretch>
        </p:blipFill>
        <p:spPr>
          <a:xfrm>
            <a:off x="2077687" y="2108200"/>
            <a:ext cx="8096951" cy="3760788"/>
          </a:xfrm>
        </p:spPr>
      </p:pic>
    </p:spTree>
    <p:extLst>
      <p:ext uri="{BB962C8B-B14F-4D97-AF65-F5344CB8AC3E}">
        <p14:creationId xmlns:p14="http://schemas.microsoft.com/office/powerpoint/2010/main" val="1313383484"/>
      </p:ext>
    </p:extLst>
  </p:cSld>
  <p:clrMapOvr>
    <a:masterClrMapping/>
  </p:clrMapOvr>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_41798950_TF56160789" id="{322F98B7-A80C-4988-AFAA-78CFE7AA476F}" vid="{F3BB283F-3ABA-4679-A0D8-972A395C2975}"/>
    </a:ext>
  </a:extLst>
</a:theme>
</file>

<file path=ppt/theme/theme2.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Motyw pakietu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{D15CE97E-66A9-4934-8EAE-333E0CDE5CAC}tf56160789_win32</Template>
  <TotalTime>8481</TotalTime>
  <Words>6027</Words>
  <Application>Microsoft Office PowerPoint</Application>
  <PresentationFormat>Panoramiczny</PresentationFormat>
  <Paragraphs>290</Paragraphs>
  <Slides>58</Slides>
  <Notes>0</Notes>
  <HiddenSlides>0</HiddenSlides>
  <MMClips>0</MMClips>
  <ScaleCrop>false</ScaleCrop>
  <HeadingPairs>
    <vt:vector size="6" baseType="variant">
      <vt:variant>
        <vt:lpstr>Używane czcionki</vt:lpstr>
      </vt:variant>
      <vt:variant>
        <vt:i4>5</vt:i4>
      </vt:variant>
      <vt:variant>
        <vt:lpstr>Motyw</vt:lpstr>
      </vt:variant>
      <vt:variant>
        <vt:i4>1</vt:i4>
      </vt:variant>
      <vt:variant>
        <vt:lpstr>Tytuły slajdów</vt:lpstr>
      </vt:variant>
      <vt:variant>
        <vt:i4>58</vt:i4>
      </vt:variant>
    </vt:vector>
  </HeadingPairs>
  <TitlesOfParts>
    <vt:vector size="64" baseType="lpstr">
      <vt:lpstr>Arial</vt:lpstr>
      <vt:lpstr>Bookman Old Style</vt:lpstr>
      <vt:lpstr>Calibri</vt:lpstr>
      <vt:lpstr>Franklin Gothic Book</vt:lpstr>
      <vt:lpstr>Symbol</vt:lpstr>
      <vt:lpstr>1_RetrospectVTI</vt:lpstr>
      <vt:lpstr>Komunikacja marketingowa</vt:lpstr>
      <vt:lpstr>Nowa koncepcja budowania wizerunku marki w epoce kreatywnej </vt:lpstr>
      <vt:lpstr>„Opowiadanie historii jest najbardziej skutecznym sposobem, aby umieszczać pomysły w dzisiejszym świecie”.</vt:lpstr>
      <vt:lpstr>Co to jest Storytelling? 📖</vt:lpstr>
      <vt:lpstr>Dwa rodzaje Storytellingu</vt:lpstr>
      <vt:lpstr>Zasady Storytellingu</vt:lpstr>
      <vt:lpstr>Stwórz konflikt🗣</vt:lpstr>
      <vt:lpstr>Cztery elementy o kompleksowym podejściu do Storytellingu</vt:lpstr>
      <vt:lpstr>Przykłady Archetypów</vt:lpstr>
      <vt:lpstr>Badania nad skutecznością Storytellingu📈</vt:lpstr>
      <vt:lpstr>Obszary dalszych badań oraz implikacje menedżerskie</vt:lpstr>
      <vt:lpstr>Zainteresowanie koncepcją Storytellingu…</vt:lpstr>
      <vt:lpstr>Ciekawostka💡</vt:lpstr>
      <vt:lpstr>Co to takiego?</vt:lpstr>
      <vt:lpstr>Blog i jego znaczenie👥</vt:lpstr>
      <vt:lpstr>Brand blogging</vt:lpstr>
      <vt:lpstr>Blogger relations👫</vt:lpstr>
      <vt:lpstr>W jaki sposób Blogger relations buduje pozytywne relacje z blogerami?</vt:lpstr>
      <vt:lpstr>Guest Blogging – co to jest?👻</vt:lpstr>
      <vt:lpstr>Co możesz zyskać dzięki wpisom gościnnym?</vt:lpstr>
      <vt:lpstr>Dlaczego warto z nich korzystać?</vt:lpstr>
      <vt:lpstr>O czym pamiętać przygotowując wpisy gościnne na bloga?</vt:lpstr>
      <vt:lpstr>Czego unikać przygotowując wpisy gościnne?</vt:lpstr>
      <vt:lpstr>Influencer Marketing </vt:lpstr>
      <vt:lpstr>Influencer Marketing📸 </vt:lpstr>
      <vt:lpstr>Reklama ukryta</vt:lpstr>
      <vt:lpstr>Koszta i cena promocji💰</vt:lpstr>
      <vt:lpstr>Dlaczego Influencer Marketing jest taki skuteczny?</vt:lpstr>
      <vt:lpstr>Sylwetki polskich influencerów📲</vt:lpstr>
      <vt:lpstr>Sylwetki polskich influencerów📲</vt:lpstr>
      <vt:lpstr>Sylwetki polskich influencerów📲</vt:lpstr>
      <vt:lpstr>Maketing bezpośredni</vt:lpstr>
      <vt:lpstr>Marketing bezpośredni</vt:lpstr>
      <vt:lpstr>Rodzaje marketingu bezpośredniego</vt:lpstr>
      <vt:lpstr>Narzędzia marketingu bezpośredniego</vt:lpstr>
      <vt:lpstr>Rozwój marketingu bezpośredniego</vt:lpstr>
      <vt:lpstr>Korzyści z marketingu bezpośredniego</vt:lpstr>
      <vt:lpstr>Prezentacja programu PowerPoint</vt:lpstr>
      <vt:lpstr>Komunikacja wizualna🎨</vt:lpstr>
      <vt:lpstr>Komunikaty wizualne</vt:lpstr>
      <vt:lpstr>Podział mediów</vt:lpstr>
      <vt:lpstr>Telewizja📺</vt:lpstr>
      <vt:lpstr>Prasa📰</vt:lpstr>
      <vt:lpstr>Internet📡</vt:lpstr>
      <vt:lpstr>Reklama zewnętrzna – miejska🖼</vt:lpstr>
      <vt:lpstr>Lokowanie produktu</vt:lpstr>
      <vt:lpstr>Ciekawostka💡</vt:lpstr>
      <vt:lpstr>Czym się zajmuje?</vt:lpstr>
      <vt:lpstr>Konsumpcjonizm👚👠</vt:lpstr>
      <vt:lpstr>Konsumpcja a konsumpcjonizm</vt:lpstr>
      <vt:lpstr>Potrzeby a konsumpcjonizm</vt:lpstr>
      <vt:lpstr>Pozytywne aspekty konsumpcji i konsumpcjonizmu</vt:lpstr>
      <vt:lpstr>Negatywne aspekty konsumpcjonizmu</vt:lpstr>
      <vt:lpstr>Konsumpcjonizm - współcześnie</vt:lpstr>
      <vt:lpstr>Konsumpcjonizm jako choroba</vt:lpstr>
      <vt:lpstr>Czy można wyrwać się z konsumpcjonizmu?</vt:lpstr>
      <vt:lpstr>Dziękuję za uwagę!😊</vt:lpstr>
      <vt:lpstr>Bibliografia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Storytelling</dc:title>
  <dc:creator>Kinga</dc:creator>
  <cp:lastModifiedBy>Kinga</cp:lastModifiedBy>
  <cp:revision>125</cp:revision>
  <dcterms:created xsi:type="dcterms:W3CDTF">2020-12-13T18:05:58Z</dcterms:created>
  <dcterms:modified xsi:type="dcterms:W3CDTF">2021-01-10T08:16:07Z</dcterms:modified>
</cp:coreProperties>
</file>