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/>
              <a:t>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813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Arithmetic </a:t>
            </a:r>
            <a:r>
              <a:rPr lang="en-US" sz="2200" b="1" dirty="0"/>
              <a:t>Operator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BASH </a:t>
            </a:r>
            <a:r>
              <a:rPr lang="en-US" sz="2000" dirty="0"/>
              <a:t>don’t have any mechanism to perform arithmetic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uses </a:t>
            </a:r>
            <a:r>
              <a:rPr lang="en-US" sz="2000" dirty="0" err="1"/>
              <a:t>expr</a:t>
            </a:r>
            <a:r>
              <a:rPr lang="en-US" sz="2000" dirty="0"/>
              <a:t> [external program] to perform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err="1" smtClean="0"/>
              <a:t>expr</a:t>
            </a:r>
            <a:r>
              <a:rPr lang="en-US" sz="2000" dirty="0" smtClean="0"/>
              <a:t> </a:t>
            </a:r>
            <a:r>
              <a:rPr lang="en-US" sz="2000" dirty="0"/>
              <a:t>only performs integer operations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Floating </a:t>
            </a:r>
            <a:r>
              <a:rPr lang="en-US" sz="2000" dirty="0"/>
              <a:t>value calculations are discussed later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****</a:t>
            </a:r>
            <a:r>
              <a:rPr lang="en-US" sz="2000" dirty="0">
                <a:solidFill>
                  <a:srgbClr val="FF0000"/>
                </a:solidFill>
              </a:rPr>
              <a:t>Most Important Things to Remember</a:t>
            </a:r>
            <a:r>
              <a:rPr lang="en-US" sz="2000" dirty="0" smtClean="0">
                <a:solidFill>
                  <a:srgbClr val="FF0000"/>
                </a:solidFill>
              </a:rPr>
              <a:t>****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There </a:t>
            </a:r>
            <a:r>
              <a:rPr lang="en-US" sz="2000" dirty="0"/>
              <a:t>must be spaces between operators and expressions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2000" dirty="0" smtClean="0"/>
              <a:t>	2+2 </a:t>
            </a:r>
            <a:r>
              <a:rPr lang="en-US" sz="2000" dirty="0"/>
              <a:t>is not correct it should be 2 + 2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should be written like `</a:t>
            </a:r>
            <a:r>
              <a:rPr lang="en-US" sz="2000" dirty="0" err="1"/>
              <a:t>expr</a:t>
            </a:r>
            <a:r>
              <a:rPr lang="en-US" sz="2000" dirty="0"/>
              <a:t> 2 + 2` or $(</a:t>
            </a:r>
            <a:r>
              <a:rPr lang="en-US" sz="2000" dirty="0" err="1"/>
              <a:t>expr</a:t>
            </a:r>
            <a:r>
              <a:rPr lang="en-US" sz="2000" dirty="0"/>
              <a:t> 2 + 2)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` </a:t>
            </a:r>
            <a:r>
              <a:rPr lang="en-US" sz="2000" dirty="0"/>
              <a:t>This symbol is called </a:t>
            </a:r>
            <a:r>
              <a:rPr lang="en-US" sz="2000" dirty="0" err="1"/>
              <a:t>backtick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Assuming </a:t>
            </a:r>
            <a:r>
              <a:rPr lang="en-US" sz="2000" b="1" dirty="0"/>
              <a:t>a=20 b=10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Addition </a:t>
            </a:r>
            <a:r>
              <a:rPr lang="en-US" sz="2000" b="1" dirty="0"/>
              <a:t>will be sum=$(</a:t>
            </a:r>
            <a:r>
              <a:rPr lang="en-US" sz="2000" b="1" dirty="0" err="1"/>
              <a:t>expr</a:t>
            </a:r>
            <a:r>
              <a:rPr lang="en-US" sz="2000" b="1" dirty="0"/>
              <a:t> $a +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/>
              <a:t>	sum</a:t>
            </a:r>
            <a:r>
              <a:rPr lang="en-US" sz="2000" dirty="0"/>
              <a:t>=`</a:t>
            </a:r>
            <a:r>
              <a:rPr lang="en-US" sz="2000" dirty="0" err="1"/>
              <a:t>expr</a:t>
            </a:r>
            <a:r>
              <a:rPr lang="en-US" sz="2000" dirty="0"/>
              <a:t> $a +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Subtraction </a:t>
            </a:r>
            <a:r>
              <a:rPr lang="en-US" sz="2000" b="1" dirty="0"/>
              <a:t>will be sub=$(</a:t>
            </a:r>
            <a:r>
              <a:rPr lang="en-US" sz="2000" b="1" dirty="0" err="1"/>
              <a:t>expr</a:t>
            </a:r>
            <a:r>
              <a:rPr lang="en-US" sz="2000" b="1" dirty="0"/>
              <a:t> $a -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/>
              <a:t>	sub</a:t>
            </a:r>
            <a:r>
              <a:rPr lang="en-US" sz="2000" dirty="0"/>
              <a:t>=`</a:t>
            </a:r>
            <a:r>
              <a:rPr lang="en-US" sz="2000" dirty="0" err="1"/>
              <a:t>expr</a:t>
            </a:r>
            <a:r>
              <a:rPr lang="en-US" sz="2000" dirty="0"/>
              <a:t> $a -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Multiplication </a:t>
            </a:r>
            <a:r>
              <a:rPr lang="en-US" sz="2000" b="1" dirty="0"/>
              <a:t>will be multi=$(</a:t>
            </a:r>
            <a:r>
              <a:rPr lang="en-US" sz="2000" b="1" dirty="0" err="1"/>
              <a:t>expr</a:t>
            </a:r>
            <a:r>
              <a:rPr lang="en-US" sz="2000" b="1" dirty="0"/>
              <a:t> $a \*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/>
              <a:t>	multi</a:t>
            </a:r>
            <a:r>
              <a:rPr lang="en-US" sz="2000" dirty="0"/>
              <a:t>=`</a:t>
            </a:r>
            <a:r>
              <a:rPr lang="en-US" sz="2000" dirty="0" err="1"/>
              <a:t>expr</a:t>
            </a:r>
            <a:r>
              <a:rPr lang="en-US" sz="2000" dirty="0"/>
              <a:t> $a \*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Division </a:t>
            </a:r>
            <a:r>
              <a:rPr lang="en-US" sz="2000" b="1" dirty="0"/>
              <a:t>will be div=$(</a:t>
            </a:r>
            <a:r>
              <a:rPr lang="en-US" sz="2000" b="1" dirty="0" err="1"/>
              <a:t>expr</a:t>
            </a:r>
            <a:r>
              <a:rPr lang="en-US" sz="2000" b="1" dirty="0"/>
              <a:t> $a /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/>
              <a:t>	div</a:t>
            </a:r>
            <a:r>
              <a:rPr lang="en-US" sz="2000" dirty="0"/>
              <a:t>=`</a:t>
            </a:r>
            <a:r>
              <a:rPr lang="en-US" sz="2000" dirty="0" err="1"/>
              <a:t>expr</a:t>
            </a:r>
            <a:r>
              <a:rPr lang="en-US" sz="2000" dirty="0"/>
              <a:t> $a / $b`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b="1" dirty="0" smtClean="0"/>
              <a:t>Modulus </a:t>
            </a:r>
            <a:r>
              <a:rPr lang="en-US" sz="2000" b="1" dirty="0"/>
              <a:t>will be mod==$(</a:t>
            </a:r>
            <a:r>
              <a:rPr lang="en-US" sz="2000" b="1" dirty="0" err="1"/>
              <a:t>expr</a:t>
            </a:r>
            <a:r>
              <a:rPr lang="en-US" sz="2000" b="1" dirty="0"/>
              <a:t> $a % $b) or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/>
              <a:t>	mod</a:t>
            </a:r>
            <a:r>
              <a:rPr lang="en-US" sz="2000" dirty="0"/>
              <a:t>=`</a:t>
            </a:r>
            <a:r>
              <a:rPr lang="en-US" sz="2000" dirty="0" err="1"/>
              <a:t>expr</a:t>
            </a:r>
            <a:r>
              <a:rPr lang="en-US" sz="2000" dirty="0"/>
              <a:t> $a % $b`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Relational </a:t>
            </a:r>
            <a:r>
              <a:rPr lang="en-US" sz="2000" dirty="0"/>
              <a:t>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 smtClean="0"/>
              <a:t>Bourne </a:t>
            </a:r>
            <a:r>
              <a:rPr lang="en-US" sz="1800" dirty="0"/>
              <a:t>Shell supports the following relational </a:t>
            </a:r>
            <a:r>
              <a:rPr lang="en-US" sz="1800" dirty="0" smtClean="0"/>
              <a:t>operators that </a:t>
            </a:r>
            <a:r>
              <a:rPr lang="en-US" sz="1800" dirty="0"/>
              <a:t>are specific to numeric values.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1800" dirty="0" smtClean="0"/>
              <a:t>Following </a:t>
            </a:r>
            <a:r>
              <a:rPr lang="en-US" sz="1800" dirty="0"/>
              <a:t>operators will not work for strings</a:t>
            </a:r>
            <a:r>
              <a:rPr lang="en-US" sz="1800" dirty="0" smtClean="0"/>
              <a:t>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*All relational operators must be inside square braces with spaces around them*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 smtClean="0"/>
              <a:t>[ $a == $b ] [CORRECT]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 smtClean="0"/>
              <a:t>[$</a:t>
            </a:r>
            <a:r>
              <a:rPr lang="en-US" sz="1800" dirty="0"/>
              <a:t>a == $b] [WRONG]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sz="1800" dirty="0"/>
              <a:t>[$a==$b] [WRONG]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Relational </a:t>
            </a:r>
            <a:r>
              <a:rPr lang="en-US" sz="2200" b="1" dirty="0"/>
              <a:t>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 err="1"/>
              <a:t>eq</a:t>
            </a:r>
            <a:r>
              <a:rPr lang="en-US" dirty="0"/>
              <a:t> or == to check equality of 2 number [ $a -</a:t>
            </a:r>
            <a:r>
              <a:rPr lang="en-US" dirty="0" err="1"/>
              <a:t>eq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ne or != to check inequality of 2 number [ $a -ne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 err="1"/>
              <a:t>gt</a:t>
            </a:r>
            <a:r>
              <a:rPr lang="en-US" dirty="0"/>
              <a:t> or &gt; to check left operand is greater or not [ $a -</a:t>
            </a:r>
            <a:r>
              <a:rPr lang="en-US" dirty="0" err="1"/>
              <a:t>gt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 err="1"/>
              <a:t>lt</a:t>
            </a:r>
            <a:r>
              <a:rPr lang="en-US" dirty="0"/>
              <a:t> or &lt; to check left operand is greater or not [ $a -</a:t>
            </a:r>
            <a:r>
              <a:rPr lang="en-US" dirty="0" err="1"/>
              <a:t>lt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 err="1"/>
              <a:t>ge</a:t>
            </a:r>
            <a:r>
              <a:rPr lang="en-US" dirty="0"/>
              <a:t> or &gt;= to check left operand is greater or equal [ $a -</a:t>
            </a:r>
            <a:r>
              <a:rPr lang="en-US" dirty="0" err="1"/>
              <a:t>gt</a:t>
            </a:r>
            <a:r>
              <a:rPr lang="en-US" dirty="0"/>
              <a:t>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le or &lt;= to check left operand is lesser or equal [ $a -le $b ] </a:t>
            </a:r>
          </a:p>
        </p:txBody>
      </p:sp>
    </p:spTree>
    <p:extLst>
      <p:ext uri="{BB962C8B-B14F-4D97-AF65-F5344CB8AC3E}">
        <p14:creationId xmlns:p14="http://schemas.microsoft.com/office/powerpoint/2010/main" val="143685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String </a:t>
            </a:r>
            <a:r>
              <a:rPr lang="en-US" sz="2200" b="1" dirty="0"/>
              <a:t>Operators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= </a:t>
            </a:r>
            <a:r>
              <a:rPr lang="en-US" dirty="0"/>
              <a:t>checks the equality [ $a 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!= </a:t>
            </a:r>
            <a:r>
              <a:rPr lang="en-US" dirty="0"/>
              <a:t>checks the inequality [ $a != $b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z Checks if the given string operand size is zero; if </a:t>
            </a:r>
            <a:r>
              <a:rPr lang="en-US" dirty="0" smtClean="0"/>
              <a:t>it is </a:t>
            </a:r>
            <a:r>
              <a:rPr lang="en-US" dirty="0"/>
              <a:t>zero length, then it returns true. [ -z $a 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-</a:t>
            </a:r>
            <a:r>
              <a:rPr lang="en-US" dirty="0"/>
              <a:t>n Checks if the given string operand size is </a:t>
            </a:r>
            <a:r>
              <a:rPr lang="en-US" dirty="0" smtClean="0"/>
              <a:t>non-zero; if </a:t>
            </a:r>
            <a:r>
              <a:rPr lang="en-US" dirty="0"/>
              <a:t>it is nonzero length, then it returns true. [ -n $a ]</a:t>
            </a:r>
          </a:p>
        </p:txBody>
      </p:sp>
    </p:spTree>
    <p:extLst>
      <p:ext uri="{BB962C8B-B14F-4D97-AF65-F5344CB8AC3E}">
        <p14:creationId xmlns:p14="http://schemas.microsoft.com/office/powerpoint/2010/main" val="103267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Floating </a:t>
            </a:r>
            <a:r>
              <a:rPr lang="en-US" dirty="0" smtClean="0"/>
              <a:t>Point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Floating </a:t>
            </a:r>
            <a:r>
              <a:rPr lang="en-US" sz="2200" dirty="0"/>
              <a:t>points can not be evaluated with </a:t>
            </a:r>
            <a:r>
              <a:rPr lang="en-US" sz="2200" dirty="0" err="1"/>
              <a:t>expr</a:t>
            </a:r>
            <a:r>
              <a:rPr lang="en-US" sz="2200" dirty="0"/>
              <a:t> </a:t>
            </a:r>
            <a:r>
              <a:rPr lang="en-US" sz="2200" dirty="0" smtClean="0"/>
              <a:t>it can </a:t>
            </a:r>
            <a:r>
              <a:rPr lang="en-US" sz="2200" dirty="0"/>
              <a:t>be calculated with a </a:t>
            </a:r>
            <a:r>
              <a:rPr lang="en-US" sz="2200" dirty="0" err="1"/>
              <a:t>bc</a:t>
            </a:r>
            <a:r>
              <a:rPr lang="en-US" sz="2200" dirty="0"/>
              <a:t> utility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num1=20.5</a:t>
            </a:r>
            <a:endParaRPr lang="en-US" sz="22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num2=10</a:t>
            </a:r>
            <a:endParaRPr lang="en-US" sz="22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echo </a:t>
            </a:r>
            <a:r>
              <a:rPr lang="en-US" sz="2200" dirty="0"/>
              <a:t>“$num1+$num2” | </a:t>
            </a:r>
            <a:r>
              <a:rPr lang="en-US" sz="2200" dirty="0" err="1"/>
              <a:t>bc</a:t>
            </a:r>
            <a:endParaRPr lang="en-US" sz="22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For </a:t>
            </a:r>
            <a:r>
              <a:rPr lang="en-US" sz="2200" dirty="0"/>
              <a:t>storing values into a variable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dirty="0" smtClean="0"/>
              <a:t>num3</a:t>
            </a:r>
            <a:r>
              <a:rPr lang="en-US" sz="2200" dirty="0"/>
              <a:t>=$(</a:t>
            </a:r>
            <a:r>
              <a:rPr lang="en-US" sz="2200" dirty="0" err="1"/>
              <a:t>bc</a:t>
            </a:r>
            <a:r>
              <a:rPr lang="en-US" sz="2200" dirty="0"/>
              <a:t> &lt;&lt;&lt; “$num1+num2”)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*****Remember the spaces and \* will not be </a:t>
            </a:r>
            <a:r>
              <a:rPr lang="en-US" dirty="0" smtClean="0">
                <a:solidFill>
                  <a:srgbClr val="FF0000"/>
                </a:solidFill>
              </a:rPr>
              <a:t>applicable here</a:t>
            </a:r>
            <a:r>
              <a:rPr lang="en-US" dirty="0">
                <a:solidFill>
                  <a:srgbClr val="FF0000"/>
                </a:solidFill>
              </a:rPr>
              <a:t>*****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It </a:t>
            </a:r>
            <a:r>
              <a:rPr lang="en-US" dirty="0">
                <a:solidFill>
                  <a:srgbClr val="FF0000"/>
                </a:solidFill>
              </a:rPr>
              <a:t>uses simple equation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26460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First Shell Program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Running First Program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Shell Variables </a:t>
            </a:r>
            <a:r>
              <a:rPr lang="en-US" sz="2200" dirty="0" smtClean="0">
                <a:solidFill>
                  <a:schemeClr val="tx1"/>
                </a:solidFill>
              </a:rPr>
              <a:t>Rules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Comments and Escape Characters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Reading User Input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Floating Point Calculation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First </a:t>
            </a:r>
            <a:r>
              <a:rPr lang="en-US" dirty="0" smtClean="0"/>
              <a:t>Shell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At </a:t>
            </a:r>
            <a:r>
              <a:rPr lang="en-US" sz="2200" b="1" dirty="0"/>
              <a:t>first create a file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touch </a:t>
            </a:r>
            <a:r>
              <a:rPr lang="en-US" dirty="0"/>
              <a:t>hello.sh [</a:t>
            </a:r>
            <a:r>
              <a:rPr lang="en-US" dirty="0" err="1"/>
              <a:t>sh</a:t>
            </a:r>
            <a:r>
              <a:rPr lang="en-US" dirty="0"/>
              <a:t> is not mandatory it helps </a:t>
            </a:r>
            <a:r>
              <a:rPr lang="en-US" dirty="0" smtClean="0"/>
              <a:t>text editors </a:t>
            </a:r>
            <a:r>
              <a:rPr lang="en-US" dirty="0"/>
              <a:t>to differentiate shell scripts from others]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Open </a:t>
            </a:r>
            <a:r>
              <a:rPr lang="en-US" sz="2200" b="1" dirty="0"/>
              <a:t>the file with any text editor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vi </a:t>
            </a:r>
            <a:r>
              <a:rPr lang="en-US" dirty="0"/>
              <a:t>filename.sh [here using </a:t>
            </a:r>
            <a:r>
              <a:rPr lang="en-US" dirty="0" smtClean="0"/>
              <a:t>vi </a:t>
            </a:r>
            <a:r>
              <a:rPr lang="en-US" dirty="0"/>
              <a:t>text editor]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Print </a:t>
            </a:r>
            <a:r>
              <a:rPr lang="en-US" sz="2200" b="1" dirty="0"/>
              <a:t>Hello World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Start </a:t>
            </a:r>
            <a:r>
              <a:rPr lang="en-US" dirty="0"/>
              <a:t>with #! /bin/bash [location of bash]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echo </a:t>
            </a:r>
            <a:r>
              <a:rPr lang="en-US" dirty="0"/>
              <a:t>Hello World or echo “Hello World”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Save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Running First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/>
              <a:t>To run a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./</a:t>
            </a:r>
            <a:r>
              <a:rPr lang="en-US" sz="2000" dirty="0"/>
              <a:t>filename.sh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Permission </a:t>
            </a:r>
            <a:r>
              <a:rPr lang="en-US" sz="2000" b="1" dirty="0"/>
              <a:t>denied right?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Check </a:t>
            </a:r>
            <a:r>
              <a:rPr lang="en-US" sz="2000" dirty="0"/>
              <a:t>the permission details of that file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–l filename.sh [user don’t have execute permission by default]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Change </a:t>
            </a:r>
            <a:r>
              <a:rPr lang="en-US" sz="2000" dirty="0"/>
              <a:t>Permission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/>
              <a:t>u+x</a:t>
            </a:r>
            <a:r>
              <a:rPr lang="en-US" dirty="0"/>
              <a:t> filename.sh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Now </a:t>
            </a:r>
            <a:r>
              <a:rPr lang="en-US" sz="2000" b="1" dirty="0"/>
              <a:t>run the program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bash </a:t>
            </a:r>
            <a:r>
              <a:rPr lang="en-US" sz="2000" dirty="0"/>
              <a:t>filename.sh [No Permission Needed]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or </a:t>
            </a:r>
            <a:r>
              <a:rPr lang="en-US" sz="2000" dirty="0"/>
              <a:t>./filename.sh [Now it will work]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sz="2000" b="1" dirty="0" smtClean="0"/>
              <a:t>Now </a:t>
            </a:r>
            <a:r>
              <a:rPr lang="en-US" sz="2000" b="1" dirty="0"/>
              <a:t>its running fine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3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While </a:t>
            </a:r>
            <a:r>
              <a:rPr lang="en-US" sz="2200" b="1" dirty="0"/>
              <a:t>using variable use $ sign before the 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Don’t </a:t>
            </a:r>
            <a:r>
              <a:rPr lang="en-US" sz="2200" b="1" dirty="0"/>
              <a:t>need declaration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There </a:t>
            </a:r>
            <a:r>
              <a:rPr lang="en-US" sz="2200" b="1" dirty="0"/>
              <a:t>are two types of shell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System </a:t>
            </a:r>
            <a:r>
              <a:rPr lang="en-US" sz="2000" dirty="0"/>
              <a:t>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User </a:t>
            </a:r>
            <a:r>
              <a:rPr lang="en-US" sz="2000" dirty="0"/>
              <a:t>defined Variables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System </a:t>
            </a:r>
            <a:r>
              <a:rPr lang="en-US" sz="2200" b="1" dirty="0"/>
              <a:t>Variables: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Usually </a:t>
            </a:r>
            <a:r>
              <a:rPr lang="en-US" sz="2000" dirty="0"/>
              <a:t>maintained by Operating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Written </a:t>
            </a:r>
            <a:r>
              <a:rPr lang="en-US" sz="2000" dirty="0"/>
              <a:t>in all capitals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Examples</a:t>
            </a:r>
            <a:r>
              <a:rPr lang="en-US" sz="2000" dirty="0"/>
              <a:t>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$</a:t>
            </a:r>
            <a:r>
              <a:rPr lang="en-US" dirty="0"/>
              <a:t>BASH [knowing the bash location]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$</a:t>
            </a:r>
            <a:r>
              <a:rPr lang="en-US" dirty="0"/>
              <a:t>BASH_VERSION [knowing the bash version]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$</a:t>
            </a:r>
            <a:r>
              <a:rPr lang="en-US" dirty="0"/>
              <a:t>HOME [knowing the home directory]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$</a:t>
            </a:r>
            <a:r>
              <a:rPr lang="en-US" dirty="0"/>
              <a:t>PWD [present working directory]</a:t>
            </a:r>
          </a:p>
        </p:txBody>
      </p:sp>
    </p:spTree>
    <p:extLst>
      <p:ext uri="{BB962C8B-B14F-4D97-AF65-F5344CB8AC3E}">
        <p14:creationId xmlns:p14="http://schemas.microsoft.com/office/powerpoint/2010/main" val="35470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User </a:t>
            </a:r>
            <a:r>
              <a:rPr lang="en-US" sz="2200" b="1" dirty="0"/>
              <a:t>defined variables Syntax</a:t>
            </a:r>
          </a:p>
          <a:p>
            <a:pPr marL="0" indent="0"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Name=Alex </a:t>
            </a:r>
            <a:r>
              <a:rPr lang="en-US" sz="2200" dirty="0"/>
              <a:t>[here Name is the variable name and Alex </a:t>
            </a:r>
            <a:r>
              <a:rPr lang="en-US" sz="2200" dirty="0" smtClean="0"/>
              <a:t>is value</a:t>
            </a:r>
            <a:r>
              <a:rPr lang="en-US" sz="2200" dirty="0"/>
              <a:t>]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***** </a:t>
            </a:r>
            <a:r>
              <a:rPr lang="en-US" sz="2200" dirty="0">
                <a:solidFill>
                  <a:srgbClr val="FF0000"/>
                </a:solidFill>
              </a:rPr>
              <a:t>Don’t Use Space in variable assignment like </a:t>
            </a:r>
            <a:r>
              <a:rPr lang="en-US" sz="2200" dirty="0" smtClean="0">
                <a:solidFill>
                  <a:srgbClr val="FF0000"/>
                </a:solidFill>
              </a:rPr>
              <a:t>below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	Name </a:t>
            </a:r>
            <a:r>
              <a:rPr lang="en-US" sz="2200" dirty="0">
                <a:solidFill>
                  <a:srgbClr val="FF0000"/>
                </a:solidFill>
              </a:rPr>
              <a:t>= Alex or Name =Alex or Name= Alex *****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Using </a:t>
            </a:r>
            <a:r>
              <a:rPr lang="en-US" sz="2200" b="1" dirty="0"/>
              <a:t>the variable</a:t>
            </a:r>
          </a:p>
          <a:p>
            <a:pPr marL="0" indent="0">
              <a:buNone/>
            </a:pPr>
            <a:r>
              <a:rPr lang="en-US" sz="2200" b="1" dirty="0" smtClean="0"/>
              <a:t>	</a:t>
            </a:r>
            <a:r>
              <a:rPr lang="en-US" sz="2200" dirty="0" smtClean="0"/>
              <a:t>echo </a:t>
            </a:r>
            <a:r>
              <a:rPr lang="en-US" sz="2200" dirty="0"/>
              <a:t>$Name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Try</a:t>
            </a:r>
            <a:endParaRPr lang="en-US" sz="2200" b="1" dirty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echo </a:t>
            </a:r>
            <a:r>
              <a:rPr lang="en-US" sz="2000" dirty="0"/>
              <a:t>My name is 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echo </a:t>
            </a:r>
            <a:r>
              <a:rPr lang="en-US" sz="2000" dirty="0"/>
              <a:t>“My name is ”$Name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echo </a:t>
            </a:r>
            <a:r>
              <a:rPr lang="en-US" sz="2000" dirty="0"/>
              <a:t>“This is ”$Name“ Who did this!”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Shell Variables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 smtClean="0"/>
              <a:t>The </a:t>
            </a:r>
            <a:r>
              <a:rPr lang="en-US" sz="2200" dirty="0"/>
              <a:t>shell does not care about types of </a:t>
            </a:r>
            <a:r>
              <a:rPr lang="en-US" sz="2200" dirty="0" smtClean="0"/>
              <a:t>variables; they </a:t>
            </a:r>
            <a:r>
              <a:rPr lang="en-US" sz="2200" dirty="0"/>
              <a:t>may store strings, integers, real numbers </a:t>
            </a:r>
            <a:r>
              <a:rPr lang="en-US" sz="2200" dirty="0" smtClean="0"/>
              <a:t>- anything </a:t>
            </a:r>
            <a:r>
              <a:rPr lang="en-US" sz="2200" dirty="0"/>
              <a:t>you like.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Loosely </a:t>
            </a:r>
            <a:r>
              <a:rPr lang="en-US" sz="2200" dirty="0"/>
              <a:t>coupled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Variables </a:t>
            </a:r>
            <a:r>
              <a:rPr lang="en-US" sz="2200" dirty="0"/>
              <a:t>in the Bourne shell do not have to </a:t>
            </a:r>
            <a:r>
              <a:rPr lang="en-US" sz="2200" dirty="0" smtClean="0"/>
              <a:t>be declared</a:t>
            </a: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Variable </a:t>
            </a:r>
            <a:r>
              <a:rPr lang="en-US" sz="2200" dirty="0"/>
              <a:t>Name cannot be started with numeric values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Space </a:t>
            </a:r>
            <a:r>
              <a:rPr lang="en-US" sz="2200" dirty="0"/>
              <a:t>is not allowed in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and Escape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Comments</a:t>
            </a:r>
            <a:endParaRPr lang="en-US" sz="2200" b="1" dirty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Comments </a:t>
            </a:r>
            <a:r>
              <a:rPr lang="en-US" sz="2000" dirty="0"/>
              <a:t>are used for documentation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It’s </a:t>
            </a:r>
            <a:r>
              <a:rPr lang="en-US" sz="2000" dirty="0"/>
              <a:t>a good programming practice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# </a:t>
            </a:r>
            <a:r>
              <a:rPr lang="en-US" sz="2000" dirty="0"/>
              <a:t>is used comment any line in shell script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Example</a:t>
            </a:r>
            <a:r>
              <a:rPr lang="en-US" sz="2000" dirty="0"/>
              <a:t>: # This is a comment</a:t>
            </a:r>
          </a:p>
          <a:p>
            <a:pPr marL="0" indent="0">
              <a:buNone/>
            </a:pPr>
            <a:r>
              <a:rPr lang="en-US" sz="2200" dirty="0" smtClean="0"/>
              <a:t>		echo </a:t>
            </a:r>
            <a:r>
              <a:rPr lang="en-US" sz="2200" dirty="0"/>
              <a:t>hello # this is a comment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 smtClean="0"/>
              <a:t>Escape </a:t>
            </a:r>
            <a:r>
              <a:rPr lang="en-US" sz="2200" b="1" dirty="0"/>
              <a:t>Characters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\</a:t>
            </a: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Example</a:t>
            </a:r>
            <a:r>
              <a:rPr lang="en-US" sz="2000" dirty="0"/>
              <a:t>: Hello \”World\” to print Hello “world”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Reading User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5594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read </a:t>
            </a:r>
            <a:r>
              <a:rPr lang="en-US" sz="2200" b="1" dirty="0"/>
              <a:t>command takes input from the keyboard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Syntax</a:t>
            </a:r>
            <a:endParaRPr lang="en-US" sz="2200" b="1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read </a:t>
            </a:r>
            <a:r>
              <a:rPr lang="en-US" sz="2000" dirty="0" err="1"/>
              <a:t>variablename</a:t>
            </a:r>
            <a:r>
              <a:rPr lang="en-US" sz="2000" dirty="0"/>
              <a:t> [input will be saved in </a:t>
            </a:r>
            <a:r>
              <a:rPr lang="en-US" sz="2000" dirty="0" err="1"/>
              <a:t>variablename</a:t>
            </a:r>
            <a:r>
              <a:rPr lang="en-US" sz="2000" dirty="0"/>
              <a:t>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Using </a:t>
            </a:r>
            <a:r>
              <a:rPr lang="en-US" sz="2200" b="1" dirty="0"/>
              <a:t>the taken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dirty="0" err="1"/>
              <a:t>variablename</a:t>
            </a:r>
            <a:r>
              <a:rPr lang="en-US" sz="2000" dirty="0"/>
              <a:t> with $ sign like $</a:t>
            </a:r>
            <a:r>
              <a:rPr lang="en-US" sz="2000" dirty="0" err="1"/>
              <a:t>variablename</a:t>
            </a:r>
            <a:endParaRPr lang="en-US" sz="2000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Example</a:t>
            </a:r>
            <a:r>
              <a:rPr lang="en-US" sz="2000" dirty="0"/>
              <a:t>: The entered value is $</a:t>
            </a:r>
            <a:r>
              <a:rPr lang="en-US" sz="2000" dirty="0" err="1"/>
              <a:t>variablename</a:t>
            </a:r>
            <a:endParaRPr lang="en-US" sz="20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Multiple </a:t>
            </a:r>
            <a:r>
              <a:rPr lang="en-US" sz="2200" b="1" dirty="0"/>
              <a:t>values input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read </a:t>
            </a:r>
            <a:r>
              <a:rPr lang="en-US" sz="2000" dirty="0"/>
              <a:t>variablename1 variablename2 …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While </a:t>
            </a:r>
            <a:r>
              <a:rPr lang="en-US" sz="2000" dirty="0"/>
              <a:t>giving multiple input use space to separate don’t press enter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Taking </a:t>
            </a:r>
            <a:r>
              <a:rPr lang="en-US" sz="2200" b="1" dirty="0"/>
              <a:t>input in same line (not in next line)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read </a:t>
            </a:r>
            <a:r>
              <a:rPr lang="en-US" sz="2000" dirty="0"/>
              <a:t>–p “Enter Variable” </a:t>
            </a:r>
            <a:r>
              <a:rPr lang="en-US" sz="2000" dirty="0" err="1"/>
              <a:t>variablename</a:t>
            </a:r>
            <a:endParaRPr lang="en-US" sz="2000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200" b="1" dirty="0" smtClean="0"/>
              <a:t>Taking </a:t>
            </a:r>
            <a:r>
              <a:rPr lang="en-US" sz="2200" b="1" dirty="0"/>
              <a:t>silent input like password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read </a:t>
            </a:r>
            <a:r>
              <a:rPr lang="en-US" sz="2000" dirty="0"/>
              <a:t>–s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new line]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000" dirty="0" smtClean="0"/>
              <a:t>read </a:t>
            </a:r>
            <a:r>
              <a:rPr lang="en-US" sz="2000" dirty="0"/>
              <a:t>–</a:t>
            </a:r>
            <a:r>
              <a:rPr lang="en-US" sz="2000" dirty="0" err="1"/>
              <a:t>sp</a:t>
            </a:r>
            <a:r>
              <a:rPr lang="en-US" sz="2000" dirty="0"/>
              <a:t> “Enter Variable” </a:t>
            </a:r>
            <a:r>
              <a:rPr lang="en-US" sz="2000" dirty="0" err="1"/>
              <a:t>variablename</a:t>
            </a:r>
            <a:r>
              <a:rPr lang="en-US" sz="2000" dirty="0"/>
              <a:t> [silent in same </a:t>
            </a:r>
            <a:r>
              <a:rPr lang="en-US" sz="2000" dirty="0" smtClean="0"/>
              <a:t>line]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5167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180</TotalTime>
  <Words>848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LAB 8</vt:lpstr>
      <vt:lpstr>Lecture Outline</vt:lpstr>
      <vt:lpstr>First Shell Program </vt:lpstr>
      <vt:lpstr>Running First Program </vt:lpstr>
      <vt:lpstr>Shell Variables </vt:lpstr>
      <vt:lpstr>Shell Variables (cont’d)</vt:lpstr>
      <vt:lpstr>Shell Variables Rules</vt:lpstr>
      <vt:lpstr>Comments and Escape Characters </vt:lpstr>
      <vt:lpstr>Reading User Input </vt:lpstr>
      <vt:lpstr>Operators</vt:lpstr>
      <vt:lpstr>Some Examples </vt:lpstr>
      <vt:lpstr>Operators</vt:lpstr>
      <vt:lpstr>Operators</vt:lpstr>
      <vt:lpstr>Operators</vt:lpstr>
      <vt:lpstr>Floating Point Calculation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33</cp:revision>
  <dcterms:created xsi:type="dcterms:W3CDTF">2018-12-10T17:20:29Z</dcterms:created>
  <dcterms:modified xsi:type="dcterms:W3CDTF">2020-04-28T18:22:32Z</dcterms:modified>
</cp:coreProperties>
</file>