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2E78-F200-4C4C-BC42-C27AC9E7791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FEB-E303-4A4A-A013-42557A45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 </a:t>
            </a:r>
            <a:r>
              <a:rPr lang="en-US" dirty="0"/>
              <a:t>9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2209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3922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Logical Operators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53852"/>
            <a:ext cx="8574087" cy="4272311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buFont typeface="Wingdings" pitchFamily="2" charset="2"/>
              <a:buChar char="q"/>
            </a:pPr>
            <a:r>
              <a:rPr lang="en-US" sz="1800" dirty="0" smtClean="0"/>
              <a:t>Another </a:t>
            </a:r>
            <a:r>
              <a:rPr lang="en-US" sz="1800" dirty="0"/>
              <a:t>approach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val</a:t>
            </a:r>
            <a:r>
              <a:rPr lang="en-US" sz="1800" dirty="0" smtClean="0"/>
              <a:t>=10</a:t>
            </a:r>
            <a:endParaRPr lang="en-US" sz="18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/>
              <a:t>	if </a:t>
            </a:r>
            <a:r>
              <a:rPr lang="en-US" sz="1800" dirty="0"/>
              <a:t>[ $</a:t>
            </a:r>
            <a:r>
              <a:rPr lang="en-US" sz="1800" dirty="0" err="1"/>
              <a:t>val</a:t>
            </a:r>
            <a:r>
              <a:rPr lang="en-US" sz="1800" dirty="0"/>
              <a:t> –</a:t>
            </a:r>
            <a:r>
              <a:rPr lang="en-US" sz="1800" dirty="0" err="1"/>
              <a:t>gt</a:t>
            </a:r>
            <a:r>
              <a:rPr lang="en-US" sz="1800" dirty="0"/>
              <a:t> 18 -a $</a:t>
            </a:r>
            <a:r>
              <a:rPr lang="en-US" sz="1800" dirty="0" err="1"/>
              <a:t>val</a:t>
            </a:r>
            <a:r>
              <a:rPr lang="en-US" sz="1800" dirty="0"/>
              <a:t> –</a:t>
            </a:r>
            <a:r>
              <a:rPr lang="en-US" sz="1800" dirty="0" err="1"/>
              <a:t>lt</a:t>
            </a:r>
            <a:r>
              <a:rPr lang="en-US" sz="1800" dirty="0"/>
              <a:t> 30 ]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/>
              <a:t>	then</a:t>
            </a:r>
            <a:endParaRPr lang="en-US" sz="18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/>
              <a:t>		statement</a:t>
            </a:r>
            <a:endParaRPr lang="en-US" sz="18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/>
              <a:t>	else</a:t>
            </a:r>
            <a:endParaRPr lang="en-US" sz="18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/>
              <a:t>		statement</a:t>
            </a:r>
            <a:endParaRPr lang="en-US" sz="18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/>
              <a:t>	fi	</a:t>
            </a:r>
          </a:p>
          <a:p>
            <a:pPr>
              <a:spcBef>
                <a:spcPts val="200"/>
              </a:spcBef>
              <a:buFont typeface="Wingdings" pitchFamily="2" charset="2"/>
              <a:buChar char="q"/>
            </a:pPr>
            <a:r>
              <a:rPr lang="en-US" sz="1800" dirty="0" smtClean="0"/>
              <a:t>Another </a:t>
            </a:r>
            <a:r>
              <a:rPr lang="en-US" sz="1800" dirty="0"/>
              <a:t>approach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val</a:t>
            </a:r>
            <a:r>
              <a:rPr lang="en-US" sz="1800" dirty="0" smtClean="0"/>
              <a:t>=10</a:t>
            </a:r>
            <a:endParaRPr lang="en-US" sz="18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/>
              <a:t>	if </a:t>
            </a:r>
            <a:r>
              <a:rPr lang="en-US" sz="1800" dirty="0"/>
              <a:t>[[ $</a:t>
            </a:r>
            <a:r>
              <a:rPr lang="en-US" sz="1800" dirty="0" err="1"/>
              <a:t>val</a:t>
            </a:r>
            <a:r>
              <a:rPr lang="en-US" sz="1800" dirty="0"/>
              <a:t> –</a:t>
            </a:r>
            <a:r>
              <a:rPr lang="en-US" sz="1800" dirty="0" err="1"/>
              <a:t>gt</a:t>
            </a:r>
            <a:r>
              <a:rPr lang="en-US" sz="1800" dirty="0"/>
              <a:t> 18 -a $</a:t>
            </a:r>
            <a:r>
              <a:rPr lang="en-US" sz="1800" dirty="0" err="1"/>
              <a:t>val</a:t>
            </a:r>
            <a:r>
              <a:rPr lang="en-US" sz="1800" dirty="0"/>
              <a:t> –</a:t>
            </a:r>
            <a:r>
              <a:rPr lang="en-US" sz="1800" dirty="0" err="1"/>
              <a:t>lt</a:t>
            </a:r>
            <a:r>
              <a:rPr lang="en-US" sz="1800" dirty="0"/>
              <a:t> 30 ]]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/>
              <a:t>	then</a:t>
            </a:r>
            <a:endParaRPr lang="en-US" sz="18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/>
              <a:t>		statement</a:t>
            </a:r>
            <a:endParaRPr lang="en-US" sz="18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/>
              <a:t>	else</a:t>
            </a:r>
            <a:endParaRPr lang="en-US" sz="18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/>
              <a:t>		statement</a:t>
            </a:r>
            <a:endParaRPr lang="en-US" sz="18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/>
              <a:t>	fi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810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335494" y="1203272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 smtClean="0"/>
              <a:t>Unix Shell Programming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Written by </a:t>
            </a:r>
            <a:r>
              <a:rPr lang="en-US" dirty="0" err="1" smtClean="0"/>
              <a:t>Yashavant</a:t>
            </a:r>
            <a:r>
              <a:rPr lang="en-US" dirty="0" smtClean="0"/>
              <a:t> P. </a:t>
            </a:r>
            <a:r>
              <a:rPr lang="en-US" dirty="0" err="1" smtClean="0"/>
              <a:t>Kanetkar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284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865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Control Flow Statements 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Cases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Logical Operators 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Control Flow Statements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53852"/>
            <a:ext cx="8574087" cy="4272311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b="1" dirty="0" smtClean="0"/>
              <a:t>if </a:t>
            </a:r>
            <a:r>
              <a:rPr lang="en-US" b="1" dirty="0"/>
              <a:t>else statement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 smtClean="0"/>
              <a:t>Syntax</a:t>
            </a:r>
            <a:endParaRPr lang="en-US" dirty="0"/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if </a:t>
            </a:r>
            <a:r>
              <a:rPr lang="en-US" dirty="0"/>
              <a:t>[ condition ]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then</a:t>
            </a:r>
            <a:endParaRPr lang="en-US" dirty="0"/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	Statement</a:t>
            </a:r>
            <a:endParaRPr lang="en-US" dirty="0"/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else</a:t>
            </a:r>
            <a:endParaRPr lang="en-US" dirty="0"/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	Statement</a:t>
            </a:r>
            <a:endParaRPr lang="en-US" dirty="0"/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fi</a:t>
            </a:r>
            <a:endParaRPr lang="en-US" dirty="0"/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*****</a:t>
            </a:r>
            <a:r>
              <a:rPr lang="en-US" dirty="0">
                <a:solidFill>
                  <a:srgbClr val="FF0000"/>
                </a:solidFill>
              </a:rPr>
              <a:t>There must be a space before and after </a:t>
            </a:r>
            <a:r>
              <a:rPr lang="en-US" dirty="0" smtClean="0">
                <a:solidFill>
                  <a:srgbClr val="FF0000"/>
                </a:solidFill>
              </a:rPr>
              <a:t>the condition</a:t>
            </a:r>
            <a:r>
              <a:rPr lang="en-US" dirty="0">
                <a:solidFill>
                  <a:srgbClr val="FF0000"/>
                </a:solidFill>
              </a:rPr>
              <a:t>*****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			if </a:t>
            </a:r>
            <a:r>
              <a:rPr lang="en-US" dirty="0">
                <a:solidFill>
                  <a:srgbClr val="FF0000"/>
                </a:solidFill>
              </a:rPr>
              <a:t>[condition] not correct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		Must </a:t>
            </a:r>
            <a:r>
              <a:rPr lang="en-US" dirty="0">
                <a:solidFill>
                  <a:srgbClr val="FF0000"/>
                </a:solidFill>
              </a:rPr>
              <a:t>be written like this if [ condition ]</a:t>
            </a:r>
          </a:p>
        </p:txBody>
      </p:sp>
    </p:spTree>
    <p:extLst>
      <p:ext uri="{BB962C8B-B14F-4D97-AF65-F5344CB8AC3E}">
        <p14:creationId xmlns:p14="http://schemas.microsoft.com/office/powerpoint/2010/main" val="167568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Control Flow Statements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53852"/>
            <a:ext cx="8574087" cy="4272311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b="1" dirty="0" smtClean="0"/>
              <a:t>if </a:t>
            </a:r>
            <a:r>
              <a:rPr lang="en-US" b="1" dirty="0"/>
              <a:t>else if statement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 smtClean="0"/>
              <a:t>Syntax</a:t>
            </a:r>
            <a:endParaRPr lang="en-US" dirty="0"/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if </a:t>
            </a:r>
            <a:r>
              <a:rPr lang="en-US" dirty="0"/>
              <a:t>[ condition ]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then</a:t>
            </a:r>
            <a:endParaRPr lang="en-US" dirty="0"/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	Statement</a:t>
            </a:r>
            <a:endParaRPr lang="en-US" dirty="0"/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dirty="0"/>
              <a:t>[ condition ]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then</a:t>
            </a:r>
            <a:endParaRPr lang="en-US" dirty="0"/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	Statement</a:t>
            </a:r>
            <a:endParaRPr lang="en-US" dirty="0"/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else</a:t>
            </a:r>
            <a:endParaRPr lang="en-US" dirty="0"/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	Statement</a:t>
            </a:r>
            <a:endParaRPr lang="en-US" dirty="0"/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fi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4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53852"/>
            <a:ext cx="8574087" cy="4272311"/>
          </a:xfrm>
        </p:spPr>
        <p:txBody>
          <a:bodyPr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dirty="0"/>
              <a:t>count=10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if [ $count –</a:t>
            </a:r>
            <a:r>
              <a:rPr lang="en-US" dirty="0" err="1"/>
              <a:t>eq</a:t>
            </a:r>
            <a:r>
              <a:rPr lang="en-US" dirty="0"/>
              <a:t> 9 ]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then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echo </a:t>
            </a:r>
            <a:r>
              <a:rPr lang="en-US" dirty="0"/>
              <a:t>“Hello World”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else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echo </a:t>
            </a:r>
            <a:r>
              <a:rPr lang="en-US" dirty="0"/>
              <a:t>“Hello OS”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fi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19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53852"/>
            <a:ext cx="8574087" cy="4272311"/>
          </a:xfrm>
        </p:spPr>
        <p:txBody>
          <a:bodyPr>
            <a:noAutofit/>
          </a:bodyPr>
          <a:lstStyle/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sz="1800" dirty="0" smtClean="0"/>
              <a:t>Used </a:t>
            </a:r>
            <a:r>
              <a:rPr lang="en-US" sz="1800" dirty="0"/>
              <a:t>for multi level if conditions that means else </a:t>
            </a:r>
            <a:r>
              <a:rPr lang="en-US" sz="1800" dirty="0" smtClean="0"/>
              <a:t>if conditions</a:t>
            </a:r>
            <a:r>
              <a:rPr lang="en-US" sz="1800" dirty="0"/>
              <a:t>.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</a:pPr>
            <a:r>
              <a:rPr lang="en-US" sz="1800" dirty="0" smtClean="0"/>
              <a:t>Syntax</a:t>
            </a:r>
            <a:endParaRPr lang="en-US" sz="18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case </a:t>
            </a:r>
            <a:r>
              <a:rPr lang="en-US" sz="1800" dirty="0"/>
              <a:t>expression in </a:t>
            </a:r>
            <a:r>
              <a:rPr lang="en-US" sz="1800" dirty="0" smtClean="0"/>
              <a:t>		[</a:t>
            </a:r>
            <a:r>
              <a:rPr lang="en-US" sz="1800" dirty="0"/>
              <a:t>switch]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 smtClean="0"/>
              <a:t>	pattern </a:t>
            </a:r>
            <a:r>
              <a:rPr lang="en-US" sz="1800" dirty="0"/>
              <a:t>) </a:t>
            </a:r>
            <a:r>
              <a:rPr lang="en-US" sz="1800" dirty="0" smtClean="0"/>
              <a:t>			[</a:t>
            </a:r>
            <a:r>
              <a:rPr lang="en-US" sz="1800" dirty="0"/>
              <a:t>case 1:]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 smtClean="0"/>
              <a:t>		statement</a:t>
            </a:r>
            <a:endParaRPr lang="en-US" sz="18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 smtClean="0"/>
              <a:t>	;; 			[</a:t>
            </a:r>
            <a:r>
              <a:rPr lang="en-US" sz="1800" dirty="0"/>
              <a:t>break]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 smtClean="0"/>
              <a:t>	pattern </a:t>
            </a:r>
            <a:r>
              <a:rPr lang="en-US" sz="1800" dirty="0"/>
              <a:t>) </a:t>
            </a:r>
            <a:r>
              <a:rPr lang="en-US" sz="1800" dirty="0" smtClean="0"/>
              <a:t>			[</a:t>
            </a:r>
            <a:r>
              <a:rPr lang="en-US" sz="1800" dirty="0"/>
              <a:t>case 2:]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 smtClean="0"/>
              <a:t>		statement</a:t>
            </a:r>
            <a:endParaRPr lang="en-US" sz="18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 smtClean="0"/>
              <a:t>	;; 			[</a:t>
            </a:r>
            <a:r>
              <a:rPr lang="en-US" sz="1800" dirty="0"/>
              <a:t>break]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 smtClean="0"/>
              <a:t>	* </a:t>
            </a:r>
            <a:r>
              <a:rPr lang="en-US" sz="1800" dirty="0"/>
              <a:t>) </a:t>
            </a:r>
            <a:r>
              <a:rPr lang="en-US" sz="1800" dirty="0" smtClean="0"/>
              <a:t>			[</a:t>
            </a:r>
            <a:r>
              <a:rPr lang="en-US" sz="1800" dirty="0"/>
              <a:t>default]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 smtClean="0"/>
              <a:t>		echo </a:t>
            </a:r>
            <a:r>
              <a:rPr lang="en-US" sz="1800" dirty="0"/>
              <a:t>Default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 smtClean="0"/>
              <a:t>	;;</a:t>
            </a:r>
            <a:endParaRPr lang="en-US" sz="18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 smtClean="0"/>
              <a:t>            </a:t>
            </a:r>
            <a:r>
              <a:rPr lang="en-US" sz="1800" dirty="0" err="1" smtClean="0"/>
              <a:t>esac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217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53852"/>
            <a:ext cx="8574087" cy="4272311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800" dirty="0" err="1"/>
              <a:t>var</a:t>
            </a:r>
            <a:r>
              <a:rPr lang="en-US" sz="1800" dirty="0"/>
              <a:t>=“Rahim”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case $</a:t>
            </a:r>
            <a:r>
              <a:rPr lang="en-US" sz="1800" dirty="0" err="1"/>
              <a:t>var</a:t>
            </a:r>
            <a:r>
              <a:rPr lang="en-US" sz="1800" dirty="0"/>
              <a:t> in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 smtClean="0"/>
              <a:t>	“</a:t>
            </a:r>
            <a:r>
              <a:rPr lang="en-US" sz="1800" dirty="0" err="1"/>
              <a:t>Karim</a:t>
            </a:r>
            <a:r>
              <a:rPr lang="en-US" sz="1800" dirty="0"/>
              <a:t>” 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 smtClean="0"/>
              <a:t>		echo </a:t>
            </a:r>
            <a:r>
              <a:rPr lang="en-US" sz="1800" dirty="0"/>
              <a:t>“</a:t>
            </a:r>
            <a:r>
              <a:rPr lang="en-US" sz="1800" dirty="0" err="1"/>
              <a:t>Karim</a:t>
            </a:r>
            <a:r>
              <a:rPr lang="en-US" sz="1800" dirty="0"/>
              <a:t> is good”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 smtClean="0"/>
              <a:t>	;;</a:t>
            </a:r>
            <a:endParaRPr lang="en-US" sz="18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 smtClean="0"/>
              <a:t>	“</a:t>
            </a:r>
            <a:r>
              <a:rPr lang="en-US" sz="1800" dirty="0"/>
              <a:t>Rahim” 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 smtClean="0"/>
              <a:t>		echo </a:t>
            </a:r>
            <a:r>
              <a:rPr lang="en-US" sz="1800" dirty="0"/>
              <a:t>“Rahim is bad”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 smtClean="0"/>
              <a:t>	;;</a:t>
            </a:r>
            <a:endParaRPr lang="en-US" sz="18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 smtClean="0"/>
              <a:t>	* </a:t>
            </a:r>
            <a:r>
              <a:rPr lang="en-US" sz="1800" dirty="0"/>
              <a:t>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 smtClean="0"/>
              <a:t>		echo </a:t>
            </a:r>
            <a:r>
              <a:rPr lang="en-US" sz="1800" dirty="0"/>
              <a:t>“Unknown”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 smtClean="0"/>
              <a:t>	;;</a:t>
            </a:r>
            <a:endParaRPr lang="en-US" sz="18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1800" dirty="0" err="1"/>
              <a:t>esac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560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Logical Operators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53852"/>
            <a:ext cx="8574087" cy="4272311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buFont typeface="Wingdings" pitchFamily="2" charset="2"/>
              <a:buChar char="q"/>
            </a:pPr>
            <a:r>
              <a:rPr lang="en-US" sz="1800" dirty="0" smtClean="0"/>
              <a:t>OR </a:t>
            </a:r>
            <a:r>
              <a:rPr lang="en-US" sz="1800" dirty="0"/>
              <a:t>operator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val</a:t>
            </a:r>
            <a:r>
              <a:rPr lang="en-US" sz="1800" dirty="0" smtClean="0"/>
              <a:t>=10</a:t>
            </a:r>
            <a:endParaRPr lang="en-US" sz="18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/>
              <a:t>	if </a:t>
            </a:r>
            <a:r>
              <a:rPr lang="en-US" sz="1800" dirty="0"/>
              <a:t>[ $</a:t>
            </a:r>
            <a:r>
              <a:rPr lang="en-US" sz="1800" dirty="0" err="1"/>
              <a:t>val</a:t>
            </a:r>
            <a:r>
              <a:rPr lang="en-US" sz="1800" dirty="0"/>
              <a:t> –</a:t>
            </a:r>
            <a:r>
              <a:rPr lang="en-US" sz="1800" dirty="0" err="1"/>
              <a:t>gt</a:t>
            </a:r>
            <a:r>
              <a:rPr lang="en-US" sz="1800" dirty="0"/>
              <a:t> 18 ] || [ $</a:t>
            </a:r>
            <a:r>
              <a:rPr lang="en-US" sz="1800" dirty="0" err="1"/>
              <a:t>val</a:t>
            </a:r>
            <a:r>
              <a:rPr lang="en-US" sz="1800" dirty="0"/>
              <a:t> –</a:t>
            </a:r>
            <a:r>
              <a:rPr lang="en-US" sz="1800" dirty="0" err="1"/>
              <a:t>lt</a:t>
            </a:r>
            <a:r>
              <a:rPr lang="en-US" sz="1800" dirty="0"/>
              <a:t> 30 ]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/>
              <a:t>	then</a:t>
            </a:r>
            <a:endParaRPr lang="en-US" sz="18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/>
              <a:t>		statement</a:t>
            </a:r>
            <a:endParaRPr lang="en-US" sz="18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/>
              <a:t>	else</a:t>
            </a:r>
            <a:endParaRPr lang="en-US" sz="18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/>
              <a:t>		statement</a:t>
            </a:r>
            <a:endParaRPr lang="en-US" sz="18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/>
              <a:t>	fi</a:t>
            </a:r>
            <a:endParaRPr lang="en-US" sz="1800" dirty="0"/>
          </a:p>
          <a:p>
            <a:pPr>
              <a:spcBef>
                <a:spcPts val="200"/>
              </a:spcBef>
              <a:buFont typeface="Wingdings" pitchFamily="2" charset="2"/>
              <a:buChar char="q"/>
            </a:pPr>
            <a:r>
              <a:rPr lang="en-US" sz="1800" dirty="0" smtClean="0"/>
              <a:t>Another </a:t>
            </a:r>
            <a:r>
              <a:rPr lang="en-US" sz="1800" dirty="0"/>
              <a:t>approach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val</a:t>
            </a:r>
            <a:r>
              <a:rPr lang="en-US" sz="1800" dirty="0" smtClean="0"/>
              <a:t>=10</a:t>
            </a:r>
            <a:endParaRPr lang="en-US" sz="18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/>
              <a:t>	if </a:t>
            </a:r>
            <a:r>
              <a:rPr lang="en-US" sz="1800" dirty="0"/>
              <a:t>[ $</a:t>
            </a:r>
            <a:r>
              <a:rPr lang="en-US" sz="1800" dirty="0" err="1"/>
              <a:t>val</a:t>
            </a:r>
            <a:r>
              <a:rPr lang="en-US" sz="1800" dirty="0"/>
              <a:t> –</a:t>
            </a:r>
            <a:r>
              <a:rPr lang="en-US" sz="1800" dirty="0" err="1"/>
              <a:t>gt</a:t>
            </a:r>
            <a:r>
              <a:rPr lang="en-US" sz="1800" dirty="0"/>
              <a:t> 18 -o $</a:t>
            </a:r>
            <a:r>
              <a:rPr lang="en-US" sz="1800" dirty="0" err="1"/>
              <a:t>val</a:t>
            </a:r>
            <a:r>
              <a:rPr lang="en-US" sz="1800" dirty="0"/>
              <a:t> –</a:t>
            </a:r>
            <a:r>
              <a:rPr lang="en-US" sz="1800" dirty="0" err="1"/>
              <a:t>lt</a:t>
            </a:r>
            <a:r>
              <a:rPr lang="en-US" sz="1800" dirty="0"/>
              <a:t> 30 ]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/>
              <a:t>	then</a:t>
            </a:r>
            <a:endParaRPr lang="en-US" sz="18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/>
              <a:t>		statement</a:t>
            </a:r>
            <a:endParaRPr lang="en-US" sz="18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/>
              <a:t>	else</a:t>
            </a:r>
            <a:endParaRPr lang="en-US" sz="18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/>
              <a:t>		statement</a:t>
            </a:r>
            <a:endParaRPr lang="en-US" sz="18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/>
              <a:t>	fi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95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Logical Operators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53852"/>
            <a:ext cx="8574087" cy="4272311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buFont typeface="Wingdings" pitchFamily="2" charset="2"/>
              <a:buChar char="q"/>
            </a:pPr>
            <a:r>
              <a:rPr lang="en-US" sz="1800" dirty="0" smtClean="0"/>
              <a:t>Another </a:t>
            </a:r>
            <a:r>
              <a:rPr lang="en-US" sz="1800" dirty="0"/>
              <a:t>approach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val</a:t>
            </a:r>
            <a:r>
              <a:rPr lang="en-US" sz="1800" dirty="0" smtClean="0"/>
              <a:t>=10</a:t>
            </a:r>
            <a:endParaRPr lang="en-US" sz="18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/>
              <a:t>	if </a:t>
            </a:r>
            <a:r>
              <a:rPr lang="en-US" sz="1800" dirty="0"/>
              <a:t>[[ $</a:t>
            </a:r>
            <a:r>
              <a:rPr lang="en-US" sz="1800" dirty="0" err="1"/>
              <a:t>val</a:t>
            </a:r>
            <a:r>
              <a:rPr lang="en-US" sz="1800" dirty="0"/>
              <a:t> –</a:t>
            </a:r>
            <a:r>
              <a:rPr lang="en-US" sz="1800" dirty="0" err="1" smtClean="0"/>
              <a:t>gt</a:t>
            </a:r>
            <a:r>
              <a:rPr lang="en-US" sz="1800" dirty="0" smtClean="0"/>
              <a:t> 18 </a:t>
            </a:r>
            <a:r>
              <a:rPr lang="en-US" sz="1800" dirty="0"/>
              <a:t>-o $</a:t>
            </a:r>
            <a:r>
              <a:rPr lang="en-US" sz="1800" dirty="0" err="1"/>
              <a:t>val</a:t>
            </a:r>
            <a:r>
              <a:rPr lang="en-US" sz="1800" dirty="0"/>
              <a:t> –</a:t>
            </a:r>
            <a:r>
              <a:rPr lang="en-US" sz="1800" dirty="0" err="1"/>
              <a:t>lt</a:t>
            </a:r>
            <a:r>
              <a:rPr lang="en-US" sz="1800" dirty="0"/>
              <a:t> 30 ]]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/>
              <a:t>	then</a:t>
            </a:r>
            <a:endParaRPr lang="en-US" sz="18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/>
              <a:t>		statement</a:t>
            </a:r>
            <a:endParaRPr lang="en-US" sz="18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/>
              <a:t>	else</a:t>
            </a:r>
            <a:endParaRPr lang="en-US" sz="18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/>
              <a:t>		statement</a:t>
            </a:r>
            <a:endParaRPr lang="en-US" sz="18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/>
              <a:t>	fi</a:t>
            </a:r>
          </a:p>
          <a:p>
            <a:pPr>
              <a:spcBef>
                <a:spcPts val="200"/>
              </a:spcBef>
              <a:buFont typeface="Wingdings" pitchFamily="2" charset="2"/>
              <a:buChar char="q"/>
            </a:pPr>
            <a:r>
              <a:rPr lang="en-US" sz="1800" dirty="0"/>
              <a:t>AND operator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val</a:t>
            </a:r>
            <a:r>
              <a:rPr lang="en-US" sz="1800" dirty="0" smtClean="0"/>
              <a:t>=10</a:t>
            </a:r>
            <a:endParaRPr lang="en-US" sz="18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/>
              <a:t>	if </a:t>
            </a:r>
            <a:r>
              <a:rPr lang="en-US" sz="1800" dirty="0"/>
              <a:t>[ $</a:t>
            </a:r>
            <a:r>
              <a:rPr lang="en-US" sz="1800" dirty="0" err="1"/>
              <a:t>val</a:t>
            </a:r>
            <a:r>
              <a:rPr lang="en-US" sz="1800" dirty="0"/>
              <a:t> –</a:t>
            </a:r>
            <a:r>
              <a:rPr lang="en-US" sz="1800" dirty="0" err="1"/>
              <a:t>gt</a:t>
            </a:r>
            <a:r>
              <a:rPr lang="en-US" sz="1800" dirty="0"/>
              <a:t> 18 ] &amp;&amp; [ $</a:t>
            </a:r>
            <a:r>
              <a:rPr lang="en-US" sz="1800" dirty="0" err="1"/>
              <a:t>val</a:t>
            </a:r>
            <a:r>
              <a:rPr lang="en-US" sz="1800" dirty="0"/>
              <a:t> –</a:t>
            </a:r>
            <a:r>
              <a:rPr lang="en-US" sz="1800" dirty="0" err="1"/>
              <a:t>lt</a:t>
            </a:r>
            <a:r>
              <a:rPr lang="en-US" sz="1800" dirty="0"/>
              <a:t> 30 ]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/>
              <a:t>	then</a:t>
            </a:r>
            <a:endParaRPr lang="en-US" sz="18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/>
              <a:t>		statement</a:t>
            </a:r>
            <a:endParaRPr lang="en-US" sz="18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/>
              <a:t>	else</a:t>
            </a:r>
            <a:endParaRPr lang="en-US" sz="18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/>
              <a:t>		statement</a:t>
            </a:r>
            <a:endParaRPr lang="en-US" sz="18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/>
              <a:t>	fi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710116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157</TotalTime>
  <Words>120</Words>
  <Application>Microsoft Office PowerPoint</Application>
  <PresentationFormat>On-screen Show (4:3)</PresentationFormat>
  <Paragraphs>129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Spectrum</vt:lpstr>
      <vt:lpstr>LAB 9</vt:lpstr>
      <vt:lpstr>Lecture Outline</vt:lpstr>
      <vt:lpstr>Control Flow Statements </vt:lpstr>
      <vt:lpstr>Control Flow Statements </vt:lpstr>
      <vt:lpstr>Example</vt:lpstr>
      <vt:lpstr>Cases</vt:lpstr>
      <vt:lpstr>Example</vt:lpstr>
      <vt:lpstr>Logical Operators </vt:lpstr>
      <vt:lpstr>Logical Operators </vt:lpstr>
      <vt:lpstr>Logical Operators 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24</cp:revision>
  <dcterms:created xsi:type="dcterms:W3CDTF">2018-12-10T17:20:29Z</dcterms:created>
  <dcterms:modified xsi:type="dcterms:W3CDTF">2020-04-28T18:22:46Z</dcterms:modified>
</cp:coreProperties>
</file>