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xmlns="" id="{6CFE72D9-87DE-4F43-A043-B1455487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19DB2FDD-51AF-F246-A747-854A1D2F8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660D52C1-091C-C34B-8688-084AC0B48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CDEFB69B-02E3-E04C-B4CF-9A2B16072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2B8664DB-76A4-1B41-9A1C-13068F963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67069B54-0B6B-E84F-9890-F574C0F54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xmlns="" id="{12EF7B3B-4A14-F149-90FF-644577A9E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xmlns="" id="{4A181E86-776C-614F-9E04-4617BD74D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525D0F57-130F-EE4F-B362-2D174DE2B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xmlns="" id="{22937FD4-B937-F646-9F3F-6CDF8D32E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620A7FE6-277E-254C-BEC0-B729D4BF1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1E5FB7E9-C7C7-864E-84F3-EA705ED2D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3E1E0E51-AF1D-4241-B8E1-6C1C67E3B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F58D2D17-BD15-B64C-931F-60C6387D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D7617ADE-2466-B940-AEFA-9D7931288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CF5D9498-9C6A-A643-9D62-D13461AC4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xmlns="" id="{B23F9F0E-E2B5-B049-A86D-6AD3AE9D1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xmlns="" id="{B85339BC-3D65-F54E-BF51-217EA0DAB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xmlns="" id="{510DFD1B-38E8-4845-83BE-278214E25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xmlns="" id="{FE4041AE-B3FC-DA4D-B79F-F951EDAE9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xmlns="" id="{9ED55C67-DBF1-E740-A272-21EEFAA0C8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8C6B886F-39D9-9747-B1FE-D5FC2A9F9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8275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xmlns="" id="{199E40AA-35EB-A442-8BAB-6E0126710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Computer-System Operation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xmlns="" id="{A9B78357-7B36-6D4C-961C-4DBB0B859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I/O devices and the CPU can execute </a:t>
            </a:r>
            <a:r>
              <a:rPr lang="en-US" altLang="en-US" b="1" dirty="0"/>
              <a:t>concurrently</a:t>
            </a:r>
            <a:endParaRPr lang="en-US" altLang="en-US" sz="667" b="1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</a:t>
            </a:r>
            <a:r>
              <a:rPr lang="en-US" altLang="en-US" b="1" dirty="0">
                <a:solidFill>
                  <a:srgbClr val="9437FF"/>
                </a:solidFill>
              </a:rPr>
              <a:t>device controller</a:t>
            </a:r>
            <a:r>
              <a:rPr lang="en-US" altLang="en-US" dirty="0"/>
              <a:t> is in charge of a particular device type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device controller has a local buffer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device controller type has an operating system </a:t>
            </a:r>
            <a:r>
              <a:rPr lang="en-US" altLang="en-US" b="1" dirty="0">
                <a:solidFill>
                  <a:srgbClr val="3366FF"/>
                </a:solidFill>
              </a:rPr>
              <a:t>device driver</a:t>
            </a:r>
            <a:r>
              <a:rPr lang="en-US" altLang="en-US" dirty="0"/>
              <a:t> to manage it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CPU moves data from/to main memory to/from local buffers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I/O is from the device to </a:t>
            </a:r>
            <a:r>
              <a:rPr lang="en-US" altLang="en-US" b="1" dirty="0"/>
              <a:t>local buffer of controller</a:t>
            </a:r>
            <a:endParaRPr lang="en-US" altLang="en-US" sz="667" b="1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Device controller informs CPU that it has finished its operation by causing an </a:t>
            </a:r>
            <a:r>
              <a:rPr lang="en-US" altLang="en-US" b="1" dirty="0">
                <a:solidFill>
                  <a:srgbClr val="3366FF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97690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xmlns="" id="{2B597B69-96BD-D941-BEAC-7CF1656A3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Common Functions of Interrupts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E84F798E-E5C1-6E46-9E4D-51F1B4327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Interrupt transfers control to the interrupt service routine generally, through the </a:t>
            </a:r>
            <a:r>
              <a:rPr lang="en-US" altLang="en-US" b="1" dirty="0">
                <a:solidFill>
                  <a:srgbClr val="3366FF"/>
                </a:solidFill>
              </a:rPr>
              <a:t>interrupt</a:t>
            </a:r>
            <a:r>
              <a:rPr lang="en-US" altLang="en-US" i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vector</a:t>
            </a:r>
            <a:r>
              <a:rPr lang="en-US" altLang="en-US" dirty="0"/>
              <a:t>, which contains the addresses of all the service routines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Interrupt architecture must save the address of the interrupted instruction</a:t>
            </a:r>
            <a:endParaRPr lang="en-US" altLang="en-US" sz="667" i="1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3366FF"/>
                </a:solidFill>
              </a:rPr>
              <a:t>trap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exception</a:t>
            </a:r>
            <a:r>
              <a:rPr lang="en-US" altLang="en-US" dirty="0"/>
              <a:t> is a software-generated interrupt caused either by an error or a user request</a:t>
            </a:r>
            <a:endParaRPr lang="en-US" altLang="en-US" sz="667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An operating system is </a:t>
            </a:r>
            <a:r>
              <a:rPr lang="en-US" altLang="en-US" b="1" dirty="0">
                <a:solidFill>
                  <a:srgbClr val="3366FF"/>
                </a:solidFill>
              </a:rPr>
              <a:t>interrupt driven</a:t>
            </a:r>
          </a:p>
          <a:p>
            <a:pPr>
              <a:buFont typeface="Wingdings" pitchFamily="2" charset="2"/>
              <a:buChar char="q"/>
            </a:pPr>
            <a:endParaRPr lang="en-US" alt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7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xmlns="" id="{A1C22BAF-A169-AC4F-A7E2-FAAE6A5FA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Interrupt Timeline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xmlns="" id="{10B5A11B-63D4-934D-A6B9-90055BC0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1" y="1925709"/>
            <a:ext cx="8244209" cy="406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63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xmlns="" id="{CDAB64CA-2D3C-4746-8523-CE72CA23E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Startup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8C974116-BE25-7D41-8B66-284F54729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bootstrap program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loaded at power-up or reboot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Typically stored in </a:t>
            </a:r>
            <a:r>
              <a:rPr lang="en-US" altLang="en-US" b="1" dirty="0"/>
              <a:t>ROM</a:t>
            </a:r>
            <a:r>
              <a:rPr lang="en-US" altLang="en-US" dirty="0"/>
              <a:t> or </a:t>
            </a:r>
            <a:r>
              <a:rPr lang="en-US" altLang="en-US" b="1" dirty="0"/>
              <a:t>EPROM</a:t>
            </a:r>
            <a:r>
              <a:rPr lang="en-US" altLang="en-US" dirty="0"/>
              <a:t>, generally known as </a:t>
            </a:r>
            <a:r>
              <a:rPr lang="en-US" altLang="en-US" b="1" dirty="0">
                <a:solidFill>
                  <a:srgbClr val="3366FF"/>
                </a:solidFill>
              </a:rPr>
              <a:t>firmware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Initializes all aspects of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Loads operating system kernel and starts execution</a:t>
            </a:r>
          </a:p>
          <a:p>
            <a:pPr marL="723885" lvl="1" indent="-342900">
              <a:buFont typeface="Wingdings" pitchFamily="2" charset="2"/>
              <a:buChar char="q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97856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xmlns="" id="{E326D081-B83F-0742-972E-1ACF13D09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Interrupt Handling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xmlns="" id="{9F155575-9620-C244-8302-C35D746D6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95814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The operating system preserves the state of the CPU by storing registers and the program counter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Determines which type of interrupt has occurred: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Polling </a:t>
            </a:r>
            <a:r>
              <a:rPr lang="en-US" altLang="en-US" dirty="0"/>
              <a:t>interrupt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(CPU keeps polling at regular intervals if a device is ready)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vectored</a:t>
            </a:r>
            <a:r>
              <a:rPr lang="en-US" altLang="en-US" dirty="0"/>
              <a:t> interrupt (I/O device requests for attention)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Separate segments of code determine what action should be taken (for each type of interrupt)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427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xmlns="" id="{41B331F2-2109-C347-9FD9-D0B16F8EE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Interrupt-drive I/O Cycle</a:t>
            </a:r>
          </a:p>
        </p:txBody>
      </p:sp>
      <p:pic>
        <p:nvPicPr>
          <p:cNvPr id="32770" name="Picture 3">
            <a:extLst>
              <a:ext uri="{FF2B5EF4-FFF2-40B4-BE49-F238E27FC236}">
                <a16:creationId xmlns:a16="http://schemas.microsoft.com/office/drawing/2014/main" xmlns="" id="{6A2F530F-EA78-E74F-8EF1-F0F685B0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95" y="1941534"/>
            <a:ext cx="5015298" cy="44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4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Computer System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Abstract View of Computer </a:t>
            </a:r>
            <a:r>
              <a:rPr lang="en-US" sz="2000" dirty="0" smtClean="0">
                <a:solidFill>
                  <a:schemeClr val="tx1"/>
                </a:solidFill>
              </a:rPr>
              <a:t>Components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What Operating Systems </a:t>
            </a:r>
            <a:r>
              <a:rPr lang="en-US" sz="2000" dirty="0" smtClean="0">
                <a:solidFill>
                  <a:schemeClr val="tx1"/>
                </a:solidFill>
              </a:rPr>
              <a:t>Do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Defining Operating </a:t>
            </a:r>
            <a:r>
              <a:rPr lang="en-US" sz="2000" dirty="0" smtClean="0">
                <a:solidFill>
                  <a:schemeClr val="tx1"/>
                </a:solidFill>
              </a:rPr>
              <a:t>Systems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 System </a:t>
            </a:r>
            <a:r>
              <a:rPr lang="en-US" sz="2000" dirty="0" smtClean="0">
                <a:solidFill>
                  <a:schemeClr val="tx1"/>
                </a:solidFill>
              </a:rPr>
              <a:t>Organization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Computer-System </a:t>
            </a:r>
            <a:r>
              <a:rPr lang="en-US" sz="2000" dirty="0" smtClean="0">
                <a:solidFill>
                  <a:schemeClr val="tx1"/>
                </a:solidFill>
              </a:rPr>
              <a:t>Operation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Interrupt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Computer </a:t>
            </a:r>
            <a:r>
              <a:rPr lang="en-US" sz="2000" dirty="0" smtClean="0">
                <a:solidFill>
                  <a:schemeClr val="tx1"/>
                </a:solidFill>
              </a:rPr>
              <a:t>Startup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Interrupt Handling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Interrupt-drive I/O Cycle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CB2F8AEF-6638-474E-A15F-3BC2DA0BB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System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092864E3-6570-724A-8309-ED38FBEC3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Computer system can be divided into four components: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Hardware – provides basic computing resources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CPU, memory, I/O devices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Operating system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Controls and coordinates use of hardware among various applications and users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Application programs – define the ways in which the system resources are used to solve the computing problems of the users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Word processors, compilers, web browsers, database systems, video games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Users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/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37560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D54C0494-1329-BB4E-BD16-172A6948C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/>
              <a:t>Abstract View of Computer Components</a:t>
            </a:r>
          </a:p>
        </p:txBody>
      </p:sp>
      <p:pic>
        <p:nvPicPr>
          <p:cNvPr id="13314" name="Picture 4">
            <a:extLst>
              <a:ext uri="{FF2B5EF4-FFF2-40B4-BE49-F238E27FC236}">
                <a16:creationId xmlns:a16="http://schemas.microsoft.com/office/drawing/2014/main" xmlns="" id="{5E1ED625-81AD-C640-AEF4-F83A6EBE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992" y="2133600"/>
            <a:ext cx="4221272" cy="359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4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xmlns="" id="{43A6DF2C-BA7E-6645-B421-4399F6A81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What Operating Systems Do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xmlns="" id="{51891E43-CE2F-F741-BAEF-E3312A222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Depends on the point of view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3366FF"/>
                </a:solidFill>
              </a:rPr>
              <a:t>ease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of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good performance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3366FF"/>
                </a:solidFill>
              </a:rPr>
              <a:t>resource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utilization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3366FF"/>
                </a:solidFill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3366FF"/>
                </a:solidFill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Operating system is a </a:t>
            </a:r>
            <a:r>
              <a:rPr lang="en-US" altLang="en-US" b="1" dirty="0">
                <a:solidFill>
                  <a:srgbClr val="3366FF"/>
                </a:solidFill>
              </a:rPr>
              <a:t>resource allocator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3366FF"/>
                </a:solidFill>
              </a:rPr>
              <a:t>control program </a:t>
            </a:r>
            <a:r>
              <a:rPr lang="en-US" altLang="en-US" dirty="0"/>
              <a:t>making efficient use of Hardware and managing execution of user programs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3366FF"/>
                </a:solidFill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3366FF"/>
                </a:solidFill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2635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xmlns="" id="{43A6DF2C-BA7E-6645-B421-4399F6A81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What Operating Systems Do</a:t>
            </a:r>
            <a:r>
              <a:rPr lang="en-US" altLang="en-US" sz="1600" dirty="0"/>
              <a:t> (cont’d)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xmlns="" id="{51891E43-CE2F-F741-BAEF-E3312A222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Mobile devices like smartphones and tables are resource poor,  optimized for usability and battery life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Mobile user interfaces such as touch screens, voice recognition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Run primarily without user intervention</a:t>
            </a:r>
          </a:p>
        </p:txBody>
      </p:sp>
    </p:spTree>
    <p:extLst>
      <p:ext uri="{BB962C8B-B14F-4D97-AF65-F5344CB8AC3E}">
        <p14:creationId xmlns:p14="http://schemas.microsoft.com/office/powerpoint/2010/main" val="6195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xmlns="" id="{34F73E07-A97C-C746-9862-766567950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Defining Operating Systems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9FA4C04D-68B5-064B-BB58-8D939AB95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695189"/>
            <a:ext cx="7076747" cy="39925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altLang="en-US" dirty="0" smtClean="0"/>
              <a:t>Term </a:t>
            </a:r>
            <a:r>
              <a:rPr lang="en-US" altLang="en-US" dirty="0"/>
              <a:t>OS covers many roles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Because of myriad designs and uses of OSes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Present in toasters through ships, spacecraft, game machines, TVs and industrial control systems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Born when fixed use computers for military became more general purpose and needed resource management and program control</a:t>
            </a:r>
          </a:p>
        </p:txBody>
      </p:sp>
    </p:spTree>
    <p:extLst>
      <p:ext uri="{BB962C8B-B14F-4D97-AF65-F5344CB8AC3E}">
        <p14:creationId xmlns:p14="http://schemas.microsoft.com/office/powerpoint/2010/main" val="329831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xmlns="" id="{E16DFB4B-CB48-A543-8F6B-BCFE439BA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Operating System Definition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xmlns="" id="{ACDE966C-E86B-EA4A-8BBA-82270233C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887254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No universally accepted definition</a:t>
            </a:r>
          </a:p>
          <a:p>
            <a:pPr>
              <a:buFont typeface="Wingdings" pitchFamily="2" charset="2"/>
              <a:buChar char="q"/>
            </a:pPr>
            <a:r>
              <a:rPr lang="ja-JP" altLang="en-US" dirty="0"/>
              <a:t>“</a:t>
            </a:r>
            <a:r>
              <a:rPr lang="en-US" altLang="ja-JP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But varies wildly</a:t>
            </a:r>
          </a:p>
          <a:p>
            <a:pPr>
              <a:buFont typeface="Wingdings" pitchFamily="2" charset="2"/>
              <a:buChar char="q"/>
            </a:pPr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kernel, </a:t>
            </a:r>
            <a:r>
              <a:rPr lang="en-US" altLang="ja-JP" dirty="0"/>
              <a:t>part of the operating system</a:t>
            </a:r>
          </a:p>
          <a:p>
            <a:pPr>
              <a:buFont typeface="Wingdings" pitchFamily="2" charset="2"/>
              <a:buChar char="q"/>
            </a:pPr>
            <a:r>
              <a:rPr lang="en-US" altLang="ja-JP" dirty="0"/>
              <a:t>Everything else is either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ja-JP" dirty="0"/>
              <a:t>a </a:t>
            </a:r>
            <a:r>
              <a:rPr lang="en-US" altLang="ja-JP" b="1" dirty="0">
                <a:solidFill>
                  <a:srgbClr val="3366FF"/>
                </a:solidFill>
              </a:rPr>
              <a:t>system program </a:t>
            </a:r>
            <a:r>
              <a:rPr lang="en-US" altLang="ja-JP" dirty="0"/>
              <a:t>(ships with the operating system, but not part of the kernel) , 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ja-JP" dirty="0"/>
              <a:t>an </a:t>
            </a:r>
            <a:r>
              <a:rPr lang="en-US" altLang="ja-JP" b="1" dirty="0">
                <a:solidFill>
                  <a:srgbClr val="3366FF"/>
                </a:solidFill>
              </a:rPr>
              <a:t>application program</a:t>
            </a:r>
            <a:r>
              <a:rPr lang="en-US" altLang="ja-JP" dirty="0"/>
              <a:t>, all programs not associated with the operating 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Today’s OSes for general purpose and mobile computing also include </a:t>
            </a:r>
            <a:r>
              <a:rPr lang="en-US" altLang="en-US" b="1" dirty="0">
                <a:solidFill>
                  <a:srgbClr val="3366FF"/>
                </a:solidFill>
              </a:rPr>
              <a:t>middleware</a:t>
            </a:r>
            <a:r>
              <a:rPr lang="en-US" altLang="en-US" dirty="0"/>
              <a:t> – a set of software frameworks that provide addition services to application developers such as databases, multimedia, graphics </a:t>
            </a:r>
          </a:p>
        </p:txBody>
      </p:sp>
    </p:spTree>
    <p:extLst>
      <p:ext uri="{BB962C8B-B14F-4D97-AF65-F5344CB8AC3E}">
        <p14:creationId xmlns:p14="http://schemas.microsoft.com/office/powerpoint/2010/main" val="225369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xmlns="" id="{86F3E3CC-2C4C-ED4D-A572-9791AB794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Computer System Organization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699047BA-71E4-7D47-91E2-D283AC42F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1849676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Computer-system operation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One or more CPUs, device controllers connect through common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providing access to shared memory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Concurrent execution of CPUs and devices competing for memory cycles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xmlns="" id="{BAEB135C-9FB0-6B47-8B4E-57E9796F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2" y="3832966"/>
            <a:ext cx="5486400" cy="244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5353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139</TotalTime>
  <Words>742</Words>
  <Application>Microsoft Office PowerPoint</Application>
  <PresentationFormat>On-screen Show (4:3)</PresentationFormat>
  <Paragraphs>99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Operating System Concepts</vt:lpstr>
      <vt:lpstr>Lecture Outline</vt:lpstr>
      <vt:lpstr>Computer System</vt:lpstr>
      <vt:lpstr>Abstract View of Computer Components</vt:lpstr>
      <vt:lpstr>What Operating Systems Do</vt:lpstr>
      <vt:lpstr>What Operating Systems Do (cont’d)</vt:lpstr>
      <vt:lpstr>Defining Operating Systems</vt:lpstr>
      <vt:lpstr>Operating System Definition (cont’d)</vt:lpstr>
      <vt:lpstr>Computer System Organization</vt:lpstr>
      <vt:lpstr>Computer-System Operation</vt:lpstr>
      <vt:lpstr>Common Functions of Interrupts</vt:lpstr>
      <vt:lpstr>Interrupt Timeline</vt:lpstr>
      <vt:lpstr>Computer Startup</vt:lpstr>
      <vt:lpstr>Interrupt Handling</vt:lpstr>
      <vt:lpstr>Interrupt-drive I/O Cycle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16</cp:revision>
  <dcterms:created xsi:type="dcterms:W3CDTF">2018-12-10T17:20:29Z</dcterms:created>
  <dcterms:modified xsi:type="dcterms:W3CDTF">2020-04-28T18:07:12Z</dcterms:modified>
</cp:coreProperties>
</file>