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BB41CD-F945-437A-8194-DAB20AC2CAFC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A6E046-BB67-4C0D-A133-89274D6D6D5C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5CA5B7-0681-42A5-A56C-0640B3AD7F4B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ABE580-9B1C-411C-85E8-45CDE8C05540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515D07-F612-4D54-B65D-BBD3860669B2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927EC7-5A55-4959-8E09-70BBEF3F2CEE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4B175B-CE24-4313-8267-E986754352F7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C73121F-DA0C-4D15-B351-FFBCB59ED606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6570DDE-AF27-45E5-AB9E-7E124A94F065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ABA5EAF-DAA8-419D-B99B-7556C0BC7AA1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9D0C13-0918-4C3C-B085-984ADFDB9E3A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38ACCF-FB44-494C-BB19-F540D5E326A5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ADD055-303E-49D7-BAD3-638E0CAF8716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F7DF85-CECB-4738-9B7C-499C8EC3F2C0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D97C4E-DFD2-4790-A2D1-32C84BF8E996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78BE96-FC46-43A0-95CA-C69EB0CEA9D1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A02ED7-2857-4803-A345-8CD913A2E1AE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59732B-04D9-4060-8E9C-FFFCDD9770BD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30E13E-EDBE-4B5F-BE27-C67266E09419}" type="slidenum">
              <a:rPr lang="en-US" altLang="en-US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39CF66-2C7E-4384-BA01-8A7045786600}" type="slidenum">
              <a:rPr lang="en-US" altLang="en-US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31142-78BF-4090-8EF1-EE51CC9C3F2A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500A43-10D6-426A-9B89-85ABD03B059C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6C054-E781-4A5B-8BA3-36098FA503B4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0B1366-2AA2-4566-B055-32B07E9B19B1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CE3F77-2DF8-42DC-A778-FE27A07B38F3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14FA2C-1EAD-4C1F-BFBA-E46F7F78E5F8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7DC0428-D64B-4F2D-B489-070C342BFE6B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A029920-CE8D-4C62-97FC-DBE1D6706D67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51066A-4A1B-463B-9E0B-48D0A46EB28D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AAA2C7-D39D-45C1-92AE-A9F7C46E5FAE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3A9ADE-D565-459D-9892-36FBC0C7B2F9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C44020-8951-4366-BBE6-FF0E5B9694B8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75785-0EF4-4EAC-87DC-76A85A18C363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E10A8-ED10-4D22-996A-54CBE3C266F9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Deadlocks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676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smtClean="0"/>
              <a:t>Resource Allocation Graph With A Deadlock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3" y="1861690"/>
            <a:ext cx="3040628" cy="44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2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Graph With A Cycle But No Deadlock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73751"/>
            <a:ext cx="349408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8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Basic Facts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84056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graph contains no cycles </a:t>
            </a:r>
            <a:r>
              <a:rPr lang="en-US" altLang="en-US" dirty="0" smtClean="0">
                <a:sym typeface="Symbol" pitchFamily="18" charset="2"/>
              </a:rPr>
              <a:t> no deadlock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If graph contains a cycle 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14036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Methods for Handling Deadlocks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Ensure that the system will </a:t>
            </a:r>
            <a:r>
              <a:rPr lang="en-US" altLang="en-US" b="1" i="1" dirty="0" smtClean="0">
                <a:solidFill>
                  <a:srgbClr val="FF0066"/>
                </a:solidFill>
              </a:rPr>
              <a:t>never</a:t>
            </a:r>
            <a:r>
              <a:rPr lang="en-US" altLang="en-US" dirty="0" smtClean="0"/>
              <a:t> enter a deadlock state: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Deadlock prevention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Deadlock avoidance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Allow the system to enter a deadlock state and then recover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Ignore the problem and pretend that deadlocks never occur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5649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283912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Mutual Exclusion</a:t>
            </a:r>
            <a:r>
              <a:rPr lang="en-US" altLang="en-US" dirty="0" smtClean="0"/>
              <a:t> – not required for sharable resources (e.g., read-only files); must hold for non-sharable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Hold and Wait</a:t>
            </a:r>
            <a:r>
              <a:rPr lang="en-US" altLang="en-US" dirty="0" smtClean="0"/>
              <a:t> – must guarantee that whenever a process requests a resource, it does not hold any other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Low resource utilization; starvation possible</a:t>
            </a:r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284163" y="1805857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  <p:extLst>
      <p:ext uri="{BB962C8B-B14F-4D97-AF65-F5344CB8AC3E}">
        <p14:creationId xmlns:p14="http://schemas.microsoft.com/office/powerpoint/2010/main" val="37337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Deadlock Prevention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27650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Preempted resources are added to the list of resources for which the process is waiting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Process will be restarted only when it can regain its old resources, as well as the new ones that it is requesting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Circular Wait</a:t>
            </a:r>
            <a:r>
              <a:rPr lang="en-US" altLang="en-US" dirty="0" smtClean="0"/>
              <a:t> – impose a total ordering of all resource types, and require that each process requests resources in an increasing order of enumeration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2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Circular Wait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5457541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Invalidating the circular wait condition is most common.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Simply assign each resource (i.e. </a:t>
            </a:r>
            <a:r>
              <a:rPr lang="en-US" dirty="0" err="1" smtClean="0"/>
              <a:t>mutex</a:t>
            </a:r>
            <a:r>
              <a:rPr lang="en-US" dirty="0" smtClean="0"/>
              <a:t> locks) a unique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Resources must be acquired in order.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thread_two</a:t>
            </a:r>
            <a:r>
              <a:rPr lang="en-US" dirty="0" smtClean="0"/>
              <a:t> could not be </a:t>
            </a:r>
            <a:br>
              <a:rPr lang="en-US" dirty="0" smtClean="0"/>
            </a:br>
            <a:r>
              <a:rPr lang="en-US" dirty="0" smtClean="0"/>
              <a:t>written as follows:</a:t>
            </a:r>
          </a:p>
        </p:txBody>
      </p:sp>
      <p:pic>
        <p:nvPicPr>
          <p:cNvPr id="92163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387687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/>
          <p:cNvCxnSpPr>
            <a:cxnSpLocks noChangeShapeType="1"/>
          </p:cNvCxnSpPr>
          <p:nvPr/>
        </p:nvCxnSpPr>
        <p:spPr bwMode="auto">
          <a:xfrm flipV="1">
            <a:off x="2863264" y="5198301"/>
            <a:ext cx="3136703" cy="352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930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508554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Simplest and most useful model requires that each process declare the </a:t>
            </a:r>
            <a:r>
              <a:rPr lang="en-US" altLang="en-US" b="1" i="1" dirty="0" smtClean="0"/>
              <a:t>maximum number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resources of each type that it may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deadlock-avoidance algorithm dynamically examines the resource-allocation state to ensure that there can never be a circular-wait condition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Resource-allocation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84163" y="1812925"/>
            <a:ext cx="8574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53127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Safe State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When a process requests an available resource, system must decide if immediate allocation leaves the system in a safe state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is in </a:t>
            </a:r>
            <a:r>
              <a:rPr lang="en-US" altLang="en-US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if there exists a sequence &lt;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&gt; of ALL the  processes  in the systems such that  for each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the resources that P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can still request can be satisfied by currently available resources + resources held by all the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with</a:t>
            </a:r>
            <a:r>
              <a:rPr lang="en-US" altLang="en-US" i="1" dirty="0" smtClean="0"/>
              <a:t> j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I</a:t>
            </a: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That is: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If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resource needs are not immediately available, then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wait until all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have finished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When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is finished,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obtain needed resources, execute, return allocated resources, and terminate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When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terminates,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baseline="-25000" dirty="0" smtClean="0"/>
              <a:t>+1</a:t>
            </a:r>
            <a:r>
              <a:rPr lang="en-US" altLang="en-US" dirty="0" smtClean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3174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Basic Facts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a system is in safe state </a:t>
            </a:r>
            <a:r>
              <a:rPr lang="en-US" altLang="en-US" dirty="0" smtClean="0">
                <a:sym typeface="Symbol" pitchFamily="18" charset="2"/>
              </a:rPr>
              <a:t> no deadlocks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31081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in Multithreaded Applications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Characterization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Methods for Handling Deadlocks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Prevention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Avoidance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Detection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Recovery from Deadlock 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Safe, Unsafe, Deadlock State </a:t>
            </a:r>
          </a:p>
        </p:txBody>
      </p:sp>
      <p:pic>
        <p:nvPicPr>
          <p:cNvPr id="3584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0603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1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Avoidance Algorithms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Single instance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 a resource-allocation graph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Multiple instances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 Use the Banker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Algorithm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09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Resource-Allocation Graph Scheme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Claim edge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indicated that process </a:t>
            </a:r>
            <a:r>
              <a:rPr lang="en-US" altLang="en-US" i="1" dirty="0" err="1" smtClean="0">
                <a:sym typeface="Symbol" pitchFamily="18" charset="2"/>
              </a:rPr>
              <a:t>P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may request resource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; represented by a dashed line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Claim edge converts to request edge when a process requests a resource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Resources must be claimed </a:t>
            </a:r>
            <a:r>
              <a:rPr lang="en-US" altLang="en-US" i="1" dirty="0" smtClean="0">
                <a:sym typeface="Symbol" pitchFamily="18" charset="2"/>
              </a:rPr>
              <a:t>a priori</a:t>
            </a:r>
            <a:r>
              <a:rPr lang="en-US" altLang="en-US" dirty="0" smtClean="0">
                <a:sym typeface="Symbol" pitchFamily="18" charset="2"/>
              </a:rPr>
              <a:t> in the system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1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Resource-Allocation Graph</a:t>
            </a:r>
          </a:p>
        </p:txBody>
      </p:sp>
      <p:pic>
        <p:nvPicPr>
          <p:cNvPr id="4198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229591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 smtClean="0"/>
              <a:t>Unsafe State In Resource-Allocation Graph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2052050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Resource-Allocation Graph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Suppose that process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requests a resource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endParaRPr lang="en-US" altLang="en-US" i="1" baseline="-250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  <p:extLst>
      <p:ext uri="{BB962C8B-B14F-4D97-AF65-F5344CB8AC3E}">
        <p14:creationId xmlns:p14="http://schemas.microsoft.com/office/powerpoint/2010/main" val="5378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Multiple instances of resources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process must a priori claim maximum use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When a process requests a resource it may have to wait 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33852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 smtClean="0"/>
              <a:t>Data Structures for the </a:t>
            </a:r>
            <a:r>
              <a:rPr lang="en-US" altLang="en-US" sz="3600" dirty="0" smtClean="0"/>
              <a:t>Banker</a:t>
            </a:r>
            <a:r>
              <a:rPr lang="en-US" altLang="en-US" sz="3600" dirty="0" smtClean="0"/>
              <a:t>’</a:t>
            </a:r>
            <a:r>
              <a:rPr lang="en-US" altLang="ja-JP" sz="3600" dirty="0" smtClean="0"/>
              <a:t>s </a:t>
            </a:r>
            <a:r>
              <a:rPr lang="en-US" altLang="ja-JP" sz="3600" dirty="0" smtClean="0"/>
              <a:t>Algorithm </a:t>
            </a:r>
            <a:endParaRPr lang="en-US" altLang="en-US" sz="3600" dirty="0" smtClean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434224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Available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Vector of length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. If available [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there are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 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available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Max</a:t>
            </a:r>
            <a:r>
              <a:rPr lang="en-US" altLang="en-US" i="1" dirty="0" smtClean="0"/>
              <a:t>: n x m</a:t>
            </a:r>
            <a:r>
              <a:rPr lang="en-US" altLang="en-US" dirty="0" smtClean="0"/>
              <a:t> matrix.  If </a:t>
            </a:r>
            <a:r>
              <a:rPr lang="en-US" altLang="en-US" i="1" dirty="0" smtClean="0"/>
              <a:t>Max 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then process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may request at most</a:t>
            </a:r>
            <a:r>
              <a:rPr lang="en-US" altLang="en-US" i="1" dirty="0" smtClean="0"/>
              <a:t> k </a:t>
            </a:r>
            <a:r>
              <a:rPr lang="en-US" altLang="en-US" dirty="0" smtClean="0"/>
              <a:t>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 If Allocation[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is currently allocated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Need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If </a:t>
            </a:r>
            <a:r>
              <a:rPr lang="en-US" altLang="en-US" i="1" dirty="0" smtClean="0"/>
              <a:t>Need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,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may need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more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to complete its task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Need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i="1" dirty="0" smtClean="0"/>
              <a:t>]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Max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– </a:t>
            </a:r>
            <a:r>
              <a:rPr lang="en-US" altLang="en-US" i="1" dirty="0" smtClean="0"/>
              <a:t>Allocation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84163" y="1950243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29373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Let </a:t>
            </a:r>
            <a:r>
              <a:rPr lang="en-US" altLang="en-US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be vectors of length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n</a:t>
            </a:r>
            <a:r>
              <a:rPr lang="en-US" altLang="en-US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Work </a:t>
            </a:r>
            <a:r>
              <a:rPr lang="en-US" altLang="en-US" b="1" dirty="0" smtClean="0"/>
              <a:t>= </a:t>
            </a:r>
            <a:r>
              <a:rPr lang="en-US" altLang="en-US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Finish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false </a:t>
            </a:r>
            <a:r>
              <a:rPr lang="en-US" altLang="en-US" b="1" dirty="0" smtClean="0"/>
              <a:t>for</a:t>
            </a:r>
            <a:r>
              <a:rPr lang="en-US" altLang="en-US" b="1" i="1" dirty="0" smtClean="0"/>
              <a:t> i</a:t>
            </a:r>
            <a:r>
              <a:rPr lang="en-US" altLang="en-US" b="1" dirty="0" smtClean="0"/>
              <a:t> = 0, 1, …, </a:t>
            </a:r>
            <a:r>
              <a:rPr lang="en-US" altLang="en-US" b="1" i="1" dirty="0" smtClean="0"/>
              <a:t>n- </a:t>
            </a:r>
            <a:r>
              <a:rPr lang="en-US" altLang="en-US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2.	Find an </a:t>
            </a:r>
            <a:r>
              <a:rPr lang="en-US" altLang="en-US" b="1" i="1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(a)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 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false</a:t>
            </a:r>
            <a:endParaRPr lang="en-US" altLang="en-US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(b) </a:t>
            </a:r>
            <a:r>
              <a:rPr lang="en-US" altLang="en-US" b="1" i="1" dirty="0" err="1" smtClean="0"/>
              <a:t>Need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If no such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b="1" i="1" dirty="0" smtClean="0">
                <a:sym typeface="Symbol" pitchFamily="18" charset="2"/>
              </a:rPr>
              <a:t>i </a:t>
            </a:r>
            <a:r>
              <a:rPr lang="en-US" altLang="en-US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3. 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Work </a:t>
            </a:r>
            <a:r>
              <a:rPr lang="en-US" altLang="en-US" b="1" dirty="0" smtClean="0"/>
              <a:t>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true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4.	If 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 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== </a:t>
            </a:r>
            <a:r>
              <a:rPr lang="en-US" altLang="en-US" b="1" i="1" dirty="0" smtClean="0"/>
              <a:t>true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for all </a:t>
            </a:r>
            <a:r>
              <a:rPr lang="en-US" altLang="en-US" b="1" i="1" dirty="0" smtClean="0"/>
              <a:t>i</a:t>
            </a:r>
            <a:r>
              <a:rPr lang="en-US" altLang="en-US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2156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smtClean="0"/>
              <a:t>Resource-Request Algorithm for Process </a:t>
            </a:r>
            <a:r>
              <a:rPr lang="en-US" altLang="en-US" sz="3600" i="1" smtClean="0"/>
              <a:t>P</a:t>
            </a:r>
            <a:r>
              <a:rPr lang="en-US" altLang="en-US" sz="3600" i="1" baseline="-25000" smtClean="0"/>
              <a:t>i</a:t>
            </a:r>
            <a:endParaRPr lang="en-US" altLang="en-US" sz="360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dirty="0" smtClean="0">
                <a:sym typeface="Symbol" pitchFamily="18" charset="2"/>
              </a:rPr>
              <a:t>, go to step 3.  Otherwise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b="1" dirty="0" smtClean="0">
                <a:sym typeface="Symbol" pitchFamily="18" charset="2"/>
              </a:rPr>
              <a:t> = </a:t>
            </a:r>
            <a:r>
              <a:rPr lang="en-US" altLang="en-US" b="1" i="1" dirty="0" smtClean="0">
                <a:sym typeface="Symbol" pitchFamily="18" charset="2"/>
              </a:rPr>
              <a:t>Available  </a:t>
            </a:r>
            <a:r>
              <a:rPr lang="en-US" altLang="en-US" b="1" dirty="0" smtClean="0">
                <a:sym typeface="Symbol" pitchFamily="18" charset="2"/>
              </a:rPr>
              <a:t>–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baseline="-25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 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+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–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unsafe 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5408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consists of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Resource types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 . ., </a:t>
            </a:r>
            <a:r>
              <a:rPr lang="en-US" altLang="en-US" i="1" dirty="0" err="1" smtClean="0"/>
              <a:t>R</a:t>
            </a:r>
            <a:r>
              <a:rPr lang="en-US" altLang="en-US" baseline="-25000" dirty="0" err="1" smtClean="0"/>
              <a:t>m</a:t>
            </a:r>
            <a:endParaRPr lang="en-US" altLang="en-US" baseline="-25000" dirty="0" smtClean="0"/>
          </a:p>
          <a:p>
            <a:pPr lvl="2">
              <a:buFont typeface="Wingdings" pitchFamily="2" charset="2"/>
              <a:buChar char="q"/>
            </a:pPr>
            <a:r>
              <a:rPr lang="en-US" altLang="en-US" i="1" dirty="0" smtClean="0"/>
              <a:t>CPU cycles, memory space, I/O devices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resource type </a:t>
            </a:r>
            <a:r>
              <a:rPr lang="en-US" altLang="en-US" i="1" dirty="0" err="1" smtClean="0"/>
              <a:t>R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has </a:t>
            </a:r>
            <a:r>
              <a:rPr lang="en-US" altLang="en-US" i="1" dirty="0" smtClean="0"/>
              <a:t>W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instances.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process utilizes a resource as follows: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request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use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4010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Example of </a:t>
            </a:r>
            <a:r>
              <a:rPr lang="en-US" altLang="en-US" dirty="0" smtClean="0"/>
              <a:t>Banker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/>
              <a:t>Algorithm</a:t>
            </a:r>
            <a:endParaRPr lang="en-US" altLang="en-US" dirty="0" smtClean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5 processes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  </a:t>
            </a:r>
            <a:r>
              <a:rPr lang="en-US" altLang="en-US" dirty="0" smtClean="0"/>
              <a:t>through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      3 resource types: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            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(10 instances), 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(5instances),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(7 instances)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  </a:t>
            </a:r>
            <a:r>
              <a:rPr lang="en-US" altLang="en-US" i="1" u="sng" dirty="0" smtClean="0"/>
              <a:t>Max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  <a:endParaRPr lang="en-US" altLang="en-US" i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 smtClean="0"/>
              <a:t>			A B C	       A B C 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	</a:t>
            </a:r>
            <a:r>
              <a:rPr lang="en-US" altLang="en-US" dirty="0" smtClean="0"/>
              <a:t>0 1 0	         7 5 3 	3 3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	</a:t>
            </a:r>
            <a:r>
              <a:rPr lang="en-US" altLang="en-US" dirty="0" smtClean="0"/>
              <a:t>2 0 0 	        3 2 2 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        9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        2 2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	         4 3 3  		</a:t>
            </a:r>
          </a:p>
        </p:txBody>
      </p:sp>
    </p:spTree>
    <p:extLst>
      <p:ext uri="{BB962C8B-B14F-4D97-AF65-F5344CB8AC3E}">
        <p14:creationId xmlns:p14="http://schemas.microsoft.com/office/powerpoint/2010/main" val="159995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The content of the matrix </a:t>
            </a:r>
            <a:r>
              <a:rPr lang="en-US" altLang="en-US" b="1" i="1" dirty="0" smtClean="0"/>
              <a:t>Need</a:t>
            </a:r>
            <a:r>
              <a:rPr lang="en-US" altLang="en-US" dirty="0" smtClean="0"/>
              <a:t> is defined to be </a:t>
            </a:r>
            <a:r>
              <a:rPr lang="en-US" altLang="en-US" b="1" i="1" dirty="0" smtClean="0"/>
              <a:t>Max</a:t>
            </a:r>
            <a:r>
              <a:rPr lang="en-US" altLang="en-US" b="1" dirty="0" smtClean="0"/>
              <a:t> – </a:t>
            </a:r>
            <a:r>
              <a:rPr lang="en-US" altLang="en-US" b="1" i="1" dirty="0" smtClean="0"/>
              <a:t>Allocation</a:t>
            </a:r>
            <a:endParaRPr lang="en-US" altLang="en-US" b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Need</a:t>
            </a:r>
            <a:endParaRPr lang="en-US" altLang="en-US" u="sng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	</a:t>
            </a:r>
            <a:r>
              <a:rPr lang="en-US" altLang="en-US" i="1" dirty="0" smtClean="0"/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	</a:t>
            </a:r>
            <a:r>
              <a:rPr lang="en-US" altLang="en-US" dirty="0" smtClean="0"/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	</a:t>
            </a:r>
            <a:r>
              <a:rPr lang="en-US" altLang="en-US" dirty="0" smtClean="0"/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4 3 1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 smtClean="0"/>
              <a:t>The system is in a safe state since the sequence &lt;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&gt; satisfies safety criteria</a:t>
            </a:r>
            <a:endParaRPr lang="en-US" alt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86479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Example: 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</a:t>
            </a:r>
            <a:r>
              <a:rPr lang="en-US" altLang="en-US" smtClean="0"/>
              <a:t> Request (1,0,2)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Check that Request </a:t>
            </a:r>
            <a:r>
              <a:rPr lang="en-US" altLang="en-US" dirty="0" smtClean="0">
                <a:sym typeface="Symbol" pitchFamily="18" charset="2"/>
              </a:rPr>
              <a:t> Available (that is, (1,0,2)  (3,3,2)  true</a:t>
            </a:r>
            <a:endParaRPr lang="en-US" altLang="en-US" i="1" dirty="0" smtClean="0">
              <a:sym typeface="Symbol" pitchFamily="18" charset="2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Need</a:t>
            </a:r>
            <a:r>
              <a:rPr lang="en-US" altLang="en-US" i="1" dirty="0" smtClean="0"/>
              <a:t>	   </a:t>
            </a:r>
            <a:r>
              <a:rPr lang="en-US" altLang="en-US" i="1" u="sng" dirty="0" smtClean="0"/>
              <a:t>Available</a:t>
            </a:r>
            <a:endParaRPr lang="en-US" altLang="en-US" i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			A B C	A B C	 A B C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0 1 0 	7 4 3 	2 3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    3 0 2                0 2 0 	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 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 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 	 4 3 1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Executing safety algorithm shows that sequence &lt;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3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dirty="0" smtClean="0"/>
              <a:t>&gt; satisfies safety requirement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Can request for (3,3,0) by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dirty="0" smtClean="0"/>
              <a:t> be granted?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 smtClean="0"/>
              <a:t>Can request for (0,2,0) by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 be granted?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178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Deadlock Detection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Allow system to enter deadlock state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Detection algorithm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57993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Single Instance of Each Resource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Maintain </a:t>
            </a:r>
            <a:r>
              <a:rPr lang="en-US" altLang="en-US" b="1" dirty="0" smtClean="0">
                <a:solidFill>
                  <a:srgbClr val="3366FF"/>
                </a:solidFill>
              </a:rPr>
              <a:t>wait-for </a:t>
            </a:r>
            <a:r>
              <a:rPr lang="en-US" altLang="en-US" dirty="0" smtClean="0"/>
              <a:t>graph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Nodes are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baseline="-25000" dirty="0" smtClean="0">
                <a:sym typeface="Symbol" pitchFamily="18" charset="2"/>
              </a:rPr>
              <a:t>   </a:t>
            </a:r>
            <a:r>
              <a:rPr lang="en-US" altLang="en-US" dirty="0" smtClean="0">
                <a:sym typeface="Symbol" pitchFamily="18" charset="2"/>
              </a:rPr>
              <a:t>if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is waiting for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dirty="0" smtClean="0">
                <a:sym typeface="Symbol" pitchFamily="18" charset="2"/>
              </a:rPr>
              <a:t/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i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Periodically invoke an algorithm that searches for a cycle in the graph. If there is a cycle, there exists a deadlock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An algorithm to detect a cycle in a graph requires an order of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operations, where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464469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smtClean="0"/>
              <a:t>Resource-Allocation Graph and  Wait-for Graph</a:t>
            </a:r>
          </a:p>
        </p:txBody>
      </p:sp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1773085" y="5661025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810125" y="5661025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955800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0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Several Instances of a Resource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Available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A vector of length </a:t>
            </a:r>
            <a:r>
              <a:rPr lang="en-US" altLang="en-US" b="1" i="1" dirty="0" smtClean="0"/>
              <a:t>m</a:t>
            </a:r>
            <a:r>
              <a:rPr lang="en-US" altLang="en-US" dirty="0" smtClean="0"/>
              <a:t> indicates the number of available resources of each type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An </a:t>
            </a:r>
            <a:r>
              <a:rPr lang="en-US" altLang="en-US" b="1" i="1" dirty="0" smtClean="0"/>
              <a:t>n </a:t>
            </a:r>
            <a:r>
              <a:rPr lang="en-US" altLang="en-US" b="1" dirty="0" smtClean="0"/>
              <a:t>x</a:t>
            </a:r>
            <a:r>
              <a:rPr lang="en-US" altLang="en-US" b="1" i="1" dirty="0" smtClean="0"/>
              <a:t> m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matrix defines the number of resources of each type currently allocated to each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000000"/>
                </a:solidFill>
              </a:rPr>
              <a:t>Request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An </a:t>
            </a:r>
            <a:r>
              <a:rPr lang="en-US" altLang="en-US" b="1" i="1" dirty="0" smtClean="0"/>
              <a:t>n </a:t>
            </a:r>
            <a:r>
              <a:rPr lang="en-US" altLang="en-US" b="1" dirty="0" smtClean="0"/>
              <a:t>x</a:t>
            </a:r>
            <a:r>
              <a:rPr lang="en-US" altLang="en-US" b="1" i="1" dirty="0" smtClean="0"/>
              <a:t> m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matrix indicates the current request  of each process.  If </a:t>
            </a:r>
            <a:r>
              <a:rPr lang="en-US" altLang="en-US" b="1" i="1" dirty="0" smtClean="0"/>
              <a:t>Request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, then process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is requesting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more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70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Detection Algorithm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1.	Let </a:t>
            </a:r>
            <a:r>
              <a:rPr lang="en-US" altLang="en-US" b="1" i="1" dirty="0" smtClean="0"/>
              <a:t>Work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Finish</a:t>
            </a:r>
            <a:r>
              <a:rPr lang="en-US" altLang="en-US" dirty="0" smtClean="0"/>
              <a:t> be vectors of length </a:t>
            </a:r>
            <a:r>
              <a:rPr lang="en-US" altLang="en-US" b="1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Available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For 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 = 1,2, …,</a:t>
            </a:r>
            <a:r>
              <a:rPr lang="en-US" altLang="en-US" b="1" i="1" dirty="0" smtClean="0"/>
              <a:t> n</a:t>
            </a:r>
            <a:r>
              <a:rPr lang="en-US" altLang="en-US" dirty="0" smtClean="0"/>
              <a:t>, if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 0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[i] </a:t>
            </a:r>
            <a:r>
              <a:rPr lang="en-US" altLang="en-US" b="1" i="1" dirty="0" smtClean="0">
                <a:sym typeface="Symbol" pitchFamily="18" charset="2"/>
              </a:rPr>
              <a:t>= false</a:t>
            </a:r>
            <a:r>
              <a:rPr lang="en-US" altLang="en-US" dirty="0" smtClean="0">
                <a:sym typeface="Symbol" pitchFamily="18" charset="2"/>
              </a:rPr>
              <a:t>; otherwise,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[i] = </a:t>
            </a:r>
            <a:r>
              <a:rPr lang="en-US" altLang="en-US" b="1" i="1" dirty="0" smtClean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2.	Find an index </a:t>
            </a:r>
            <a:r>
              <a:rPr lang="en-US" altLang="en-US" b="1" i="1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	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== </a:t>
            </a:r>
            <a:r>
              <a:rPr lang="en-US" altLang="en-US" b="1" i="1" dirty="0" smtClean="0"/>
              <a:t>false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Work</a:t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dirty="0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If no such </a:t>
            </a:r>
            <a:r>
              <a:rPr lang="en-US" altLang="en-US" b="1" i="1" dirty="0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exists, go to step 4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654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Detection Algorithm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3.	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true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dirty="0" smtClean="0"/>
              <a:t>go to step 2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4.	If </a:t>
            </a:r>
            <a:r>
              <a:rPr lang="en-US" altLang="en-US" b="1" i="1" dirty="0" smtClean="0"/>
              <a:t>Finish[i] == false</a:t>
            </a:r>
            <a:r>
              <a:rPr lang="en-US" altLang="en-US" dirty="0" smtClean="0"/>
              <a:t>, for some </a:t>
            </a:r>
            <a:r>
              <a:rPr lang="en-US" altLang="en-US" b="1" i="1" dirty="0" smtClean="0"/>
              <a:t>i</a:t>
            </a:r>
            <a:r>
              <a:rPr lang="en-US" altLang="en-US" dirty="0" smtClean="0"/>
              <a:t>, 1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  </a:t>
            </a:r>
            <a:r>
              <a:rPr lang="en-US" altLang="en-US" b="1" i="1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i="1" dirty="0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== </a:t>
            </a:r>
            <a:r>
              <a:rPr lang="en-US" altLang="en-US" b="1" i="1" dirty="0" smtClean="0">
                <a:sym typeface="Symbol" pitchFamily="18" charset="2"/>
              </a:rPr>
              <a:t>false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	</a:t>
            </a:r>
            <a:endParaRPr lang="en-US" altLang="en-US" dirty="0" smtClean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852488" y="4788792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1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Five processes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 through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dirty="0" smtClean="0"/>
              <a:t>;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three resource types </a:t>
            </a:r>
            <a:br>
              <a:rPr lang="en-US" altLang="en-US" dirty="0" smtClean="0"/>
            </a:br>
            <a:r>
              <a:rPr lang="en-US" altLang="en-US" dirty="0" smtClean="0"/>
              <a:t>A (7 instances),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(2 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(6 instances)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b="1" i="1" dirty="0" smtClean="0"/>
              <a:t>T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 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Request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</a:t>
            </a:r>
            <a:r>
              <a:rPr lang="en-US" altLang="en-US" i="1" dirty="0" smtClean="0"/>
              <a:t>A B C 	   A B C 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           0 1 0               0 0 0 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    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      2 0 0 	  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    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	           3 0 3               0 0 0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    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	2 1 1 	  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	</a:t>
            </a:r>
            <a:r>
              <a:rPr lang="en-US" altLang="en-US" dirty="0" smtClean="0"/>
              <a:t>	0 0 2 	   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Sequence &lt;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0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3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4</a:t>
            </a:r>
            <a:r>
              <a:rPr lang="en-US" altLang="en-US" dirty="0" smtClean="0"/>
              <a:t>&gt; will result in </a:t>
            </a:r>
            <a:r>
              <a:rPr lang="en-US" altLang="en-US" b="1" i="1" dirty="0" smtClean="0"/>
              <a:t>Finish[i] = true </a:t>
            </a:r>
            <a:r>
              <a:rPr lang="en-US" altLang="en-US" dirty="0" smtClean="0"/>
              <a:t>for all </a:t>
            </a:r>
            <a:r>
              <a:rPr lang="en-US" altLang="en-US" b="1" i="1" dirty="0" smtClean="0"/>
              <a:t>i</a:t>
            </a:r>
            <a:endParaRPr lang="en-US" altLang="en-US" b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07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Deadlock in Multithreaded Application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Two </a:t>
            </a:r>
            <a:r>
              <a:rPr lang="en-US" dirty="0" err="1" smtClean="0"/>
              <a:t>mutex</a:t>
            </a:r>
            <a:r>
              <a:rPr lang="en-US" dirty="0" smtClean="0"/>
              <a:t> locks are created an initialized:</a:t>
            </a:r>
          </a:p>
        </p:txBody>
      </p:sp>
      <p:pic>
        <p:nvPicPr>
          <p:cNvPr id="8806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6700"/>
            <a:ext cx="4495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4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dirty="0" smtClean="0"/>
              <a:t> requests an additional instance of type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C</a:t>
            </a:r>
            <a:endParaRPr lang="en-US" altLang="en-US" b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Request</a:t>
            </a:r>
            <a:endParaRPr lang="en-US" altLang="en-US" i="1" dirty="0" smtClean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 smtClean="0"/>
              <a:t>		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0 0 1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 smtClean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State of system?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Can reclaim resources held by process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, but insufficient resources to fulfill other processes; requests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Deadlock exists, consisting of processes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1</a:t>
            </a:r>
            <a:r>
              <a:rPr lang="en-US" altLang="en-US" b="1" dirty="0" smtClean="0"/>
              <a:t>, </a:t>
            </a:r>
            <a:r>
              <a:rPr lang="en-US" altLang="en-US" b="1" baseline="-25000" dirty="0" smtClean="0"/>
              <a:t>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,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3</a:t>
            </a:r>
            <a:r>
              <a:rPr lang="en-US" altLang="en-US" dirty="0" smtClean="0"/>
              <a:t>, and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242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mtClean="0"/>
              <a:t>When, and how often, to invoke depends on: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How often a deadlock is likely to occur?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mtClean="0"/>
              <a:t>How many processes will need to be rolled back?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mtClean="0"/>
              <a:t>one for each disjoint cycle</a:t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Wingdings" pitchFamily="2" charset="2"/>
              <a:buChar char="q"/>
            </a:pPr>
            <a:r>
              <a:rPr lang="en-US" altLang="en-US" smtClean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mtClean="0"/>
              <a:t>“</a:t>
            </a:r>
            <a:r>
              <a:rPr lang="en-US" altLang="ja-JP" smtClean="0"/>
              <a:t>caused</a:t>
            </a:r>
            <a:r>
              <a:rPr lang="ja-JP" altLang="en-US" smtClean="0"/>
              <a:t>”</a:t>
            </a:r>
            <a:r>
              <a:rPr lang="en-US" altLang="ja-JP" smtClean="0"/>
              <a:t> the deadlock.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75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smtClean="0"/>
              <a:t>Recovery from Deadlock:  Process Termination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290905" y="1995813"/>
            <a:ext cx="8567345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Abort all deadlocked processes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Abort one process at a time until the deadlock cycle is eliminated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 smtClean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2701995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smtClean="0"/>
              <a:t>Recovery from Deadlock:  Resource Preemption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Selecting a victim </a:t>
            </a:r>
            <a:r>
              <a:rPr lang="en-US" altLang="en-US" dirty="0" smtClean="0"/>
              <a:t>– minimize cost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Rollback</a:t>
            </a:r>
            <a:r>
              <a:rPr lang="en-US" altLang="en-US" dirty="0" smtClean="0"/>
              <a:t> – return to some safe state, restart process for that state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/>
              <a:t>Starvation</a:t>
            </a:r>
            <a:r>
              <a:rPr lang="en-US" altLang="en-US" dirty="0" smtClean="0"/>
              <a:t> –  same process may always be picked as victim, include number of rollback in cost factor</a:t>
            </a:r>
          </a:p>
        </p:txBody>
      </p:sp>
    </p:spTree>
    <p:extLst>
      <p:ext uri="{BB962C8B-B14F-4D97-AF65-F5344CB8AC3E}">
        <p14:creationId xmlns:p14="http://schemas.microsoft.com/office/powerpoint/2010/main" val="1606804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15798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mtClean="0"/>
              <a:t>Deadlock in Multithreaded Application</a:t>
            </a:r>
          </a:p>
        </p:txBody>
      </p:sp>
      <p:pic>
        <p:nvPicPr>
          <p:cNvPr id="8909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08" y="1883079"/>
            <a:ext cx="3402987" cy="4304779"/>
          </a:xfrm>
        </p:spPr>
      </p:pic>
    </p:spTree>
    <p:extLst>
      <p:ext uri="{BB962C8B-B14F-4D97-AF65-F5344CB8AC3E}">
        <p14:creationId xmlns:p14="http://schemas.microsoft.com/office/powerpoint/2010/main" val="36139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smtClean="0"/>
              <a:t>Deadlock in Multithreaded Application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Deadlock is possible if thread 1 acquires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 smtClean="0"/>
              <a:t> and thread 2 acquires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 smtClean="0"/>
              <a:t>. Thread 1 then waits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 smtClean="0"/>
              <a:t> and thread 2 waits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Can be illustrated with a </a:t>
            </a:r>
            <a:r>
              <a:rPr lang="en-US" b="1" dirty="0" smtClean="0"/>
              <a:t>resource allocation graph</a:t>
            </a:r>
            <a:r>
              <a:rPr lang="en-US" dirty="0" smtClean="0"/>
              <a:t>:</a:t>
            </a: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803803"/>
            <a:ext cx="57499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233808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Mutual exclusion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 only one process at a time can use a resource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Hold and wait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 a process holding at least one resource is waiting to acquire additional resources held by other processes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No preemption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 a resource can be released only voluntarily by the process holding it, after that process has completed its task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Circular wait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 there exists a set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} of waiting processes such that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baseline="-25000" dirty="0" smtClean="0"/>
              <a:t>–1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, and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176688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743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Resource-Allocation Graph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37752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V is partitioned into two types: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}, the set consisting of all the processes in the system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R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>}, the set consisting of all resource types in the system</a:t>
            </a:r>
          </a:p>
          <a:p>
            <a:pPr lvl="1">
              <a:buFont typeface="Wingdings" pitchFamily="2" charset="2"/>
              <a:buChar char="q"/>
            </a:pPr>
            <a:endParaRPr lang="en-US" altLang="en-US" sz="9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directed edge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endParaRPr lang="en-US" altLang="en-US" i="1" baseline="-250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/>
              <a:t>– directed edge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i="1" baseline="-25000" dirty="0" smtClean="0">
                <a:sym typeface="Symbol" pitchFamily="18" charset="2"/>
              </a:rPr>
              <a:t>i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4163" y="1930769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sz="2000" dirty="0"/>
              <a:t>A set of vertices </a:t>
            </a:r>
            <a:r>
              <a:rPr kumimoji="0" lang="en-US" altLang="en-US" sz="2000" i="1" dirty="0"/>
              <a:t>V</a:t>
            </a:r>
            <a:r>
              <a:rPr kumimoji="0" lang="en-US" altLang="en-US" sz="2000" dirty="0"/>
              <a:t> and a set of edges </a:t>
            </a:r>
            <a:r>
              <a:rPr kumimoji="0" lang="en-US" altLang="en-US" sz="2000" i="1" dirty="0"/>
              <a:t>E</a:t>
            </a:r>
            <a:r>
              <a:rPr kumimoji="0"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36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Resource Allocation Graph Example</a:t>
            </a:r>
            <a:endParaRPr lang="en-US" dirty="0" smtClean="0"/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84164" y="2033391"/>
            <a:ext cx="6479891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One instance of R1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Two instances of R2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One instance of R3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Three instance of R4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T1 holds one instance of R2 and is waiting for an instance of R1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T2 holds one instance of R1, one instance of R2, and is waiting for an instance of R3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T3 is holds one instance of R3</a:t>
            </a:r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08" y="2033391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566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164</TotalTime>
  <Words>1617</Words>
  <Application>Microsoft Office PowerPoint</Application>
  <PresentationFormat>On-screen Show (4:3)</PresentationFormat>
  <Paragraphs>321</Paragraphs>
  <Slides>45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Spectrum</vt:lpstr>
      <vt:lpstr>Deadlocks</vt:lpstr>
      <vt:lpstr>Lecture Outline</vt:lpstr>
      <vt:lpstr>System Model</vt:lpstr>
      <vt:lpstr>Deadlock in Multithreaded Application</vt:lpstr>
      <vt:lpstr>Deadlock in Multithreaded Application</vt:lpstr>
      <vt:lpstr>Deadlock in Multithreaded Application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(cont’d)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(cont’d)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(cont’d)</vt:lpstr>
      <vt:lpstr>Example of Detection Algorithm</vt:lpstr>
      <vt:lpstr>Example (cont’d)</vt:lpstr>
      <vt:lpstr>Detection-Algorithm Usage</vt:lpstr>
      <vt:lpstr>Recovery from Deadlock:  Process Termination</vt:lpstr>
      <vt:lpstr>Recovery from Deadlock:  Resource Preemption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25</cp:revision>
  <dcterms:created xsi:type="dcterms:W3CDTF">2018-12-10T17:20:29Z</dcterms:created>
  <dcterms:modified xsi:type="dcterms:W3CDTF">2020-04-28T18:17:29Z</dcterms:modified>
</cp:coreProperties>
</file>