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834843D-2B26-413A-AC04-711100EC9511}" type="slidenum">
              <a:rPr lang="en-US" altLang="en-US" sz="1300">
                <a:latin typeface="Helvetica" pitchFamily="-84" charset="0"/>
              </a:rPr>
              <a:pPr/>
              <a:t>3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9465E5F-DA13-48AB-A9A5-A01899F9A38B}" type="slidenum">
              <a:rPr lang="en-US" altLang="en-US" sz="1300">
                <a:latin typeface="Helvetica" pitchFamily="-84" charset="0"/>
              </a:rPr>
              <a:pPr/>
              <a:t>15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D1B2BB1-B471-4692-B2D0-7FC6E62D8209}" type="slidenum">
              <a:rPr lang="en-US" altLang="en-US" sz="1300">
                <a:latin typeface="Helvetica" pitchFamily="-84" charset="0"/>
              </a:rPr>
              <a:pPr/>
              <a:t>16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B1496BA-3CAF-4060-A036-92808E546899}" type="slidenum">
              <a:rPr lang="en-US" altLang="en-US" sz="1300">
                <a:latin typeface="Helvetica" pitchFamily="-84" charset="0"/>
              </a:rPr>
              <a:pPr/>
              <a:t>18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2F85EED-DD2F-4389-BFB5-E9067CA36609}" type="slidenum">
              <a:rPr lang="en-US" altLang="en-US" sz="1300">
                <a:latin typeface="Helvetica" pitchFamily="-84" charset="0"/>
              </a:rPr>
              <a:pPr/>
              <a:t>19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3679397-B6AF-487D-9447-41E068DD74B5}" type="slidenum">
              <a:rPr lang="en-US" altLang="en-US" sz="1300">
                <a:latin typeface="Helvetica" pitchFamily="-84" charset="0"/>
              </a:rPr>
              <a:pPr/>
              <a:t>4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28228B7-68C6-40F1-8304-B8FFCCBFCCE2}" type="slidenum">
              <a:rPr lang="en-US" altLang="en-US" sz="1300">
                <a:latin typeface="Helvetica" pitchFamily="-84" charset="0"/>
              </a:rPr>
              <a:pPr/>
              <a:t>6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3EBBE3-E32F-4D0E-ACBF-B34E5187043B}" type="slidenum">
              <a:rPr lang="en-US" altLang="en-US" sz="1300">
                <a:latin typeface="Helvetica" pitchFamily="-84" charset="0"/>
              </a:rPr>
              <a:pPr/>
              <a:t>7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75F3F04-2E12-465E-A57D-A1442CE410B9}" type="slidenum">
              <a:rPr lang="en-US" altLang="en-US" sz="1300">
                <a:latin typeface="Helvetica" pitchFamily="-84" charset="0"/>
              </a:rPr>
              <a:pPr/>
              <a:t>8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60F86FD-61CA-414D-B262-2536D28E6B52}" type="slidenum">
              <a:rPr lang="en-US" altLang="en-US" sz="1300">
                <a:latin typeface="Helvetica" pitchFamily="-84" charset="0"/>
              </a:rPr>
              <a:pPr/>
              <a:t>10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CE364ED-53A2-4937-9A53-7DAA0D77437D}" type="slidenum">
              <a:rPr lang="en-US" altLang="en-US" sz="1300">
                <a:latin typeface="Helvetica" pitchFamily="-84" charset="0"/>
              </a:rPr>
              <a:pPr/>
              <a:t>11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5D5664B-EBE6-496D-961E-469F18EE1B41}" type="slidenum">
              <a:rPr lang="en-US" altLang="en-US" sz="1300">
                <a:latin typeface="Helvetica" pitchFamily="-84" charset="0"/>
              </a:rPr>
              <a:pPr/>
              <a:t>12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0444F0-A71E-4B9C-A35F-17B9B530A3C7}" type="slidenum">
              <a:rPr lang="en-US" altLang="en-US" sz="1300">
                <a:latin typeface="Helvetica" pitchFamily="-84" charset="0"/>
              </a:rPr>
              <a:pPr/>
              <a:t>14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Security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9445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600" smtClean="0"/>
              <a:t>C Program with Buffer-overflow Condition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58027"/>
            <a:ext cx="7076747" cy="399256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dirty="0" smtClean="0">
                <a:latin typeface="Courier New" pitchFamily="49" charset="0"/>
              </a:rPr>
              <a:t>#include </a:t>
            </a:r>
            <a:r>
              <a:rPr lang="en-US" altLang="en-US" i="1" dirty="0" smtClean="0">
                <a:latin typeface="Courier New" pitchFamily="49" charset="0"/>
              </a:rPr>
              <a:t>&lt;</a:t>
            </a:r>
            <a:r>
              <a:rPr lang="en-US" altLang="en-US" dirty="0" err="1" smtClean="0">
                <a:latin typeface="Courier New" pitchFamily="49" charset="0"/>
              </a:rPr>
              <a:t>stdio.h</a:t>
            </a:r>
            <a:r>
              <a:rPr lang="en-US" altLang="en-US" i="1" dirty="0" smtClean="0">
                <a:latin typeface="Courier New" pitchFamily="49" charset="0"/>
              </a:rPr>
              <a:t>&gt;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dirty="0" smtClean="0">
                <a:latin typeface="Courier New" pitchFamily="49" charset="0"/>
              </a:rPr>
              <a:t>#define BUFFER SIZE 256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 main(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argc</a:t>
            </a:r>
            <a:r>
              <a:rPr lang="en-US" altLang="en-US" dirty="0" smtClean="0">
                <a:latin typeface="Courier New" pitchFamily="49" charset="0"/>
              </a:rPr>
              <a:t>, char *</a:t>
            </a:r>
            <a:r>
              <a:rPr lang="en-US" altLang="en-US" dirty="0" err="1" smtClean="0">
                <a:latin typeface="Courier New" pitchFamily="49" charset="0"/>
              </a:rPr>
              <a:t>argv</a:t>
            </a:r>
            <a:r>
              <a:rPr lang="en-US" altLang="en-US" dirty="0" smtClean="0">
                <a:latin typeface="Courier New" pitchFamily="49" charset="0"/>
              </a:rPr>
              <a:t>[])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dirty="0" smtClean="0">
                <a:latin typeface="Courier New" pitchFamily="49" charset="0"/>
              </a:rPr>
              <a:t>	char buffer[BUFFER SIZE];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dirty="0" smtClean="0">
                <a:latin typeface="Courier New" pitchFamily="49" charset="0"/>
              </a:rPr>
              <a:t>	if (</a:t>
            </a:r>
            <a:r>
              <a:rPr lang="en-US" altLang="en-US" dirty="0" err="1" smtClean="0">
                <a:latin typeface="Courier New" pitchFamily="49" charset="0"/>
              </a:rPr>
              <a:t>argc</a:t>
            </a:r>
            <a:r>
              <a:rPr lang="en-US" altLang="en-US" dirty="0" smtClean="0">
                <a:latin typeface="Courier New" pitchFamily="49" charset="0"/>
              </a:rPr>
              <a:t> &lt; 2)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dirty="0" smtClean="0">
                <a:latin typeface="Courier New" pitchFamily="49" charset="0"/>
              </a:rPr>
              <a:t>		return -1;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dirty="0" smtClean="0">
                <a:latin typeface="Courier New" pitchFamily="49" charset="0"/>
              </a:rPr>
              <a:t>	else {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dirty="0" smtClean="0">
                <a:latin typeface="Courier New" pitchFamily="49" charset="0"/>
              </a:rPr>
              <a:t>		</a:t>
            </a:r>
            <a:r>
              <a:rPr lang="en-US" altLang="en-US" dirty="0" err="1" smtClean="0">
                <a:latin typeface="Courier New" pitchFamily="49" charset="0"/>
              </a:rPr>
              <a:t>strcpy</a:t>
            </a:r>
            <a:r>
              <a:rPr lang="en-US" altLang="en-US" dirty="0" smtClean="0">
                <a:latin typeface="Courier New" pitchFamily="49" charset="0"/>
              </a:rPr>
              <a:t>(</a:t>
            </a:r>
            <a:r>
              <a:rPr lang="en-US" altLang="en-US" dirty="0" err="1" smtClean="0">
                <a:latin typeface="Courier New" pitchFamily="49" charset="0"/>
              </a:rPr>
              <a:t>buffer,argv</a:t>
            </a:r>
            <a:r>
              <a:rPr lang="en-US" altLang="en-US" dirty="0" smtClean="0">
                <a:latin typeface="Courier New" pitchFamily="49" charset="0"/>
              </a:rPr>
              <a:t>[1]);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dirty="0" smtClean="0">
                <a:latin typeface="Courier New" pitchFamily="49" charset="0"/>
              </a:rPr>
              <a:t>		return 0;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dirty="0" smtClean="0">
                <a:latin typeface="Courier New" pitchFamily="49" charset="0"/>
              </a:rPr>
              <a:t>	}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039503C-37B6-2445-89F2-2A502EB50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5473397"/>
            <a:ext cx="8574087" cy="92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Wingdings" pitchFamily="2" charset="2"/>
              <a:buChar char="q"/>
              <a:defRPr/>
            </a:pPr>
            <a:r>
              <a:rPr lang="en-US" altLang="en-US" b="1" dirty="0" smtClean="0">
                <a:solidFill>
                  <a:srgbClr val="3366FF"/>
                </a:solidFill>
              </a:rPr>
              <a:t>Code </a:t>
            </a:r>
            <a:r>
              <a:rPr lang="en-US" altLang="en-US" b="1" dirty="0">
                <a:solidFill>
                  <a:srgbClr val="3366FF"/>
                </a:solidFill>
              </a:rPr>
              <a:t>review </a:t>
            </a:r>
            <a:r>
              <a:rPr lang="en-US" altLang="en-US" kern="0" dirty="0"/>
              <a:t>can help – programmers review each other’s code, looking for logic flows, programming flaws</a:t>
            </a:r>
          </a:p>
          <a:p>
            <a:pPr lvl="1"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3853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Code Injection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D6B197A-5CC2-8749-A5BB-00C2753F7EEE}"/>
              </a:ext>
            </a:extLst>
          </p:cNvPr>
          <p:cNvSpPr txBox="1">
            <a:spLocks noChangeArrowheads="1"/>
          </p:cNvSpPr>
          <p:nvPr/>
        </p:nvSpPr>
        <p:spPr>
          <a:xfrm>
            <a:off x="386198" y="1896693"/>
            <a:ext cx="8472052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Wingdings" pitchFamily="2" charset="2"/>
              <a:buChar char="q"/>
              <a:defRPr/>
            </a:pPr>
            <a:r>
              <a:rPr lang="en-US" altLang="en-US" b="1" kern="0" dirty="0">
                <a:solidFill>
                  <a:srgbClr val="3366FF"/>
                </a:solidFill>
              </a:rPr>
              <a:t>Code-injection attack </a:t>
            </a:r>
            <a:r>
              <a:rPr lang="en-US" altLang="en-US" dirty="0"/>
              <a:t>occurs when system code is not malicious but has bugs allowing executable code to be added or modified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/>
              <a:t>Results from poor or insecure programming paradigms, commonly in low level languages like C or C++ which allow for direct memory access through pointers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/>
              <a:t>Goal is a buffer overflow in which code is placed in a buffer and execution caused by the attack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/>
              <a:t>Can be run by script kiddies – use tools written but exploit identifiers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6476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Code Injection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D6B197A-5CC2-8749-A5BB-00C2753F7EEE}"/>
              </a:ext>
            </a:extLst>
          </p:cNvPr>
          <p:cNvSpPr txBox="1">
            <a:spLocks noChangeArrowheads="1"/>
          </p:cNvSpPr>
          <p:nvPr/>
        </p:nvSpPr>
        <p:spPr>
          <a:xfrm>
            <a:off x="284163" y="1797050"/>
            <a:ext cx="4919662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/>
              <a:t>Outcomes from code injection include: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Frequently </a:t>
            </a:r>
            <a:r>
              <a:rPr lang="en-US" altLang="en-US" dirty="0"/>
              <a:t>use trampoline to code execution to exploit buffer overflow: 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en-US" kern="0" dirty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35" y="2106048"/>
            <a:ext cx="6211431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6" y="4788922"/>
            <a:ext cx="221443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19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mtClean="0"/>
              <a:t>Great Programming Required?</a:t>
            </a:r>
          </a:p>
        </p:txBody>
      </p:sp>
      <p:sp>
        <p:nvSpPr>
          <p:cNvPr id="2969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For the first step of determining the bug, and second step of writing exploit code, yes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Script kiddies </a:t>
            </a:r>
            <a:r>
              <a:rPr lang="en-US" altLang="en-US" dirty="0" smtClean="0"/>
              <a:t>can run pre-written exploit code to attack a given system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Attack code can get a shell with the processes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owner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permissions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Or open a network port, delete files, download a program,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Depending on bug, attack can be executed across a network using allowed connections, bypassing firewalls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Buffer overflow can be disabled by disabling stack execution or adding bit to page table to indicate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non-executable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state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Available in SPARC and x86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But still have security exploits</a:t>
            </a:r>
          </a:p>
        </p:txBody>
      </p:sp>
    </p:spTree>
    <p:extLst>
      <p:ext uri="{BB962C8B-B14F-4D97-AF65-F5344CB8AC3E}">
        <p14:creationId xmlns:p14="http://schemas.microsoft.com/office/powerpoint/2010/main" val="66612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Program Threats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Viruses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Code fragment embedded in legitimate program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Self-replicating, designed to infect other computers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Very specific to CPU architecture, operating system, applications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Usually borne via email or as a macro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Visual Basic Macro to reformat hard drive</a:t>
            </a:r>
          </a:p>
          <a:p>
            <a:pPr marL="914400" lvl="2" indent="0">
              <a:buNone/>
            </a:pPr>
            <a:r>
              <a:rPr lang="en-US" altLang="en-US" sz="1600" dirty="0" smtClean="0">
                <a:latin typeface="Courier New" pitchFamily="49" charset="0"/>
              </a:rPr>
              <a:t>Sub AutoOpen()</a:t>
            </a:r>
          </a:p>
          <a:p>
            <a:pPr marL="914400" lvl="2" indent="0">
              <a:buNone/>
            </a:pPr>
            <a:r>
              <a:rPr lang="en-US" altLang="en-US" sz="1600" dirty="0" smtClean="0">
                <a:latin typeface="Courier New" pitchFamily="49" charset="0"/>
              </a:rPr>
              <a:t>Dim </a:t>
            </a:r>
            <a:r>
              <a:rPr lang="en-US" altLang="en-US" sz="1600" dirty="0" err="1" smtClean="0">
                <a:latin typeface="Courier New" pitchFamily="49" charset="0"/>
              </a:rPr>
              <a:t>oFS</a:t>
            </a:r>
            <a:endParaRPr lang="en-US" altLang="en-US" sz="1600" dirty="0" smtClean="0">
              <a:latin typeface="Courier New" pitchFamily="49" charset="0"/>
            </a:endParaRPr>
          </a:p>
          <a:p>
            <a:pPr marL="914400" lvl="2" indent="0">
              <a:buNone/>
            </a:pPr>
            <a:r>
              <a:rPr lang="en-US" altLang="en-US" sz="1600" dirty="0" smtClean="0">
                <a:latin typeface="Courier New" pitchFamily="49" charset="0"/>
              </a:rPr>
              <a:t>	Set </a:t>
            </a:r>
            <a:r>
              <a:rPr lang="en-US" altLang="en-US" sz="1600" dirty="0" err="1" smtClean="0">
                <a:latin typeface="Courier New" pitchFamily="49" charset="0"/>
              </a:rPr>
              <a:t>oFS</a:t>
            </a:r>
            <a:r>
              <a:rPr lang="en-US" altLang="en-US" sz="1600" dirty="0" smtClean="0">
                <a:latin typeface="Courier New" pitchFamily="49" charset="0"/>
              </a:rPr>
              <a:t> = </a:t>
            </a:r>
            <a:r>
              <a:rPr lang="en-US" altLang="en-US" sz="1600" dirty="0" err="1" smtClean="0">
                <a:latin typeface="Courier New" pitchFamily="49" charset="0"/>
              </a:rPr>
              <a:t>CreateObject</a:t>
            </a:r>
            <a:r>
              <a:rPr lang="en-US" altLang="en-US" sz="1600" dirty="0" smtClean="0">
                <a:latin typeface="Courier New" pitchFamily="49" charset="0"/>
              </a:rPr>
              <a:t>(</a:t>
            </a:r>
            <a:r>
              <a:rPr lang="ja-JP" altLang="en-US" sz="1600" dirty="0" smtClean="0">
                <a:latin typeface="Courier New" pitchFamily="49" charset="0"/>
              </a:rPr>
              <a:t>’’</a:t>
            </a:r>
            <a:r>
              <a:rPr lang="en-US" altLang="ja-JP" sz="1600" dirty="0" err="1" smtClean="0">
                <a:latin typeface="Courier New" pitchFamily="49" charset="0"/>
              </a:rPr>
              <a:t>Scripting.FileSystemObject</a:t>
            </a:r>
            <a:r>
              <a:rPr lang="ja-JP" altLang="en-US" sz="1600" dirty="0" smtClean="0">
                <a:latin typeface="Courier New" pitchFamily="49" charset="0"/>
              </a:rPr>
              <a:t>’’</a:t>
            </a:r>
            <a:r>
              <a:rPr lang="en-US" altLang="ja-JP" sz="1600" dirty="0" smtClean="0">
                <a:latin typeface="Courier New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altLang="en-US" sz="1600" dirty="0" smtClean="0">
                <a:latin typeface="Courier New" pitchFamily="49" charset="0"/>
              </a:rPr>
              <a:t>	</a:t>
            </a:r>
            <a:r>
              <a:rPr lang="en-US" altLang="en-US" sz="1600" dirty="0" err="1" smtClean="0">
                <a:latin typeface="Courier New" pitchFamily="49" charset="0"/>
              </a:rPr>
              <a:t>vs</a:t>
            </a:r>
            <a:r>
              <a:rPr lang="en-US" altLang="en-US" sz="1600" dirty="0" smtClean="0">
                <a:latin typeface="Courier New" pitchFamily="49" charset="0"/>
              </a:rPr>
              <a:t> = Shell(</a:t>
            </a:r>
            <a:r>
              <a:rPr lang="ja-JP" altLang="en-US" sz="1600" dirty="0" smtClean="0">
                <a:latin typeface="Courier New" pitchFamily="49" charset="0"/>
              </a:rPr>
              <a:t>’’</a:t>
            </a:r>
            <a:r>
              <a:rPr lang="en-US" altLang="ja-JP" sz="1600" dirty="0" smtClean="0">
                <a:latin typeface="Courier New" pitchFamily="49" charset="0"/>
              </a:rPr>
              <a:t>c:command.com /k format c:</a:t>
            </a:r>
            <a:r>
              <a:rPr lang="ja-JP" altLang="en-US" sz="1600" dirty="0" smtClean="0">
                <a:latin typeface="Courier New" pitchFamily="49" charset="0"/>
              </a:rPr>
              <a:t>’’</a:t>
            </a:r>
            <a:r>
              <a:rPr lang="en-US" altLang="ja-JP" sz="1600" dirty="0" smtClean="0">
                <a:latin typeface="Courier New" pitchFamily="49" charset="0"/>
              </a:rPr>
              <a:t>,</a:t>
            </a:r>
            <a:r>
              <a:rPr lang="en-US" altLang="ja-JP" sz="1600" dirty="0" err="1" smtClean="0">
                <a:latin typeface="Courier New" pitchFamily="49" charset="0"/>
              </a:rPr>
              <a:t>vbHide</a:t>
            </a:r>
            <a:r>
              <a:rPr lang="en-US" altLang="ja-JP" sz="1600" dirty="0" smtClean="0">
                <a:latin typeface="Courier New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altLang="en-US" sz="1600" dirty="0" smtClean="0">
                <a:latin typeface="Courier New" pitchFamily="49" charset="0"/>
              </a:rPr>
              <a:t>End Sub</a:t>
            </a:r>
          </a:p>
          <a:p>
            <a:pPr lvl="1">
              <a:buFont typeface="Wingdings" pitchFamily="2" charset="2"/>
              <a:buChar char="q"/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0643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Program Threats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Virus dropper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inserts virus onto the system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Many categories of viruses, literally many thousands of viruses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File / parasitic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Boot / memory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Macro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Source code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Polymorphic to avoid having a </a:t>
            </a:r>
            <a:r>
              <a:rPr lang="en-US" altLang="en-US" b="1" dirty="0" smtClean="0">
                <a:solidFill>
                  <a:srgbClr val="3366FF"/>
                </a:solidFill>
              </a:rPr>
              <a:t>virus signature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Encrypted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Stealth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Tunneling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Multipartite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Armored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30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A Boot-sector Computer Virus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76" y="1968821"/>
            <a:ext cx="4507978" cy="478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16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mtClean="0"/>
              <a:t>The Threat Continues</a:t>
            </a:r>
          </a:p>
        </p:txBody>
      </p:sp>
      <p:sp>
        <p:nvSpPr>
          <p:cNvPr id="368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Attacks still common, still occurring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Attacks moved over time from science experiments to tools of organized crime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Targeting specific companies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Creating botnets to use as tool for spam and DDOS delivery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Keystroke logger </a:t>
            </a:r>
            <a:r>
              <a:rPr lang="en-US" altLang="en-US" dirty="0" smtClean="0"/>
              <a:t>to grab passwords, credit card numbers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Why is Windows the target for most attacks?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Most common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Everyone is an administrator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Licensing required?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Monoculture</a:t>
            </a:r>
            <a:r>
              <a:rPr lang="en-US" altLang="en-US" dirty="0" smtClean="0"/>
              <a:t> considered harmful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08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System and Network Threats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>
                <a:solidFill>
                  <a:srgbClr val="000000"/>
                </a:solidFill>
              </a:rPr>
              <a:t>Some systems </a:t>
            </a:r>
            <a:r>
              <a:rPr lang="ja-JP" altLang="en-US" dirty="0" smtClean="0">
                <a:solidFill>
                  <a:srgbClr val="000000"/>
                </a:solidFill>
              </a:rPr>
              <a:t>“</a:t>
            </a:r>
            <a:r>
              <a:rPr lang="en-US" altLang="ja-JP" dirty="0" smtClean="0">
                <a:solidFill>
                  <a:srgbClr val="000000"/>
                </a:solidFill>
              </a:rPr>
              <a:t>open</a:t>
            </a:r>
            <a:r>
              <a:rPr lang="ja-JP" altLang="en-US" dirty="0" smtClean="0">
                <a:solidFill>
                  <a:srgbClr val="000000"/>
                </a:solidFill>
              </a:rPr>
              <a:t>”</a:t>
            </a:r>
            <a:r>
              <a:rPr lang="en-US" altLang="ja-JP" dirty="0" smtClean="0">
                <a:solidFill>
                  <a:srgbClr val="000000"/>
                </a:solidFill>
              </a:rPr>
              <a:t> rather than </a:t>
            </a:r>
            <a:r>
              <a:rPr lang="en-US" altLang="ja-JP" b="1" dirty="0" smtClean="0">
                <a:solidFill>
                  <a:srgbClr val="3366FF"/>
                </a:solidFill>
              </a:rPr>
              <a:t>secure by default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>
                <a:solidFill>
                  <a:srgbClr val="000000"/>
                </a:solidFill>
              </a:rPr>
              <a:t>Reduce </a:t>
            </a:r>
            <a:r>
              <a:rPr lang="en-US" altLang="en-US" b="1" dirty="0" smtClean="0">
                <a:solidFill>
                  <a:srgbClr val="3366FF"/>
                </a:solidFill>
              </a:rPr>
              <a:t>attack surface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>
                <a:solidFill>
                  <a:srgbClr val="000000"/>
                </a:solidFill>
              </a:rPr>
              <a:t>But harder to use, more knowledge needed to administer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>
                <a:solidFill>
                  <a:srgbClr val="000000"/>
                </a:solidFill>
              </a:rPr>
              <a:t>Network threats harder to detect, prevent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>
                <a:solidFill>
                  <a:srgbClr val="000000"/>
                </a:solidFill>
              </a:rPr>
              <a:t>Protection systems weaker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>
                <a:solidFill>
                  <a:srgbClr val="000000"/>
                </a:solidFill>
              </a:rPr>
              <a:t>More difficult to have a shared secret on which to base access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>
                <a:solidFill>
                  <a:srgbClr val="000000"/>
                </a:solidFill>
              </a:rPr>
              <a:t>No physical limits once system attached to internet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>
                <a:solidFill>
                  <a:srgbClr val="000000"/>
                </a:solidFill>
              </a:rPr>
              <a:t>Or on network with system attached to internet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>
                <a:solidFill>
                  <a:srgbClr val="000000"/>
                </a:solidFill>
              </a:rPr>
              <a:t>Even determining location of connecting system difficult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>
                <a:solidFill>
                  <a:srgbClr val="000000"/>
                </a:solidFill>
              </a:rPr>
              <a:t>IP address is only knowledge</a:t>
            </a:r>
          </a:p>
        </p:txBody>
      </p:sp>
    </p:spTree>
    <p:extLst>
      <p:ext uri="{BB962C8B-B14F-4D97-AF65-F5344CB8AC3E}">
        <p14:creationId xmlns:p14="http://schemas.microsoft.com/office/powerpoint/2010/main" val="91202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System and Network Threats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45917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000000"/>
                </a:solidFill>
              </a:rPr>
              <a:t>Worms</a:t>
            </a:r>
            <a:r>
              <a:rPr lang="en-US" altLang="en-US" dirty="0" smtClean="0"/>
              <a:t> – use </a:t>
            </a:r>
            <a:r>
              <a:rPr lang="en-US" altLang="en-US" b="1" dirty="0" smtClean="0">
                <a:solidFill>
                  <a:srgbClr val="3366FF"/>
                </a:solidFill>
              </a:rPr>
              <a:t>spawn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mechanism; standalone program</a:t>
            </a: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Internet worm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Exploited UNIX networking features (remote access) and bugs in </a:t>
            </a:r>
            <a:r>
              <a:rPr lang="en-US" altLang="en-US" i="1" dirty="0" smtClean="0"/>
              <a:t>finger</a:t>
            </a:r>
            <a:r>
              <a:rPr lang="en-US" altLang="en-US" dirty="0" smtClean="0"/>
              <a:t> and </a:t>
            </a:r>
            <a:r>
              <a:rPr lang="en-US" altLang="en-US" i="1" dirty="0" err="1" smtClean="0"/>
              <a:t>sendmail</a:t>
            </a:r>
            <a:r>
              <a:rPr lang="en-US" altLang="en-US" dirty="0" smtClean="0"/>
              <a:t> programs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Exploited trust-relationship mechanism used by </a:t>
            </a:r>
            <a:r>
              <a:rPr lang="en-US" altLang="en-US" i="1" dirty="0" err="1" smtClean="0"/>
              <a:t>rsh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to access friendly systems without use of password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Grappling hook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program uploaded main worm program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99 lines of C code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Hooked system then uploaded main code, tried to attack connected systems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Also tried to break into other users accounts on local system via password guessing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If target system already infected, abort, except for every 7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time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54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Security Problem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Program Threats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System and Network Threats</a:t>
            </a:r>
          </a:p>
          <a:p>
            <a:pPr marL="342900" indent="-342900"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System and Network Threats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4198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Port scanning</a:t>
            </a: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Automated attempt to connect to a range of ports on one or a range of IP addresses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Detection of answering service protocol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Detection of OS and version running on system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nmap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smtClean="0"/>
              <a:t>scans all ports in a given IP range for a response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nessus</a:t>
            </a:r>
            <a:r>
              <a:rPr lang="en-US" altLang="en-US" dirty="0" smtClean="0"/>
              <a:t> has a database of protocols and bugs (and exploits) to apply against a system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Frequently launched from </a:t>
            </a:r>
            <a:r>
              <a:rPr lang="en-US" altLang="en-US" b="1" dirty="0" smtClean="0">
                <a:solidFill>
                  <a:srgbClr val="3366FF"/>
                </a:solidFill>
              </a:rPr>
              <a:t>zombie systems</a:t>
            </a:r>
            <a:r>
              <a:rPr lang="en-US" altLang="en-US" dirty="0" smtClean="0"/>
              <a:t> 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To decrease trace-ability	</a:t>
            </a:r>
          </a:p>
        </p:txBody>
      </p:sp>
    </p:spTree>
    <p:extLst>
      <p:ext uri="{BB962C8B-B14F-4D97-AF65-F5344CB8AC3E}">
        <p14:creationId xmlns:p14="http://schemas.microsoft.com/office/powerpoint/2010/main" val="291746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System and Network Threats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4301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Denial of Service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Overload the targeted computer preventing it from doing any useful work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Distributed Denial-of-Service</a:t>
            </a:r>
            <a:r>
              <a:rPr lang="en-US" altLang="en-US" dirty="0" smtClean="0"/>
              <a:t> (</a:t>
            </a:r>
            <a:r>
              <a:rPr lang="en-US" altLang="en-US" b="1" dirty="0" err="1" smtClean="0">
                <a:solidFill>
                  <a:srgbClr val="3366FF"/>
                </a:solidFill>
              </a:rPr>
              <a:t>DDoS</a:t>
            </a:r>
            <a:r>
              <a:rPr lang="en-US" altLang="en-US" dirty="0" smtClean="0"/>
              <a:t>) come from multiple sites at once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Consider the start of the IP-connection handshake (SYN)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How many started-connections can the OS handle?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Consider traffic to a web site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How can you tell the difference between being a target and being really popular?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Accidental – CS students writing bad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fork() </a:t>
            </a:r>
            <a:r>
              <a:rPr lang="en-US" altLang="en-US" dirty="0" smtClean="0"/>
              <a:t>code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Purposeful – extortion, punishment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Port scanning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Automated tool to look for network ports accepting connections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Used for good and evil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063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mtClean="0"/>
              <a:t>Standard Security Attacks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1881644"/>
            <a:ext cx="45720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587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mtClean="0"/>
              <a:t>The Security Problem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System </a:t>
            </a:r>
            <a:r>
              <a:rPr lang="en-US" altLang="en-US" b="1" dirty="0" smtClean="0">
                <a:solidFill>
                  <a:srgbClr val="3366FF"/>
                </a:solidFill>
              </a:rPr>
              <a:t>secure</a:t>
            </a:r>
            <a:r>
              <a:rPr lang="en-US" altLang="en-US" dirty="0" smtClean="0"/>
              <a:t> if resources used and accessed as intended under all circumstances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Unachievable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Intruders</a:t>
            </a:r>
            <a:r>
              <a:rPr lang="en-US" altLang="en-US" dirty="0" smtClean="0"/>
              <a:t> (</a:t>
            </a:r>
            <a:r>
              <a:rPr lang="en-US" altLang="en-US" b="1" dirty="0" smtClean="0">
                <a:solidFill>
                  <a:srgbClr val="3366FF"/>
                </a:solidFill>
              </a:rPr>
              <a:t>crackers</a:t>
            </a:r>
            <a:r>
              <a:rPr lang="en-US" altLang="en-US" dirty="0" smtClean="0"/>
              <a:t>) attempt to breach security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Threat </a:t>
            </a:r>
            <a:r>
              <a:rPr lang="en-US" altLang="en-US" dirty="0" smtClean="0"/>
              <a:t>is potential security violation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Attack</a:t>
            </a:r>
            <a:r>
              <a:rPr lang="en-US" altLang="en-US" dirty="0" smtClean="0"/>
              <a:t> is attempt to breach security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Attack can be accidental or malicious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Easier to protect against accidental than malicious misuse</a:t>
            </a:r>
          </a:p>
        </p:txBody>
      </p:sp>
    </p:spTree>
    <p:extLst>
      <p:ext uri="{BB962C8B-B14F-4D97-AF65-F5344CB8AC3E}">
        <p14:creationId xmlns:p14="http://schemas.microsoft.com/office/powerpoint/2010/main" val="675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Security Violation Categories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45918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Breach of confidentiality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Unauthorized reading of data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Breach of integrity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Unauthorized modification of data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Breach of availability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Unauthorized destruction of data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Theft of service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Unauthorized use of resources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Denial of service (</a:t>
            </a:r>
            <a:r>
              <a:rPr lang="en-US" altLang="en-US" b="1" dirty="0" smtClean="0">
                <a:solidFill>
                  <a:srgbClr val="3366FF"/>
                </a:solidFill>
              </a:rPr>
              <a:t>DOS</a:t>
            </a:r>
            <a:r>
              <a:rPr lang="en-US" altLang="en-US" b="1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Prevention of legitimate use</a:t>
            </a:r>
          </a:p>
        </p:txBody>
      </p:sp>
    </p:spTree>
    <p:extLst>
      <p:ext uri="{BB962C8B-B14F-4D97-AF65-F5344CB8AC3E}">
        <p14:creationId xmlns:p14="http://schemas.microsoft.com/office/powerpoint/2010/main" val="12457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mtClean="0"/>
              <a:t>Security Violation Methods</a:t>
            </a:r>
          </a:p>
        </p:txBody>
      </p:sp>
      <p:sp>
        <p:nvSpPr>
          <p:cNvPr id="153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727657"/>
            <a:ext cx="8574087" cy="3992563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spcBef>
                <a:spcPts val="500"/>
              </a:spcBef>
              <a:buNone/>
            </a:pPr>
            <a:endParaRPr lang="en-US" altLang="en-US" b="1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Masquerading </a:t>
            </a:r>
            <a:r>
              <a:rPr lang="en-US" altLang="en-US" dirty="0" smtClean="0"/>
              <a:t>(breach </a:t>
            </a:r>
            <a:r>
              <a:rPr lang="en-US" altLang="en-US" b="1" dirty="0" smtClean="0">
                <a:solidFill>
                  <a:srgbClr val="3366FF"/>
                </a:solidFill>
              </a:rPr>
              <a:t>authentication</a:t>
            </a:r>
            <a:r>
              <a:rPr lang="en-US" altLang="en-US" dirty="0" smtClean="0"/>
              <a:t>)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Pretending to be an authorized user to escalate privileges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Replay attack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As is or with </a:t>
            </a:r>
            <a:r>
              <a:rPr lang="en-US" altLang="en-US" b="1" dirty="0" smtClean="0">
                <a:solidFill>
                  <a:srgbClr val="3366FF"/>
                </a:solidFill>
              </a:rPr>
              <a:t>message modification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Man-in-the-middle attack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Intruder sits in data flow, masquerading as sender to receiver and vice versa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Session hijacking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Intercept an already-established session to bypass authentication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Privilege escalation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Common attack type with access beyond what a user or resource is supposed to have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endParaRPr lang="en-US" altLang="en-US" dirty="0" smtClean="0"/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endParaRPr lang="en-US" altLang="en-US" b="1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580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Security Measure Levels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95605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Impossible to have absolute security, but make cost to perpetrator sufficiently high to deter most intruders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Security must occur at four levels to be effective: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 smtClean="0"/>
              <a:t>Physical</a:t>
            </a:r>
          </a:p>
          <a:p>
            <a:pPr lvl="2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Data centers, servers, connected terminals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 smtClean="0"/>
              <a:t>Application</a:t>
            </a:r>
          </a:p>
          <a:p>
            <a:pPr lvl="2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Benign or malicious apps can cause security problems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 smtClean="0"/>
              <a:t>Operating System</a:t>
            </a:r>
          </a:p>
          <a:p>
            <a:pPr lvl="2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Protection mechanisms, debugging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 smtClean="0"/>
              <a:t>Network</a:t>
            </a:r>
          </a:p>
          <a:p>
            <a:pPr lvl="2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Intercepted communications, interruption, DOS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Security is as weak as the weakest link in the chain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Humans a risk too via </a:t>
            </a:r>
            <a:r>
              <a:rPr lang="en-US" altLang="en-US" b="1" dirty="0" smtClean="0">
                <a:solidFill>
                  <a:srgbClr val="3366FF"/>
                </a:solidFill>
              </a:rPr>
              <a:t>phishing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solidFill>
                  <a:srgbClr val="3366FF"/>
                </a:solidFill>
              </a:rPr>
              <a:t>social-engineering</a:t>
            </a:r>
            <a:r>
              <a:rPr lang="en-US" altLang="en-US" dirty="0" smtClean="0"/>
              <a:t> attacks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 smtClean="0"/>
              <a:t>But can too much security be a problem?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16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Program Threats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>
                <a:solidFill>
                  <a:srgbClr val="000000"/>
                </a:solidFill>
              </a:rPr>
              <a:t>Many variations, many names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Trojan Horse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Code segment that misuses its environment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Exploits mechanisms for allowing programs written by users to be executed by other users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Spyware</a:t>
            </a:r>
            <a:r>
              <a:rPr lang="en-US" altLang="en-US" dirty="0" smtClean="0"/>
              <a:t>,</a:t>
            </a:r>
            <a:r>
              <a:rPr lang="en-US" altLang="en-US" b="1" dirty="0" smtClean="0">
                <a:solidFill>
                  <a:srgbClr val="3366FF"/>
                </a:solidFill>
              </a:rPr>
              <a:t> pop-up browser windows</a:t>
            </a:r>
            <a:r>
              <a:rPr lang="en-US" altLang="en-US" dirty="0" smtClean="0"/>
              <a:t>,</a:t>
            </a:r>
            <a:r>
              <a:rPr lang="en-US" altLang="en-US" b="1" dirty="0" smtClean="0">
                <a:solidFill>
                  <a:srgbClr val="3366FF"/>
                </a:solidFill>
              </a:rPr>
              <a:t> covert channels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Up to 80% of spam delivered by spyware-infected systems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Trap Door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Specific user identifier or password that circumvents normal security procedures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Could be included in a compiler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How to detect them?</a:t>
            </a:r>
          </a:p>
        </p:txBody>
      </p:sp>
    </p:spTree>
    <p:extLst>
      <p:ext uri="{BB962C8B-B14F-4D97-AF65-F5344CB8AC3E}">
        <p14:creationId xmlns:p14="http://schemas.microsoft.com/office/powerpoint/2010/main" val="334514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Four-layered Model of Security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2671436"/>
            <a:ext cx="8640762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01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Program Threats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22530" name="Content Placeholder 2">
            <a:extLst>
              <a:ext uri="{FF2B5EF4-FFF2-40B4-BE49-F238E27FC236}">
                <a16:creationId xmlns="" xmlns:a16="http://schemas.microsoft.com/office/drawing/2014/main" id="{08374DCB-D565-FB4A-8EE6-1DB943EB0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810543"/>
            <a:ext cx="8574087" cy="3992563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Malware - </a:t>
            </a:r>
            <a:r>
              <a:rPr lang="en-US" altLang="en-US" dirty="0"/>
              <a:t>Software designed to exploit, disable, or damage computer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Trojan Horse </a:t>
            </a:r>
            <a:r>
              <a:rPr lang="en-US" altLang="en-US" dirty="0"/>
              <a:t>– Program that acts in a clandestine manner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Spyware </a:t>
            </a:r>
            <a:r>
              <a:rPr lang="en-US" altLang="en-US" dirty="0"/>
              <a:t>– Program frequently installed with legitimate software to display adds, capture user data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Ransomware</a:t>
            </a:r>
            <a:r>
              <a:rPr lang="en-US" altLang="en-US" dirty="0"/>
              <a:t> – locks up data via encryption, demanding payment to unlock it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/>
              <a:t>Others include trap doors, logic </a:t>
            </a:r>
            <a:r>
              <a:rPr lang="en-US" altLang="en-US" dirty="0" err="1"/>
              <a:t>boms</a:t>
            </a:r>
            <a:endParaRPr lang="en-US" altLang="en-US" dirty="0"/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/>
              <a:t>All try to violate the Principle of Least Privilege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/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/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/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/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/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lang="en-US" altLang="en-US" dirty="0"/>
              <a:t>Goal frequently is to leave behind Remote Access Tool (RAT) for repeated </a:t>
            </a:r>
            <a:r>
              <a:rPr lang="en-US" altLang="en-US" dirty="0" smtClean="0"/>
              <a:t>access</a:t>
            </a:r>
            <a:endParaRPr lang="en-US" altLang="en-US" dirty="0"/>
          </a:p>
          <a:p>
            <a:pPr>
              <a:spcBef>
                <a:spcPts val="1000"/>
              </a:spcBef>
              <a:buFont typeface="Wingdings" pitchFamily="2" charset="2"/>
              <a:buChar char="q"/>
              <a:defRPr/>
            </a:pPr>
            <a:endParaRPr lang="en-US" altLang="en-US" dirty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22" y="3593883"/>
            <a:ext cx="4784942" cy="156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65476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152</TotalTime>
  <Words>1259</Words>
  <Application>Microsoft Office PowerPoint</Application>
  <PresentationFormat>On-screen Show (4:3)</PresentationFormat>
  <Paragraphs>228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Spectrum</vt:lpstr>
      <vt:lpstr>Security</vt:lpstr>
      <vt:lpstr>Lecture Outline</vt:lpstr>
      <vt:lpstr>The Security Problem</vt:lpstr>
      <vt:lpstr>Security Violation Categories</vt:lpstr>
      <vt:lpstr>Security Violation Methods</vt:lpstr>
      <vt:lpstr>Security Measure Levels</vt:lpstr>
      <vt:lpstr>Program Threats</vt:lpstr>
      <vt:lpstr>Four-layered Model of Security</vt:lpstr>
      <vt:lpstr>Program Threats (cont’d)</vt:lpstr>
      <vt:lpstr>C Program with Buffer-overflow Condition</vt:lpstr>
      <vt:lpstr>Code Injection</vt:lpstr>
      <vt:lpstr>Code Injection (cont’d)</vt:lpstr>
      <vt:lpstr>Great Programming Required?</vt:lpstr>
      <vt:lpstr>Program Threats (cont’d)</vt:lpstr>
      <vt:lpstr>Program Threats (cont’d)</vt:lpstr>
      <vt:lpstr>A Boot-sector Computer Virus</vt:lpstr>
      <vt:lpstr>The Threat Continues</vt:lpstr>
      <vt:lpstr>System and Network Threats</vt:lpstr>
      <vt:lpstr>System and Network Threats (cont’d)</vt:lpstr>
      <vt:lpstr>System and Network Threats (cont’d)</vt:lpstr>
      <vt:lpstr>System and Network Threats (cont’d)</vt:lpstr>
      <vt:lpstr>Standard Security Attacks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19</cp:revision>
  <dcterms:created xsi:type="dcterms:W3CDTF">2018-12-10T17:20:29Z</dcterms:created>
  <dcterms:modified xsi:type="dcterms:W3CDTF">2020-04-28T18:19:55Z</dcterms:modified>
</cp:coreProperties>
</file>