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277" r:id="rId4"/>
    <p:sldId id="278" r:id="rId5"/>
    <p:sldId id="279" r:id="rId6"/>
    <p:sldId id="280" r:id="rId7"/>
    <p:sldId id="354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9" r:id="rId46"/>
    <p:sldId id="321" r:id="rId47"/>
    <p:sldId id="322" r:id="rId48"/>
    <p:sldId id="323" r:id="rId49"/>
    <p:sldId id="329" r:id="rId50"/>
    <p:sldId id="264" r:id="rId51"/>
    <p:sldId id="265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76" d="100"/>
          <a:sy n="76" d="100"/>
        </p:scale>
        <p:origin x="-120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76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0976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0976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0976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0976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09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09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09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09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7F3C830-C064-419C-BA4E-3E69974CEE99}" type="slidenum">
              <a:rPr lang="en-US" altLang="en-US">
                <a:latin typeface="Times New Roman" pitchFamily="18" charset="0"/>
              </a:rPr>
              <a:pPr/>
              <a:t>32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Processes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2209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81619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 smtClean="0"/>
              <a:t>Process Representation in Linux</a:t>
            </a:r>
          </a:p>
        </p:txBody>
      </p:sp>
      <p:sp>
        <p:nvSpPr>
          <p:cNvPr id="2355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44803" y="1953418"/>
            <a:ext cx="7076747" cy="3992563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dirty="0" smtClean="0"/>
              <a:t>Represented by the C structure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task_struct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t_pid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; /* process identifier */ </a:t>
            </a:r>
            <a:br>
              <a:rPr lang="en-US" alt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long state; /* state of the process */ </a:t>
            </a:r>
            <a:br>
              <a:rPr lang="en-US" alt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time_slice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/* scheduling information */ </a:t>
            </a:r>
            <a:br>
              <a:rPr lang="en-US" alt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task_struct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*parent; /* this process</a:t>
            </a:r>
            <a:r>
              <a:rPr lang="ja-JP" altLang="en-US" sz="1600" dirty="0" smtClean="0"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s parent */ </a:t>
            </a:r>
            <a:br>
              <a:rPr lang="en-US" altLang="ja-JP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list_head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children; /* this process</a:t>
            </a:r>
            <a:r>
              <a:rPr lang="ja-JP" altLang="en-US" sz="1600" dirty="0" smtClean="0"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s children */ </a:t>
            </a:r>
            <a:br>
              <a:rPr lang="en-US" altLang="ja-JP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files_struct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*files; /* list of open files */ </a:t>
            </a:r>
            <a:br>
              <a:rPr lang="en-US" altLang="ja-JP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mm_struct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*mm; /* address space of this process */</a:t>
            </a:r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3556" name="Picture 3" descr="C:\Users\as668\Desktop\in-3_1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585" y="4647635"/>
            <a:ext cx="5148262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7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Process Scheduling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95813"/>
            <a:ext cx="8574087" cy="39925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Maximize CPU use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Quickly switch processes onto CPU for time sharing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Process “gives” up then CPU under two conditions: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I/O request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After N units of time have elapsed (need a timer)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Once  a process gives up the CPU it is added to the “ready queue”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Process scheduler </a:t>
            </a:r>
            <a:r>
              <a:rPr lang="en-US" altLang="en-US" dirty="0" smtClean="0"/>
              <a:t>selects among available processes in the ready queue for next execution on CPU</a:t>
            </a:r>
          </a:p>
        </p:txBody>
      </p:sp>
    </p:spTree>
    <p:extLst>
      <p:ext uri="{BB962C8B-B14F-4D97-AF65-F5344CB8AC3E}">
        <p14:creationId xmlns:p14="http://schemas.microsoft.com/office/powerpoint/2010/main" val="368979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Scheduling Queues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OS  Maintains </a:t>
            </a:r>
            <a:r>
              <a:rPr lang="en-US" altLang="en-US" b="1" dirty="0" smtClean="0">
                <a:solidFill>
                  <a:srgbClr val="3366FF"/>
                </a:solidFill>
              </a:rPr>
              <a:t>scheduling queues </a:t>
            </a:r>
            <a:r>
              <a:rPr lang="en-US" altLang="en-US" dirty="0" smtClean="0"/>
              <a:t>of processes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Job queue </a:t>
            </a:r>
            <a:r>
              <a:rPr lang="en-US" altLang="en-US" dirty="0" smtClean="0"/>
              <a:t>– set of all processes in the system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Ready queue </a:t>
            </a:r>
            <a:r>
              <a:rPr lang="en-US" altLang="en-US" dirty="0" smtClean="0"/>
              <a:t>– set of all processes residing in main memory, ready and waiting to execute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Device queues </a:t>
            </a:r>
            <a:r>
              <a:rPr lang="en-US" altLang="en-US" dirty="0" smtClean="0"/>
              <a:t>– set of processes waiting for an I/O device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Processes migrate among the various queues</a:t>
            </a:r>
          </a:p>
        </p:txBody>
      </p:sp>
    </p:spTree>
    <p:extLst>
      <p:ext uri="{BB962C8B-B14F-4D97-AF65-F5344CB8AC3E}">
        <p14:creationId xmlns:p14="http://schemas.microsoft.com/office/powerpoint/2010/main" val="245095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200" dirty="0" smtClean="0"/>
              <a:t>Ready Queue And Various I/O Device Queues</a:t>
            </a:r>
          </a:p>
        </p:txBody>
      </p:sp>
      <p:pic>
        <p:nvPicPr>
          <p:cNvPr id="28675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607" y="1931074"/>
            <a:ext cx="5289550" cy="456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97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Representation of Process Scheduling</a:t>
            </a:r>
          </a:p>
        </p:txBody>
      </p:sp>
      <p:pic>
        <p:nvPicPr>
          <p:cNvPr id="30723" name="Picture 4" descr="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613" y="2919065"/>
            <a:ext cx="5668963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3"/>
          <p:cNvSpPr txBox="1">
            <a:spLocks noChangeArrowheads="1"/>
          </p:cNvSpPr>
          <p:nvPr/>
        </p:nvSpPr>
        <p:spPr bwMode="auto">
          <a:xfrm>
            <a:off x="284163" y="1979613"/>
            <a:ext cx="6808787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Queuing diagram </a:t>
            </a:r>
            <a:r>
              <a:rPr lang="en-US" altLang="en-US" dirty="0"/>
              <a:t>represents queues, resources, flows</a:t>
            </a:r>
          </a:p>
        </p:txBody>
      </p:sp>
    </p:spTree>
    <p:extLst>
      <p:ext uri="{BB962C8B-B14F-4D97-AF65-F5344CB8AC3E}">
        <p14:creationId xmlns:p14="http://schemas.microsoft.com/office/powerpoint/2010/main" val="209593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CPU Switch From Process to Process</a:t>
            </a:r>
          </a:p>
        </p:txBody>
      </p:sp>
      <p:pic>
        <p:nvPicPr>
          <p:cNvPr id="32771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1981722"/>
            <a:ext cx="6823138" cy="458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928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Schedulers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70761"/>
            <a:ext cx="8574087" cy="39925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1600" b="1" dirty="0" smtClean="0">
                <a:solidFill>
                  <a:srgbClr val="3366FF"/>
                </a:solidFill>
              </a:rPr>
              <a:t>Short-term scheduler  </a:t>
            </a:r>
            <a:r>
              <a:rPr lang="en-US" altLang="en-US" sz="1600" dirty="0" smtClean="0"/>
              <a:t>(or </a:t>
            </a:r>
            <a:r>
              <a:rPr lang="en-US" altLang="en-US" sz="1600" b="1" dirty="0" smtClean="0">
                <a:solidFill>
                  <a:srgbClr val="3366FF"/>
                </a:solidFill>
              </a:rPr>
              <a:t>CPU scheduler</a:t>
            </a:r>
            <a:r>
              <a:rPr lang="en-US" altLang="en-US" sz="1600" dirty="0" smtClean="0"/>
              <a:t>) – selects which process should be executed next and allocates  a CPU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600" dirty="0" smtClean="0"/>
              <a:t>Sometimes the only scheduler in a system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600" dirty="0" smtClean="0"/>
              <a:t>Short-term scheduler is invoked frequently (milliseconds) </a:t>
            </a:r>
            <a:r>
              <a:rPr lang="en-US" altLang="en-US" sz="1600" dirty="0" smtClean="0">
                <a:sym typeface="Symbol" pitchFamily="18" charset="2"/>
              </a:rPr>
              <a:t> (must be fast)</a:t>
            </a:r>
            <a:endParaRPr lang="en-US" altLang="en-US" sz="800" dirty="0" smtClean="0">
              <a:sym typeface="Symbol" pitchFamily="18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1600" b="1" dirty="0" smtClean="0">
                <a:solidFill>
                  <a:srgbClr val="3366FF"/>
                </a:solidFill>
              </a:rPr>
              <a:t>Long-term scheduler  </a:t>
            </a:r>
            <a:r>
              <a:rPr lang="en-US" altLang="en-US" sz="1600" dirty="0" smtClean="0"/>
              <a:t>(or </a:t>
            </a:r>
            <a:r>
              <a:rPr lang="en-US" altLang="en-US" sz="1600" b="1" dirty="0" smtClean="0">
                <a:solidFill>
                  <a:srgbClr val="3366FF"/>
                </a:solidFill>
              </a:rPr>
              <a:t>job scheduler</a:t>
            </a:r>
            <a:r>
              <a:rPr lang="en-US" altLang="en-US" sz="1600" dirty="0" smtClean="0"/>
              <a:t>) – selects which processes should be brought into the ready queue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600" dirty="0" smtClean="0">
                <a:sym typeface="Symbol" pitchFamily="18" charset="2"/>
              </a:rPr>
              <a:t>Long-term scheduler is invoked  infrequently (seconds, minutes)  (may be slow)</a:t>
            </a:r>
            <a:endParaRPr lang="en-US" altLang="en-US" sz="800" dirty="0" smtClean="0">
              <a:sym typeface="Symbol" pitchFamily="18" charset="2"/>
            </a:endParaRPr>
          </a:p>
          <a:p>
            <a:pPr lvl="1">
              <a:buFont typeface="Wingdings" pitchFamily="2" charset="2"/>
              <a:buChar char="q"/>
            </a:pPr>
            <a:r>
              <a:rPr lang="en-US" altLang="en-US" sz="1600" dirty="0" smtClean="0">
                <a:sym typeface="Symbol" pitchFamily="18" charset="2"/>
              </a:rPr>
              <a:t>The long-term scheduler controls the </a:t>
            </a:r>
            <a:r>
              <a:rPr lang="en-US" altLang="en-US" sz="1600" b="1" dirty="0" smtClean="0">
                <a:solidFill>
                  <a:srgbClr val="3366FF"/>
                </a:solidFill>
                <a:sym typeface="Symbol" pitchFamily="18" charset="2"/>
              </a:rPr>
              <a:t>degree of multiprogramming</a:t>
            </a:r>
            <a:endParaRPr lang="en-US" altLang="en-US" sz="800" i="1" dirty="0" smtClean="0">
              <a:sym typeface="Symbol" pitchFamily="18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1600" dirty="0" smtClean="0">
                <a:sym typeface="Symbol" pitchFamily="18" charset="2"/>
              </a:rPr>
              <a:t>Processes can be described as either: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600" b="1" dirty="0" smtClean="0">
                <a:solidFill>
                  <a:srgbClr val="3366FF"/>
                </a:solidFill>
                <a:sym typeface="Symbol" pitchFamily="18" charset="2"/>
              </a:rPr>
              <a:t>I/O-bound process</a:t>
            </a:r>
            <a:r>
              <a:rPr lang="en-US" altLang="en-US" sz="16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en-US" sz="1600" dirty="0" smtClean="0">
                <a:sym typeface="Symbol" pitchFamily="18" charset="2"/>
              </a:rPr>
              <a:t>– spends more time doing I/O than computations, many short CPU bursts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600" b="1" dirty="0" smtClean="0">
                <a:solidFill>
                  <a:srgbClr val="3366FF"/>
                </a:solidFill>
                <a:sym typeface="Symbol" pitchFamily="18" charset="2"/>
              </a:rPr>
              <a:t>CPU-bound process </a:t>
            </a:r>
            <a:r>
              <a:rPr lang="en-US" altLang="en-US" sz="1600" dirty="0" smtClean="0">
                <a:sym typeface="Symbol" pitchFamily="18" charset="2"/>
              </a:rPr>
              <a:t>– spends more time doing computations; few very long CPU bursts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1600" dirty="0" smtClean="0">
                <a:sym typeface="Symbol" pitchFamily="18" charset="2"/>
              </a:rPr>
              <a:t>Long-term scheduler strives for good </a:t>
            </a:r>
            <a:r>
              <a:rPr lang="en-US" altLang="en-US" sz="1600" b="1" i="1" dirty="0" smtClean="0">
                <a:sym typeface="Symbol" pitchFamily="18" charset="2"/>
              </a:rPr>
              <a:t>process mix</a:t>
            </a:r>
            <a:endParaRPr lang="en-US" altLang="en-US" sz="1600" dirty="0" smtClean="0">
              <a:sym typeface="Symbol" pitchFamily="18" charset="2"/>
            </a:endParaRPr>
          </a:p>
          <a:p>
            <a:pPr>
              <a:buFont typeface="Wingdings" pitchFamily="2" charset="2"/>
              <a:buChar char="q"/>
            </a:pPr>
            <a:endParaRPr lang="en-US" altLang="en-US" dirty="0" smtClean="0"/>
          </a:p>
          <a:p>
            <a:pPr>
              <a:buFont typeface="Wingdings" pitchFamily="2" charset="2"/>
              <a:buChar char="q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363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Multitasking in Mobile Systems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70761"/>
            <a:ext cx="8471530" cy="455529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Some mobile systems (e.g., early version of </a:t>
            </a:r>
            <a:r>
              <a:rPr lang="en-US" altLang="en-US" dirty="0" err="1" smtClean="0"/>
              <a:t>iOS</a:t>
            </a:r>
            <a:r>
              <a:rPr lang="en-US" altLang="en-US" dirty="0" smtClean="0"/>
              <a:t>)  allow only one process to run, others suspended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Starting with </a:t>
            </a:r>
            <a:r>
              <a:rPr lang="en-US" altLang="en-US" dirty="0" err="1" smtClean="0"/>
              <a:t>iOS</a:t>
            </a:r>
            <a:r>
              <a:rPr lang="en-US" altLang="en-US" dirty="0" smtClean="0"/>
              <a:t> 4,  it provides for a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Single </a:t>
            </a:r>
            <a:r>
              <a:rPr lang="en-US" altLang="en-US" b="1" dirty="0" smtClean="0">
                <a:solidFill>
                  <a:srgbClr val="3366FF"/>
                </a:solidFill>
              </a:rPr>
              <a:t>foreground</a:t>
            </a:r>
            <a:r>
              <a:rPr lang="en-US" altLang="en-US" dirty="0" smtClean="0"/>
              <a:t> process – controlled via user interface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Multiple </a:t>
            </a:r>
            <a:r>
              <a:rPr lang="en-US" altLang="en-US" b="1" dirty="0" smtClean="0">
                <a:solidFill>
                  <a:srgbClr val="3366FF"/>
                </a:solidFill>
              </a:rPr>
              <a:t>background</a:t>
            </a:r>
            <a:r>
              <a:rPr lang="en-US" altLang="en-US" dirty="0" smtClean="0"/>
              <a:t> processes – in memory, running, but not on the display, and with limits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Limits include single, short task, receiving notification of events, specific long-running tasks like audio playback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Android runs foreground and background, with fewer limits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Background process uses a </a:t>
            </a:r>
            <a:r>
              <a:rPr lang="en-US" altLang="en-US" b="1" dirty="0" smtClean="0">
                <a:solidFill>
                  <a:srgbClr val="3366FF"/>
                </a:solidFill>
              </a:rPr>
              <a:t>service</a:t>
            </a:r>
            <a:r>
              <a:rPr lang="en-US" altLang="en-US" dirty="0" smtClean="0"/>
              <a:t> to perform tasks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Service can keep running even if background process is suspended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Service has no user interface, small memory use</a:t>
            </a:r>
          </a:p>
          <a:p>
            <a:pPr lvl="1">
              <a:buFont typeface="Wingdings" pitchFamily="2" charset="2"/>
              <a:buChar char="q"/>
            </a:pPr>
            <a:endParaRPr lang="en-US" altLang="en-US" dirty="0" smtClean="0"/>
          </a:p>
          <a:p>
            <a:pPr>
              <a:buFont typeface="Wingdings" pitchFamily="2" charset="2"/>
              <a:buChar char="q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103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Context Switch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267243" y="1958235"/>
            <a:ext cx="8591007" cy="4505195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When CPU switches to another process, the system must </a:t>
            </a:r>
            <a:r>
              <a:rPr lang="en-US" altLang="en-US" b="1" dirty="0" smtClean="0">
                <a:solidFill>
                  <a:srgbClr val="3366FF"/>
                </a:solidFill>
              </a:rPr>
              <a:t>save the state </a:t>
            </a:r>
            <a:r>
              <a:rPr lang="en-US" altLang="en-US" dirty="0" smtClean="0"/>
              <a:t>of the old process and load the </a:t>
            </a:r>
            <a:r>
              <a:rPr lang="en-US" altLang="en-US" b="1" dirty="0" smtClean="0">
                <a:solidFill>
                  <a:srgbClr val="3366FF"/>
                </a:solidFill>
              </a:rPr>
              <a:t>saved state </a:t>
            </a:r>
            <a:r>
              <a:rPr lang="en-US" altLang="en-US" dirty="0" smtClean="0"/>
              <a:t>for the new process via a </a:t>
            </a:r>
            <a:r>
              <a:rPr lang="en-US" altLang="en-US" b="1" dirty="0" smtClean="0">
                <a:solidFill>
                  <a:srgbClr val="3366FF"/>
                </a:solidFill>
              </a:rPr>
              <a:t>context switch</a:t>
            </a:r>
            <a:endParaRPr lang="en-US" altLang="en-US" dirty="0" smtClean="0"/>
          </a:p>
          <a:p>
            <a:pPr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Context </a:t>
            </a:r>
            <a:r>
              <a:rPr lang="en-US" altLang="en-US" dirty="0" smtClean="0"/>
              <a:t>of a process represented in the PCB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Context-switch time is pure overhead; the system does no useful work while switching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The more complex the OS and the PCB </a:t>
            </a:r>
            <a:r>
              <a:rPr lang="en-US" altLang="en-US" dirty="0" smtClean="0">
                <a:sym typeface="Wingdings" pitchFamily="2" charset="2"/>
              </a:rPr>
              <a:t> the </a:t>
            </a:r>
            <a:r>
              <a:rPr lang="en-US" altLang="en-US" dirty="0" smtClean="0"/>
              <a:t>longer the context switch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Time dependent on hardware support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Some hardware provides multiple sets of registers per CPU </a:t>
            </a:r>
            <a:r>
              <a:rPr lang="en-US" altLang="en-US" dirty="0" smtClean="0">
                <a:sym typeface="Wingdings" pitchFamily="2" charset="2"/>
              </a:rPr>
              <a:t></a:t>
            </a:r>
            <a:r>
              <a:rPr lang="en-US" altLang="en-US" dirty="0" smtClean="0"/>
              <a:t> multiple contexts loaded at once</a:t>
            </a:r>
          </a:p>
        </p:txBody>
      </p:sp>
    </p:spTree>
    <p:extLst>
      <p:ext uri="{BB962C8B-B14F-4D97-AF65-F5344CB8AC3E}">
        <p14:creationId xmlns:p14="http://schemas.microsoft.com/office/powerpoint/2010/main" val="422006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Operations on Processes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58235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System must provide mechanisms for: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 process creation,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 process termination,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 and so on as detailed next</a:t>
            </a:r>
          </a:p>
        </p:txBody>
      </p:sp>
    </p:spTree>
    <p:extLst>
      <p:ext uri="{BB962C8B-B14F-4D97-AF65-F5344CB8AC3E}">
        <p14:creationId xmlns:p14="http://schemas.microsoft.com/office/powerpoint/2010/main" val="6555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Process Concept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Process Scheduling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Operations on Processes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Inter-process Communication (IPC)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Examples of IPC Systems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Communication in Client-Server Systems</a:t>
            </a: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Process Creation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284164" y="1938522"/>
            <a:ext cx="5866116" cy="39925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US" altLang="en-US" dirty="0" smtClean="0"/>
              <a:t>A</a:t>
            </a:r>
            <a:r>
              <a:rPr lang="en-US" altLang="en-US" b="1" dirty="0" smtClean="0">
                <a:solidFill>
                  <a:srgbClr val="3366FF"/>
                </a:solidFill>
              </a:rPr>
              <a:t> process </a:t>
            </a:r>
            <a:r>
              <a:rPr lang="en-US" altLang="en-US" dirty="0" smtClean="0"/>
              <a:t>may create other processes.</a:t>
            </a:r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Parent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process create </a:t>
            </a:r>
            <a:r>
              <a:rPr lang="en-US" altLang="en-US" b="1" dirty="0" smtClean="0">
                <a:solidFill>
                  <a:srgbClr val="3366FF"/>
                </a:solidFill>
              </a:rPr>
              <a:t>children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processes, which, in turn create other processes, forming a </a:t>
            </a:r>
            <a:r>
              <a:rPr lang="en-US" altLang="en-US" b="1" dirty="0" smtClean="0">
                <a:solidFill>
                  <a:srgbClr val="3366FF"/>
                </a:solidFill>
              </a:rPr>
              <a:t>tree</a:t>
            </a:r>
            <a:r>
              <a:rPr lang="en-US" altLang="en-US" dirty="0" smtClean="0"/>
              <a:t> of processes</a:t>
            </a:r>
            <a:endParaRPr lang="en-US" altLang="en-US" sz="800" dirty="0" smtClean="0"/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US" altLang="en-US" dirty="0" smtClean="0"/>
              <a:t>Generally, a process is identified and managed via a</a:t>
            </a:r>
            <a:r>
              <a:rPr lang="en-US" altLang="en-US" b="1" dirty="0" smtClean="0"/>
              <a:t> </a:t>
            </a:r>
            <a:r>
              <a:rPr lang="en-US" altLang="en-US" b="1" dirty="0" smtClean="0">
                <a:solidFill>
                  <a:srgbClr val="3366FF"/>
                </a:solidFill>
              </a:rPr>
              <a:t>process identifier </a:t>
            </a:r>
            <a:r>
              <a:rPr lang="en-US" altLang="en-US" dirty="0" smtClean="0"/>
              <a:t>(</a:t>
            </a:r>
            <a:r>
              <a:rPr lang="en-US" altLang="en-US" b="1" dirty="0" err="1" smtClean="0">
                <a:solidFill>
                  <a:srgbClr val="3366FF"/>
                </a:solidFill>
              </a:rPr>
              <a:t>pid</a:t>
            </a:r>
            <a:r>
              <a:rPr lang="en-US" altLang="en-US" dirty="0" smtClean="0"/>
              <a:t>)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altLang="en-US" dirty="0" smtClean="0"/>
              <a:t>A Tree of Processes in UNIX</a:t>
            </a:r>
          </a:p>
        </p:txBody>
      </p:sp>
      <p:pic>
        <p:nvPicPr>
          <p:cNvPr id="4301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299" y="4308953"/>
            <a:ext cx="4648951" cy="1998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64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 smtClean="0"/>
              <a:t>Process Creation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020865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Resource sharing  among parents and children options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Parent and children share all resources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Children share subset of parent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resources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Parent and child share no resources</a:t>
            </a:r>
            <a:endParaRPr lang="en-US" altLang="en-US" sz="800" dirty="0" smtClean="0"/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Execution options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Parent and children execute concurrently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Parent waits until children terminate</a:t>
            </a:r>
          </a:p>
          <a:p>
            <a:pPr>
              <a:buFont typeface="Wingdings" pitchFamily="2" charset="2"/>
              <a:buChar char="q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70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 smtClean="0"/>
              <a:t>Process Creation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74056"/>
            <a:ext cx="707674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Address space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A child is a duplicate of  the parent address space.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A child loads a program into the address space.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UNIX examples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fork()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dirty="0" smtClean="0"/>
              <a:t>system call creates new process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exec()</a:t>
            </a:r>
            <a:r>
              <a:rPr lang="en-US" altLang="en-US" sz="2000" dirty="0" smtClean="0"/>
              <a:t> </a:t>
            </a:r>
            <a:r>
              <a:rPr lang="en-US" altLang="en-US" dirty="0" smtClean="0"/>
              <a:t>system call used after a </a:t>
            </a:r>
            <a:r>
              <a:rPr lang="en-US" alt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fork()</a:t>
            </a:r>
            <a:r>
              <a:rPr lang="en-US" altLang="en-US" dirty="0" smtClean="0"/>
              <a:t>replaces the process</a:t>
            </a:r>
            <a:r>
              <a:rPr lang="ja-JP" altLang="en-US" dirty="0" smtClean="0"/>
              <a:t>’</a:t>
            </a:r>
            <a:r>
              <a:rPr lang="en-US" altLang="ja-JP" dirty="0" smtClean="0"/>
              <a:t> memory space with a new program</a:t>
            </a:r>
            <a:endParaRPr lang="en-US" altLang="en-US" dirty="0" smtClean="0"/>
          </a:p>
        </p:txBody>
      </p:sp>
      <p:pic>
        <p:nvPicPr>
          <p:cNvPr id="47108" name="Picture 4" descr="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752" y="5097681"/>
            <a:ext cx="4884738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851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200" dirty="0" smtClean="0"/>
              <a:t>C program to create a separate process in UNIX</a:t>
            </a:r>
          </a:p>
        </p:txBody>
      </p:sp>
      <p:sp>
        <p:nvSpPr>
          <p:cNvPr id="49155" name="TextBox 1"/>
          <p:cNvSpPr txBox="1">
            <a:spLocks noChangeArrowheads="1"/>
          </p:cNvSpPr>
          <p:nvPr/>
        </p:nvSpPr>
        <p:spPr bwMode="auto">
          <a:xfrm>
            <a:off x="284163" y="1895802"/>
            <a:ext cx="8574087" cy="55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r>
              <a:rPr kumimoji="0" lang="en-US" alt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altLang="en-US" sz="16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kumimoji="0" lang="en-US" alt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kumimoji="0" lang="en-US" altLang="en-US" sz="1600" b="1" dirty="0">
                <a:latin typeface="Courier New" pitchFamily="49" charset="0"/>
                <a:cs typeface="Courier New" pitchFamily="49" charset="0"/>
              </a:rPr>
              <a:t>pit.t </a:t>
            </a:r>
            <a:r>
              <a:rPr kumimoji="0" lang="en-US" altLang="en-US" sz="1600" b="1" dirty="0" err="1">
                <a:latin typeface="Courier New" pitchFamily="49" charset="0"/>
                <a:cs typeface="Courier New" pitchFamily="49" charset="0"/>
              </a:rPr>
              <a:t>pid</a:t>
            </a:r>
            <a:r>
              <a:rPr kumimoji="0" lang="en-US" alt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kumimoji="0" lang="en-US" altLang="en-US" sz="1600" b="1" dirty="0">
                <a:latin typeface="Courier New" pitchFamily="49" charset="0"/>
                <a:cs typeface="Courier New" pitchFamily="49" charset="0"/>
              </a:rPr>
              <a:t>     /*fork a child process */</a:t>
            </a:r>
          </a:p>
          <a:p>
            <a:r>
              <a:rPr kumimoji="0" lang="en-US" altLang="en-US" sz="16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en-US" altLang="en-US" sz="1600" b="1" dirty="0" err="1">
                <a:latin typeface="Courier New" pitchFamily="49" charset="0"/>
                <a:cs typeface="Courier New" pitchFamily="49" charset="0"/>
              </a:rPr>
              <a:t>pid</a:t>
            </a:r>
            <a:r>
              <a:rPr kumimoji="0" lang="en-US" altLang="en-US" sz="1600" b="1" dirty="0">
                <a:latin typeface="Courier New" pitchFamily="49" charset="0"/>
                <a:cs typeface="Courier New" pitchFamily="49" charset="0"/>
              </a:rPr>
              <a:t> = fork();</a:t>
            </a:r>
          </a:p>
          <a:p>
            <a:endParaRPr kumimoji="0" lang="en-US" alt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kumimoji="0" lang="en-US" altLang="en-US" sz="1600" b="1" dirty="0">
                <a:latin typeface="Courier New" pitchFamily="49" charset="0"/>
                <a:cs typeface="Courier New" pitchFamily="49" charset="0"/>
              </a:rPr>
              <a:t>     if (</a:t>
            </a:r>
            <a:r>
              <a:rPr kumimoji="0" lang="en-US" altLang="en-US" sz="1600" b="1" dirty="0" err="1">
                <a:latin typeface="Courier New" pitchFamily="49" charset="0"/>
                <a:cs typeface="Courier New" pitchFamily="49" charset="0"/>
              </a:rPr>
              <a:t>pid</a:t>
            </a:r>
            <a:r>
              <a:rPr kumimoji="0" lang="en-US" altLang="en-US" sz="1600" b="1" dirty="0">
                <a:latin typeface="Courier New" pitchFamily="49" charset="0"/>
                <a:cs typeface="Courier New" pitchFamily="49" charset="0"/>
              </a:rPr>
              <a:t> &lt; 0) { /* error occurred */</a:t>
            </a:r>
          </a:p>
          <a:p>
            <a:r>
              <a:rPr kumimoji="0" lang="en-US" altLang="en-US" sz="16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en-US" altLang="en-US" sz="1600" b="1" dirty="0" err="1">
                <a:latin typeface="Courier New" pitchFamily="49" charset="0"/>
                <a:cs typeface="Courier New" pitchFamily="49" charset="0"/>
              </a:rPr>
              <a:t>fprintf</a:t>
            </a:r>
            <a:r>
              <a:rPr kumimoji="0" lang="en-US" alt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en-US" sz="1600" b="1" dirty="0" err="1">
                <a:latin typeface="Courier New" pitchFamily="49" charset="0"/>
                <a:cs typeface="Courier New" pitchFamily="49" charset="0"/>
              </a:rPr>
              <a:t>stderr</a:t>
            </a:r>
            <a:r>
              <a:rPr kumimoji="0" lang="en-US" altLang="en-US" sz="1600" b="1" dirty="0">
                <a:latin typeface="Courier New" pitchFamily="49" charset="0"/>
                <a:cs typeface="Courier New" pitchFamily="49" charset="0"/>
              </a:rPr>
              <a:t>, “Fork Failed”);</a:t>
            </a:r>
          </a:p>
          <a:p>
            <a:r>
              <a:rPr kumimoji="0" lang="en-US" altLang="en-US" sz="1600" b="1" dirty="0">
                <a:latin typeface="Courier New" pitchFamily="49" charset="0"/>
                <a:cs typeface="Courier New" pitchFamily="49" charset="0"/>
              </a:rPr>
              <a:t>     return 1;</a:t>
            </a:r>
          </a:p>
          <a:p>
            <a:r>
              <a:rPr kumimoji="0" lang="en-US" altLang="en-US" sz="1600" b="1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kumimoji="0" lang="en-US" altLang="en-US" sz="1600" b="1" dirty="0">
                <a:latin typeface="Courier New" pitchFamily="49" charset="0"/>
                <a:cs typeface="Courier New" pitchFamily="49" charset="0"/>
              </a:rPr>
              <a:t>     else if (</a:t>
            </a:r>
            <a:r>
              <a:rPr kumimoji="0" lang="en-US" altLang="en-US" sz="1600" b="1" dirty="0" err="1">
                <a:latin typeface="Courier New" pitchFamily="49" charset="0"/>
                <a:cs typeface="Courier New" pitchFamily="49" charset="0"/>
              </a:rPr>
              <a:t>pid</a:t>
            </a:r>
            <a:r>
              <a:rPr kumimoji="0" lang="en-US" altLang="en-US" sz="1600" b="1" dirty="0">
                <a:latin typeface="Courier New" pitchFamily="49" charset="0"/>
                <a:cs typeface="Courier New" pitchFamily="49" charset="0"/>
              </a:rPr>
              <a:t> == 0) { /*child process */</a:t>
            </a:r>
          </a:p>
          <a:p>
            <a:r>
              <a:rPr kumimoji="0" lang="en-US" altLang="en-US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altLang="en-US" sz="1600" b="1" dirty="0" err="1">
                <a:latin typeface="Courier New" pitchFamily="49" charset="0"/>
                <a:cs typeface="Courier New" pitchFamily="49" charset="0"/>
              </a:rPr>
              <a:t>execlp</a:t>
            </a:r>
            <a:r>
              <a:rPr kumimoji="0" lang="en-US" altLang="en-US" sz="1600" b="1" dirty="0">
                <a:latin typeface="Courier New" pitchFamily="49" charset="0"/>
                <a:cs typeface="Courier New" pitchFamily="49" charset="0"/>
              </a:rPr>
              <a:t>(“/bin/</a:t>
            </a:r>
            <a:r>
              <a:rPr kumimoji="0" lang="en-US" altLang="en-US" sz="1600" b="1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kumimoji="0" lang="en-US" altLang="en-US" sz="1600" b="1" dirty="0">
                <a:latin typeface="Courier New" pitchFamily="49" charset="0"/>
                <a:cs typeface="Courier New" pitchFamily="49" charset="0"/>
              </a:rPr>
              <a:t>”,”</a:t>
            </a:r>
            <a:r>
              <a:rPr kumimoji="0" lang="en-US" altLang="en-US" sz="1600" b="1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kumimoji="0" lang="en-US" altLang="en-US" sz="1600" b="1" dirty="0">
                <a:latin typeface="Courier New" pitchFamily="49" charset="0"/>
                <a:cs typeface="Courier New" pitchFamily="49" charset="0"/>
              </a:rPr>
              <a:t>”,NULL);</a:t>
            </a:r>
          </a:p>
          <a:p>
            <a:r>
              <a:rPr kumimoji="0" lang="en-US" altLang="en-US" sz="1600" b="1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kumimoji="0" lang="en-US" altLang="en-US" sz="1600" b="1" dirty="0">
                <a:latin typeface="Courier New" pitchFamily="49" charset="0"/>
                <a:cs typeface="Courier New" pitchFamily="49" charset="0"/>
              </a:rPr>
              <a:t>     else { /* parent process */</a:t>
            </a:r>
          </a:p>
          <a:p>
            <a:r>
              <a:rPr kumimoji="0" lang="en-US" altLang="en-US" sz="1600" b="1" dirty="0">
                <a:latin typeface="Courier New" pitchFamily="49" charset="0"/>
                <a:cs typeface="Courier New" pitchFamily="49" charset="0"/>
              </a:rPr>
              <a:t>        /* parent will wait for the child to complete */</a:t>
            </a:r>
          </a:p>
          <a:p>
            <a:r>
              <a:rPr kumimoji="0" lang="en-US" altLang="en-US" sz="1600" b="1" dirty="0">
                <a:latin typeface="Courier New" pitchFamily="49" charset="0"/>
                <a:cs typeface="Courier New" pitchFamily="49" charset="0"/>
              </a:rPr>
              <a:t>        wait(NULL);</a:t>
            </a:r>
          </a:p>
          <a:p>
            <a:r>
              <a:rPr kumimoji="0" lang="en-US" altLang="en-US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alt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kumimoji="0" lang="en-US" altLang="en-US" sz="1600" b="1" dirty="0">
                <a:latin typeface="Courier New" pitchFamily="49" charset="0"/>
                <a:cs typeface="Courier New" pitchFamily="49" charset="0"/>
              </a:rPr>
              <a:t>(“Child Complete”);</a:t>
            </a:r>
          </a:p>
          <a:p>
            <a:r>
              <a:rPr kumimoji="0" lang="en-US" altLang="en-US" sz="1600" b="1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kumimoji="0" lang="en-US" altLang="en-US" sz="1600" b="1" dirty="0">
                <a:latin typeface="Courier New" pitchFamily="49" charset="0"/>
                <a:cs typeface="Courier New" pitchFamily="49" charset="0"/>
              </a:rPr>
              <a:t>     return 0;</a:t>
            </a:r>
          </a:p>
          <a:p>
            <a:r>
              <a:rPr kumimoji="0" lang="en-US" alt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kumimoji="0" lang="en-US" altLang="en-US" dirty="0">
              <a:latin typeface="Courier New" pitchFamily="49" charset="0"/>
              <a:cs typeface="Courier New" pitchFamily="49" charset="0"/>
            </a:endParaRPr>
          </a:p>
          <a:p>
            <a:endParaRPr kumimoji="0" lang="en-US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66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4000" dirty="0" smtClean="0"/>
              <a:t>C Program Forking Separate Process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574087" cy="448014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1600" dirty="0" smtClean="0"/>
              <a:t>The C program illustrates  how to create a new process UNIX.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1600" dirty="0" smtClean="0"/>
              <a:t>After </a:t>
            </a:r>
            <a:r>
              <a:rPr lang="en-US" alt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fork()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1600" dirty="0" smtClean="0"/>
              <a:t>there are two different processes running copies of the same program. The only difference is that the value of </a:t>
            </a:r>
            <a:r>
              <a:rPr lang="en-US" altLang="en-US" sz="1600" dirty="0" err="1" smtClean="0"/>
              <a:t>pid</a:t>
            </a:r>
            <a:r>
              <a:rPr lang="en-US" altLang="en-US" sz="1600" dirty="0" smtClean="0"/>
              <a:t>  for the child process is zero, while that for the parent is an integer value greater than zero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1600" dirty="0" smtClean="0"/>
              <a:t>The child process inherits privileges and scheduling attributes from the parent, as well certain resources, such as open files.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1600" dirty="0" smtClean="0"/>
              <a:t>The child process then overlays its address space with the UNIX command “</a:t>
            </a:r>
            <a:r>
              <a:rPr lang="en-US" altLang="en-US" sz="1600" dirty="0" err="1" smtClean="0"/>
              <a:t>ls</a:t>
            </a:r>
            <a:r>
              <a:rPr lang="en-US" altLang="en-US" sz="1600" dirty="0" smtClean="0"/>
              <a:t>” (used to get a directory listing) using the </a:t>
            </a:r>
            <a:r>
              <a:rPr lang="en-US" altLang="en-US" sz="1600" dirty="0" err="1" smtClean="0"/>
              <a:t>execlp</a:t>
            </a:r>
            <a:r>
              <a:rPr lang="en-US" altLang="en-US" sz="1600" dirty="0" smtClean="0"/>
              <a:t>() (a version of the exec() system call).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1600" dirty="0" smtClean="0"/>
              <a:t>The parent waits for the child process to complete with the wait() system call.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1600" dirty="0" smtClean="0"/>
              <a:t>When the child process completes, the parent process resumes from the call to wait(), where it completes using the exit() system call.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417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200" dirty="0" smtClean="0"/>
              <a:t>Creating a Separate Process via Windows API</a:t>
            </a:r>
          </a:p>
        </p:txBody>
      </p:sp>
      <p:sp>
        <p:nvSpPr>
          <p:cNvPr id="53251" name="TextBox 1"/>
          <p:cNvSpPr txBox="1">
            <a:spLocks noChangeArrowheads="1"/>
          </p:cNvSpPr>
          <p:nvPr/>
        </p:nvSpPr>
        <p:spPr bwMode="auto">
          <a:xfrm>
            <a:off x="284162" y="1936706"/>
            <a:ext cx="8574087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r>
              <a:rPr kumimoji="0" lang="en-US" altLang="en-US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 main(VOID)</a:t>
            </a:r>
          </a:p>
          <a:p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STARTUPINFO </a:t>
            </a:r>
            <a:r>
              <a:rPr kumimoji="0" lang="en-US" altLang="en-US" sz="1200" b="1" dirty="0" err="1">
                <a:latin typeface="Courier New" pitchFamily="49" charset="0"/>
                <a:cs typeface="Courier New" pitchFamily="49" charset="0"/>
              </a:rPr>
              <a:t>si</a:t>
            </a:r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PROCESS_INFORMATION pi;</a:t>
            </a:r>
          </a:p>
          <a:p>
            <a:endParaRPr kumimoji="0" lang="en-US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     /* allocate memory */</a:t>
            </a:r>
          </a:p>
          <a:p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en-US" altLang="en-US" sz="1200" b="1" dirty="0" err="1">
                <a:latin typeface="Courier New" pitchFamily="49" charset="0"/>
                <a:cs typeface="Courier New" pitchFamily="49" charset="0"/>
              </a:rPr>
              <a:t>ZeroMemory</a:t>
            </a:r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kumimoji="0" lang="en-US" altLang="en-US" sz="1200" b="1" dirty="0" err="1">
                <a:latin typeface="Courier New" pitchFamily="49" charset="0"/>
                <a:cs typeface="Courier New" pitchFamily="49" charset="0"/>
              </a:rPr>
              <a:t>si</a:t>
            </a:r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altLang="en-US" sz="12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en-US" sz="1200" b="1" dirty="0" err="1">
                <a:latin typeface="Courier New" pitchFamily="49" charset="0"/>
                <a:cs typeface="Courier New" pitchFamily="49" charset="0"/>
              </a:rPr>
              <a:t>si</a:t>
            </a:r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en-US" altLang="en-US" sz="1200" b="1" dirty="0" err="1">
                <a:latin typeface="Courier New" pitchFamily="49" charset="0"/>
                <a:cs typeface="Courier New" pitchFamily="49" charset="0"/>
              </a:rPr>
              <a:t>si.cb</a:t>
            </a:r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altLang="en-US" sz="12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en-US" sz="1200" b="1" dirty="0" err="1">
                <a:latin typeface="Courier New" pitchFamily="49" charset="0"/>
                <a:cs typeface="Courier New" pitchFamily="49" charset="0"/>
              </a:rPr>
              <a:t>si</a:t>
            </a:r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en-US" altLang="en-US" sz="1200" b="1" dirty="0" err="1">
                <a:latin typeface="Courier New" pitchFamily="49" charset="0"/>
                <a:cs typeface="Courier New" pitchFamily="49" charset="0"/>
              </a:rPr>
              <a:t>ZeroMemory</a:t>
            </a:r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(&amp;pi, </a:t>
            </a:r>
            <a:r>
              <a:rPr kumimoji="0" lang="en-US" altLang="en-US" sz="12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(pi));</a:t>
            </a:r>
          </a:p>
          <a:p>
            <a:endParaRPr kumimoji="0" lang="en-US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     /* create child process */</a:t>
            </a:r>
          </a:p>
          <a:p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     if (!</a:t>
            </a:r>
            <a:r>
              <a:rPr kumimoji="0" lang="en-US" altLang="en-US" sz="1200" b="1" dirty="0" err="1">
                <a:latin typeface="Courier New" pitchFamily="49" charset="0"/>
                <a:cs typeface="Courier New" pitchFamily="49" charset="0"/>
              </a:rPr>
              <a:t>CreateProcess</a:t>
            </a:r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(NULL, /* use command line */</a:t>
            </a:r>
          </a:p>
          <a:p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     “C:\\WINDOWS\\system32\\mspaint.exe”,/* command */</a:t>
            </a:r>
          </a:p>
          <a:p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     NULL, /* don’t inherit process handle */</a:t>
            </a:r>
          </a:p>
          <a:p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     NULL, /* don’t inherit threat handle */</a:t>
            </a:r>
          </a:p>
          <a:p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     FALSE, /* disable handle inheritance */</a:t>
            </a:r>
          </a:p>
          <a:p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     0, /* no creation flags */</a:t>
            </a:r>
          </a:p>
          <a:p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     NULL, /* use parent’s environment block */</a:t>
            </a:r>
          </a:p>
          <a:p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     NULL, /* use parent’s existing directory */</a:t>
            </a:r>
          </a:p>
          <a:p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     &amp;</a:t>
            </a:r>
            <a:r>
              <a:rPr kumimoji="0" lang="en-US" altLang="en-US" sz="1200" b="1" dirty="0" err="1">
                <a:latin typeface="Courier New" pitchFamily="49" charset="0"/>
                <a:cs typeface="Courier New" pitchFamily="49" charset="0"/>
              </a:rPr>
              <a:t>si</a:t>
            </a:r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     &amp;pi))</a:t>
            </a:r>
          </a:p>
          <a:p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     {</a:t>
            </a:r>
          </a:p>
          <a:p>
            <a:endParaRPr kumimoji="0" lang="en-US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08970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en-US" sz="2800" dirty="0" smtClean="0"/>
              <a:t>Creating a Separate Process via Windows API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sz="2800" dirty="0" smtClean="0"/>
          </a:p>
        </p:txBody>
      </p:sp>
      <p:sp>
        <p:nvSpPr>
          <p:cNvPr id="55299" name="TextBox 1"/>
          <p:cNvSpPr txBox="1">
            <a:spLocks noChangeArrowheads="1"/>
          </p:cNvSpPr>
          <p:nvPr/>
        </p:nvSpPr>
        <p:spPr bwMode="auto">
          <a:xfrm>
            <a:off x="284163" y="2012754"/>
            <a:ext cx="608965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     {</a:t>
            </a:r>
          </a:p>
          <a:p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en-US" altLang="en-US" sz="1200" b="1" dirty="0" err="1">
                <a:latin typeface="Courier New" pitchFamily="49" charset="0"/>
                <a:cs typeface="Courier New" pitchFamily="49" charset="0"/>
              </a:rPr>
              <a:t>fprintf</a:t>
            </a:r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altLang="en-US" sz="1200" b="1" dirty="0" err="1">
                <a:latin typeface="Courier New" pitchFamily="49" charset="0"/>
                <a:cs typeface="Courier New" pitchFamily="49" charset="0"/>
              </a:rPr>
              <a:t>stderr</a:t>
            </a:r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, “Create Process Failed”};</a:t>
            </a:r>
          </a:p>
          <a:p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     return -1;</a:t>
            </a:r>
          </a:p>
          <a:p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     /* parent will wait for the child to complete */</a:t>
            </a:r>
          </a:p>
          <a:p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en-US" altLang="en-US" sz="1200" b="1" dirty="0" err="1">
                <a:latin typeface="Courier New" pitchFamily="49" charset="0"/>
                <a:cs typeface="Courier New" pitchFamily="49" charset="0"/>
              </a:rPr>
              <a:t>WaitForSingleObject</a:t>
            </a:r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en-US" sz="1200" b="1" dirty="0" err="1">
                <a:latin typeface="Courier New" pitchFamily="49" charset="0"/>
                <a:cs typeface="Courier New" pitchFamily="49" charset="0"/>
              </a:rPr>
              <a:t>pi.hProcess</a:t>
            </a:r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, INFINITE);</a:t>
            </a:r>
          </a:p>
          <a:p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en-US" altLang="en-US" sz="1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(“Child Complete”);</a:t>
            </a:r>
          </a:p>
          <a:p>
            <a:endParaRPr kumimoji="0" lang="en-US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     /* close handles */</a:t>
            </a:r>
          </a:p>
          <a:p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en-US" altLang="en-US" sz="1200" b="1" dirty="0" err="1">
                <a:latin typeface="Courier New" pitchFamily="49" charset="0"/>
                <a:cs typeface="Courier New" pitchFamily="49" charset="0"/>
              </a:rPr>
              <a:t>CloseHandle</a:t>
            </a:r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en-US" sz="1200" b="1" dirty="0" err="1">
                <a:latin typeface="Courier New" pitchFamily="49" charset="0"/>
                <a:cs typeface="Courier New" pitchFamily="49" charset="0"/>
              </a:rPr>
              <a:t>pi.hProcess</a:t>
            </a:r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en-US" altLang="en-US" sz="1200" b="1" dirty="0" err="1">
                <a:latin typeface="Courier New" pitchFamily="49" charset="0"/>
                <a:cs typeface="Courier New" pitchFamily="49" charset="0"/>
              </a:rPr>
              <a:t>CloseHandle</a:t>
            </a:r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en-US" sz="1200" b="1" dirty="0" err="1">
                <a:latin typeface="Courier New" pitchFamily="49" charset="0"/>
                <a:cs typeface="Courier New" pitchFamily="49" charset="0"/>
              </a:rPr>
              <a:t>pi.hThread</a:t>
            </a:r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kumimoji="0" lang="en-US" altLang="en-US" sz="1200" b="1" dirty="0">
                <a:latin typeface="Courier New" pitchFamily="49" charset="0"/>
                <a:cs typeface="Courier New" pitchFamily="49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5060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Process Termination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70761"/>
            <a:ext cx="8574087" cy="449266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A process terminates when it finishes executing its final statement and  it asks the operating system to delete it by using the </a:t>
            </a:r>
            <a:r>
              <a:rPr lang="en-US" alt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exit() </a:t>
            </a:r>
            <a:r>
              <a:rPr lang="en-US" altLang="en-US" dirty="0" smtClean="0"/>
              <a:t>system call.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At that point, the process may return a status value (typically an integer) to its parent process (via the wait() system call.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All the resources of the process are </a:t>
            </a:r>
            <a:r>
              <a:rPr lang="en-US" altLang="en-US" dirty="0" err="1" smtClean="0"/>
              <a:t>deallocated</a:t>
            </a:r>
            <a:r>
              <a:rPr lang="en-US" altLang="en-US" dirty="0" smtClean="0"/>
              <a:t> by the operating system.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A parent may terminate the execution of children processes  using the </a:t>
            </a:r>
            <a:r>
              <a:rPr lang="en-US" alt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abort()</a:t>
            </a:r>
            <a:r>
              <a:rPr lang="en-US" altLang="en-US" sz="2000" dirty="0" smtClean="0">
                <a:cs typeface="Courier New" pitchFamily="49" charset="0"/>
              </a:rPr>
              <a:t> </a:t>
            </a:r>
            <a:r>
              <a:rPr lang="en-US" altLang="en-US" dirty="0" smtClean="0">
                <a:cs typeface="Courier New" pitchFamily="49" charset="0"/>
              </a:rPr>
              <a:t>system call.  Some reasons for doing so:</a:t>
            </a:r>
            <a:endParaRPr lang="en-US" alt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Child has exceeded allocated resources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Task assigned to child is no longer required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The parent is exiting and the operating systems does not allow  a child to continue if its parent terminates</a:t>
            </a:r>
          </a:p>
        </p:txBody>
      </p:sp>
    </p:spTree>
    <p:extLst>
      <p:ext uri="{BB962C8B-B14F-4D97-AF65-F5344CB8AC3E}">
        <p14:creationId xmlns:p14="http://schemas.microsoft.com/office/powerpoint/2010/main" val="72202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 smtClean="0"/>
              <a:t>Process Termination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08131"/>
            <a:ext cx="8574087" cy="4617929"/>
          </a:xfrm>
        </p:spPr>
        <p:txBody>
          <a:bodyPr>
            <a:normAutofit fontScale="85000" lnSpcReduction="10000"/>
          </a:bodyPr>
          <a:lstStyle/>
          <a:p>
            <a:pPr lvl="1">
              <a:buFont typeface="Wingdings" pitchFamily="2" charset="2"/>
              <a:buChar char="q"/>
            </a:pPr>
            <a:endParaRPr lang="en-US" altLang="en-US" sz="800" dirty="0" smtClean="0"/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Some operating systems do not allow a child  process to exists if its parent has terminated.  If a process terminates, then all its children must also be terminated.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 smtClean="0"/>
              <a:t>cascading termination.  </a:t>
            </a:r>
            <a:r>
              <a:rPr lang="en-US" altLang="en-US" dirty="0" smtClean="0"/>
              <a:t>All children, grandchildren, etc.  are  terminated.</a:t>
            </a:r>
            <a:endParaRPr lang="en-US" altLang="en-US" b="1" dirty="0" smtClean="0"/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The termination is initiated by the operating system.</a:t>
            </a:r>
            <a:endParaRPr lang="en-US" altLang="en-US" b="1" dirty="0" smtClean="0"/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The parent  process may wait for termination of a child process by using the </a:t>
            </a:r>
            <a:r>
              <a:rPr lang="en-US" alt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altLang="en-US" dirty="0" smtClean="0"/>
              <a:t>system call</a:t>
            </a: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en-US" altLang="en-US" dirty="0" smtClean="0"/>
              <a:t>The call returns status information and the </a:t>
            </a:r>
            <a:r>
              <a:rPr lang="en-US" altLang="en-US" dirty="0" err="1" smtClean="0"/>
              <a:t>pid</a:t>
            </a:r>
            <a:r>
              <a:rPr lang="en-US" altLang="en-US" dirty="0" smtClean="0"/>
              <a:t> of the terminated process</a:t>
            </a:r>
            <a:endParaRPr lang="en-US" altLang="en-US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wait(&amp;status); 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If no parent waiting (did not invoke </a:t>
            </a:r>
            <a:r>
              <a:rPr lang="en-US" alt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altLang="en-US" dirty="0" smtClean="0">
                <a:cs typeface="Courier New" pitchFamily="49" charset="0"/>
              </a:rPr>
              <a:t>) </a:t>
            </a:r>
            <a:r>
              <a:rPr lang="en-US" altLang="en-US" dirty="0" smtClean="0"/>
              <a:t>process is </a:t>
            </a:r>
            <a:r>
              <a:rPr lang="en-US" altLang="en-US" b="1" dirty="0" smtClean="0">
                <a:solidFill>
                  <a:srgbClr val="3366FF"/>
                </a:solidFill>
              </a:rPr>
              <a:t>zombie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If parent terminated without invoking</a:t>
            </a: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</a:t>
            </a:r>
            <a:r>
              <a:rPr lang="en-US" altLang="en-US" dirty="0" smtClean="0"/>
              <a:t>, process is </a:t>
            </a:r>
            <a:r>
              <a:rPr lang="en-US" altLang="en-US" b="1" dirty="0" smtClean="0">
                <a:solidFill>
                  <a:srgbClr val="3366FF"/>
                </a:solidFill>
              </a:rPr>
              <a:t>orphan</a:t>
            </a:r>
          </a:p>
        </p:txBody>
      </p:sp>
    </p:spTree>
    <p:extLst>
      <p:ext uri="{BB962C8B-B14F-4D97-AF65-F5344CB8AC3E}">
        <p14:creationId xmlns:p14="http://schemas.microsoft.com/office/powerpoint/2010/main" val="224050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 err="1" smtClean="0"/>
              <a:t>Interprocess</a:t>
            </a:r>
            <a:r>
              <a:rPr lang="en-US" altLang="en-US" dirty="0" smtClean="0"/>
              <a:t> Communication</a:t>
            </a:r>
          </a:p>
        </p:txBody>
      </p:sp>
      <p:sp>
        <p:nvSpPr>
          <p:cNvPr id="6144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895605"/>
            <a:ext cx="8574087" cy="45678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Processes within a system may be </a:t>
            </a:r>
            <a:r>
              <a:rPr lang="en-US" altLang="en-US" b="1" i="1" dirty="0" smtClean="0"/>
              <a:t>independent</a:t>
            </a:r>
            <a:r>
              <a:rPr lang="en-US" altLang="en-US" b="1" dirty="0" smtClean="0"/>
              <a:t>  </a:t>
            </a:r>
            <a:r>
              <a:rPr lang="en-US" altLang="en-US" dirty="0" smtClean="0"/>
              <a:t>or </a:t>
            </a:r>
            <a:r>
              <a:rPr lang="en-US" altLang="en-US" b="1" i="1" dirty="0" smtClean="0"/>
              <a:t>cooperating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Cooperating processes can affect or be affected by other processes, including sharing data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Independent processes cannot affect other processes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Reasons for having cooperating processes: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Information sharing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Computation speedup (multiple processes running in parallel)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Modularity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Convenience	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Cooperating processes need </a:t>
            </a:r>
            <a:r>
              <a:rPr lang="en-US" altLang="en-US" b="1" dirty="0" smtClean="0">
                <a:solidFill>
                  <a:srgbClr val="3366FF"/>
                </a:solidFill>
              </a:rPr>
              <a:t>interposes communication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3366FF"/>
                </a:solidFill>
              </a:rPr>
              <a:t>IPC</a:t>
            </a:r>
            <a:r>
              <a:rPr lang="en-US" altLang="en-US" dirty="0" smtClean="0"/>
              <a:t>)</a:t>
            </a:r>
          </a:p>
          <a:p>
            <a:pPr lvl="1">
              <a:buFont typeface="Wingdings" pitchFamily="2" charset="2"/>
              <a:buChar char="q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345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Process Concept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Process</a:t>
            </a:r>
            <a:r>
              <a:rPr lang="en-US" altLang="en-US" dirty="0" smtClean="0"/>
              <a:t> – a program in execution; process execution must progress in sequential fashion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Program is </a:t>
            </a:r>
            <a:r>
              <a:rPr lang="en-US" altLang="en-US" b="1" i="1" dirty="0" smtClean="0"/>
              <a:t>passive</a:t>
            </a:r>
            <a:r>
              <a:rPr lang="en-US" altLang="en-US" dirty="0" smtClean="0"/>
              <a:t> entity stored on disk (</a:t>
            </a:r>
            <a:r>
              <a:rPr lang="en-US" altLang="en-US" b="1" dirty="0" smtClean="0">
                <a:solidFill>
                  <a:srgbClr val="3366FF"/>
                </a:solidFill>
              </a:rPr>
              <a:t>executable file</a:t>
            </a:r>
            <a:r>
              <a:rPr lang="en-US" altLang="en-US" dirty="0" smtClean="0"/>
              <a:t>), process is </a:t>
            </a:r>
            <a:r>
              <a:rPr lang="en-US" altLang="en-US" b="1" i="1" dirty="0" smtClean="0"/>
              <a:t>active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Program becomes process when executable file loaded into memory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Execution of program started via: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 GUI mouse clicks,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 command line entry of its name,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 </a:t>
            </a:r>
            <a:r>
              <a:rPr lang="en-US" altLang="en-US" dirty="0" err="1" smtClean="0"/>
              <a:t>etc</a:t>
            </a:r>
            <a:endParaRPr lang="en-US" altLang="en-US" dirty="0" smtClean="0"/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One program can be several processes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Consider multiple users executing the same program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en-US" dirty="0" smtClean="0"/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298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Communications Models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832279"/>
            <a:ext cx="7076747" cy="39925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 smtClean="0"/>
              <a:t>Two models of IPC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Shared memory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Message passing</a:t>
            </a:r>
          </a:p>
          <a:p>
            <a:pPr lvl="1">
              <a:buFont typeface="Wingdings" pitchFamily="2" charset="2"/>
              <a:buChar char="q"/>
            </a:pPr>
            <a:endParaRPr lang="en-US" altLang="en-US" b="1" dirty="0" smtClean="0">
              <a:solidFill>
                <a:srgbClr val="3366FF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en-US" dirty="0" smtClean="0"/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en-US" dirty="0" smtClean="0"/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en-US" dirty="0" smtClean="0"/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en-US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endParaRPr lang="en-US" altLang="en-US" dirty="0" smtClean="0"/>
          </a:p>
        </p:txBody>
      </p:sp>
      <p:pic>
        <p:nvPicPr>
          <p:cNvPr id="6349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3249069"/>
            <a:ext cx="5248275" cy="336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63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Shared Memory Systems 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20657"/>
            <a:ext cx="8574087" cy="39925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 smtClean="0"/>
              <a:t>An area of memory shared among the processes that wish to communicate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 smtClean="0"/>
              <a:t>The communication is under the control of the users processes not the operating system.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 smtClean="0"/>
              <a:t>Major issues is to provide mechanism that will allow the user processes to synchronize their actions when they access shared memory.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en-US" dirty="0" smtClean="0"/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en-US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709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Synchronization</a:t>
            </a:r>
          </a:p>
        </p:txBody>
      </p:sp>
      <p:sp>
        <p:nvSpPr>
          <p:cNvPr id="67587" name="Rectangle 5"/>
          <p:cNvSpPr>
            <a:spLocks noGrp="1" noChangeArrowheads="1"/>
          </p:cNvSpPr>
          <p:nvPr>
            <p:ph idx="1"/>
          </p:nvPr>
        </p:nvSpPr>
        <p:spPr>
          <a:xfrm>
            <a:off x="284163" y="1958235"/>
            <a:ext cx="8574087" cy="445509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Cooperating processes that access shared data need to synchronize their actions to ensure data consistency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Maintaining data consistency requires mechanisms to ensure the orderly execution of cooperating processes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Illustration of the problem – The producer-Consumer problem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Producer process produces information that is consumed by a Consumer process.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The information is passed from the Producer to the Consumer via a buffer.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Two types of buffers can be used: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unbounded-buffer </a:t>
            </a:r>
            <a:r>
              <a:rPr lang="en-US" altLang="en-US" dirty="0" smtClean="0"/>
              <a:t>places no practical limit on the size of the buffer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bounded-buffer </a:t>
            </a:r>
            <a:r>
              <a:rPr lang="en-US" altLang="en-US" dirty="0" smtClean="0"/>
              <a:t>assumes that a fixed buffer size</a:t>
            </a:r>
          </a:p>
          <a:p>
            <a:pPr lvl="1">
              <a:buFont typeface="Wingdings" pitchFamily="2" charset="2"/>
              <a:buChar char="q"/>
            </a:pPr>
            <a:endParaRPr lang="en-US" altLang="en-US" dirty="0" smtClean="0"/>
          </a:p>
          <a:p>
            <a:pPr lvl="1">
              <a:buFont typeface="Wingdings" pitchFamily="2" charset="2"/>
              <a:buChar char="q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120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z="2800" dirty="0" smtClean="0"/>
              <a:t>  </a:t>
            </a:r>
            <a:r>
              <a:rPr lang="en-US" altLang="en-US" dirty="0" smtClean="0"/>
              <a:t>Bounded-Buffer Solution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95813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sz="1600" dirty="0" smtClean="0"/>
              <a:t>Shared data</a:t>
            </a:r>
          </a:p>
          <a:p>
            <a:pPr marL="1598613" lvl="3">
              <a:buFont typeface="Wingdings" pitchFamily="2" charset="2"/>
              <a:buChar char="q"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#define BUFFER_SIZE 10</a:t>
            </a:r>
          </a:p>
          <a:p>
            <a:pPr marL="1598613" lvl="3">
              <a:buFont typeface="Wingdings" pitchFamily="2" charset="2"/>
              <a:buChar char="q"/>
            </a:pP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1598613" lvl="3">
              <a:buFont typeface="Wingdings" pitchFamily="2" charset="2"/>
              <a:buChar char="q"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	. . .</a:t>
            </a:r>
          </a:p>
          <a:p>
            <a:pPr marL="1598613" lvl="3">
              <a:buFont typeface="Wingdings" pitchFamily="2" charset="2"/>
              <a:buChar char="q"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} item;</a:t>
            </a:r>
          </a:p>
          <a:p>
            <a:pPr marL="1598613" lvl="3">
              <a:buFont typeface="Wingdings" pitchFamily="2" charset="2"/>
              <a:buChar char="q"/>
            </a:pPr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1598613" lvl="3">
              <a:buFont typeface="Wingdings" pitchFamily="2" charset="2"/>
              <a:buChar char="q"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item buffer[BUFFER_SIZE];</a:t>
            </a:r>
          </a:p>
          <a:p>
            <a:pPr marL="1598613" lvl="3">
              <a:buFont typeface="Wingdings" pitchFamily="2" charset="2"/>
              <a:buChar char="q"/>
            </a:pP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in = 0;</a:t>
            </a:r>
          </a:p>
          <a:p>
            <a:pPr marL="1598613" lvl="3">
              <a:buFont typeface="Wingdings" pitchFamily="2" charset="2"/>
              <a:buChar char="q"/>
            </a:pP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out = 0;</a:t>
            </a:r>
          </a:p>
          <a:p>
            <a:pPr marL="1598613" lvl="3">
              <a:buFont typeface="Wingdings" pitchFamily="2" charset="2"/>
              <a:buChar char="q"/>
            </a:pPr>
            <a:endParaRPr lang="en-US" altLang="en-US" sz="1600" dirty="0" smtClean="0"/>
          </a:p>
          <a:p>
            <a:pPr>
              <a:buFont typeface="Wingdings" pitchFamily="2" charset="2"/>
              <a:buChar char="q"/>
            </a:pPr>
            <a:r>
              <a:rPr lang="en-US" altLang="en-US" sz="1600" dirty="0" smtClean="0"/>
              <a:t>Solution presented in the next two slides  is correct, but only  9 out of 10 buffer elements can be used</a:t>
            </a:r>
          </a:p>
          <a:p>
            <a:pPr marL="1601788" lvl="3" indent="-342900">
              <a:buFont typeface="Wingdings" pitchFamily="2" charset="2"/>
              <a:buChar char="q"/>
            </a:pPr>
            <a:endParaRPr lang="en-US" alt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43557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Bounded-Buffer – Producer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45709"/>
            <a:ext cx="7076747" cy="3992563"/>
          </a:xfrm>
        </p:spPr>
        <p:txBody>
          <a:bodyPr>
            <a:normAutofit fontScale="92500" lnSpcReduction="10000"/>
          </a:bodyPr>
          <a:lstStyle/>
          <a:p>
            <a:pPr marL="1598613" lvl="3"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item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next_produced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1598613" lvl="3"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while (true) { </a:t>
            </a:r>
          </a:p>
          <a:p>
            <a:pPr marL="1598613" lvl="3"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	/* produce an item in next produced */ </a:t>
            </a:r>
          </a:p>
          <a:p>
            <a:pPr marL="1598613" lvl="3"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	while (((in + 1) % BUFFER_SIZE) == out) </a:t>
            </a:r>
          </a:p>
          <a:p>
            <a:pPr marL="1598613" lvl="3"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		; /* do nothing */ </a:t>
            </a:r>
          </a:p>
          <a:p>
            <a:pPr marL="1598613" lvl="3"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	buffer[in] =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next_produced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1598613" lvl="3"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	in = (in + 1) % BUFFER_SIZE; </a:t>
            </a:r>
          </a:p>
          <a:p>
            <a:pPr marL="1598613" lvl="3"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Font typeface="Monotype Sorts" pitchFamily="-84" charset="2"/>
              <a:buNone/>
            </a:pPr>
            <a:endParaRPr lang="en-US" altLang="en-US" sz="2000" dirty="0" smtClean="0">
              <a:latin typeface="Monaco"/>
            </a:endParaRPr>
          </a:p>
          <a:p>
            <a:pPr>
              <a:buFont typeface="Monotype Sorts" pitchFamily="-84" charset="2"/>
              <a:buNone/>
            </a:pPr>
            <a:endParaRPr lang="en-US" altLang="en-US" sz="2000" dirty="0" smtClean="0"/>
          </a:p>
          <a:p>
            <a:pPr>
              <a:buFont typeface="Monotype Sorts" pitchFamily="-84" charset="2"/>
              <a:buNone/>
            </a:pPr>
            <a:r>
              <a:rPr lang="en-US" altLang="en-US" sz="1400" dirty="0" smtClean="0"/>
              <a:t>	</a:t>
            </a:r>
          </a:p>
          <a:p>
            <a:pPr marL="7167563" lvl="4">
              <a:buFontTx/>
              <a:buNone/>
            </a:pPr>
            <a:endParaRPr lang="en-US" alt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210657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Bounded Buffer – Consumer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7076747" cy="3992563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item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next_consumed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while (true) {</a:t>
            </a:r>
            <a:br>
              <a:rPr lang="en-US" alt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	while (in == out)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		; /* do nothing */</a:t>
            </a:r>
            <a:br>
              <a:rPr lang="en-US" alt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next_consumed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= buffer[out];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	out = (out + 1) % BUFFER_SIZE;</a:t>
            </a:r>
            <a:br>
              <a:rPr lang="en-US" altLang="en-US" sz="1600" dirty="0" smtClean="0">
                <a:latin typeface="Courier New" pitchFamily="49" charset="0"/>
                <a:cs typeface="Courier New" pitchFamily="49" charset="0"/>
              </a:rPr>
            </a:br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	/* consume the item in next consumed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2742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Message Passing Systems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883079"/>
            <a:ext cx="8574087" cy="39925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 smtClean="0"/>
              <a:t>Mechanism for processes to communicate and to synchronize their actions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 smtClean="0"/>
              <a:t>Without resorting to shared variables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en-US" sz="800" dirty="0" smtClean="0"/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 smtClean="0"/>
              <a:t>IPC facility provides two operations: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send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message</a:t>
            </a:r>
            <a:r>
              <a:rPr lang="en-US" altLang="en-US" dirty="0" smtClean="0"/>
              <a:t>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receive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message</a:t>
            </a:r>
            <a:r>
              <a:rPr lang="en-US" altLang="en-US" dirty="0" smtClean="0"/>
              <a:t>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endParaRPr lang="en-US" altLang="en-US" sz="800" dirty="0" smtClean="0"/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 smtClean="0"/>
              <a:t>The</a:t>
            </a:r>
            <a:r>
              <a:rPr lang="en-US" altLang="en-US" i="1" dirty="0" smtClean="0"/>
              <a:t> message</a:t>
            </a:r>
            <a:r>
              <a:rPr lang="en-US" altLang="en-US" dirty="0" smtClean="0"/>
              <a:t> size is either fixed or variable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387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 smtClean="0"/>
              <a:t>Message Passing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795397"/>
            <a:ext cx="8574087" cy="4354882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endParaRPr lang="en-US" altLang="en-US" sz="800" dirty="0" smtClean="0"/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 smtClean="0"/>
              <a:t>If processes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Q</a:t>
            </a:r>
            <a:r>
              <a:rPr lang="en-US" altLang="en-US" dirty="0" smtClean="0"/>
              <a:t> wish to communicate, they need to: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 smtClean="0"/>
              <a:t>Establish a </a:t>
            </a:r>
            <a:r>
              <a:rPr lang="en-US" altLang="en-US" b="1" i="1" dirty="0" smtClean="0"/>
              <a:t>communication</a:t>
            </a:r>
            <a:r>
              <a:rPr lang="en-US" altLang="en-US" b="1" dirty="0" smtClean="0"/>
              <a:t> </a:t>
            </a:r>
            <a:r>
              <a:rPr lang="en-US" altLang="en-US" b="1" i="1" dirty="0" smtClean="0"/>
              <a:t>link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between them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 smtClean="0"/>
              <a:t>Exchange messages via send/receive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 smtClean="0"/>
              <a:t>Implementation issues: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How are links established?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Can a link be associated with more than two processes?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How many links can there be between every pair of communicating processes?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What is the capacity of a link?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Is the size of a message that the link can accommodate fixed or variable?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Is a link unidirectional or bi-directional?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696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4000" dirty="0" smtClean="0"/>
              <a:t>Implementation of Communication Link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574087" cy="3992563"/>
          </a:xfrm>
        </p:spPr>
        <p:txBody>
          <a:bodyPr/>
          <a:lstStyle/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Physical: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Shared memory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Hardware bus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Network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Logical: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 Direct or indirect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 Synchronous or asynchronous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 Automatic or explicit buffering</a:t>
            </a:r>
          </a:p>
        </p:txBody>
      </p:sp>
    </p:spTree>
    <p:extLst>
      <p:ext uri="{BB962C8B-B14F-4D97-AF65-F5344CB8AC3E}">
        <p14:creationId xmlns:p14="http://schemas.microsoft.com/office/powerpoint/2010/main" val="159840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Direct Communication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Processes must name each other explicitly: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send</a:t>
            </a:r>
            <a:r>
              <a:rPr lang="en-US" altLang="en-US" dirty="0" smtClean="0"/>
              <a:t> (</a:t>
            </a:r>
            <a:r>
              <a:rPr lang="en-US" altLang="en-US" i="1" dirty="0" smtClean="0"/>
              <a:t>P, message</a:t>
            </a:r>
            <a:r>
              <a:rPr lang="en-US" altLang="en-US" dirty="0" smtClean="0"/>
              <a:t>) – send a message to process P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receive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Q, message</a:t>
            </a:r>
            <a:r>
              <a:rPr lang="en-US" altLang="en-US" dirty="0" smtClean="0"/>
              <a:t>) – receive a message from process Q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Properties of communication link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Links are established automatically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A link is associated with exactly one pair of communicating processes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Between each pair there exists exactly one link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The link may be unidirectional, but is usually bi-directional</a:t>
            </a:r>
          </a:p>
        </p:txBody>
      </p:sp>
    </p:spTree>
    <p:extLst>
      <p:ext uri="{BB962C8B-B14F-4D97-AF65-F5344CB8AC3E}">
        <p14:creationId xmlns:p14="http://schemas.microsoft.com/office/powerpoint/2010/main" val="312991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Process  Structure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A process is more than the program code, which is sometimes known as the </a:t>
            </a:r>
            <a:r>
              <a:rPr lang="en-US" altLang="en-US" b="1" dirty="0" smtClean="0"/>
              <a:t>text </a:t>
            </a:r>
            <a:r>
              <a:rPr lang="en-US" altLang="en-US" dirty="0" smtClean="0"/>
              <a:t>section. 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It also includes the current activity: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The value of the </a:t>
            </a:r>
            <a:r>
              <a:rPr lang="en-US" altLang="en-US" b="1" dirty="0" smtClean="0"/>
              <a:t>program counter</a:t>
            </a:r>
            <a:r>
              <a:rPr lang="en-US" altLang="en-US" dirty="0" smtClean="0"/>
              <a:t>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The contents of the </a:t>
            </a:r>
            <a:r>
              <a:rPr lang="en-US" altLang="en-US" b="1" dirty="0" smtClean="0"/>
              <a:t>processor's registers</a:t>
            </a:r>
            <a:r>
              <a:rPr lang="en-US" altLang="en-US" dirty="0" smtClean="0"/>
              <a:t>. 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It also includes the process </a:t>
            </a:r>
            <a:r>
              <a:rPr lang="en-US" altLang="en-US" b="1" dirty="0" smtClean="0"/>
              <a:t>stack</a:t>
            </a:r>
            <a:r>
              <a:rPr lang="en-US" altLang="en-US" dirty="0" smtClean="0"/>
              <a:t>, which contains temporary data (such as function parameters, return addresses, and local variables)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It also includes the </a:t>
            </a:r>
            <a:r>
              <a:rPr lang="en-US" altLang="en-US" b="1" dirty="0" smtClean="0"/>
              <a:t>data section</a:t>
            </a:r>
            <a:r>
              <a:rPr lang="en-US" altLang="en-US" dirty="0" smtClean="0"/>
              <a:t>, which contains global variables.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 It may also include a  </a:t>
            </a:r>
            <a:r>
              <a:rPr lang="en-US" altLang="en-US" b="1" dirty="0" smtClean="0"/>
              <a:t>heap</a:t>
            </a:r>
            <a:r>
              <a:rPr lang="en-US" altLang="en-US" dirty="0" smtClean="0"/>
              <a:t>, which is memory that is dynamically allocated during process run time. 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en-US" dirty="0" smtClean="0"/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064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Indirect Communication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20657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Messages are directed and received from mailboxes (also referred to as ports)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Each mailbox has a unique id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Processes can communicate only if they share a mailbox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Operations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create a new mailbox (port)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send and receive messages through mailbox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delete  a mailbox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Primitives are defined as: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send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A, message</a:t>
            </a:r>
            <a:r>
              <a:rPr lang="en-US" altLang="en-US" dirty="0" smtClean="0"/>
              <a:t>) – send a message to mailbox A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receive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A, message</a:t>
            </a:r>
            <a:r>
              <a:rPr lang="en-US" altLang="en-US" dirty="0" smtClean="0"/>
              <a:t>) – receive a message from mailbox A</a:t>
            </a:r>
          </a:p>
          <a:p>
            <a:pPr lvl="1">
              <a:buFont typeface="Wingdings" pitchFamily="2" charset="2"/>
              <a:buChar char="q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099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 smtClean="0"/>
              <a:t>Indirect Communication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 smtClean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Properties of communication link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Link established only if processes share a common mailbox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A link may be associated with many processes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Each pair of processes may share several communication links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Link may be unidirectional or bi-directional</a:t>
            </a:r>
          </a:p>
        </p:txBody>
      </p:sp>
    </p:spTree>
    <p:extLst>
      <p:ext uri="{BB962C8B-B14F-4D97-AF65-F5344CB8AC3E}">
        <p14:creationId xmlns:p14="http://schemas.microsoft.com/office/powerpoint/2010/main" val="9249207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Indirect Communication Issues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45709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Mailbox sharing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i="1" dirty="0" smtClean="0"/>
              <a:t>, P</a:t>
            </a:r>
            <a:r>
              <a:rPr lang="en-US" altLang="en-US" i="1" baseline="-25000" dirty="0" smtClean="0"/>
              <a:t>2</a:t>
            </a:r>
            <a:r>
              <a:rPr lang="en-US" altLang="en-US" i="1" dirty="0" smtClean="0"/>
              <a:t>,</a:t>
            </a:r>
            <a:r>
              <a:rPr lang="en-US" altLang="en-US" dirty="0" smtClean="0"/>
              <a:t> and</a:t>
            </a:r>
            <a:r>
              <a:rPr lang="en-US" altLang="en-US" i="1" dirty="0" smtClean="0"/>
              <a:t> P</a:t>
            </a:r>
            <a:r>
              <a:rPr lang="en-US" altLang="en-US" i="1" baseline="-25000" dirty="0" smtClean="0"/>
              <a:t>3</a:t>
            </a:r>
            <a:r>
              <a:rPr lang="en-US" altLang="en-US" dirty="0" smtClean="0"/>
              <a:t> share mailbox A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dirty="0" smtClean="0"/>
              <a:t>, sends;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and</a:t>
            </a:r>
            <a:r>
              <a:rPr lang="en-US" altLang="en-US" i="1" dirty="0" smtClean="0"/>
              <a:t> P</a:t>
            </a:r>
            <a:r>
              <a:rPr lang="en-US" altLang="en-US" i="1" baseline="-25000" dirty="0" smtClean="0"/>
              <a:t>3</a:t>
            </a:r>
            <a:r>
              <a:rPr lang="en-US" altLang="en-US" dirty="0" smtClean="0"/>
              <a:t> receive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Who gets the message?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Solutions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Allow a link to be associated with at most two processes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Allow only one process at a time to execute a receive operation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Allow the system to select arbitrarily the receiver.  Sender is notified who the receiver was.</a:t>
            </a:r>
          </a:p>
        </p:txBody>
      </p:sp>
    </p:spTree>
    <p:extLst>
      <p:ext uri="{BB962C8B-B14F-4D97-AF65-F5344CB8AC3E}">
        <p14:creationId xmlns:p14="http://schemas.microsoft.com/office/powerpoint/2010/main" val="14080541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Blocking and Non-blocking schemes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dirty="0"/>
              <a:t>Message passing may be either blocking or non-blocking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b="1" dirty="0">
                <a:solidFill>
                  <a:srgbClr val="3366FF"/>
                </a:solidFill>
              </a:rPr>
              <a:t>Blocking</a:t>
            </a:r>
            <a:r>
              <a:rPr lang="en-US" dirty="0"/>
              <a:t> is considered </a:t>
            </a:r>
            <a:r>
              <a:rPr lang="en-US" b="1" dirty="0">
                <a:solidFill>
                  <a:srgbClr val="3366FF"/>
                </a:solidFill>
              </a:rPr>
              <a:t>synchronous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b="1" dirty="0"/>
              <a:t>Blocking send </a:t>
            </a:r>
            <a:r>
              <a:rPr lang="en-US" dirty="0"/>
              <a:t>--</a:t>
            </a:r>
            <a:r>
              <a:rPr lang="en-US" b="1" dirty="0"/>
              <a:t> </a:t>
            </a:r>
            <a:r>
              <a:rPr lang="en-US" dirty="0"/>
              <a:t>the sender is blocked until the message is received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b="1" dirty="0"/>
              <a:t>Blocking receive </a:t>
            </a:r>
            <a:r>
              <a:rPr lang="en-US" dirty="0"/>
              <a:t>--</a:t>
            </a:r>
            <a:r>
              <a:rPr lang="en-US" b="1" dirty="0"/>
              <a:t> </a:t>
            </a:r>
            <a:r>
              <a:rPr lang="en-US" dirty="0"/>
              <a:t>the receiver is  blocked until a message is available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b="1" dirty="0">
                <a:solidFill>
                  <a:srgbClr val="3366FF"/>
                </a:solidFill>
              </a:rPr>
              <a:t>Non-blocking</a:t>
            </a:r>
            <a:r>
              <a:rPr lang="en-US" dirty="0"/>
              <a:t> is considered </a:t>
            </a:r>
            <a:r>
              <a:rPr lang="en-US" b="1" dirty="0">
                <a:solidFill>
                  <a:srgbClr val="3366FF"/>
                </a:solidFill>
              </a:rPr>
              <a:t>asynchronous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b="1" dirty="0"/>
              <a:t>Non-blocking send</a:t>
            </a:r>
            <a:r>
              <a:rPr lang="en-US" dirty="0"/>
              <a:t> -- the sender sends the message and continue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b="1" dirty="0"/>
              <a:t>Non-blocking receive</a:t>
            </a:r>
            <a:r>
              <a:rPr lang="en-US" dirty="0"/>
              <a:t> -- the receiver receives:</a:t>
            </a:r>
          </a:p>
          <a:p>
            <a:pPr marL="1143000" lvl="2" indent="-342900">
              <a:buFont typeface="Wingdings" pitchFamily="2" charset="2"/>
              <a:buChar char="q"/>
              <a:defRPr/>
            </a:pPr>
            <a:r>
              <a:rPr lang="en-US" dirty="0"/>
              <a:t> A valid message,  or </a:t>
            </a:r>
          </a:p>
          <a:p>
            <a:pPr marL="1143000" lvl="2" indent="-342900">
              <a:buFont typeface="Wingdings" pitchFamily="2" charset="2"/>
              <a:buChar char="q"/>
              <a:defRPr/>
            </a:pPr>
            <a:r>
              <a:rPr lang="en-US" dirty="0"/>
              <a:t> Null message</a:t>
            </a:r>
          </a:p>
          <a:p>
            <a:pPr marL="398939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</a:rPr>
              <a:t>Different combinations possible</a:t>
            </a:r>
          </a:p>
          <a:p>
            <a:pPr marL="798989" lvl="1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</a:rPr>
              <a:t>If both send and receive are blocking, we have a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rendezvous</a:t>
            </a:r>
          </a:p>
          <a:p>
            <a:pPr marL="400050" indent="-342900">
              <a:buFont typeface="Wingdings" pitchFamily="2" charset="2"/>
              <a:buChar char="q"/>
              <a:defRPr/>
            </a:pPr>
            <a:endParaRPr lang="en-US" dirty="0"/>
          </a:p>
          <a:p>
            <a:pPr marL="1143000" lvl="2" indent="-342900">
              <a:buFont typeface="Wingdings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200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Buffering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45709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Whether communication is direct or indirect, messages exchanged by communicating processes reside in a temporary queue. 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Such queues can be implemented in three ways: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>
                <a:solidFill>
                  <a:srgbClr val="CC6600"/>
                </a:solidFill>
              </a:rPr>
              <a:t>1.</a:t>
            </a:r>
            <a:r>
              <a:rPr lang="en-US" altLang="en-US" dirty="0" smtClean="0"/>
              <a:t>	Zero capacity – no messages are queued on a link. Sender must wait for receiver (rendezvous)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>
                <a:solidFill>
                  <a:srgbClr val="CC6600"/>
                </a:solidFill>
              </a:rPr>
              <a:t>2.</a:t>
            </a:r>
            <a:r>
              <a:rPr lang="en-US" altLang="en-US" dirty="0" smtClean="0"/>
              <a:t>	Bounded capacity – finite length of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messages Sender must wait if link full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>
                <a:solidFill>
                  <a:srgbClr val="CC6600"/>
                </a:solidFill>
              </a:rPr>
              <a:t>3.</a:t>
            </a:r>
            <a:r>
              <a:rPr lang="en-US" altLang="en-US" dirty="0" smtClean="0"/>
              <a:t>	Unbounded capacity – infinite length Sender never waits</a:t>
            </a:r>
          </a:p>
        </p:txBody>
      </p:sp>
    </p:spTree>
    <p:extLst>
      <p:ext uri="{BB962C8B-B14F-4D97-AF65-F5344CB8AC3E}">
        <p14:creationId xmlns:p14="http://schemas.microsoft.com/office/powerpoint/2010/main" val="36702452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Example of IPC Systems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20657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There are  four different IPC systems.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POSIX API for shared memory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Mach operating system, which uses message passing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Windows IPC, which uses shared memory as a mechanism for providing certain types of message passing.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Pipes, one of the earliest IPC mechanisms on UNIX systems.</a:t>
            </a:r>
          </a:p>
          <a:p>
            <a:pPr>
              <a:buFont typeface="Wingdings" pitchFamily="2" charset="2"/>
              <a:buChar char="q"/>
            </a:pPr>
            <a:endParaRPr lang="en-US" altLang="en-US" dirty="0" smtClean="0"/>
          </a:p>
          <a:p>
            <a:pPr>
              <a:buFont typeface="Wingdings" pitchFamily="2" charset="2"/>
              <a:buChar char="q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0037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mtClean="0"/>
              <a:t>Mach</a:t>
            </a:r>
          </a:p>
        </p:txBody>
      </p:sp>
      <p:sp>
        <p:nvSpPr>
          <p:cNvPr id="10035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958235"/>
            <a:ext cx="8574087" cy="3992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Mach communication is message based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Even system calls are messages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Each task gets two mailboxes at creation- Kernel and Notify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Only three system calls needed for message transfer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msg_send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msg_receive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msg_rpc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Mailboxes needed for </a:t>
            </a:r>
            <a:r>
              <a:rPr lang="en-US" altLang="en-US" dirty="0" err="1" smtClean="0"/>
              <a:t>commuication</a:t>
            </a:r>
            <a:r>
              <a:rPr lang="en-US" altLang="en-US" dirty="0" smtClean="0"/>
              <a:t>, created via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port_allocate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Send and receive are flexible, for example four options if mailbox full: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 smtClean="0"/>
              <a:t>Wait indefinitely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 smtClean="0"/>
              <a:t>Wait at most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milliseconds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 smtClean="0"/>
              <a:t>Return immediately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 smtClean="0"/>
              <a:t>Temporarily cache a message</a:t>
            </a:r>
          </a:p>
          <a:p>
            <a:pPr lvl="1">
              <a:buFont typeface="Wingdings" pitchFamily="2" charset="2"/>
              <a:buChar char="q"/>
            </a:pPr>
            <a:endParaRPr lang="en-US" alt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7027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 smtClean="0"/>
              <a:t>Windows</a:t>
            </a:r>
          </a:p>
        </p:txBody>
      </p:sp>
      <p:sp>
        <p:nvSpPr>
          <p:cNvPr id="10240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945709"/>
            <a:ext cx="8574087" cy="3992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Message-passing centric via </a:t>
            </a:r>
            <a:r>
              <a:rPr lang="en-US" altLang="en-US" b="1" dirty="0" smtClean="0">
                <a:solidFill>
                  <a:srgbClr val="0000FF"/>
                </a:solidFill>
              </a:rPr>
              <a:t>advanced local procedure call </a:t>
            </a:r>
            <a:r>
              <a:rPr lang="en-US" altLang="en-US" b="1" dirty="0" smtClean="0">
                <a:solidFill>
                  <a:srgbClr val="000000"/>
                </a:solidFill>
              </a:rPr>
              <a:t>(</a:t>
            </a:r>
            <a:r>
              <a:rPr lang="en-US" altLang="en-US" b="1" dirty="0" smtClean="0">
                <a:solidFill>
                  <a:srgbClr val="0000FF"/>
                </a:solidFill>
              </a:rPr>
              <a:t>LPC</a:t>
            </a:r>
            <a:r>
              <a:rPr lang="en-US" altLang="en-US" b="1" dirty="0" smtClean="0">
                <a:solidFill>
                  <a:srgbClr val="000000"/>
                </a:solidFill>
              </a:rPr>
              <a:t>)</a:t>
            </a:r>
            <a:r>
              <a:rPr lang="en-US" altLang="en-US" dirty="0" smtClean="0"/>
              <a:t> facility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Only works between processes on the same system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Uses ports (like mailboxes) to establish and maintain communication channels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Communication works as follows: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 smtClean="0"/>
              <a:t>The client opens a handle (an abstract reference to a resource) to the subsystem’</a:t>
            </a:r>
            <a:r>
              <a:rPr lang="en-US" altLang="ja-JP" dirty="0" smtClean="0"/>
              <a:t>s </a:t>
            </a:r>
            <a:r>
              <a:rPr lang="en-US" altLang="ja-JP" b="1" dirty="0" smtClean="0">
                <a:solidFill>
                  <a:srgbClr val="0000FF"/>
                </a:solidFill>
              </a:rPr>
              <a:t>connection port</a:t>
            </a:r>
            <a:r>
              <a:rPr lang="en-US" altLang="ja-JP" dirty="0" smtClean="0"/>
              <a:t> object.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 smtClean="0"/>
              <a:t>The client sends a connection request.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 smtClean="0"/>
              <a:t>The server creates a private </a:t>
            </a:r>
            <a:r>
              <a:rPr lang="en-US" altLang="en-US" b="1" dirty="0" smtClean="0">
                <a:solidFill>
                  <a:srgbClr val="0000FF"/>
                </a:solidFill>
              </a:rPr>
              <a:t>communication port </a:t>
            </a:r>
            <a:r>
              <a:rPr lang="en-US" altLang="en-US" dirty="0" smtClean="0"/>
              <a:t>and returns the handle to the client.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 smtClean="0"/>
              <a:t>The client and server use the corresponding port handle to send messages or callbacks and to listen for replies.</a:t>
            </a:r>
          </a:p>
        </p:txBody>
      </p:sp>
    </p:spTree>
    <p:extLst>
      <p:ext uri="{BB962C8B-B14F-4D97-AF65-F5344CB8AC3E}">
        <p14:creationId xmlns:p14="http://schemas.microsoft.com/office/powerpoint/2010/main" val="1919364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 smtClean="0"/>
              <a:t>Local Procedure Calls in Windows</a:t>
            </a:r>
          </a:p>
        </p:txBody>
      </p:sp>
      <p:pic>
        <p:nvPicPr>
          <p:cNvPr id="104451" name="Picture 4" descr="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38" y="2256273"/>
            <a:ext cx="6567487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17017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600" dirty="0" smtClean="0"/>
              <a:t>Communications in Client-Server Systems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033391"/>
            <a:ext cx="707674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Sockets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Remote Procedure Calls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Remote Method Invocation (Java)</a:t>
            </a:r>
          </a:p>
        </p:txBody>
      </p:sp>
    </p:spTree>
    <p:extLst>
      <p:ext uri="{BB962C8B-B14F-4D97-AF65-F5344CB8AC3E}">
        <p14:creationId xmlns:p14="http://schemas.microsoft.com/office/powerpoint/2010/main" val="245420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Process in Memory</a:t>
            </a: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978" y="1941273"/>
            <a:ext cx="2617787" cy="413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46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03272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 smtClean="0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Written by Galvin and </a:t>
            </a:r>
            <a:r>
              <a:rPr lang="en-US" dirty="0" err="1" smtClean="0"/>
              <a:t>Silberschatz</a:t>
            </a: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Edition: 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430669" y="1114339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 smtClean="0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Written by Galvin and </a:t>
            </a:r>
            <a:r>
              <a:rPr lang="en-US" dirty="0" err="1" smtClean="0"/>
              <a:t>Silberschatz</a:t>
            </a: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Edition: 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Process State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04531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As a process executes, it changes </a:t>
            </a:r>
            <a:r>
              <a:rPr lang="en-US" altLang="en-US" b="1" dirty="0" smtClean="0">
                <a:solidFill>
                  <a:srgbClr val="3366FF"/>
                </a:solidFill>
              </a:rPr>
              <a:t>state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 smtClean="0"/>
              <a:t>new</a:t>
            </a:r>
            <a:r>
              <a:rPr lang="en-US" altLang="en-US" dirty="0" smtClean="0"/>
              <a:t>:  The process is being created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 smtClean="0"/>
              <a:t>running</a:t>
            </a:r>
            <a:r>
              <a:rPr lang="en-US" altLang="en-US" dirty="0" smtClean="0"/>
              <a:t>:  Instructions are being executed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 smtClean="0"/>
              <a:t>waiting</a:t>
            </a:r>
            <a:r>
              <a:rPr lang="en-US" altLang="en-US" dirty="0" smtClean="0"/>
              <a:t>:  The process is waiting for some event to occur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 smtClean="0"/>
              <a:t>ready</a:t>
            </a:r>
            <a:r>
              <a:rPr lang="en-US" altLang="en-US" dirty="0" smtClean="0"/>
              <a:t>:  The process is waiting to be assigned to a processor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 smtClean="0"/>
              <a:t>terminated</a:t>
            </a:r>
            <a:r>
              <a:rPr lang="en-US" altLang="en-US" dirty="0" smtClean="0"/>
              <a:t>:  The process has finished execution</a:t>
            </a:r>
          </a:p>
          <a:p>
            <a:pPr lvl="1">
              <a:buFont typeface="Wingdings" pitchFamily="2" charset="2"/>
              <a:buChar char="q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572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Process State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04531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Diagram of Process State</a:t>
            </a:r>
          </a:p>
          <a:p>
            <a:pPr lvl="1">
              <a:buFont typeface="Wingdings" pitchFamily="2" charset="2"/>
              <a:buChar char="q"/>
            </a:pPr>
            <a:endParaRPr lang="en-US" altLang="en-US" dirty="0" smtClean="0"/>
          </a:p>
        </p:txBody>
      </p:sp>
      <p:pic>
        <p:nvPicPr>
          <p:cNvPr id="17412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368" y="2998941"/>
            <a:ext cx="5049838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81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Process Control Block (PCB)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95813"/>
            <a:ext cx="7076747" cy="453024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1600" dirty="0" smtClean="0"/>
              <a:t>Information associated with each process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1600" dirty="0" smtClean="0"/>
              <a:t>(also called </a:t>
            </a:r>
            <a:r>
              <a:rPr lang="en-US" altLang="en-US" sz="1600" b="1" dirty="0" smtClean="0">
                <a:solidFill>
                  <a:srgbClr val="3366FF"/>
                </a:solidFill>
              </a:rPr>
              <a:t>task control block</a:t>
            </a:r>
            <a:r>
              <a:rPr lang="en-US" altLang="en-US" sz="1600" dirty="0" smtClean="0"/>
              <a:t>)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1600" dirty="0" smtClean="0"/>
              <a:t>Process state – running, waiting, </a:t>
            </a:r>
            <a:r>
              <a:rPr lang="en-US" altLang="en-US" sz="1600" dirty="0" err="1" smtClean="0"/>
              <a:t>etc</a:t>
            </a:r>
            <a:endParaRPr lang="en-US" altLang="en-US" sz="1600" dirty="0" smtClean="0"/>
          </a:p>
          <a:p>
            <a:pPr>
              <a:buFont typeface="Wingdings" pitchFamily="2" charset="2"/>
              <a:buChar char="q"/>
            </a:pPr>
            <a:r>
              <a:rPr lang="en-US" altLang="en-US" sz="1600" dirty="0" smtClean="0"/>
              <a:t>Program counter – location of instruction to next execute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1600" dirty="0" smtClean="0"/>
              <a:t>CPU registers – contents of all process-centric registers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1600" dirty="0" smtClean="0"/>
              <a:t>CPU scheduling information- priorities, scheduling queue pointers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1600" dirty="0" smtClean="0"/>
              <a:t>Memory-management information – memory allocated to the process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1600" dirty="0" smtClean="0"/>
              <a:t>Accounting information – CPU used, clock time elapsed since start, time limits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1600" dirty="0" smtClean="0"/>
              <a:t>I/O status information – I/O devices allocated to process, list of open files</a:t>
            </a:r>
          </a:p>
          <a:p>
            <a:pPr>
              <a:buFont typeface="Wingdings" pitchFamily="2" charset="2"/>
              <a:buChar char="q"/>
            </a:pPr>
            <a:endParaRPr lang="en-US" altLang="en-US" sz="1200" dirty="0" smtClean="0"/>
          </a:p>
        </p:txBody>
      </p:sp>
      <p:pic>
        <p:nvPicPr>
          <p:cNvPr id="19460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700" y="1995813"/>
            <a:ext cx="198755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19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Threads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45709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So far, process has a single thread of execution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Consider having multiple program counters per process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Multiple locations can execute at once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 smtClean="0"/>
              <a:t>Multiple threads of control -&gt; </a:t>
            </a:r>
            <a:r>
              <a:rPr lang="en-US" altLang="en-US" b="1" dirty="0" smtClean="0">
                <a:solidFill>
                  <a:srgbClr val="3366FF"/>
                </a:solidFill>
              </a:rPr>
              <a:t>threads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Need storage for thread details, multiple program counters in PCB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Covered in the next chapter</a:t>
            </a:r>
          </a:p>
        </p:txBody>
      </p:sp>
    </p:spTree>
    <p:extLst>
      <p:ext uri="{BB962C8B-B14F-4D97-AF65-F5344CB8AC3E}">
        <p14:creationId xmlns:p14="http://schemas.microsoft.com/office/powerpoint/2010/main" val="158705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174</TotalTime>
  <Words>2770</Words>
  <Application>Microsoft Office PowerPoint</Application>
  <PresentationFormat>On-screen Show (4:3)</PresentationFormat>
  <Paragraphs>410</Paragraphs>
  <Slides>51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Spectrum</vt:lpstr>
      <vt:lpstr>Processes</vt:lpstr>
      <vt:lpstr>Lecture Outline</vt:lpstr>
      <vt:lpstr>Process Concept</vt:lpstr>
      <vt:lpstr>Process  Structure</vt:lpstr>
      <vt:lpstr>Process in Memory</vt:lpstr>
      <vt:lpstr>Process State</vt:lpstr>
      <vt:lpstr>Process State</vt:lpstr>
      <vt:lpstr>Process Control Block (PCB)</vt:lpstr>
      <vt:lpstr>Threads</vt:lpstr>
      <vt:lpstr>Process Representation in Linux</vt:lpstr>
      <vt:lpstr>Process Scheduling</vt:lpstr>
      <vt:lpstr>Scheduling Queues</vt:lpstr>
      <vt:lpstr>Ready Queue And Various I/O Device Queues</vt:lpstr>
      <vt:lpstr>Representation of Process Scheduling</vt:lpstr>
      <vt:lpstr>CPU Switch From Process to Process</vt:lpstr>
      <vt:lpstr>Schedulers</vt:lpstr>
      <vt:lpstr>Multitasking in Mobile Systems</vt:lpstr>
      <vt:lpstr>Context Switch</vt:lpstr>
      <vt:lpstr>Operations on Processes</vt:lpstr>
      <vt:lpstr>Process Creation</vt:lpstr>
      <vt:lpstr>Process Creation (cont’d)</vt:lpstr>
      <vt:lpstr>Process Creation (cont’d)</vt:lpstr>
      <vt:lpstr>C program to create a separate process in UNIX</vt:lpstr>
      <vt:lpstr>C Program Forking Separate Process</vt:lpstr>
      <vt:lpstr>Creating a Separate Process via Windows API</vt:lpstr>
      <vt:lpstr>Creating a Separate Process via Windows API (cont’d)</vt:lpstr>
      <vt:lpstr>Process Termination</vt:lpstr>
      <vt:lpstr>Process Termination (cont’d)</vt:lpstr>
      <vt:lpstr>Interprocess Communication</vt:lpstr>
      <vt:lpstr>Communications Models </vt:lpstr>
      <vt:lpstr>Shared Memory Systems </vt:lpstr>
      <vt:lpstr>Synchronization</vt:lpstr>
      <vt:lpstr>  Bounded-Buffer Solution</vt:lpstr>
      <vt:lpstr>Bounded-Buffer – Producer</vt:lpstr>
      <vt:lpstr>Bounded Buffer – Consumer</vt:lpstr>
      <vt:lpstr>Message Passing Systems</vt:lpstr>
      <vt:lpstr>Message Passing (cont’d)</vt:lpstr>
      <vt:lpstr>Implementation of Communication Link</vt:lpstr>
      <vt:lpstr>Direct Communication</vt:lpstr>
      <vt:lpstr>Indirect Communication</vt:lpstr>
      <vt:lpstr>Indirect Communication (cont’d)</vt:lpstr>
      <vt:lpstr>Indirect Communication Issues</vt:lpstr>
      <vt:lpstr>Blocking and Non-blocking schemes </vt:lpstr>
      <vt:lpstr>Buffering</vt:lpstr>
      <vt:lpstr>Example of IPC Systems</vt:lpstr>
      <vt:lpstr>Mach</vt:lpstr>
      <vt:lpstr>Windows</vt:lpstr>
      <vt:lpstr>Local Procedure Calls in Windows</vt:lpstr>
      <vt:lpstr>Communications in Client-Server Systems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22</cp:revision>
  <dcterms:created xsi:type="dcterms:W3CDTF">2018-12-10T17:20:29Z</dcterms:created>
  <dcterms:modified xsi:type="dcterms:W3CDTF">2020-04-28T18:11:42Z</dcterms:modified>
</cp:coreProperties>
</file>