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D9A475-44EA-4441-AAA1-0487C94B0670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62B0CB-D559-4F76-BF52-B03C8413B55F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5D22E61-82A9-4DD6-9502-3FAF692B98B5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4C9A83A-5FB2-4975-AA8C-E568E280FE96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4F18C6-2B38-4F87-9FFF-0299D7747CAE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F0827A-D7D6-46B4-A378-B795C7CAB1A8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0EA47AA-38D3-447C-8C19-72E027AEB5AA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04526D-4BF5-4012-9A0A-191AFB226365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58E55A-3B72-4809-9359-3F00A60987BA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540EEC-93CE-44AB-A57C-CC970A8D6B63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4286EF6-8F10-41B9-8833-DD61F2B8C5C2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0CC773-C317-49AE-923F-D11706D4F319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F850618-ABCC-4B80-90F4-73497C16370D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1B9FF16-3E4D-46FB-A183-C7385F1CB08A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0B7B81-6003-4724-8969-ADE303B7CE9B}" type="slidenum">
              <a:rPr lang="en-US" altLang="en-US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60DF40D-2884-46B0-8B4F-3556764DC764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A6F1A8C-83BE-4066-BD6A-1D42C821E108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CDFF68-C980-4467-8BD4-513950C19742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47C7F8-6880-4505-94E9-18FA2B33E176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7BD8A0-515D-490B-AAAD-398F2BC7039D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CPU Scheduling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8904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Associate with each process the length of its next CPU burst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Use these lengths to schedule the process with the shortest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SJF is optimal – gives minimum average waiting time for a given set of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The difficulty is knowing the length of the next CPU request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17358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Example of SJF</a:t>
            </a:r>
          </a:p>
        </p:txBody>
      </p:sp>
      <p:sp>
        <p:nvSpPr>
          <p:cNvPr id="27651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3992563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 smtClean="0"/>
              <a:t>	      	                </a:t>
            </a:r>
            <a:r>
              <a:rPr lang="en-US" altLang="en-US" sz="1800" u="sng" dirty="0" err="1" smtClean="0"/>
              <a:t>Process</a:t>
            </a:r>
            <a:r>
              <a:rPr lang="en-US" altLang="en-US" sz="1800" u="sng" dirty="0" err="1" smtClean="0">
                <a:solidFill>
                  <a:schemeClr val="bg1"/>
                </a:solidFill>
              </a:rPr>
              <a:t>Arriva</a:t>
            </a:r>
            <a:r>
              <a:rPr lang="en-US" altLang="en-US" sz="1800" u="sng" dirty="0" smtClean="0">
                <a:solidFill>
                  <a:schemeClr val="bg1"/>
                </a:solidFill>
              </a:rPr>
              <a:t>	l Time</a:t>
            </a: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Burst Time</a:t>
            </a:r>
            <a:endParaRPr lang="en-US" altLang="en-US" sz="1800" dirty="0" smtClean="0"/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 smtClean="0"/>
              <a:t>		            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	</a:t>
            </a:r>
            <a:r>
              <a:rPr lang="en-US" altLang="en-US" sz="1800" dirty="0" smtClean="0">
                <a:solidFill>
                  <a:schemeClr val="bg1"/>
                </a:solidFill>
              </a:rPr>
              <a:t>0.0</a:t>
            </a:r>
            <a:r>
              <a:rPr lang="en-US" altLang="en-US" sz="1800" dirty="0" smtClean="0"/>
              <a:t>	6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 smtClean="0"/>
              <a:t>		           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2 	</a:t>
            </a:r>
            <a:r>
              <a:rPr lang="en-US" altLang="en-US" sz="1800" dirty="0" smtClean="0">
                <a:solidFill>
                  <a:schemeClr val="bg1"/>
                </a:solidFill>
              </a:rPr>
              <a:t>2.0</a:t>
            </a:r>
            <a:r>
              <a:rPr lang="en-US" altLang="en-US" sz="1800" dirty="0" smtClean="0"/>
              <a:t>	8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 smtClean="0"/>
              <a:t>		           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3</a:t>
            </a:r>
            <a:r>
              <a:rPr lang="en-US" altLang="en-US" sz="1800" dirty="0" smtClean="0"/>
              <a:t>	</a:t>
            </a:r>
            <a:r>
              <a:rPr lang="en-US" altLang="en-US" sz="1800" dirty="0" smtClean="0">
                <a:solidFill>
                  <a:schemeClr val="bg1"/>
                </a:solidFill>
              </a:rPr>
              <a:t>4.0</a:t>
            </a:r>
            <a:r>
              <a:rPr lang="en-US" altLang="en-US" sz="1800" dirty="0" smtClean="0"/>
              <a:t>	7</a:t>
            </a:r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 smtClean="0"/>
              <a:t>		           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4</a:t>
            </a:r>
            <a:r>
              <a:rPr lang="en-US" altLang="en-US" sz="1800" dirty="0" smtClean="0"/>
              <a:t>	</a:t>
            </a:r>
            <a:r>
              <a:rPr lang="en-US" altLang="en-US" sz="1800" dirty="0" smtClean="0">
                <a:solidFill>
                  <a:schemeClr val="bg1"/>
                </a:solidFill>
              </a:rPr>
              <a:t>5.0</a:t>
            </a:r>
            <a:r>
              <a:rPr lang="en-US" altLang="en-US" sz="1800" dirty="0" smtClean="0"/>
              <a:t>	3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 smtClean="0"/>
              <a:t>SJF scheduling chart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 smtClean="0"/>
          </a:p>
          <a:p>
            <a:pPr marL="0" indent="0">
              <a:spcBef>
                <a:spcPts val="500"/>
              </a:spcBef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 dirty="0" smtClean="0"/>
              <a:t>Average waiting time = (3 + 16 + 9 + 0) / 4 = 7</a:t>
            </a:r>
            <a:endParaRPr lang="en-US" altLang="en-US" sz="1800" i="1" baseline="-25000" dirty="0" smtClean="0"/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8" y="4176908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1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smtClean="0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Can only estimate the length – should be similar to the previous one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/>
              <a:t>Then pick process with shortest predicted next CPU </a:t>
            </a:r>
            <a:r>
              <a:rPr lang="en-US" altLang="en-US" dirty="0" smtClean="0"/>
              <a:t>burst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Can be done by using the length of previous CPU bursts, using exponential </a:t>
            </a:r>
            <a:r>
              <a:rPr lang="en-US" altLang="en-US" dirty="0" smtClean="0">
                <a:cs typeface="ＭＳ Ｐゴシック" charset="-128"/>
              </a:rPr>
              <a:t>averaging</a:t>
            </a: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Commonly, </a:t>
            </a:r>
            <a:r>
              <a:rPr lang="en-US" altLang="en-US" dirty="0">
                <a:latin typeface="Lucida Grande" pitchFamily="-84" charset="0"/>
                <a:cs typeface="ＭＳ Ｐゴシック" charset="-128"/>
              </a:rPr>
              <a:t>α </a:t>
            </a:r>
            <a:r>
              <a:rPr lang="en-US" altLang="en-US" dirty="0">
                <a:cs typeface="ＭＳ Ｐゴシック" charset="-128"/>
              </a:rPr>
              <a:t>set to ½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>
                <a:cs typeface="ＭＳ Ｐゴシック" charset="-128"/>
              </a:rPr>
              <a:t>Preemptive version called </a:t>
            </a:r>
            <a:r>
              <a:rPr lang="en-US" altLang="en-US" b="1" dirty="0">
                <a:solidFill>
                  <a:srgbClr val="3366FF"/>
                </a:solidFill>
                <a:cs typeface="ＭＳ Ｐゴシック" charset="-128"/>
              </a:rPr>
              <a:t>shortest-remaining-time-first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16772"/>
              </p:ext>
            </p:extLst>
          </p:nvPr>
        </p:nvGraphicFramePr>
        <p:xfrm>
          <a:off x="1741619" y="3303980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619" y="3303980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0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smtClean="0"/>
              <a:t>Prediction of the Length of the Next CPU Burst</a:t>
            </a: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24" y="1974393"/>
            <a:ext cx="54705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1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Examples of Exponential Averaging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smtClean="0">
                <a:sym typeface="Symbol" pitchFamily="18" charset="2"/>
              </a:rPr>
              <a:t>n+1</a:t>
            </a:r>
            <a:r>
              <a:rPr lang="en-US" altLang="en-US" dirty="0" smtClean="0">
                <a:sym typeface="Symbol" pitchFamily="18" charset="2"/>
              </a:rPr>
              <a:t> = </a:t>
            </a:r>
            <a:r>
              <a:rPr lang="en-US" altLang="en-US" baseline="-25000" dirty="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 </a:t>
            </a:r>
            <a:r>
              <a:rPr lang="en-US" altLang="en-US" baseline="-25000" dirty="0" smtClean="0">
                <a:sym typeface="Symbol" pitchFamily="18" charset="2"/>
              </a:rPr>
              <a:t>n+1</a:t>
            </a:r>
            <a:r>
              <a:rPr lang="en-US" altLang="en-US" dirty="0" smtClean="0">
                <a:sym typeface="Symbol" pitchFamily="18" charset="2"/>
              </a:rPr>
              <a:t> = 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baseline="-25000" dirty="0" err="1" smtClean="0">
                <a:sym typeface="Symbol" pitchFamily="18" charset="2"/>
              </a:rPr>
              <a:t>n</a:t>
            </a:r>
            <a:endParaRPr lang="en-US" altLang="en-US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If we expand the formula, we get: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i="1" baseline="-25000" dirty="0" smtClean="0">
                <a:sym typeface="Symbol" pitchFamily="18" charset="2"/>
              </a:rPr>
              <a:t>n</a:t>
            </a:r>
            <a:r>
              <a:rPr lang="en-US" altLang="en-US" baseline="-25000" dirty="0" smtClean="0">
                <a:sym typeface="Symbol" pitchFamily="18" charset="2"/>
              </a:rPr>
              <a:t>+1</a:t>
            </a:r>
            <a:r>
              <a:rPr lang="en-US" altLang="en-US" dirty="0" smtClean="0">
                <a:sym typeface="Symbol" pitchFamily="18" charset="2"/>
              </a:rPr>
              <a:t> =  </a:t>
            </a:r>
            <a:r>
              <a:rPr lang="en-US" altLang="en-US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+(1</a:t>
            </a:r>
            <a:r>
              <a:rPr lang="en-US" altLang="en-US" i="1" dirty="0" smtClean="0">
                <a:sym typeface="Symbol" pitchFamily="18" charset="2"/>
              </a:rPr>
              <a:t> - </a:t>
            </a:r>
            <a:r>
              <a:rPr lang="en-US" altLang="en-US" dirty="0" smtClean="0">
                <a:sym typeface="Symbol" pitchFamily="18" charset="2"/>
              </a:rPr>
              <a:t>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baseline="-25000" dirty="0" smtClean="0">
                <a:sym typeface="Symbol" pitchFamily="18" charset="2"/>
              </a:rPr>
              <a:t>-1</a:t>
            </a:r>
            <a:r>
              <a:rPr lang="en-US" altLang="en-US" i="1" baseline="-25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+ …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i="1" dirty="0" smtClean="0">
                <a:sym typeface="Symbol" pitchFamily="18" charset="2"/>
              </a:rPr>
              <a:t>+(</a:t>
            </a:r>
            <a:r>
              <a:rPr lang="en-US" altLang="en-US" dirty="0" smtClean="0">
                <a:sym typeface="Symbol" pitchFamily="18" charset="2"/>
              </a:rPr>
              <a:t>1 -  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i="1" baseline="30000" dirty="0" smtClean="0">
                <a:sym typeface="Symbol" pitchFamily="18" charset="2"/>
              </a:rPr>
              <a:t>j</a:t>
            </a:r>
            <a:r>
              <a:rPr lang="en-US" altLang="en-US" baseline="30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lang="en-US" altLang="en-US" i="1" dirty="0" err="1" smtClean="0">
                <a:sym typeface="Symbol" pitchFamily="18" charset="2"/>
              </a:rPr>
              <a:t>t</a:t>
            </a:r>
            <a:r>
              <a:rPr lang="en-US" altLang="en-US" i="1" baseline="-25000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baseline="-25000" dirty="0" smtClean="0">
                <a:sym typeface="Symbol" pitchFamily="18" charset="2"/>
              </a:rPr>
              <a:t>-</a:t>
            </a:r>
            <a:r>
              <a:rPr lang="en-US" altLang="en-US" i="1" baseline="-25000" dirty="0" smtClean="0">
                <a:sym typeface="Symbol" pitchFamily="18" charset="2"/>
              </a:rPr>
              <a:t>j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+ …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ym typeface="Symbol" pitchFamily="18" charset="2"/>
              </a:rPr>
              <a:t>            </a:t>
            </a:r>
            <a:r>
              <a:rPr lang="en-US" altLang="en-US" i="1" dirty="0" smtClean="0">
                <a:sym typeface="Symbol" pitchFamily="18" charset="2"/>
              </a:rPr>
              <a:t>+(</a:t>
            </a:r>
            <a:r>
              <a:rPr lang="en-US" altLang="en-US" dirty="0" smtClean="0">
                <a:sym typeface="Symbol" pitchFamily="18" charset="2"/>
              </a:rPr>
              <a:t>1 -  </a:t>
            </a:r>
            <a:r>
              <a:rPr lang="en-US" altLang="en-US" i="1" dirty="0" smtClean="0">
                <a:sym typeface="Symbol" pitchFamily="18" charset="2"/>
              </a:rPr>
              <a:t>)</a:t>
            </a:r>
            <a:r>
              <a:rPr lang="en-US" altLang="en-US" i="1" baseline="30000" dirty="0" smtClean="0">
                <a:sym typeface="Symbol" pitchFamily="18" charset="2"/>
              </a:rPr>
              <a:t>n</a:t>
            </a:r>
            <a:r>
              <a:rPr lang="en-US" altLang="en-US" baseline="30000" dirty="0" smtClean="0">
                <a:sym typeface="Symbol" pitchFamily="18" charset="2"/>
              </a:rPr>
              <a:t> +1 </a:t>
            </a: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br>
              <a:rPr lang="en-US" altLang="en-US" baseline="-25000" dirty="0" smtClean="0">
                <a:sym typeface="Symbol" pitchFamily="18" charset="2"/>
              </a:rPr>
            </a:br>
            <a:endParaRPr lang="en-US" altLang="en-US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5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smtClean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895606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        </a:t>
            </a:r>
            <a:r>
              <a:rPr lang="en-US" altLang="en-US" u="sng" dirty="0" err="1">
                <a:cs typeface="ＭＳ Ｐゴシック" charset="-128"/>
              </a:rPr>
              <a:t>Process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>
                <a:cs typeface="ＭＳ Ｐゴシック" charset="-128"/>
              </a:rPr>
              <a:t>Arrival </a:t>
            </a:r>
            <a:r>
              <a:rPr lang="en-US" altLang="en-US" u="sng" dirty="0" err="1">
                <a:cs typeface="ＭＳ Ｐゴシック" charset="-128"/>
              </a:rPr>
              <a:t>Time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u="sng" dirty="0">
                <a:cs typeface="ＭＳ Ｐゴシック" charset="-128"/>
              </a:rPr>
              <a:t>Burst Time</a:t>
            </a: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>
                <a:cs typeface="ＭＳ Ｐゴシック" charset="-128"/>
              </a:rPr>
              <a:t>	8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 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4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	9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4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5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>
                <a:cs typeface="ＭＳ Ｐゴシック" charset="-128"/>
              </a:rPr>
              <a:t>Preemptive </a:t>
            </a:r>
            <a:r>
              <a:rPr lang="en-US" altLang="en-US" dirty="0">
                <a:cs typeface="ＭＳ Ｐゴシック" charset="-128"/>
              </a:rPr>
              <a:t>SJF Gantt Chart</a:t>
            </a: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>
              <a:cs typeface="ＭＳ Ｐゴシック" charset="-128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waiting time = [(10-1)+(1-1)+(17-2)+5-3)]/4 = 26/4 = 6.5 </a:t>
            </a:r>
            <a:r>
              <a:rPr lang="en-US" altLang="en-US" dirty="0" err="1">
                <a:cs typeface="ＭＳ Ｐゴシック" charset="-128"/>
              </a:rPr>
              <a:t>msec</a:t>
            </a:r>
            <a:endParaRPr lang="en-US" altLang="en-US" dirty="0">
              <a:cs typeface="ＭＳ Ｐゴシック" charset="-128"/>
            </a:endParaRPr>
          </a:p>
          <a:p>
            <a:pPr>
              <a:spcBef>
                <a:spcPts val="500"/>
              </a:spcBef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1" y="4560235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Round Robin (RR)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Each process gets a small unit of CPU time (</a:t>
            </a:r>
            <a:r>
              <a:rPr lang="en-US" altLang="en-US" b="1" dirty="0" smtClean="0">
                <a:solidFill>
                  <a:srgbClr val="3366FF"/>
                </a:solidFill>
              </a:rPr>
              <a:t>time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quantum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), usually 10-100 milliseconds.  After this time has elapsed, the process is preempted and added to the end of the ready queue.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If there are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processes in the ready queue and the time quantum is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, then each process gets 1/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of the CPU time in chunks of at most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time units at once.  No process waits more than 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-1)</a:t>
            </a:r>
            <a:r>
              <a:rPr lang="en-US" altLang="en-US" i="1" dirty="0" smtClean="0"/>
              <a:t>q </a:t>
            </a:r>
            <a:r>
              <a:rPr lang="en-US" altLang="en-US" dirty="0" smtClean="0"/>
              <a:t>time units.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Timer interrupts every quantum to schedule next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Performance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/>
              <a:t>q</a:t>
            </a:r>
            <a:r>
              <a:rPr lang="en-US" altLang="en-US" dirty="0" smtClean="0"/>
              <a:t> large </a:t>
            </a:r>
            <a:r>
              <a:rPr lang="en-US" altLang="en-US" dirty="0" smtClean="0">
                <a:sym typeface="Symbol" pitchFamily="18" charset="2"/>
              </a:rPr>
              <a:t> FIFO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>
                <a:sym typeface="Symbol" pitchFamily="18" charset="2"/>
              </a:rPr>
              <a:t>q </a:t>
            </a:r>
            <a:r>
              <a:rPr lang="en-US" altLang="en-US" dirty="0" smtClean="0">
                <a:sym typeface="Symbol" pitchFamily="18" charset="2"/>
              </a:rPr>
              <a:t>small  </a:t>
            </a:r>
            <a:r>
              <a:rPr lang="en-US" altLang="en-US" i="1" dirty="0" smtClean="0">
                <a:sym typeface="Symbol" pitchFamily="18" charset="2"/>
              </a:rPr>
              <a:t>q </a:t>
            </a:r>
            <a:r>
              <a:rPr lang="en-US" altLang="en-US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10557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smtClean="0"/>
              <a:t>Example of RR with Time Quantum = 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5802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Typically, higher average turnaround than SJF, but better </a:t>
            </a:r>
            <a:r>
              <a:rPr lang="en-US" altLang="en-US" b="1" i="1" dirty="0" smtClean="0"/>
              <a:t>response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q usually 10ms to 100ms, context switch &lt; 10 </a:t>
            </a:r>
            <a:r>
              <a:rPr lang="en-US" altLang="en-US" dirty="0" err="1" smtClean="0"/>
              <a:t>usec</a:t>
            </a:r>
            <a:endParaRPr lang="en-US" altLang="en-US" dirty="0" smtClean="0"/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20" y="3673844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smtClean="0"/>
              <a:t>Time Quantum and Context Switch Time</a:t>
            </a: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99" y="2429332"/>
            <a:ext cx="6630988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3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200" smtClean="0"/>
              <a:t>Turnaround Time Varies With The Time Quantum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6167438" y="3354388"/>
            <a:ext cx="2312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1300" dirty="0">
                <a:latin typeface="Verdana" pitchFamily="34" charset="0"/>
              </a:rPr>
              <a:t>80% of CPU bursts should be shorter than q</a:t>
            </a: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133600"/>
            <a:ext cx="4684712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Basic Concepts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Scheduling Criteria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Scheduling Algorithms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422962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 priority number (integer) is associated with each process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CPU is allocated to the process with the highest priority (smallest integer </a:t>
            </a:r>
            <a:r>
              <a:rPr lang="en-US" altLang="en-US" dirty="0" smtClean="0">
                <a:sym typeface="Symbol" pitchFamily="18" charset="2"/>
              </a:rPr>
              <a:t> highest priority)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Preemptive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 smtClean="0"/>
              <a:t>Nonpreemptive</a:t>
            </a: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SJF is priority scheduling where priority is the inverse of predicted next CPU burst time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Problem </a:t>
            </a:r>
            <a:r>
              <a:rPr lang="en-US" altLang="en-US" dirty="0" smtClean="0">
                <a:sym typeface="Symbol" pitchFamily="18" charset="2"/>
              </a:rPr>
              <a:t> 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– low priority processes may never execute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Solution  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Wingdings" pitchFamily="2" charset="2"/>
              <a:buChar char="q"/>
            </a:pPr>
            <a:endParaRPr lang="en-US" alt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36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Example of Priority Scheduling</a:t>
            </a:r>
          </a:p>
        </p:txBody>
      </p:sp>
      <p:sp>
        <p:nvSpPr>
          <p:cNvPr id="48131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  <a:noFill/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</a:rPr>
              <a:t> </a:t>
            </a:r>
            <a:r>
              <a:rPr lang="en-US" altLang="en-US" u="sng" dirty="0" smtClean="0"/>
              <a:t>Burst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Priority</a:t>
            </a:r>
            <a:endParaRPr lang="en-US" altLang="en-US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1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3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4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5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5	</a:t>
            </a:r>
            <a:r>
              <a:rPr lang="en-US" altLang="en-US" dirty="0" smtClean="0"/>
              <a:t>5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Priority scheduling Gantt Chart</a:t>
            </a:r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8.2 </a:t>
            </a:r>
            <a:r>
              <a:rPr lang="en-US" altLang="en-US" dirty="0" err="1" smtClean="0"/>
              <a:t>msec</a:t>
            </a:r>
            <a:endParaRPr lang="en-US" altLang="en-US" i="1" baseline="-25000" dirty="0" smtClean="0"/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35" y="4500758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8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Priority Scheduling w/ Round-Robin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idx="1"/>
          </p:nvPr>
        </p:nvSpPr>
        <p:spPr>
          <a:xfrm>
            <a:off x="284163" y="1795397"/>
            <a:ext cx="8574087" cy="3992563"/>
          </a:xfrm>
          <a:noFill/>
        </p:spPr>
        <p:txBody>
          <a:bodyPr>
            <a:normAutofit/>
          </a:bodyPr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</a:rPr>
              <a:t> </a:t>
            </a:r>
            <a:r>
              <a:rPr lang="en-US" altLang="en-US" u="sng" dirty="0" smtClean="0"/>
              <a:t>Burst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Priority</a:t>
            </a:r>
            <a:endParaRPr lang="en-US" altLang="en-US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4	3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5</a:t>
            </a:r>
            <a:r>
              <a:rPr lang="en-US" altLang="en-US" dirty="0" smtClean="0"/>
              <a:t>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8</a:t>
            </a:r>
            <a:r>
              <a:rPr lang="en-US" altLang="en-US" dirty="0" smtClean="0"/>
              <a:t>	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7</a:t>
            </a:r>
            <a:r>
              <a:rPr lang="en-US" altLang="en-US" dirty="0" smtClean="0"/>
              <a:t>	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5	</a:t>
            </a:r>
            <a:r>
              <a:rPr lang="en-US" altLang="en-US" dirty="0" smtClean="0"/>
              <a:t>3	3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Run the process with the highest priority. Processes with the same priority run round-robin</a:t>
            </a:r>
            <a:endParaRPr lang="en-US" altLang="en-US" baseline="-250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Gantt Chart wit 2 </a:t>
            </a:r>
            <a:r>
              <a:rPr lang="en-US" altLang="en-US" dirty="0" err="1" smtClean="0"/>
              <a:t>ms</a:t>
            </a:r>
            <a:r>
              <a:rPr lang="en-US" altLang="en-US" dirty="0" smtClean="0"/>
              <a:t> time quantum</a:t>
            </a:r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</p:txBody>
      </p:sp>
      <p:pic>
        <p:nvPicPr>
          <p:cNvPr id="50180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7" y="5625122"/>
            <a:ext cx="7810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2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Basic Concepts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2024062"/>
            <a:ext cx="6223455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Maximum CPU utilization obtained with multiprogramming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CPU–I/O Burst Cycle – Process execution consists of a </a:t>
            </a:r>
            <a:r>
              <a:rPr lang="en-US" altLang="en-US" b="1" dirty="0" smtClean="0">
                <a:solidFill>
                  <a:srgbClr val="3366FF"/>
                </a:solidFill>
              </a:rPr>
              <a:t>cycle</a:t>
            </a:r>
            <a:r>
              <a:rPr lang="en-US" altLang="en-US" dirty="0" smtClean="0"/>
              <a:t> of CPU execution and I/O wait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CPU burst </a:t>
            </a:r>
            <a:r>
              <a:rPr lang="en-US" altLang="en-US" dirty="0" smtClean="0"/>
              <a:t>followed by </a:t>
            </a:r>
            <a:r>
              <a:rPr lang="en-US" altLang="en-US" b="1" dirty="0" smtClean="0">
                <a:solidFill>
                  <a:srgbClr val="3366FF"/>
                </a:solidFill>
              </a:rPr>
              <a:t>I/O burst</a:t>
            </a: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CPU burst distribution is of main concern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19" y="1886321"/>
            <a:ext cx="2350631" cy="43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Histogram of CPU-burst Times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84163" y="1912698"/>
            <a:ext cx="37258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dirty="0">
                <a:latin typeface="Verdana" pitchFamily="34" charset="0"/>
              </a:rPr>
              <a:t>Large number of short bursts</a:t>
            </a:r>
          </a:p>
          <a:p>
            <a:endParaRPr kumimoji="0" lang="en-US" altLang="en-US" dirty="0">
              <a:latin typeface="Verdana" pitchFamily="34" charset="0"/>
            </a:endParaRPr>
          </a:p>
          <a:p>
            <a:r>
              <a:rPr kumimoji="0" lang="en-US" altLang="en-US" dirty="0">
                <a:latin typeface="Verdana" pitchFamily="34" charset="0"/>
              </a:rPr>
              <a:t>Small number of longer bursts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76" y="3018294"/>
            <a:ext cx="49228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2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CPU scheduler </a:t>
            </a:r>
            <a:r>
              <a:rPr lang="en-US" dirty="0">
                <a:ea typeface="ＭＳ Ｐゴシック" charset="-128"/>
                <a:cs typeface="ＭＳ Ｐゴシック" charset="-128"/>
              </a:rPr>
              <a:t>selects from among the processes in ready queue, and allocates the a CPU core to one of them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CPU scheduling decisions may take place when a process: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99985" lvl="1" indent="-342900"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</p:spTree>
    <p:extLst>
      <p:ext uri="{BB962C8B-B14F-4D97-AF65-F5344CB8AC3E}">
        <p14:creationId xmlns:p14="http://schemas.microsoft.com/office/powerpoint/2010/main" val="5429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CPU utilization </a:t>
            </a:r>
            <a:r>
              <a:rPr lang="en-US" altLang="en-US" dirty="0" smtClean="0"/>
              <a:t>– keep the CPU as busy as possible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Throughput</a:t>
            </a:r>
            <a:r>
              <a:rPr lang="en-US" altLang="en-US" dirty="0" smtClean="0"/>
              <a:t> – # of processes that complete their execution per time unit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Turnaround time </a:t>
            </a:r>
            <a:r>
              <a:rPr lang="en-US" altLang="en-US" dirty="0" smtClean="0"/>
              <a:t>– amount of time to execute a particular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Completion time-Arrival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Waiting time </a:t>
            </a:r>
            <a:r>
              <a:rPr lang="en-US" altLang="en-US" dirty="0" smtClean="0"/>
              <a:t>– amount of time a process has been waiting in the ready queue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Response time </a:t>
            </a:r>
            <a:r>
              <a:rPr lang="en-US" alt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28731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smtClean="0"/>
              <a:t>Scheduling Algorithm Optimization 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Max CPU utilization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Max throughput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Min turnaround time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Min waiting time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5557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dirty="0" smtClean="0"/>
              <a:t>First- Come, First-Served (FCFS)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84362"/>
            <a:ext cx="8574087" cy="39925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100" dirty="0" smtClean="0"/>
              <a:t>		</a:t>
            </a:r>
            <a:r>
              <a:rPr lang="en-US" altLang="en-US" sz="1600" u="sng" dirty="0" smtClean="0"/>
              <a:t>Process</a:t>
            </a:r>
            <a:r>
              <a:rPr lang="en-US" altLang="en-US" sz="1600" dirty="0" smtClean="0"/>
              <a:t>	</a:t>
            </a:r>
            <a:r>
              <a:rPr lang="en-US" altLang="en-US" sz="1600" u="sng" dirty="0" smtClean="0"/>
              <a:t>Burst Time	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1</a:t>
            </a:r>
            <a:r>
              <a:rPr lang="en-US" altLang="en-US" sz="1600" dirty="0" smtClean="0"/>
              <a:t>	24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2</a:t>
            </a:r>
            <a:r>
              <a:rPr lang="en-US" altLang="en-US" sz="1600" dirty="0" smtClean="0"/>
              <a:t> 	3</a:t>
            </a:r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3	 </a:t>
            </a:r>
            <a:r>
              <a:rPr lang="en-US" altLang="en-US" sz="1600" dirty="0" smtClean="0"/>
              <a:t>3</a:t>
            </a:r>
            <a:r>
              <a:rPr lang="en-US" altLang="en-US" sz="1600" i="1" baseline="-250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Suppose that the processes arrive in the order: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1</a:t>
            </a:r>
            <a:r>
              <a:rPr lang="en-US" altLang="en-US" sz="1600" dirty="0" smtClean="0"/>
              <a:t> ,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2</a:t>
            </a:r>
            <a:r>
              <a:rPr lang="en-US" altLang="en-US" sz="1600" dirty="0" smtClean="0"/>
              <a:t> ,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3  </a:t>
            </a:r>
            <a:br>
              <a:rPr lang="en-US" altLang="en-US" sz="1600" i="1" baseline="-25000" dirty="0" smtClean="0"/>
            </a:br>
            <a:r>
              <a:rPr lang="en-US" altLang="en-US" sz="1600" dirty="0" smtClean="0"/>
              <a:t>The Gantt Chart for the schedule is:</a:t>
            </a:r>
            <a:br>
              <a:rPr lang="en-US" altLang="en-US" sz="1600" dirty="0" smtClean="0"/>
            </a:br>
            <a:r>
              <a:rPr lang="en-US" altLang="en-US" sz="1100" dirty="0" smtClean="0"/>
              <a:t/>
            </a:r>
            <a:br>
              <a:rPr lang="en-US" altLang="en-US" sz="1100" dirty="0" smtClean="0"/>
            </a:br>
            <a:r>
              <a:rPr lang="en-US" altLang="en-US" sz="1100" dirty="0" smtClean="0"/>
              <a:t/>
            </a:r>
            <a:br>
              <a:rPr lang="en-US" altLang="en-US" sz="1100" dirty="0" smtClean="0"/>
            </a:br>
            <a:r>
              <a:rPr lang="en-US" altLang="en-US" sz="1100" dirty="0" smtClean="0"/>
              <a:t/>
            </a:r>
            <a:br>
              <a:rPr lang="en-US" altLang="en-US" sz="1100" dirty="0" smtClean="0"/>
            </a:br>
            <a:endParaRPr lang="en-US" altLang="en-US" sz="1100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Waiting time for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1</a:t>
            </a:r>
            <a:r>
              <a:rPr lang="en-US" altLang="en-US" sz="1600" dirty="0" smtClean="0"/>
              <a:t>  = 0;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2</a:t>
            </a:r>
            <a:r>
              <a:rPr lang="en-US" altLang="en-US" sz="1600" dirty="0" smtClean="0"/>
              <a:t>  = 24; </a:t>
            </a:r>
            <a:r>
              <a:rPr lang="en-US" altLang="en-US" sz="1600" i="1" dirty="0" smtClean="0"/>
              <a:t>P</a:t>
            </a:r>
            <a:r>
              <a:rPr lang="en-US" altLang="en-US" sz="1600" i="1" baseline="-25000" dirty="0" smtClean="0"/>
              <a:t>3 </a:t>
            </a:r>
            <a:r>
              <a:rPr lang="en-US" altLang="en-US" sz="1600" dirty="0" smtClean="0"/>
              <a:t>= 27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Average waiting time:  (0 + 24 + 27)/3 = 17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26894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4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FCFS Scheduling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Suppose that the processes arrive in the order: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		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2</a:t>
            </a:r>
            <a:r>
              <a:rPr lang="en-US" altLang="en-US" sz="1600" dirty="0">
                <a:cs typeface="ＭＳ Ｐゴシック" charset="-128"/>
              </a:rPr>
              <a:t> ,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3</a:t>
            </a:r>
            <a:r>
              <a:rPr lang="en-US" altLang="en-US" sz="1600" dirty="0">
                <a:cs typeface="ＭＳ Ｐゴシック" charset="-128"/>
              </a:rPr>
              <a:t> ,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1</a:t>
            </a:r>
            <a:r>
              <a:rPr lang="en-US" altLang="en-US" sz="1600" dirty="0">
                <a:cs typeface="ＭＳ Ｐゴシック" charset="-128"/>
              </a:rPr>
              <a:t> 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The Gantt chart for the schedule is:</a:t>
            </a:r>
            <a:br>
              <a:rPr lang="en-US" altLang="en-US" sz="1600" dirty="0">
                <a:cs typeface="ＭＳ Ｐゴシック" charset="-128"/>
              </a:rPr>
            </a:br>
            <a:endParaRPr lang="en-US" altLang="en-US" sz="1600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endParaRPr lang="en-US" altLang="en-US" sz="1600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Waiting time for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1 </a:t>
            </a:r>
            <a:r>
              <a:rPr lang="en-US" altLang="en-US" sz="1600" i="1" dirty="0">
                <a:cs typeface="ＭＳ Ｐゴシック" charset="-128"/>
              </a:rPr>
              <a:t>=</a:t>
            </a:r>
            <a:r>
              <a:rPr lang="en-US" altLang="en-US" sz="1600" dirty="0">
                <a:cs typeface="ＭＳ Ｐゴシック" charset="-128"/>
              </a:rPr>
              <a:t> 6</a:t>
            </a:r>
            <a:r>
              <a:rPr lang="en-US" altLang="en-US" sz="1600" i="1" dirty="0">
                <a:cs typeface="ＭＳ Ｐゴシック" charset="-128"/>
              </a:rPr>
              <a:t>;</a:t>
            </a:r>
            <a:r>
              <a:rPr lang="en-US" altLang="en-US" sz="1600" i="1" baseline="-25000" dirty="0">
                <a:cs typeface="ＭＳ Ｐゴシック" charset="-128"/>
              </a:rPr>
              <a:t>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2</a:t>
            </a:r>
            <a:r>
              <a:rPr lang="en-US" altLang="en-US" sz="1600" dirty="0">
                <a:cs typeface="ＭＳ Ｐゴシック" charset="-128"/>
              </a:rPr>
              <a:t> = 0</a:t>
            </a:r>
            <a:r>
              <a:rPr lang="en-US" altLang="en-US" sz="1600" i="1" baseline="-25000" dirty="0">
                <a:cs typeface="ＭＳ Ｐゴシック" charset="-128"/>
              </a:rPr>
              <a:t>; </a:t>
            </a:r>
            <a:r>
              <a:rPr lang="en-US" altLang="en-US" sz="1600" i="1" dirty="0">
                <a:cs typeface="ＭＳ Ｐゴシック" charset="-128"/>
              </a:rPr>
              <a:t>P</a:t>
            </a:r>
            <a:r>
              <a:rPr lang="en-US" altLang="en-US" sz="1600" i="1" baseline="-25000" dirty="0">
                <a:cs typeface="ＭＳ Ｐゴシック" charset="-128"/>
              </a:rPr>
              <a:t>3 </a:t>
            </a:r>
            <a:r>
              <a:rPr lang="en-US" altLang="en-US" sz="1600" i="1" dirty="0">
                <a:cs typeface="ＭＳ Ｐゴシック" charset="-128"/>
              </a:rPr>
              <a:t>= </a:t>
            </a:r>
            <a:r>
              <a:rPr lang="en-US" altLang="en-US" sz="1600" dirty="0">
                <a:cs typeface="ＭＳ Ｐゴシック" charset="-128"/>
              </a:rPr>
              <a:t>3</a:t>
            </a:r>
            <a:endParaRPr lang="en-US" altLang="en-US" sz="1600" i="1" dirty="0">
              <a:cs typeface="ＭＳ Ｐゴシック" charset="-128"/>
            </a:endParaRP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Average waiting time:   (6 + 0 + 3)/3 = 3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dirty="0">
                <a:cs typeface="ＭＳ Ｐゴシック" charset="-128"/>
              </a:rPr>
              <a:t>Much better than previous case</a:t>
            </a:r>
          </a:p>
          <a:p>
            <a:pPr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600" b="1" dirty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sz="1600" dirty="0">
                <a:cs typeface="ＭＳ Ｐゴシック" charset="-128"/>
              </a:rPr>
              <a:t>- short process behind long process</a:t>
            </a:r>
          </a:p>
          <a:p>
            <a:pPr lvl="1">
              <a:buFont typeface="Wingdings" pitchFamily="2" charset="2"/>
              <a:buChar char="q"/>
              <a:tabLst>
                <a:tab pos="3649345" algn="ctr"/>
              </a:tabLst>
              <a:defRPr/>
            </a:pPr>
            <a:r>
              <a:rPr lang="en-US" altLang="en-US" sz="1200" dirty="0"/>
              <a:t>Consider one CPU-bound and many I/O-bound processes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79" y="3436937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2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157</TotalTime>
  <Words>757</Words>
  <Application>Microsoft Office PowerPoint</Application>
  <PresentationFormat>On-screen Show (4:3)</PresentationFormat>
  <Paragraphs>205</Paragraphs>
  <Slides>24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Spectrum</vt:lpstr>
      <vt:lpstr>Equation</vt:lpstr>
      <vt:lpstr>CPU Scheduling</vt:lpstr>
      <vt:lpstr>Lecture Outline</vt:lpstr>
      <vt:lpstr>Basic Concepts</vt:lpstr>
      <vt:lpstr>Histogram of CPU-burst Times</vt:lpstr>
      <vt:lpstr>CPU Scheduler</vt:lpstr>
      <vt:lpstr>Scheduling Criteria</vt:lpstr>
      <vt:lpstr>Scheduling Algorithm Optimization Criteria</vt:lpstr>
      <vt:lpstr>First- Come, First-Served (FCFS) Scheduling</vt:lpstr>
      <vt:lpstr>FCFS Scheduling (cont’d)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Round Robin (RR)</vt:lpstr>
      <vt:lpstr>Example of RR with Time Quantum = 4</vt:lpstr>
      <vt:lpstr>Time Quantum and Context Switch Time</vt:lpstr>
      <vt:lpstr>Turnaround Time Varies With The Time Quantum</vt:lpstr>
      <vt:lpstr>Priority Scheduling</vt:lpstr>
      <vt:lpstr>Example of Priority Scheduling</vt:lpstr>
      <vt:lpstr>Priority Scheduling w/ Round-Robin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21</cp:revision>
  <dcterms:created xsi:type="dcterms:W3CDTF">2018-12-10T17:20:29Z</dcterms:created>
  <dcterms:modified xsi:type="dcterms:W3CDTF">2020-04-28T18:14:21Z</dcterms:modified>
</cp:coreProperties>
</file>