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64"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C62E78-F200-4C4C-BC42-C27AC9E77916}" type="datetimeFigureOut">
              <a:rPr lang="en-US" smtClean="0"/>
              <a:t>4/29/2020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B0FEB-E303-4A4A-A013-42557A45CDD4}" type="slidenum">
              <a:rPr lang="en-US" smtClean="0"/>
              <a:t>‹#›</a:t>
            </a:fld>
            <a:endParaRPr lang="en-US"/>
          </a:p>
        </p:txBody>
      </p:sp>
    </p:spTree>
    <p:extLst>
      <p:ext uri="{BB962C8B-B14F-4D97-AF65-F5344CB8AC3E}">
        <p14:creationId xmlns:p14="http://schemas.microsoft.com/office/powerpoint/2010/main" val="3546720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A83F1376-0079-465E-AE43-3597842A7F65}" type="slidenum">
              <a:rPr lang="en-US" altLang="en-US">
                <a:latin typeface="Times New Roman" pitchFamily="18" charset="0"/>
              </a:rPr>
              <a:pPr/>
              <a:t>3</a:t>
            </a:fld>
            <a:endParaRPr lang="en-US" altLang="en-US">
              <a:latin typeface="Times New Roman" pitchFamily="18" charset="0"/>
            </a:endParaRPr>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395B3E3-DF27-45C7-8F6E-1AF395B87D83}" type="slidenum">
              <a:rPr lang="en-US" altLang="en-US">
                <a:latin typeface="Times New Roman" pitchFamily="18" charset="0"/>
              </a:rPr>
              <a:pPr/>
              <a:t>4</a:t>
            </a:fld>
            <a:endParaRPr lang="en-US" altLang="en-US">
              <a:latin typeface="Times New Roman" pitchFamily="18" charset="0"/>
            </a:endParaRPr>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485D141-ECFF-44F4-85C3-D08B4FDB2327}" type="slidenum">
              <a:rPr lang="en-US" altLang="en-US">
                <a:latin typeface="Times New Roman" pitchFamily="18" charset="0"/>
              </a:rPr>
              <a:pPr/>
              <a:t>5</a:t>
            </a:fld>
            <a:endParaRPr lang="en-US" altLang="en-US">
              <a:latin typeface="Times New Roman" pitchFamily="18" charset="0"/>
            </a:endParaRPr>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811BC55A-1680-451A-9AA2-450B2AECB12B}" type="slidenum">
              <a:rPr lang="en-US" altLang="en-US">
                <a:latin typeface="Times New Roman" pitchFamily="18" charset="0"/>
              </a:rPr>
              <a:pPr/>
              <a:t>6</a:t>
            </a:fld>
            <a:endParaRPr lang="en-US" altLang="en-US">
              <a:latin typeface="Times New Roman" pitchFamily="18"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B3B82465-A135-4701-A001-81CA3F4A402D}" type="slidenum">
              <a:rPr lang="en-US" altLang="en-US">
                <a:latin typeface="Times New Roman" pitchFamily="18" charset="0"/>
              </a:rPr>
              <a:pPr/>
              <a:t>7</a:t>
            </a:fld>
            <a:endParaRPr lang="en-US" altLang="en-US">
              <a:latin typeface="Times New Roman" pitchFamily="18"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AE1AC61-28BC-45CC-8B20-A483FBDB2BD9}" type="slidenum">
              <a:rPr lang="en-US" altLang="en-US">
                <a:latin typeface="Times New Roman" pitchFamily="18" charset="0"/>
              </a:rPr>
              <a:pPr/>
              <a:t>11</a:t>
            </a:fld>
            <a:endParaRPr lang="en-US" altLang="en-US">
              <a:latin typeface="Times New Roman" pitchFamily="18"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148B31E-C07A-4DF3-A257-54E6158E7CB9}" type="slidenum">
              <a:rPr lang="en-US" altLang="en-US">
                <a:latin typeface="Times New Roman" pitchFamily="18" charset="0"/>
              </a:rPr>
              <a:pPr/>
              <a:t>12</a:t>
            </a:fld>
            <a:endParaRPr lang="en-US" altLang="en-US">
              <a:latin typeface="Times New Roman" pitchFamily="18"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86950AB-4FF1-4432-8081-12150ED2EEFD}" type="slidenum">
              <a:rPr lang="en-US" altLang="en-US">
                <a:latin typeface="Times New Roman" pitchFamily="18" charset="0"/>
              </a:rPr>
              <a:pPr/>
              <a:t>13</a:t>
            </a:fld>
            <a:endParaRPr lang="en-US" altLang="en-US">
              <a:latin typeface="Times New Roman" pitchFamily="18"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82CD041-1877-4B8E-9E78-0958A511AD62}" type="slidenum">
              <a:rPr lang="en-US" altLang="en-US">
                <a:latin typeface="Times New Roman" pitchFamily="18" charset="0"/>
              </a:rPr>
              <a:pPr/>
              <a:t>15</a:t>
            </a:fld>
            <a:endParaRPr lang="en-US" altLang="en-US">
              <a:latin typeface="Times New Roman" pitchFamily="18"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4/29/2020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4/29/2020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dirty="0"/>
              <a:t>Synchronization Tools</a:t>
            </a:r>
            <a:endParaRPr lang="en-US" sz="1800"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2209</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42004555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08</a:t>
                      </a:r>
                      <a:endParaRPr lang="en-US" dirty="0"/>
                    </a:p>
                  </a:txBody>
                  <a:tcPr/>
                </a:tc>
                <a:tc>
                  <a:txBody>
                    <a:bodyPr/>
                    <a:lstStyle/>
                    <a:p>
                      <a:r>
                        <a:rPr lang="en-US" dirty="0"/>
                        <a:t>Week No:</a:t>
                      </a:r>
                    </a:p>
                  </a:txBody>
                  <a:tcPr/>
                </a:tc>
                <a:tc>
                  <a:txBody>
                    <a:bodyPr/>
                    <a:lstStyle/>
                    <a:p>
                      <a:r>
                        <a:rPr lang="en-US" dirty="0" smtClean="0"/>
                        <a:t>08</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Operating Systems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noChangeArrowheads="1"/>
          </p:cNvSpPr>
          <p:nvPr>
            <p:ph type="title"/>
          </p:nvPr>
        </p:nvSpPr>
        <p:spPr/>
        <p:txBody>
          <a:bodyPr>
            <a:normAutofit/>
          </a:bodyPr>
          <a:lstStyle/>
          <a:p>
            <a:pPr algn="l"/>
            <a:r>
              <a:rPr lang="en-US" altLang="en-US" smtClean="0"/>
              <a:t>Critical Section</a:t>
            </a:r>
          </a:p>
        </p:txBody>
      </p:sp>
      <p:sp>
        <p:nvSpPr>
          <p:cNvPr id="21506" name="Content Placeholder 2"/>
          <p:cNvSpPr>
            <a:spLocks noGrp="1" noChangeArrowheads="1"/>
          </p:cNvSpPr>
          <p:nvPr>
            <p:ph idx="1"/>
          </p:nvPr>
        </p:nvSpPr>
        <p:spPr>
          <a:xfrm>
            <a:off x="284163" y="1908131"/>
            <a:ext cx="7076747" cy="3992563"/>
          </a:xfrm>
        </p:spPr>
        <p:txBody>
          <a:bodyPr/>
          <a:lstStyle/>
          <a:p>
            <a:pPr>
              <a:buFont typeface="Wingdings" pitchFamily="2" charset="2"/>
              <a:buChar char="q"/>
            </a:pPr>
            <a:r>
              <a:rPr lang="en-US" altLang="en-US" dirty="0" smtClean="0"/>
              <a:t>General structure of process </a:t>
            </a:r>
            <a:r>
              <a:rPr lang="en-US" altLang="en-US" b="1" i="1" dirty="0" smtClean="0"/>
              <a:t>P</a:t>
            </a:r>
            <a:r>
              <a:rPr lang="en-US" altLang="en-US" b="1" i="1" baseline="-25000" dirty="0" smtClean="0"/>
              <a:t>i  </a:t>
            </a:r>
            <a:endParaRPr lang="en-US" altLang="en-US" dirty="0" smtClean="0"/>
          </a:p>
          <a:p>
            <a:pPr>
              <a:buFont typeface="Wingdings" pitchFamily="2" charset="2"/>
              <a:buChar char="q"/>
            </a:pPr>
            <a:endParaRPr lang="en-US" altLang="en-US" b="1" dirty="0" smtClean="0">
              <a:solidFill>
                <a:srgbClr val="0000FF"/>
              </a:solidFill>
            </a:endParaRPr>
          </a:p>
        </p:txBody>
      </p:sp>
      <p:pic>
        <p:nvPicPr>
          <p:cNvPr id="21507" name="Picture 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174289" y="2565205"/>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2701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normAutofit/>
          </a:bodyPr>
          <a:lstStyle/>
          <a:p>
            <a:pPr algn="l" eaLnBrk="1" hangingPunct="1"/>
            <a:r>
              <a:rPr lang="en-US" altLang="en-US" smtClean="0"/>
              <a:t>Solution to Critical-Section Problem</a:t>
            </a:r>
          </a:p>
        </p:txBody>
      </p:sp>
      <p:sp>
        <p:nvSpPr>
          <p:cNvPr id="22530" name="Rectangle 3"/>
          <p:cNvSpPr>
            <a:spLocks noGrp="1" noChangeArrowheads="1"/>
          </p:cNvSpPr>
          <p:nvPr>
            <p:ph idx="1"/>
          </p:nvPr>
        </p:nvSpPr>
        <p:spPr>
          <a:xfrm>
            <a:off x="284163" y="2033391"/>
            <a:ext cx="8574087" cy="3992563"/>
          </a:xfrm>
        </p:spPr>
        <p:txBody>
          <a:bodyPr>
            <a:normAutofit fontScale="92500" lnSpcReduction="20000"/>
          </a:bodyPr>
          <a:lstStyle/>
          <a:p>
            <a:pPr>
              <a:buFont typeface="Monotype Sorts" pitchFamily="-84" charset="2"/>
              <a:buNone/>
            </a:pPr>
            <a:r>
              <a:rPr lang="en-US" altLang="en-US" dirty="0" smtClean="0">
                <a:solidFill>
                  <a:srgbClr val="000000"/>
                </a:solidFill>
              </a:rPr>
              <a:t>1.   </a:t>
            </a:r>
            <a:r>
              <a:rPr lang="en-US" altLang="en-US" b="1" dirty="0" smtClean="0">
                <a:solidFill>
                  <a:srgbClr val="3366FF"/>
                </a:solidFill>
              </a:rPr>
              <a:t>Mutual Exclusion </a:t>
            </a:r>
            <a:r>
              <a:rPr lang="en-US" altLang="en-US" dirty="0" smtClean="0"/>
              <a:t>- If process </a:t>
            </a:r>
            <a:r>
              <a:rPr lang="en-US" altLang="en-US" b="1" i="1" dirty="0" smtClean="0"/>
              <a:t>P</a:t>
            </a:r>
            <a:r>
              <a:rPr lang="en-US" altLang="en-US" b="1" i="1" baseline="-25000" dirty="0" smtClean="0"/>
              <a:t>i</a:t>
            </a:r>
            <a:r>
              <a:rPr lang="en-US" altLang="en-US" b="1" dirty="0" smtClean="0"/>
              <a:t> </a:t>
            </a:r>
            <a:r>
              <a:rPr lang="en-US" altLang="en-US" dirty="0" smtClean="0"/>
              <a:t>is executing in its critical section, then no other processes can be executing in their critical sections</a:t>
            </a:r>
          </a:p>
          <a:p>
            <a:pPr>
              <a:buFont typeface="Monotype Sorts" pitchFamily="-84" charset="2"/>
              <a:buNone/>
            </a:pPr>
            <a:r>
              <a:rPr lang="en-US" altLang="en-US" dirty="0" smtClean="0">
                <a:solidFill>
                  <a:srgbClr val="000000"/>
                </a:solidFill>
              </a:rPr>
              <a:t>2.   </a:t>
            </a:r>
            <a:r>
              <a:rPr lang="en-US" altLang="en-US" b="1" dirty="0" smtClean="0">
                <a:solidFill>
                  <a:srgbClr val="3366FF"/>
                </a:solidFill>
              </a:rPr>
              <a:t>Progress</a:t>
            </a:r>
            <a:r>
              <a:rPr lang="en-US" altLang="en-US" b="1" dirty="0" smtClean="0"/>
              <a:t> </a:t>
            </a:r>
            <a:r>
              <a:rPr lang="en-US" altLang="en-US" dirty="0"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altLang="en-US" dirty="0" smtClean="0"/>
              <a:t>3.  </a:t>
            </a:r>
            <a:r>
              <a:rPr lang="en-US" altLang="en-US" b="1" dirty="0" smtClean="0">
                <a:solidFill>
                  <a:srgbClr val="3366FF"/>
                </a:solidFill>
              </a:rPr>
              <a:t>Bounded Waiting </a:t>
            </a:r>
            <a:r>
              <a:rPr lang="en-US" altLang="en-US" dirty="0" smtClean="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itchFamily="18" charset="2"/>
              <a:buChar char=""/>
            </a:pPr>
            <a:r>
              <a:rPr lang="en-US" altLang="en-US" dirty="0" smtClean="0"/>
              <a:t>Assume that each process executes at a nonzero speed </a:t>
            </a:r>
          </a:p>
          <a:p>
            <a:pPr marL="795338" lvl="1" indent="-338138">
              <a:buSzPct val="125000"/>
              <a:buFont typeface="Wingdings 2" pitchFamily="18" charset="2"/>
              <a:buChar char=""/>
            </a:pPr>
            <a:r>
              <a:rPr lang="en-US" altLang="en-US" dirty="0" smtClean="0"/>
              <a:t>No assumption concerning </a:t>
            </a:r>
            <a:r>
              <a:rPr lang="en-US" altLang="en-US" b="1" dirty="0" smtClean="0">
                <a:solidFill>
                  <a:srgbClr val="3366FF"/>
                </a:solidFill>
              </a:rPr>
              <a:t>relative speed </a:t>
            </a:r>
            <a:r>
              <a:rPr lang="en-US" altLang="en-US" dirty="0" smtClean="0"/>
              <a:t>of the</a:t>
            </a:r>
            <a:r>
              <a:rPr lang="en-US" altLang="en-US" b="1" dirty="0" smtClean="0"/>
              <a:t> </a:t>
            </a:r>
            <a:r>
              <a:rPr lang="en-US" altLang="en-US" b="1" i="1" dirty="0" smtClean="0">
                <a:solidFill>
                  <a:srgbClr val="000000"/>
                </a:solidFill>
              </a:rPr>
              <a:t>n</a:t>
            </a:r>
            <a:r>
              <a:rPr lang="en-US" altLang="en-US" b="1" dirty="0" smtClean="0">
                <a:solidFill>
                  <a:srgbClr val="000000"/>
                </a:solidFill>
              </a:rPr>
              <a:t> </a:t>
            </a:r>
            <a:r>
              <a:rPr lang="en-US" altLang="en-US" dirty="0" smtClean="0"/>
              <a:t>processes</a:t>
            </a:r>
          </a:p>
        </p:txBody>
      </p:sp>
    </p:spTree>
    <p:extLst>
      <p:ext uri="{BB962C8B-B14F-4D97-AF65-F5344CB8AC3E}">
        <p14:creationId xmlns:p14="http://schemas.microsoft.com/office/powerpoint/2010/main" val="2559507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a:bodyPr>
          <a:lstStyle/>
          <a:p>
            <a:pPr algn="l" eaLnBrk="1" hangingPunct="1"/>
            <a:r>
              <a:rPr lang="en-US" altLang="en-US" smtClean="0"/>
              <a:t>Critical-Section Handling in OS </a:t>
            </a:r>
          </a:p>
        </p:txBody>
      </p:sp>
      <p:sp>
        <p:nvSpPr>
          <p:cNvPr id="24578" name="Rectangle 3"/>
          <p:cNvSpPr>
            <a:spLocks noGrp="1" noChangeArrowheads="1"/>
          </p:cNvSpPr>
          <p:nvPr>
            <p:ph idx="1"/>
          </p:nvPr>
        </p:nvSpPr>
        <p:spPr>
          <a:xfrm>
            <a:off x="284163" y="1995813"/>
            <a:ext cx="8574087" cy="3992563"/>
          </a:xfrm>
        </p:spPr>
        <p:txBody>
          <a:bodyPr/>
          <a:lstStyle/>
          <a:p>
            <a:pPr marL="0" indent="0">
              <a:buNone/>
            </a:pPr>
            <a:r>
              <a:rPr lang="en-US" altLang="en-US" dirty="0" smtClean="0"/>
              <a:t>Two approaches depending on if kernel is preemptive or non-  preemptive </a:t>
            </a:r>
          </a:p>
          <a:p>
            <a:pPr lvl="1">
              <a:buSzPct val="125000"/>
              <a:buFont typeface="Wingdings" pitchFamily="2" charset="2"/>
              <a:buChar char="q"/>
            </a:pPr>
            <a:r>
              <a:rPr lang="en-US" altLang="en-US" b="1" dirty="0" smtClean="0">
                <a:solidFill>
                  <a:srgbClr val="3366FF"/>
                </a:solidFill>
              </a:rPr>
              <a:t>Preemptive</a:t>
            </a:r>
            <a:r>
              <a:rPr lang="en-US" altLang="en-US" sz="1400" dirty="0" smtClean="0"/>
              <a:t> </a:t>
            </a:r>
            <a:r>
              <a:rPr lang="en-US" altLang="en-US" dirty="0" smtClean="0"/>
              <a:t>– allows preemption of process when running in kernel mode</a:t>
            </a:r>
          </a:p>
          <a:p>
            <a:pPr lvl="1">
              <a:buSzPct val="125000"/>
              <a:buFont typeface="Wingdings" pitchFamily="2" charset="2"/>
              <a:buChar char="q"/>
            </a:pPr>
            <a:r>
              <a:rPr lang="en-US" altLang="en-US" b="1" dirty="0" smtClean="0">
                <a:solidFill>
                  <a:srgbClr val="3366FF"/>
                </a:solidFill>
              </a:rPr>
              <a:t>Non-preemptive </a:t>
            </a:r>
            <a:r>
              <a:rPr lang="en-US" altLang="en-US" dirty="0" smtClean="0"/>
              <a:t>– runs until exits kernel mode, blocks, or voluntarily yields CPU</a:t>
            </a:r>
          </a:p>
          <a:p>
            <a:pPr marL="1141412" lvl="2" indent="-342900">
              <a:buSzPct val="125000"/>
              <a:buFont typeface="Wingdings" pitchFamily="2" charset="2"/>
              <a:buChar char="q"/>
            </a:pPr>
            <a:r>
              <a:rPr lang="en-US" altLang="en-US" dirty="0" smtClean="0"/>
              <a:t>Essentially free of race conditions in kernel mode</a:t>
            </a:r>
          </a:p>
        </p:txBody>
      </p:sp>
    </p:spTree>
    <p:extLst>
      <p:ext uri="{BB962C8B-B14F-4D97-AF65-F5344CB8AC3E}">
        <p14:creationId xmlns:p14="http://schemas.microsoft.com/office/powerpoint/2010/main" val="3042586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normAutofit/>
          </a:bodyPr>
          <a:lstStyle/>
          <a:p>
            <a:pPr algn="l" eaLnBrk="1" hangingPunct="1"/>
            <a:r>
              <a:rPr lang="en-US" altLang="en-US" dirty="0" smtClean="0"/>
              <a:t>Peterson’</a:t>
            </a:r>
            <a:r>
              <a:rPr lang="en-US" altLang="ja-JP" dirty="0" smtClean="0"/>
              <a:t>s Solution</a:t>
            </a:r>
            <a:endParaRPr lang="en-US" altLang="en-US" dirty="0" smtClean="0"/>
          </a:p>
        </p:txBody>
      </p:sp>
      <p:sp>
        <p:nvSpPr>
          <p:cNvPr id="26626" name="Rectangle 3"/>
          <p:cNvSpPr>
            <a:spLocks noGrp="1" noChangeArrowheads="1"/>
          </p:cNvSpPr>
          <p:nvPr>
            <p:ph idx="1"/>
          </p:nvPr>
        </p:nvSpPr>
        <p:spPr>
          <a:xfrm>
            <a:off x="284163" y="1895605"/>
            <a:ext cx="8574087" cy="3992563"/>
          </a:xfrm>
        </p:spPr>
        <p:txBody>
          <a:bodyPr>
            <a:normAutofit fontScale="85000" lnSpcReduction="20000"/>
          </a:bodyPr>
          <a:lstStyle/>
          <a:p>
            <a:pPr>
              <a:lnSpc>
                <a:spcPct val="90000"/>
              </a:lnSpc>
              <a:buFont typeface="Wingdings" pitchFamily="2" charset="2"/>
              <a:buChar char="q"/>
              <a:tabLst>
                <a:tab pos="739775" algn="l"/>
                <a:tab pos="1020763" algn="l"/>
                <a:tab pos="1257300" algn="l"/>
              </a:tabLst>
            </a:pPr>
            <a:r>
              <a:rPr lang="en-US" altLang="en-US" dirty="0" smtClean="0"/>
              <a:t>Not guaranteed to work on modern architectures! (But good algorithmic  description of solving the problem)</a:t>
            </a:r>
            <a:endParaRPr lang="en-US" altLang="en-US" sz="800" dirty="0" smtClean="0"/>
          </a:p>
          <a:p>
            <a:pPr>
              <a:lnSpc>
                <a:spcPct val="90000"/>
              </a:lnSpc>
              <a:buFont typeface="Wingdings" pitchFamily="2" charset="2"/>
              <a:buChar char="q"/>
              <a:tabLst>
                <a:tab pos="739775" algn="l"/>
                <a:tab pos="1020763" algn="l"/>
                <a:tab pos="1257300" algn="l"/>
              </a:tabLst>
            </a:pPr>
            <a:r>
              <a:rPr lang="en-US" altLang="en-US" dirty="0" smtClean="0"/>
              <a:t>Two process solution</a:t>
            </a:r>
            <a:endParaRPr lang="en-US" altLang="en-US" sz="800" dirty="0" smtClean="0"/>
          </a:p>
          <a:p>
            <a:pPr>
              <a:lnSpc>
                <a:spcPct val="90000"/>
              </a:lnSpc>
              <a:buFont typeface="Wingdings" pitchFamily="2" charset="2"/>
              <a:buChar char="q"/>
              <a:tabLst>
                <a:tab pos="739775" algn="l"/>
                <a:tab pos="1020763" algn="l"/>
                <a:tab pos="1257300" algn="l"/>
              </a:tabLst>
            </a:pPr>
            <a:r>
              <a:rPr lang="en-US" altLang="en-US" dirty="0" smtClean="0"/>
              <a:t>Assume that the </a:t>
            </a:r>
            <a:r>
              <a:rPr lang="en-US" altLang="en-US" sz="2000" b="1" dirty="0" smtClean="0">
                <a:latin typeface="Courier New" pitchFamily="49" charset="0"/>
              </a:rPr>
              <a:t>load</a:t>
            </a:r>
            <a:r>
              <a:rPr lang="en-US" altLang="en-US" dirty="0" smtClean="0">
                <a:latin typeface="Courier New" pitchFamily="49" charset="0"/>
              </a:rPr>
              <a:t> </a:t>
            </a:r>
            <a:r>
              <a:rPr lang="en-US" altLang="en-US" dirty="0" smtClean="0"/>
              <a:t>and </a:t>
            </a:r>
            <a:r>
              <a:rPr lang="en-US" altLang="en-US" sz="2000" b="1" dirty="0" smtClean="0">
                <a:latin typeface="Courier New" pitchFamily="49" charset="0"/>
              </a:rPr>
              <a:t>store</a:t>
            </a:r>
            <a:r>
              <a:rPr lang="en-US" altLang="en-US" dirty="0" smtClean="0"/>
              <a:t> machine-language instructions are atomic; that is, cannot be interrupted</a:t>
            </a:r>
            <a:endParaRPr lang="en-US" altLang="en-US" sz="800" dirty="0" smtClean="0"/>
          </a:p>
          <a:p>
            <a:pPr>
              <a:lnSpc>
                <a:spcPct val="90000"/>
              </a:lnSpc>
              <a:buFont typeface="Wingdings" pitchFamily="2" charset="2"/>
              <a:buChar char="q"/>
              <a:tabLst>
                <a:tab pos="739775" algn="l"/>
                <a:tab pos="1020763" algn="l"/>
                <a:tab pos="1257300" algn="l"/>
              </a:tabLst>
            </a:pPr>
            <a:r>
              <a:rPr lang="en-US" altLang="en-US" dirty="0" smtClean="0">
                <a:solidFill>
                  <a:srgbClr val="000000"/>
                </a:solidFill>
              </a:rPr>
              <a:t>The two processes share two variables:</a:t>
            </a:r>
          </a:p>
          <a:p>
            <a:pPr lvl="1">
              <a:lnSpc>
                <a:spcPct val="90000"/>
              </a:lnSpc>
              <a:buFont typeface="Wingdings" pitchFamily="2" charset="2"/>
              <a:buChar char="q"/>
              <a:tabLst>
                <a:tab pos="739775" algn="l"/>
                <a:tab pos="1020763" algn="l"/>
                <a:tab pos="1257300" algn="l"/>
              </a:tabLst>
            </a:pPr>
            <a:r>
              <a:rPr lang="en-US" altLang="en-US" sz="1600" b="1" dirty="0" err="1" smtClean="0">
                <a:latin typeface="Courier New" pitchFamily="49" charset="0"/>
              </a:rPr>
              <a:t>int</a:t>
            </a:r>
            <a:r>
              <a:rPr lang="en-US" altLang="en-US" sz="1600" b="1" dirty="0" smtClean="0">
                <a:latin typeface="Courier New" pitchFamily="49" charset="0"/>
              </a:rPr>
              <a:t> turn; </a:t>
            </a:r>
          </a:p>
          <a:p>
            <a:pPr lvl="1">
              <a:lnSpc>
                <a:spcPct val="90000"/>
              </a:lnSpc>
              <a:buFont typeface="Wingdings" pitchFamily="2" charset="2"/>
              <a:buChar char="q"/>
              <a:tabLst>
                <a:tab pos="739775" algn="l"/>
                <a:tab pos="1020763" algn="l"/>
                <a:tab pos="1257300" algn="l"/>
              </a:tabLst>
            </a:pPr>
            <a:r>
              <a:rPr lang="en-US" altLang="en-US" sz="1600" b="1" dirty="0" err="1" smtClean="0">
                <a:latin typeface="Courier New" pitchFamily="49" charset="0"/>
              </a:rPr>
              <a:t>boolean</a:t>
            </a:r>
            <a:r>
              <a:rPr lang="en-US" altLang="en-US" sz="1600" b="1" dirty="0" smtClean="0">
                <a:latin typeface="Courier New" pitchFamily="49" charset="0"/>
              </a:rPr>
              <a:t> flag[2]</a:t>
            </a:r>
          </a:p>
          <a:p>
            <a:pPr lvl="1">
              <a:lnSpc>
                <a:spcPct val="90000"/>
              </a:lnSpc>
              <a:buFont typeface="Wingdings" pitchFamily="2" charset="2"/>
              <a:buChar char="q"/>
              <a:tabLst>
                <a:tab pos="739775" algn="l"/>
                <a:tab pos="1020763" algn="l"/>
                <a:tab pos="1257300" algn="l"/>
              </a:tabLst>
            </a:pPr>
            <a:endParaRPr lang="en-US" altLang="en-US" sz="800" b="1" dirty="0" smtClean="0">
              <a:solidFill>
                <a:srgbClr val="000000"/>
              </a:solidFill>
            </a:endParaRPr>
          </a:p>
          <a:p>
            <a:pPr>
              <a:lnSpc>
                <a:spcPct val="90000"/>
              </a:lnSpc>
              <a:buFont typeface="Wingdings" pitchFamily="2" charset="2"/>
              <a:buChar char="q"/>
              <a:tabLst>
                <a:tab pos="739775" algn="l"/>
                <a:tab pos="1020763" algn="l"/>
                <a:tab pos="1257300" algn="l"/>
              </a:tabLst>
            </a:pPr>
            <a:r>
              <a:rPr lang="en-US" altLang="en-US" dirty="0" smtClean="0">
                <a:solidFill>
                  <a:srgbClr val="000000"/>
                </a:solidFill>
              </a:rPr>
              <a:t>The variable </a:t>
            </a:r>
            <a:r>
              <a:rPr lang="en-US" altLang="en-US" sz="1600" b="1" dirty="0" smtClean="0">
                <a:latin typeface="Courier New" pitchFamily="49" charset="0"/>
              </a:rPr>
              <a:t>turn</a:t>
            </a:r>
            <a:r>
              <a:rPr lang="en-US" altLang="en-US" dirty="0" smtClean="0">
                <a:solidFill>
                  <a:srgbClr val="000000"/>
                </a:solidFill>
              </a:rPr>
              <a:t> indicates whose turn it is to enter the critical section</a:t>
            </a:r>
            <a:endParaRPr lang="en-US" altLang="en-US" sz="800" dirty="0" smtClean="0">
              <a:solidFill>
                <a:srgbClr val="000000"/>
              </a:solidFill>
            </a:endParaRPr>
          </a:p>
          <a:p>
            <a:pPr>
              <a:lnSpc>
                <a:spcPct val="90000"/>
              </a:lnSpc>
              <a:buFont typeface="Wingdings" pitchFamily="2" charset="2"/>
              <a:buChar char="q"/>
              <a:tabLst>
                <a:tab pos="739775" algn="l"/>
                <a:tab pos="1020763" algn="l"/>
                <a:tab pos="1257300" algn="l"/>
              </a:tabLst>
            </a:pPr>
            <a:r>
              <a:rPr lang="en-US" altLang="en-US" dirty="0" smtClean="0">
                <a:solidFill>
                  <a:srgbClr val="000000"/>
                </a:solidFill>
              </a:rPr>
              <a:t>The </a:t>
            </a:r>
            <a:r>
              <a:rPr lang="en-US" altLang="en-US" sz="1600" b="1" dirty="0" smtClean="0">
                <a:latin typeface="Courier New" pitchFamily="49" charset="0"/>
              </a:rPr>
              <a:t>flag</a:t>
            </a:r>
            <a:r>
              <a:rPr lang="en-US" altLang="en-US" b="1" dirty="0" smtClean="0">
                <a:latin typeface="Courier New" pitchFamily="49" charset="0"/>
              </a:rPr>
              <a:t> </a:t>
            </a:r>
            <a:r>
              <a:rPr lang="en-US" altLang="en-US" dirty="0" smtClean="0">
                <a:solidFill>
                  <a:srgbClr val="000000"/>
                </a:solidFill>
              </a:rPr>
              <a:t>array is used to indicate if a process is ready to enter the critical section. </a:t>
            </a:r>
            <a:r>
              <a:rPr lang="en-US" altLang="en-US" sz="1600" b="1" dirty="0" smtClean="0">
                <a:latin typeface="Courier New" pitchFamily="49" charset="0"/>
              </a:rPr>
              <a:t>flag[i] = </a:t>
            </a:r>
            <a:r>
              <a:rPr lang="en-US" altLang="en-US" sz="1600" b="1" i="1" dirty="0" smtClean="0">
                <a:latin typeface="Courier New" pitchFamily="49" charset="0"/>
              </a:rPr>
              <a:t>true</a:t>
            </a:r>
            <a:r>
              <a:rPr lang="en-US" altLang="en-US" sz="1600" dirty="0" smtClean="0">
                <a:solidFill>
                  <a:srgbClr val="000000"/>
                </a:solidFill>
              </a:rPr>
              <a:t>  </a:t>
            </a:r>
            <a:r>
              <a:rPr lang="en-US" altLang="en-US" dirty="0" smtClean="0">
                <a:solidFill>
                  <a:srgbClr val="000000"/>
                </a:solidFill>
              </a:rPr>
              <a:t>implies that process </a:t>
            </a:r>
            <a:r>
              <a:rPr lang="en-US" altLang="en-US" sz="2000" b="1" dirty="0" smtClean="0">
                <a:solidFill>
                  <a:srgbClr val="000000"/>
                </a:solidFill>
                <a:latin typeface="Courier New" pitchFamily="49" charset="0"/>
              </a:rPr>
              <a:t>P</a:t>
            </a:r>
            <a:r>
              <a:rPr lang="en-US" altLang="en-US" sz="2000" b="1" baseline="-25000" dirty="0" smtClean="0">
                <a:solidFill>
                  <a:srgbClr val="000000"/>
                </a:solidFill>
                <a:latin typeface="Courier New" pitchFamily="49" charset="0"/>
              </a:rPr>
              <a:t>i</a:t>
            </a:r>
            <a:r>
              <a:rPr lang="en-US" altLang="en-US" dirty="0" smtClean="0">
                <a:solidFill>
                  <a:srgbClr val="000000"/>
                </a:solidFill>
              </a:rPr>
              <a:t> is ready!</a:t>
            </a:r>
          </a:p>
        </p:txBody>
      </p:sp>
    </p:spTree>
    <p:extLst>
      <p:ext uri="{BB962C8B-B14F-4D97-AF65-F5344CB8AC3E}">
        <p14:creationId xmlns:p14="http://schemas.microsoft.com/office/powerpoint/2010/main" val="2295920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noChangeArrowheads="1"/>
          </p:cNvSpPr>
          <p:nvPr>
            <p:ph type="title"/>
          </p:nvPr>
        </p:nvSpPr>
        <p:spPr/>
        <p:txBody>
          <a:bodyPr/>
          <a:lstStyle/>
          <a:p>
            <a:pPr algn="l"/>
            <a:r>
              <a:rPr lang="en-US" altLang="en-US" smtClean="0"/>
              <a:t>Algorithm for Process </a:t>
            </a:r>
            <a:r>
              <a:rPr lang="en-US" altLang="en-US" smtClean="0">
                <a:solidFill>
                  <a:srgbClr val="0000FF"/>
                </a:solidFill>
              </a:rPr>
              <a:t>P</a:t>
            </a:r>
            <a:r>
              <a:rPr lang="en-US" altLang="en-US" baseline="-25000" smtClean="0">
                <a:solidFill>
                  <a:srgbClr val="0000FF"/>
                </a:solidFill>
              </a:rPr>
              <a:t>i</a:t>
            </a:r>
            <a:endParaRPr lang="en-US" altLang="en-US" smtClean="0"/>
          </a:p>
        </p:txBody>
      </p:sp>
      <p:sp>
        <p:nvSpPr>
          <p:cNvPr id="28674" name="Rectangle 3"/>
          <p:cNvSpPr>
            <a:spLocks noChangeArrowheads="1"/>
          </p:cNvSpPr>
          <p:nvPr/>
        </p:nvSpPr>
        <p:spPr bwMode="auto">
          <a:xfrm>
            <a:off x="284163" y="2029150"/>
            <a:ext cx="6027738"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b="1" dirty="0">
                <a:solidFill>
                  <a:srgbClr val="000000"/>
                </a:solidFill>
                <a:latin typeface="Courier New" pitchFamily="49" charset="0"/>
              </a:rPr>
              <a:t>while (true){ </a:t>
            </a:r>
          </a:p>
          <a:p>
            <a:pPr>
              <a:buFont typeface="Monotype Sorts" pitchFamily="-84" charset="2"/>
              <a:buNone/>
            </a:pPr>
            <a:r>
              <a:rPr lang="en-US" altLang="en-US" b="1" dirty="0">
                <a:solidFill>
                  <a:srgbClr val="000000"/>
                </a:solidFill>
                <a:latin typeface="Courier New" pitchFamily="49" charset="0"/>
              </a:rPr>
              <a:t>	flag[i] = true; </a:t>
            </a:r>
          </a:p>
          <a:p>
            <a:pPr>
              <a:buFont typeface="Monotype Sorts" pitchFamily="-84" charset="2"/>
              <a:buNone/>
            </a:pPr>
            <a:r>
              <a:rPr lang="en-US" altLang="en-US" b="1" dirty="0">
                <a:solidFill>
                  <a:srgbClr val="000000"/>
                </a:solidFill>
                <a:latin typeface="Courier New" pitchFamily="49" charset="0"/>
              </a:rPr>
              <a:t>	turn = j; </a:t>
            </a:r>
          </a:p>
          <a:p>
            <a:pPr>
              <a:buFont typeface="Monotype Sorts" pitchFamily="-84" charset="2"/>
              <a:buNone/>
            </a:pPr>
            <a:r>
              <a:rPr lang="en-US" altLang="en-US" b="1" dirty="0">
                <a:solidFill>
                  <a:srgbClr val="000000"/>
                </a:solidFill>
                <a:latin typeface="Courier New" pitchFamily="49" charset="0"/>
              </a:rPr>
              <a:t>	while (flag[j] &amp;&amp; turn = = j)</a:t>
            </a:r>
          </a:p>
          <a:p>
            <a:pPr>
              <a:buFont typeface="Monotype Sorts" pitchFamily="-84" charset="2"/>
              <a:buNone/>
            </a:pPr>
            <a:r>
              <a:rPr lang="en-US" altLang="en-US" b="1" dirty="0">
                <a:solidFill>
                  <a:srgbClr val="000000"/>
                </a:solidFill>
                <a:latin typeface="Courier New" pitchFamily="49" charset="0"/>
              </a:rPr>
              <a:t>		;</a:t>
            </a:r>
          </a:p>
          <a:p>
            <a:pPr>
              <a:buFont typeface="Monotype Sorts" pitchFamily="-84" charset="2"/>
              <a:buNone/>
            </a:pPr>
            <a:endParaRPr lang="en-US" altLang="en-US" b="1" dirty="0">
              <a:solidFill>
                <a:srgbClr val="000000"/>
              </a:solidFill>
              <a:latin typeface="Courier New" pitchFamily="49" charset="0"/>
            </a:endParaRPr>
          </a:p>
          <a:p>
            <a:pPr>
              <a:buFont typeface="Monotype Sorts" pitchFamily="-84" charset="2"/>
              <a:buNone/>
            </a:pPr>
            <a:r>
              <a:rPr lang="en-US" altLang="en-US" b="1" dirty="0">
                <a:solidFill>
                  <a:srgbClr val="000000"/>
                </a:solidFill>
                <a:latin typeface="Courier New" pitchFamily="49" charset="0"/>
              </a:rPr>
              <a:t>	/* critical section */</a:t>
            </a:r>
          </a:p>
          <a:p>
            <a:pPr>
              <a:buFont typeface="Monotype Sorts" pitchFamily="-84" charset="2"/>
              <a:buNone/>
            </a:pPr>
            <a:r>
              <a:rPr lang="en-US" altLang="en-US" b="1" dirty="0">
                <a:solidFill>
                  <a:srgbClr val="000000"/>
                </a:solidFill>
                <a:latin typeface="Courier New" pitchFamily="49" charset="0"/>
              </a:rPr>
              <a:t> </a:t>
            </a:r>
          </a:p>
          <a:p>
            <a:pPr>
              <a:buFont typeface="Monotype Sorts" pitchFamily="-84" charset="2"/>
              <a:buNone/>
            </a:pPr>
            <a:r>
              <a:rPr lang="en-US" altLang="en-US" b="1" dirty="0">
                <a:solidFill>
                  <a:srgbClr val="000000"/>
                </a:solidFill>
                <a:latin typeface="Courier New" pitchFamily="49" charset="0"/>
              </a:rPr>
              <a:t>	flag[i] = false;</a:t>
            </a:r>
          </a:p>
          <a:p>
            <a:pPr>
              <a:buFont typeface="Monotype Sorts" pitchFamily="-84" charset="2"/>
              <a:buNone/>
            </a:pPr>
            <a:r>
              <a:rPr lang="en-US" altLang="en-US" b="1" dirty="0">
                <a:solidFill>
                  <a:srgbClr val="000000"/>
                </a:solidFill>
                <a:latin typeface="Courier New" pitchFamily="49" charset="0"/>
              </a:rPr>
              <a:t> </a:t>
            </a:r>
          </a:p>
          <a:p>
            <a:pPr>
              <a:buFont typeface="Monotype Sorts" pitchFamily="-84" charset="2"/>
              <a:buNone/>
            </a:pPr>
            <a:r>
              <a:rPr lang="en-US" altLang="en-US" b="1" dirty="0">
                <a:solidFill>
                  <a:srgbClr val="000000"/>
                </a:solidFill>
                <a:latin typeface="Courier New" pitchFamily="49" charset="0"/>
              </a:rPr>
              <a:t>	/* remainder section */</a:t>
            </a:r>
          </a:p>
          <a:p>
            <a:pPr>
              <a:buFont typeface="Monotype Sorts" pitchFamily="-84" charset="2"/>
              <a:buNone/>
            </a:pPr>
            <a:r>
              <a:rPr lang="en-US" altLang="en-US" b="1" dirty="0">
                <a:solidFill>
                  <a:srgbClr val="000000"/>
                </a:solidFill>
                <a:latin typeface="Courier New" pitchFamily="49" charset="0"/>
              </a:rPr>
              <a:t> </a:t>
            </a:r>
          </a:p>
          <a:p>
            <a:pPr>
              <a:buFont typeface="Monotype Sorts" pitchFamily="-84" charset="2"/>
              <a:buNone/>
            </a:pPr>
            <a:r>
              <a:rPr lang="en-US" altLang="en-US" b="1" dirty="0">
                <a:solidFill>
                  <a:srgbClr val="000000"/>
                </a:solidFill>
                <a:latin typeface="Courier New" pitchFamily="49" charset="0"/>
              </a:rPr>
              <a:t>}</a:t>
            </a:r>
          </a:p>
        </p:txBody>
      </p:sp>
      <p:sp>
        <p:nvSpPr>
          <p:cNvPr id="28675" name="Rectangle 7"/>
          <p:cNvSpPr>
            <a:spLocks noChangeArrowheads="1"/>
          </p:cNvSpPr>
          <p:nvPr/>
        </p:nvSpPr>
        <p:spPr bwMode="auto">
          <a:xfrm>
            <a:off x="1070019" y="3534892"/>
            <a:ext cx="3505200" cy="682625"/>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28676" name="Rectangle 8"/>
          <p:cNvSpPr>
            <a:spLocks noChangeArrowheads="1"/>
          </p:cNvSpPr>
          <p:nvPr/>
        </p:nvSpPr>
        <p:spPr bwMode="auto">
          <a:xfrm>
            <a:off x="1070019" y="4705785"/>
            <a:ext cx="3505200" cy="5222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694680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normAutofit/>
          </a:bodyPr>
          <a:lstStyle/>
          <a:p>
            <a:pPr algn="l"/>
            <a:r>
              <a:rPr lang="en-US" altLang="en-US" dirty="0" smtClean="0"/>
              <a:t>Peterson’</a:t>
            </a:r>
            <a:r>
              <a:rPr lang="en-US" altLang="ja-JP" dirty="0" smtClean="0"/>
              <a:t>s Solution </a:t>
            </a:r>
            <a:r>
              <a:rPr lang="en-US" altLang="en-US" sz="1600" dirty="0">
                <a:solidFill>
                  <a:prstClr val="white"/>
                </a:solidFill>
              </a:rPr>
              <a:t>(cont’d)</a:t>
            </a:r>
            <a:endParaRPr lang="en-US" altLang="en-US" dirty="0" smtClean="0"/>
          </a:p>
        </p:txBody>
      </p:sp>
      <p:sp>
        <p:nvSpPr>
          <p:cNvPr id="29698" name="Rectangle 3"/>
          <p:cNvSpPr>
            <a:spLocks noGrp="1" noChangeArrowheads="1"/>
          </p:cNvSpPr>
          <p:nvPr>
            <p:ph idx="1"/>
          </p:nvPr>
        </p:nvSpPr>
        <p:spPr>
          <a:xfrm>
            <a:off x="284163" y="2033391"/>
            <a:ext cx="8484056" cy="3992563"/>
          </a:xfrm>
        </p:spPr>
        <p:txBody>
          <a:bodyPr/>
          <a:lstStyle/>
          <a:p>
            <a:pPr>
              <a:buFont typeface="Wingdings" pitchFamily="2" charset="2"/>
              <a:buChar char="q"/>
            </a:pPr>
            <a:r>
              <a:rPr lang="en-US" altLang="en-US" dirty="0" smtClean="0">
                <a:solidFill>
                  <a:srgbClr val="000000"/>
                </a:solidFill>
              </a:rPr>
              <a:t>Provable that the three  CS requirement are met:</a:t>
            </a:r>
          </a:p>
          <a:p>
            <a:pPr>
              <a:buFont typeface="Monotype Sorts" pitchFamily="-84" charset="2"/>
              <a:buNone/>
            </a:pPr>
            <a:r>
              <a:rPr lang="en-US" altLang="en-US" dirty="0" smtClean="0">
                <a:solidFill>
                  <a:srgbClr val="000000"/>
                </a:solidFill>
              </a:rPr>
              <a:t>        1.   Mutual exclusion is preserved</a:t>
            </a:r>
          </a:p>
          <a:p>
            <a:pPr>
              <a:buFont typeface="Monotype Sorts" pitchFamily="-84" charset="2"/>
              <a:buNone/>
            </a:pPr>
            <a:r>
              <a:rPr lang="en-US" altLang="en-US" dirty="0" smtClean="0">
                <a:solidFill>
                  <a:srgbClr val="000000"/>
                </a:solidFill>
              </a:rPr>
              <a:t>                </a:t>
            </a:r>
            <a:r>
              <a:rPr lang="en-US" altLang="en-US" sz="2000" b="1" dirty="0" smtClean="0">
                <a:solidFill>
                  <a:srgbClr val="000000"/>
                </a:solidFill>
                <a:latin typeface="Courier New" pitchFamily="49" charset="0"/>
              </a:rPr>
              <a:t>P</a:t>
            </a:r>
            <a:r>
              <a:rPr lang="en-US" altLang="en-US" sz="2000" b="1" baseline="-25000" dirty="0" smtClean="0">
                <a:solidFill>
                  <a:srgbClr val="000000"/>
                </a:solidFill>
                <a:latin typeface="Courier New" pitchFamily="49" charset="0"/>
              </a:rPr>
              <a:t>i</a:t>
            </a:r>
            <a:r>
              <a:rPr lang="en-US" altLang="en-US" b="1" dirty="0" smtClean="0">
                <a:solidFill>
                  <a:srgbClr val="000000"/>
                </a:solidFill>
                <a:latin typeface="Courier New" pitchFamily="49" charset="0"/>
              </a:rPr>
              <a:t> </a:t>
            </a:r>
            <a:r>
              <a:rPr lang="en-US" altLang="en-US" dirty="0" smtClean="0">
                <a:solidFill>
                  <a:srgbClr val="000000"/>
                </a:solidFill>
              </a:rPr>
              <a:t>enters CS only if:</a:t>
            </a:r>
          </a:p>
          <a:p>
            <a:pPr>
              <a:buFont typeface="Monotype Sorts" pitchFamily="-84" charset="2"/>
              <a:buNone/>
            </a:pPr>
            <a:r>
              <a:rPr lang="en-US" altLang="en-US" dirty="0" smtClean="0">
                <a:solidFill>
                  <a:srgbClr val="000000"/>
                </a:solidFill>
              </a:rPr>
              <a:t>                either </a:t>
            </a:r>
            <a:r>
              <a:rPr lang="en-US" altLang="en-US" b="1" dirty="0" smtClean="0">
                <a:solidFill>
                  <a:srgbClr val="000000"/>
                </a:solidFill>
                <a:latin typeface="Courier New" pitchFamily="49" charset="0"/>
              </a:rPr>
              <a:t>flag[j] = false </a:t>
            </a:r>
            <a:r>
              <a:rPr lang="en-US" altLang="en-US" dirty="0" smtClean="0">
                <a:solidFill>
                  <a:srgbClr val="000000"/>
                </a:solidFill>
              </a:rPr>
              <a:t>or</a:t>
            </a:r>
            <a:r>
              <a:rPr lang="en-US" altLang="en-US" b="1" dirty="0" smtClean="0">
                <a:solidFill>
                  <a:srgbClr val="000000"/>
                </a:solidFill>
                <a:latin typeface="Courier New" pitchFamily="49" charset="0"/>
              </a:rPr>
              <a:t> turn = i</a:t>
            </a:r>
            <a:endParaRPr lang="en-US" altLang="en-US" dirty="0" smtClean="0">
              <a:solidFill>
                <a:srgbClr val="000000"/>
              </a:solidFill>
            </a:endParaRPr>
          </a:p>
          <a:p>
            <a:pPr>
              <a:buFont typeface="Monotype Sorts" pitchFamily="-84" charset="2"/>
              <a:buNone/>
            </a:pPr>
            <a:r>
              <a:rPr lang="en-US" altLang="en-US" dirty="0" smtClean="0">
                <a:solidFill>
                  <a:srgbClr val="000000"/>
                </a:solidFill>
              </a:rPr>
              <a:t>        2.   Progress requirement is satisfied</a:t>
            </a:r>
          </a:p>
          <a:p>
            <a:pPr>
              <a:buFont typeface="Monotype Sorts" pitchFamily="-84" charset="2"/>
              <a:buNone/>
            </a:pPr>
            <a:r>
              <a:rPr lang="en-US" altLang="en-US" dirty="0" smtClean="0">
                <a:solidFill>
                  <a:srgbClr val="000000"/>
                </a:solidFill>
              </a:rPr>
              <a:t>        3.   Bounded-waiting requirement is met</a:t>
            </a:r>
            <a:endParaRPr lang="en-US" altLang="en-US" sz="1600" dirty="0" smtClean="0">
              <a:solidFill>
                <a:srgbClr val="000000"/>
              </a:solidFill>
            </a:endParaRPr>
          </a:p>
          <a:p>
            <a:pPr>
              <a:lnSpc>
                <a:spcPct val="90000"/>
              </a:lnSpc>
            </a:pPr>
            <a:endParaRPr lang="en-US" altLang="en-US" dirty="0" smtClean="0"/>
          </a:p>
        </p:txBody>
      </p:sp>
    </p:spTree>
    <p:extLst>
      <p:ext uri="{BB962C8B-B14F-4D97-AF65-F5344CB8AC3E}">
        <p14:creationId xmlns:p14="http://schemas.microsoft.com/office/powerpoint/2010/main" val="1320075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noChangeArrowheads="1"/>
          </p:cNvSpPr>
          <p:nvPr>
            <p:ph type="title"/>
          </p:nvPr>
        </p:nvSpPr>
        <p:spPr/>
        <p:txBody>
          <a:bodyPr/>
          <a:lstStyle/>
          <a:p>
            <a:pPr algn="l"/>
            <a:r>
              <a:rPr lang="en-US" altLang="en-US" smtClean="0"/>
              <a:t>Peterson’s Solution</a:t>
            </a:r>
          </a:p>
        </p:txBody>
      </p:sp>
      <p:sp>
        <p:nvSpPr>
          <p:cNvPr id="31746" name="Content Placeholder 2"/>
          <p:cNvSpPr>
            <a:spLocks noGrp="1" noChangeArrowheads="1"/>
          </p:cNvSpPr>
          <p:nvPr>
            <p:ph idx="1"/>
          </p:nvPr>
        </p:nvSpPr>
        <p:spPr>
          <a:xfrm>
            <a:off x="284163" y="1983288"/>
            <a:ext cx="8574087" cy="3992563"/>
          </a:xfrm>
        </p:spPr>
        <p:txBody>
          <a:bodyPr>
            <a:normAutofit fontScale="92500" lnSpcReduction="10000"/>
          </a:bodyPr>
          <a:lstStyle/>
          <a:p>
            <a:pPr>
              <a:buFont typeface="Wingdings" pitchFamily="2" charset="2"/>
              <a:buChar char="q"/>
            </a:pPr>
            <a:r>
              <a:rPr lang="en-US" altLang="en-US" dirty="0" smtClean="0"/>
              <a:t>Although useful for demonstrating an algorithm, Peterson’s Solution is not guaranteed to work on modern architectures.</a:t>
            </a:r>
          </a:p>
          <a:p>
            <a:pPr>
              <a:buFont typeface="Wingdings" pitchFamily="2" charset="2"/>
              <a:buChar char="q"/>
            </a:pPr>
            <a:r>
              <a:rPr lang="en-US" altLang="en-US" dirty="0" smtClean="0"/>
              <a:t>Understanding why it will not work is also useful for better understanding race conditions.</a:t>
            </a:r>
          </a:p>
          <a:p>
            <a:pPr>
              <a:buFont typeface="Wingdings" pitchFamily="2" charset="2"/>
              <a:buChar char="q"/>
            </a:pPr>
            <a:r>
              <a:rPr lang="en-US" altLang="en-US" dirty="0" smtClean="0"/>
              <a:t>To improve performance, processors and/or compilers may reorder operations that have no dependencies.</a:t>
            </a:r>
          </a:p>
          <a:p>
            <a:pPr>
              <a:buFont typeface="Wingdings" pitchFamily="2" charset="2"/>
              <a:buChar char="q"/>
            </a:pPr>
            <a:r>
              <a:rPr lang="en-US" altLang="en-US" dirty="0" smtClean="0"/>
              <a:t>For single-threaded this is ok as the result will always be the same.</a:t>
            </a:r>
          </a:p>
          <a:p>
            <a:pPr>
              <a:buFont typeface="Wingdings" pitchFamily="2" charset="2"/>
              <a:buChar char="q"/>
            </a:pPr>
            <a:r>
              <a:rPr lang="en-US" altLang="en-US" dirty="0" smtClean="0"/>
              <a:t>For multithreaded the reordering may produce inconsistent or unexpected results!</a:t>
            </a:r>
          </a:p>
        </p:txBody>
      </p:sp>
    </p:spTree>
    <p:extLst>
      <p:ext uri="{BB962C8B-B14F-4D97-AF65-F5344CB8AC3E}">
        <p14:creationId xmlns:p14="http://schemas.microsoft.com/office/powerpoint/2010/main" val="167166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noChangeArrowheads="1"/>
          </p:cNvSpPr>
          <p:nvPr>
            <p:ph type="title"/>
          </p:nvPr>
        </p:nvSpPr>
        <p:spPr/>
        <p:txBody>
          <a:bodyPr/>
          <a:lstStyle/>
          <a:p>
            <a:pPr algn="l"/>
            <a:r>
              <a:rPr lang="en-US" altLang="en-US" smtClean="0"/>
              <a:t>Peterson’s Solution</a:t>
            </a:r>
          </a:p>
        </p:txBody>
      </p:sp>
      <p:sp>
        <p:nvSpPr>
          <p:cNvPr id="32770" name="Content Placeholder 2"/>
          <p:cNvSpPr>
            <a:spLocks noGrp="1" noChangeArrowheads="1"/>
          </p:cNvSpPr>
          <p:nvPr>
            <p:ph idx="1"/>
          </p:nvPr>
        </p:nvSpPr>
        <p:spPr>
          <a:xfrm>
            <a:off x="284163" y="2020865"/>
            <a:ext cx="8574087" cy="3992563"/>
          </a:xfrm>
        </p:spPr>
        <p:txBody>
          <a:bodyPr>
            <a:normAutofit fontScale="70000" lnSpcReduction="20000"/>
          </a:bodyPr>
          <a:lstStyle/>
          <a:p>
            <a:pPr>
              <a:buFont typeface="Wingdings" pitchFamily="2" charset="2"/>
              <a:buChar char="q"/>
            </a:pPr>
            <a:r>
              <a:rPr lang="en-US" altLang="en-US" dirty="0" smtClean="0"/>
              <a:t>Two threads share the data:</a:t>
            </a:r>
            <a:br>
              <a:rPr lang="en-US" altLang="en-US" dirty="0" smtClean="0"/>
            </a:br>
            <a:r>
              <a:rPr lang="en-US" altLang="en-US" dirty="0" smtClean="0"/>
              <a:t/>
            </a:r>
            <a:br>
              <a:rPr lang="en-US" altLang="en-US" dirty="0" smtClean="0"/>
            </a:br>
            <a:r>
              <a:rPr lang="en-US" altLang="en-US" dirty="0" err="1" smtClean="0">
                <a:latin typeface="Courier New" pitchFamily="49" charset="0"/>
                <a:cs typeface="Courier New" pitchFamily="49" charset="0"/>
              </a:rPr>
              <a:t>boolean</a:t>
            </a:r>
            <a:r>
              <a:rPr lang="en-US" altLang="en-US" dirty="0" smtClean="0">
                <a:latin typeface="Courier New" pitchFamily="49" charset="0"/>
                <a:cs typeface="Courier New" pitchFamily="49" charset="0"/>
              </a:rPr>
              <a:t> flag = false;</a:t>
            </a:r>
            <a:br>
              <a:rPr lang="en-US" altLang="en-US" dirty="0" smtClean="0">
                <a:latin typeface="Courier New" pitchFamily="49" charset="0"/>
                <a:cs typeface="Courier New" pitchFamily="49" charset="0"/>
              </a:rPr>
            </a:br>
            <a:r>
              <a:rPr lang="en-US" altLang="en-US" dirty="0" err="1" smtClean="0">
                <a:latin typeface="Courier New" pitchFamily="49" charset="0"/>
                <a:cs typeface="Courier New" pitchFamily="49" charset="0"/>
              </a:rPr>
              <a:t>int</a:t>
            </a:r>
            <a:r>
              <a:rPr lang="en-US" altLang="en-US" dirty="0" smtClean="0">
                <a:latin typeface="Courier New" pitchFamily="49" charset="0"/>
                <a:cs typeface="Courier New" pitchFamily="49" charset="0"/>
              </a:rPr>
              <a:t> x = 0;</a:t>
            </a:r>
          </a:p>
          <a:p>
            <a:pPr>
              <a:buFont typeface="Wingdings" pitchFamily="2" charset="2"/>
              <a:buChar char="q"/>
            </a:pPr>
            <a:r>
              <a:rPr lang="en-US" altLang="en-US" dirty="0" smtClean="0"/>
              <a:t>Thread 1 performs</a:t>
            </a:r>
            <a:br>
              <a:rPr lang="en-US" altLang="en-US" dirty="0" smtClean="0"/>
            </a:br>
            <a:r>
              <a:rPr lang="en-US" altLang="en-US" dirty="0" smtClean="0"/>
              <a:t/>
            </a:r>
            <a:br>
              <a:rPr lang="en-US" altLang="en-US" dirty="0" smtClean="0"/>
            </a:br>
            <a:r>
              <a:rPr lang="en-US" altLang="en-US" dirty="0" smtClean="0">
                <a:latin typeface="Courier New" pitchFamily="49" charset="0"/>
                <a:cs typeface="Courier New" pitchFamily="49" charset="0"/>
              </a:rPr>
              <a:t>while (!flag)</a:t>
            </a:r>
            <a:br>
              <a:rPr lang="en-US" altLang="en-US" dirty="0" smtClean="0">
                <a:latin typeface="Courier New" pitchFamily="49" charset="0"/>
                <a:cs typeface="Courier New" pitchFamily="49" charset="0"/>
              </a:rPr>
            </a:br>
            <a:r>
              <a:rPr lang="en-US" altLang="en-US" dirty="0" smtClean="0">
                <a:latin typeface="Courier New" pitchFamily="49" charset="0"/>
                <a:cs typeface="Courier New" pitchFamily="49" charset="0"/>
              </a:rPr>
              <a:t>	;</a:t>
            </a:r>
            <a:br>
              <a:rPr lang="en-US" altLang="en-US" dirty="0" smtClean="0">
                <a:latin typeface="Courier New" pitchFamily="49" charset="0"/>
                <a:cs typeface="Courier New" pitchFamily="49" charset="0"/>
              </a:rPr>
            </a:br>
            <a:r>
              <a:rPr lang="en-US" altLang="en-US" dirty="0" smtClean="0">
                <a:latin typeface="Courier New" pitchFamily="49" charset="0"/>
                <a:cs typeface="Courier New" pitchFamily="49" charset="0"/>
              </a:rPr>
              <a:t>print x</a:t>
            </a:r>
          </a:p>
          <a:p>
            <a:pPr>
              <a:buFont typeface="Wingdings" pitchFamily="2" charset="2"/>
              <a:buChar char="q"/>
            </a:pPr>
            <a:r>
              <a:rPr lang="en-US" altLang="en-US" dirty="0" smtClean="0"/>
              <a:t>Thread 2 performs</a:t>
            </a:r>
            <a:br>
              <a:rPr lang="en-US" altLang="en-US" dirty="0" smtClean="0"/>
            </a:br>
            <a:r>
              <a:rPr lang="en-US" altLang="en-US" dirty="0" smtClean="0"/>
              <a:t/>
            </a:r>
            <a:br>
              <a:rPr lang="en-US" altLang="en-US" dirty="0" smtClean="0"/>
            </a:br>
            <a:r>
              <a:rPr lang="en-US" altLang="en-US" dirty="0" smtClean="0">
                <a:latin typeface="Courier New" pitchFamily="49" charset="0"/>
                <a:cs typeface="Courier New" pitchFamily="49" charset="0"/>
              </a:rPr>
              <a:t>x = 100;</a:t>
            </a:r>
            <a:br>
              <a:rPr lang="en-US" altLang="en-US" dirty="0" smtClean="0">
                <a:latin typeface="Courier New" pitchFamily="49" charset="0"/>
                <a:cs typeface="Courier New" pitchFamily="49" charset="0"/>
              </a:rPr>
            </a:br>
            <a:r>
              <a:rPr lang="en-US" altLang="en-US" dirty="0" smtClean="0">
                <a:latin typeface="Courier New" pitchFamily="49" charset="0"/>
                <a:cs typeface="Courier New" pitchFamily="49" charset="0"/>
              </a:rPr>
              <a:t>flag = true</a:t>
            </a:r>
          </a:p>
          <a:p>
            <a:pPr>
              <a:buFont typeface="Wingdings" pitchFamily="2" charset="2"/>
              <a:buChar char="q"/>
            </a:pPr>
            <a:r>
              <a:rPr lang="en-US" altLang="en-US" dirty="0" smtClean="0"/>
              <a:t>What is the expected output?</a:t>
            </a:r>
          </a:p>
        </p:txBody>
      </p:sp>
    </p:spTree>
    <p:extLst>
      <p:ext uri="{BB962C8B-B14F-4D97-AF65-F5344CB8AC3E}">
        <p14:creationId xmlns:p14="http://schemas.microsoft.com/office/powerpoint/2010/main" val="1444760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noChangeArrowheads="1"/>
          </p:cNvSpPr>
          <p:nvPr>
            <p:ph type="title"/>
          </p:nvPr>
        </p:nvSpPr>
        <p:spPr/>
        <p:txBody>
          <a:bodyPr/>
          <a:lstStyle/>
          <a:p>
            <a:pPr algn="l"/>
            <a:r>
              <a:rPr lang="en-US" altLang="en-US" smtClean="0"/>
              <a:t>Peterson’s Solution</a:t>
            </a:r>
          </a:p>
        </p:txBody>
      </p:sp>
      <p:sp>
        <p:nvSpPr>
          <p:cNvPr id="33794" name="Content Placeholder 2"/>
          <p:cNvSpPr>
            <a:spLocks noGrp="1" noChangeArrowheads="1"/>
          </p:cNvSpPr>
          <p:nvPr>
            <p:ph idx="1"/>
          </p:nvPr>
        </p:nvSpPr>
        <p:spPr>
          <a:xfrm>
            <a:off x="284163" y="1945709"/>
            <a:ext cx="8574087" cy="3992563"/>
          </a:xfrm>
        </p:spPr>
        <p:txBody>
          <a:bodyPr>
            <a:normAutofit fontScale="85000" lnSpcReduction="20000"/>
          </a:bodyPr>
          <a:lstStyle/>
          <a:p>
            <a:pPr>
              <a:spcBef>
                <a:spcPts val="500"/>
              </a:spcBef>
              <a:buFont typeface="Wingdings" pitchFamily="2" charset="2"/>
              <a:buChar char="q"/>
            </a:pPr>
            <a:r>
              <a:rPr lang="en-US" altLang="en-US" dirty="0" smtClean="0"/>
              <a:t>100 is the expected output.</a:t>
            </a:r>
          </a:p>
          <a:p>
            <a:pPr>
              <a:spcBef>
                <a:spcPts val="500"/>
              </a:spcBef>
              <a:buFont typeface="Wingdings" pitchFamily="2" charset="2"/>
              <a:buChar char="q"/>
            </a:pPr>
            <a:r>
              <a:rPr lang="en-US" altLang="en-US" dirty="0" smtClean="0"/>
              <a:t>However, the operations for Thread 2 may be reordered:</a:t>
            </a:r>
            <a:br>
              <a:rPr lang="en-US" altLang="en-US" dirty="0" smtClean="0"/>
            </a:br>
            <a:r>
              <a:rPr lang="en-US" altLang="en-US" dirty="0" smtClean="0"/>
              <a:t/>
            </a:r>
            <a:br>
              <a:rPr lang="en-US" altLang="en-US" dirty="0" smtClean="0"/>
            </a:br>
            <a:r>
              <a:rPr lang="en-US" altLang="en-US" dirty="0" smtClean="0">
                <a:latin typeface="Courier New" pitchFamily="49" charset="0"/>
                <a:cs typeface="Courier New" pitchFamily="49" charset="0"/>
              </a:rPr>
              <a:t>flag = true;</a:t>
            </a:r>
            <a:br>
              <a:rPr lang="en-US" altLang="en-US" dirty="0" smtClean="0">
                <a:latin typeface="Courier New" pitchFamily="49" charset="0"/>
                <a:cs typeface="Courier New" pitchFamily="49" charset="0"/>
              </a:rPr>
            </a:br>
            <a:r>
              <a:rPr lang="en-US" altLang="en-US" dirty="0" smtClean="0">
                <a:latin typeface="Courier New" pitchFamily="49" charset="0"/>
                <a:cs typeface="Courier New" pitchFamily="49" charset="0"/>
              </a:rPr>
              <a:t>x = 100;</a:t>
            </a:r>
          </a:p>
          <a:p>
            <a:pPr>
              <a:spcBef>
                <a:spcPts val="500"/>
              </a:spcBef>
              <a:buFont typeface="Wingdings" pitchFamily="2" charset="2"/>
              <a:buChar char="q"/>
            </a:pPr>
            <a:r>
              <a:rPr lang="en-US" altLang="en-US" dirty="0" smtClean="0"/>
              <a:t>If this occurs, the output may be 0!</a:t>
            </a:r>
          </a:p>
          <a:p>
            <a:pPr>
              <a:spcBef>
                <a:spcPts val="500"/>
              </a:spcBef>
              <a:buFont typeface="Wingdings" pitchFamily="2" charset="2"/>
              <a:buChar char="q"/>
            </a:pPr>
            <a:r>
              <a:rPr lang="en-US" altLang="en-US" dirty="0" smtClean="0"/>
              <a:t>The effects of instruction reordering in Peterson’s Solution</a:t>
            </a:r>
          </a:p>
          <a:p>
            <a:pPr>
              <a:spcBef>
                <a:spcPts val="500"/>
              </a:spcBef>
              <a:buFont typeface="Wingdings" pitchFamily="2" charset="2"/>
              <a:buChar char="q"/>
            </a:pPr>
            <a:endParaRPr lang="en-US" altLang="en-US" dirty="0" smtClean="0"/>
          </a:p>
          <a:p>
            <a:pPr>
              <a:spcBef>
                <a:spcPts val="500"/>
              </a:spcBef>
              <a:buFont typeface="Wingdings" pitchFamily="2" charset="2"/>
              <a:buChar char="q"/>
            </a:pPr>
            <a:endParaRPr lang="en-US" altLang="en-US" dirty="0" smtClean="0"/>
          </a:p>
          <a:p>
            <a:pPr>
              <a:spcBef>
                <a:spcPts val="500"/>
              </a:spcBef>
              <a:buFont typeface="Wingdings" pitchFamily="2" charset="2"/>
              <a:buChar char="q"/>
            </a:pPr>
            <a:endParaRPr lang="en-US" altLang="en-US" dirty="0" smtClean="0"/>
          </a:p>
          <a:p>
            <a:pPr>
              <a:spcBef>
                <a:spcPts val="500"/>
              </a:spcBef>
              <a:buFont typeface="Wingdings" pitchFamily="2" charset="2"/>
              <a:buChar char="q"/>
            </a:pPr>
            <a:endParaRPr lang="en-US" altLang="en-US" dirty="0" smtClean="0"/>
          </a:p>
          <a:p>
            <a:pPr>
              <a:spcBef>
                <a:spcPts val="500"/>
              </a:spcBef>
              <a:buFont typeface="Wingdings" pitchFamily="2" charset="2"/>
              <a:buChar char="q"/>
            </a:pPr>
            <a:endParaRPr lang="en-US" altLang="en-US" dirty="0" smtClean="0"/>
          </a:p>
          <a:p>
            <a:pPr>
              <a:spcBef>
                <a:spcPts val="500"/>
              </a:spcBef>
              <a:buFont typeface="Wingdings" pitchFamily="2" charset="2"/>
              <a:buChar char="q"/>
            </a:pPr>
            <a:r>
              <a:rPr lang="en-US" altLang="en-US" dirty="0" smtClean="0"/>
              <a:t>This allows both processes to be in their critical section at the same time!</a:t>
            </a:r>
          </a:p>
        </p:txBody>
      </p:sp>
      <p:pic>
        <p:nvPicPr>
          <p:cNvPr id="33795"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14996" y="4014983"/>
            <a:ext cx="5616575"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7864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xmlns="" id="{87F4BAFD-2E76-4ABD-8010-F76016C90307}"/>
              </a:ext>
            </a:extLst>
          </p:cNvPr>
          <p:cNvSpPr txBox="1">
            <a:spLocks/>
          </p:cNvSpPr>
          <p:nvPr/>
        </p:nvSpPr>
        <p:spPr>
          <a:xfrm>
            <a:off x="335494" y="1203272"/>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smtClean="0"/>
              <a:t>Operating Systems Concept</a:t>
            </a:r>
          </a:p>
          <a:p>
            <a:pPr lvl="1">
              <a:buFont typeface="Wingdings" pitchFamily="2" charset="2"/>
              <a:buChar char="q"/>
            </a:pPr>
            <a:r>
              <a:rPr lang="en-US" dirty="0" smtClean="0"/>
              <a:t>Written by Galvin and </a:t>
            </a:r>
            <a:r>
              <a:rPr lang="en-US" dirty="0" err="1" smtClean="0"/>
              <a:t>Silberschatz</a:t>
            </a:r>
            <a:endParaRPr lang="en-US" dirty="0" smtClean="0"/>
          </a:p>
          <a:p>
            <a:pPr lvl="1">
              <a:buFont typeface="Wingdings" pitchFamily="2" charset="2"/>
              <a:buChar char="q"/>
            </a:pPr>
            <a:r>
              <a:rPr lang="en-US" dirty="0" smtClean="0"/>
              <a:t>Edition: 9</a:t>
            </a:r>
            <a:r>
              <a:rPr lang="en-US" baseline="30000" dirty="0" smtClean="0"/>
              <a:t>th</a:t>
            </a:r>
            <a:r>
              <a:rPr lang="en-US" dirty="0" smtClean="0"/>
              <a:t> </a:t>
            </a:r>
            <a:endParaRPr lang="en-US" dirty="0"/>
          </a:p>
        </p:txBody>
      </p:sp>
    </p:spTree>
    <p:extLst>
      <p:ext uri="{BB962C8B-B14F-4D97-AF65-F5344CB8AC3E}">
        <p14:creationId xmlns:p14="http://schemas.microsoft.com/office/powerpoint/2010/main" val="192338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886560"/>
          </a:xfrm>
        </p:spPr>
        <p:txBody>
          <a:bodyPr>
            <a:normAutofit/>
          </a:bodyPr>
          <a:lstStyle/>
          <a:p>
            <a:pPr marL="457200" indent="-457200">
              <a:buAutoNum type="arabicPeriod"/>
            </a:pPr>
            <a:r>
              <a:rPr lang="en-US" sz="2400" dirty="0">
                <a:solidFill>
                  <a:schemeClr val="tx1"/>
                </a:solidFill>
              </a:rPr>
              <a:t>Background</a:t>
            </a:r>
          </a:p>
          <a:p>
            <a:pPr marL="457200" indent="-457200">
              <a:buAutoNum type="arabicPeriod"/>
            </a:pPr>
            <a:r>
              <a:rPr lang="en-US" sz="2400" dirty="0">
                <a:solidFill>
                  <a:schemeClr val="tx1"/>
                </a:solidFill>
              </a:rPr>
              <a:t>The Critical-Section Problem</a:t>
            </a:r>
          </a:p>
          <a:p>
            <a:pPr marL="457200" indent="-457200">
              <a:buAutoNum type="arabicPeriod"/>
            </a:pPr>
            <a:r>
              <a:rPr lang="en-US" sz="2400" dirty="0">
                <a:solidFill>
                  <a:schemeClr val="tx1"/>
                </a:solidFill>
              </a:rPr>
              <a:t>Peterson’s Solution</a:t>
            </a:r>
          </a:p>
          <a:p>
            <a:pPr marL="342900" indent="-342900">
              <a:buAutoNum type="arabicPeriod"/>
            </a:pPr>
            <a:endParaRPr lang="en-US" sz="2000" dirty="0" smtClean="0">
              <a:solidFill>
                <a:schemeClr val="tx1"/>
              </a:solidFill>
            </a:endParaRPr>
          </a:p>
          <a:p>
            <a:pPr marL="342900" indent="-342900">
              <a:buAutoNum type="arabicPeriod"/>
            </a:pP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Content Placeholder 2">
            <a:extLst>
              <a:ext uri="{FF2B5EF4-FFF2-40B4-BE49-F238E27FC236}">
                <a16:creationId xmlns:a16="http://schemas.microsoft.com/office/drawing/2014/main" xmlns="" id="{87F4BAFD-2E76-4ABD-8010-F76016C90307}"/>
              </a:ext>
            </a:extLst>
          </p:cNvPr>
          <p:cNvSpPr txBox="1">
            <a:spLocks/>
          </p:cNvSpPr>
          <p:nvPr/>
        </p:nvSpPr>
        <p:spPr>
          <a:xfrm>
            <a:off x="430669" y="1114339"/>
            <a:ext cx="8229600" cy="3775604"/>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Wingdings" pitchFamily="2" charset="2"/>
              <a:buChar char="q"/>
            </a:pPr>
            <a:r>
              <a:rPr lang="en-US" dirty="0" smtClean="0"/>
              <a:t>Operating Systems Concept</a:t>
            </a:r>
          </a:p>
          <a:p>
            <a:pPr lvl="1">
              <a:buFont typeface="Wingdings" pitchFamily="2" charset="2"/>
              <a:buChar char="q"/>
            </a:pPr>
            <a:r>
              <a:rPr lang="en-US" dirty="0" smtClean="0"/>
              <a:t>Written by Galvin and </a:t>
            </a:r>
            <a:r>
              <a:rPr lang="en-US" dirty="0" err="1" smtClean="0"/>
              <a:t>Silberschatz</a:t>
            </a:r>
            <a:endParaRPr lang="en-US" dirty="0" smtClean="0"/>
          </a:p>
          <a:p>
            <a:pPr lvl="1">
              <a:buFont typeface="Wingdings" pitchFamily="2" charset="2"/>
              <a:buChar char="q"/>
            </a:pPr>
            <a:r>
              <a:rPr lang="en-US" dirty="0" smtClean="0"/>
              <a:t>Edition: 9</a:t>
            </a:r>
            <a:r>
              <a:rPr lang="en-US" baseline="30000" dirty="0" smtClean="0"/>
              <a:t>th</a:t>
            </a:r>
            <a:r>
              <a:rPr lang="en-US" dirty="0" smtClean="0"/>
              <a:t> </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p:cNvSpPr>
            <a:spLocks noGrp="1" noChangeArrowheads="1"/>
          </p:cNvSpPr>
          <p:nvPr>
            <p:ph type="title"/>
          </p:nvPr>
        </p:nvSpPr>
        <p:spPr/>
        <p:txBody>
          <a:bodyPr/>
          <a:lstStyle/>
          <a:p>
            <a:pPr algn="l" eaLnBrk="1" hangingPunct="1"/>
            <a:r>
              <a:rPr lang="en-US" altLang="en-US" smtClean="0"/>
              <a:t>Background</a:t>
            </a:r>
          </a:p>
        </p:txBody>
      </p:sp>
      <p:sp>
        <p:nvSpPr>
          <p:cNvPr id="9218" name="Rectangle 5"/>
          <p:cNvSpPr>
            <a:spLocks noGrp="1" noChangeArrowheads="1"/>
          </p:cNvSpPr>
          <p:nvPr>
            <p:ph idx="1"/>
          </p:nvPr>
        </p:nvSpPr>
        <p:spPr>
          <a:xfrm>
            <a:off x="284163" y="1933183"/>
            <a:ext cx="8574087" cy="3992563"/>
          </a:xfrm>
        </p:spPr>
        <p:txBody>
          <a:bodyPr>
            <a:normAutofit fontScale="85000" lnSpcReduction="10000"/>
          </a:bodyPr>
          <a:lstStyle/>
          <a:p>
            <a:pPr>
              <a:buFont typeface="Wingdings" pitchFamily="2" charset="2"/>
              <a:buChar char="q"/>
            </a:pPr>
            <a:r>
              <a:rPr lang="en-US" altLang="en-US" smtClean="0"/>
              <a:t>Processes can execute concurrently</a:t>
            </a:r>
          </a:p>
          <a:p>
            <a:pPr lvl="1">
              <a:buFont typeface="Wingdings" pitchFamily="2" charset="2"/>
              <a:buChar char="q"/>
            </a:pPr>
            <a:r>
              <a:rPr lang="en-US" altLang="en-US" smtClean="0">
                <a:solidFill>
                  <a:srgbClr val="FF0000"/>
                </a:solidFill>
              </a:rPr>
              <a:t>May be interrupted at any time, partially completing execution</a:t>
            </a:r>
          </a:p>
          <a:p>
            <a:pPr>
              <a:buFont typeface="Wingdings" pitchFamily="2" charset="2"/>
              <a:buChar char="q"/>
            </a:pPr>
            <a:r>
              <a:rPr lang="en-US" altLang="en-US" smtClean="0"/>
              <a:t>Concurrent access to shared data may result in data </a:t>
            </a:r>
            <a:r>
              <a:rPr lang="en-US" altLang="en-US" smtClean="0">
                <a:solidFill>
                  <a:srgbClr val="FF0000"/>
                </a:solidFill>
              </a:rPr>
              <a:t>inconsistency</a:t>
            </a:r>
          </a:p>
          <a:p>
            <a:pPr>
              <a:buFont typeface="Wingdings" pitchFamily="2" charset="2"/>
              <a:buChar char="q"/>
            </a:pPr>
            <a:r>
              <a:rPr lang="en-US" altLang="en-US" smtClean="0"/>
              <a:t>Maintaining data consistency requires mechanisms to ensure the </a:t>
            </a:r>
            <a:r>
              <a:rPr lang="en-US" altLang="en-US" smtClean="0">
                <a:solidFill>
                  <a:srgbClr val="00B0F0"/>
                </a:solidFill>
              </a:rPr>
              <a:t>orderly execution of cooperating processes</a:t>
            </a:r>
          </a:p>
          <a:p>
            <a:pPr>
              <a:buFont typeface="Wingdings" pitchFamily="2" charset="2"/>
              <a:buChar char="q"/>
            </a:pPr>
            <a:r>
              <a:rPr lang="en-US" altLang="en-US" smtClean="0"/>
              <a:t>Illustration of the problem:</a:t>
            </a:r>
            <a:br>
              <a:rPr lang="en-US" altLang="en-US" smtClean="0"/>
            </a:br>
            <a:r>
              <a:rPr lang="en-US" altLang="en-US" smtClean="0"/>
              <a:t>Suppose that we wanted to provide a solution to the </a:t>
            </a:r>
            <a:r>
              <a:rPr lang="en-US" altLang="en-US" b="1" smtClean="0">
                <a:solidFill>
                  <a:srgbClr val="00B0F0"/>
                </a:solidFill>
              </a:rPr>
              <a:t>consumer-producer problem</a:t>
            </a:r>
            <a:r>
              <a:rPr lang="en-US" altLang="en-US" smtClean="0"/>
              <a:t> that fills </a:t>
            </a:r>
            <a:r>
              <a:rPr lang="en-US" altLang="en-US" b="1" i="1" smtClean="0">
                <a:solidFill>
                  <a:srgbClr val="000000"/>
                </a:solidFill>
              </a:rPr>
              <a:t>all</a:t>
            </a:r>
            <a:r>
              <a:rPr lang="en-US" altLang="en-US" smtClean="0">
                <a:solidFill>
                  <a:srgbClr val="000000"/>
                </a:solidFill>
              </a:rPr>
              <a:t> </a:t>
            </a:r>
            <a:r>
              <a:rPr lang="en-US" altLang="en-US" smtClean="0"/>
              <a:t>the buffers. We can do so by having an integer </a:t>
            </a:r>
            <a:r>
              <a:rPr lang="en-US" altLang="en-US" b="1" smtClean="0">
                <a:latin typeface="Courier" pitchFamily="-84" charset="0"/>
              </a:rPr>
              <a:t>counter</a:t>
            </a:r>
            <a:r>
              <a:rPr lang="en-US" altLang="en-US" b="1" smtClean="0">
                <a:solidFill>
                  <a:srgbClr val="0000FF"/>
                </a:solidFill>
              </a:rPr>
              <a:t> </a:t>
            </a:r>
            <a:r>
              <a:rPr lang="en-US" altLang="en-US" smtClean="0"/>
              <a:t>that keeps track of the number of full buffers.  Initially, </a:t>
            </a:r>
            <a:r>
              <a:rPr lang="en-US" altLang="en-US" b="1" smtClean="0">
                <a:latin typeface="Courier" pitchFamily="-84" charset="0"/>
              </a:rPr>
              <a:t>counter</a:t>
            </a:r>
            <a:r>
              <a:rPr lang="en-US" altLang="en-US" smtClean="0">
                <a:latin typeface="Courier" pitchFamily="-84" charset="0"/>
              </a:rPr>
              <a:t> </a:t>
            </a:r>
            <a:r>
              <a:rPr lang="en-US" altLang="en-US" smtClean="0"/>
              <a:t>is set to 0. It is incremented by the producer after it produces a new buffer and is decremented by the consumer after it consumes a buffer.</a:t>
            </a:r>
          </a:p>
        </p:txBody>
      </p:sp>
    </p:spTree>
    <p:extLst>
      <p:ext uri="{BB962C8B-B14F-4D97-AF65-F5344CB8AC3E}">
        <p14:creationId xmlns:p14="http://schemas.microsoft.com/office/powerpoint/2010/main" val="92455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normAutofit/>
          </a:bodyPr>
          <a:lstStyle/>
          <a:p>
            <a:pPr algn="l" eaLnBrk="1" hangingPunct="1"/>
            <a:r>
              <a:rPr lang="en-US" altLang="en-US" smtClean="0"/>
              <a:t>Producer </a:t>
            </a:r>
          </a:p>
        </p:txBody>
      </p:sp>
      <p:sp>
        <p:nvSpPr>
          <p:cNvPr id="11266" name="Rectangle 3"/>
          <p:cNvSpPr>
            <a:spLocks noGrp="1" noChangeArrowheads="1"/>
          </p:cNvSpPr>
          <p:nvPr>
            <p:ph idx="1"/>
          </p:nvPr>
        </p:nvSpPr>
        <p:spPr>
          <a:xfrm>
            <a:off x="284163" y="1908131"/>
            <a:ext cx="7076747" cy="3992563"/>
          </a:xfrm>
        </p:spPr>
        <p:txBody>
          <a:bodyPr>
            <a:normAutofit lnSpcReduction="10000"/>
          </a:bodyPr>
          <a:lstStyle/>
          <a:p>
            <a:pPr marL="0" indent="0">
              <a:buFont typeface="Monotype Sorts" pitchFamily="-84" charset="2"/>
              <a:buNone/>
            </a:pPr>
            <a:r>
              <a:rPr lang="en-US" altLang="en-US" sz="1700" dirty="0" smtClean="0">
                <a:latin typeface="Courier New" pitchFamily="49" charset="0"/>
              </a:rPr>
              <a:t>while (true) {</a:t>
            </a:r>
            <a:br>
              <a:rPr lang="en-US" altLang="en-US" sz="1700" dirty="0" smtClean="0">
                <a:latin typeface="Courier New" pitchFamily="49" charset="0"/>
              </a:rPr>
            </a:br>
            <a:r>
              <a:rPr lang="en-US" altLang="en-US" sz="1700" dirty="0" smtClean="0">
                <a:latin typeface="Courier New" pitchFamily="49" charset="0"/>
              </a:rPr>
              <a:t>	/* produce an item in next produced */ </a:t>
            </a:r>
          </a:p>
          <a:p>
            <a:pPr marL="0" indent="0">
              <a:buFont typeface="Monotype Sorts" pitchFamily="-84" charset="2"/>
              <a:buNone/>
            </a:pPr>
            <a:r>
              <a:rPr lang="en-US" altLang="en-US" sz="1700" dirty="0" smtClean="0">
                <a:latin typeface="Courier New" pitchFamily="49" charset="0"/>
              </a:rPr>
              <a:t>	</a:t>
            </a:r>
          </a:p>
          <a:p>
            <a:pPr marL="0" indent="0">
              <a:buFont typeface="Monotype Sorts" pitchFamily="-84" charset="2"/>
              <a:buNone/>
            </a:pPr>
            <a:r>
              <a:rPr lang="en-US" altLang="en-US" sz="1700" dirty="0" smtClean="0">
                <a:latin typeface="Courier New" pitchFamily="49" charset="0"/>
              </a:rPr>
              <a:t>	while (counter == BUFFER_SIZE)  </a:t>
            </a:r>
          </a:p>
          <a:p>
            <a:pPr marL="0" indent="0">
              <a:buFont typeface="Monotype Sorts" pitchFamily="-84" charset="2"/>
              <a:buNone/>
            </a:pPr>
            <a:r>
              <a:rPr lang="en-US" altLang="en-US" sz="1700" dirty="0" smtClean="0">
                <a:latin typeface="Courier New" pitchFamily="49" charset="0"/>
              </a:rPr>
              <a:t>		; /* do nothing */ </a:t>
            </a:r>
          </a:p>
          <a:p>
            <a:pPr marL="0" indent="0">
              <a:buFont typeface="Monotype Sorts" pitchFamily="-84" charset="2"/>
              <a:buNone/>
            </a:pPr>
            <a:r>
              <a:rPr lang="en-US" altLang="en-US" sz="1700" dirty="0" smtClean="0">
                <a:latin typeface="Courier New" pitchFamily="49" charset="0"/>
              </a:rPr>
              <a:t>	buffer[in] = </a:t>
            </a:r>
            <a:r>
              <a:rPr lang="en-US" altLang="en-US" sz="1700" dirty="0" err="1" smtClean="0">
                <a:latin typeface="Courier New" pitchFamily="49" charset="0"/>
              </a:rPr>
              <a:t>next_produced</a:t>
            </a:r>
            <a:r>
              <a:rPr lang="en-US" altLang="en-US" sz="1700" dirty="0" smtClean="0">
                <a:latin typeface="Courier New" pitchFamily="49" charset="0"/>
              </a:rPr>
              <a:t>; </a:t>
            </a:r>
          </a:p>
          <a:p>
            <a:pPr marL="0" indent="0">
              <a:buFont typeface="Monotype Sorts" pitchFamily="-84" charset="2"/>
              <a:buNone/>
            </a:pPr>
            <a:r>
              <a:rPr lang="en-US" altLang="en-US" sz="1700" dirty="0" smtClean="0">
                <a:latin typeface="Courier New" pitchFamily="49" charset="0"/>
              </a:rPr>
              <a:t>	in = (in + 1) % BUFFER_SIZE; </a:t>
            </a:r>
          </a:p>
          <a:p>
            <a:pPr marL="0" indent="0">
              <a:buFont typeface="Monotype Sorts" pitchFamily="-84" charset="2"/>
              <a:buNone/>
            </a:pPr>
            <a:r>
              <a:rPr lang="en-US" altLang="en-US" sz="1700" dirty="0" smtClean="0">
                <a:latin typeface="Courier New" pitchFamily="49" charset="0"/>
              </a:rPr>
              <a:t>	counter++; </a:t>
            </a:r>
          </a:p>
          <a:p>
            <a:pPr marL="0" indent="0">
              <a:buFont typeface="Monotype Sorts" pitchFamily="-84" charset="2"/>
              <a:buNone/>
            </a:pPr>
            <a:r>
              <a:rPr lang="en-US" altLang="en-US" sz="1700" dirty="0" smtClean="0">
                <a:latin typeface="Courier New" pitchFamily="49" charset="0"/>
              </a:rPr>
              <a:t>} </a:t>
            </a:r>
          </a:p>
        </p:txBody>
      </p:sp>
    </p:spTree>
    <p:extLst>
      <p:ext uri="{BB962C8B-B14F-4D97-AF65-F5344CB8AC3E}">
        <p14:creationId xmlns:p14="http://schemas.microsoft.com/office/powerpoint/2010/main" val="561130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normAutofit/>
          </a:bodyPr>
          <a:lstStyle/>
          <a:p>
            <a:pPr algn="l" eaLnBrk="1" hangingPunct="1"/>
            <a:r>
              <a:rPr lang="en-US" altLang="en-US" smtClean="0"/>
              <a:t>Consumer</a:t>
            </a:r>
          </a:p>
        </p:txBody>
      </p:sp>
      <p:sp>
        <p:nvSpPr>
          <p:cNvPr id="13314" name="Rectangle 3"/>
          <p:cNvSpPr>
            <a:spLocks noGrp="1" noChangeArrowheads="1"/>
          </p:cNvSpPr>
          <p:nvPr>
            <p:ph idx="1"/>
          </p:nvPr>
        </p:nvSpPr>
        <p:spPr>
          <a:xfrm>
            <a:off x="284163" y="1945709"/>
            <a:ext cx="7076747" cy="3992563"/>
          </a:xfrm>
        </p:spPr>
        <p:txBody>
          <a:bodyPr/>
          <a:lstStyle/>
          <a:p>
            <a:pPr marL="0" indent="0">
              <a:buFont typeface="Monotype Sorts" pitchFamily="-84" charset="2"/>
              <a:buNone/>
            </a:pPr>
            <a:r>
              <a:rPr lang="en-US" altLang="en-US" sz="1600" dirty="0" smtClean="0">
                <a:latin typeface="Courier New" pitchFamily="49" charset="0"/>
              </a:rPr>
              <a:t>while (true) {</a:t>
            </a:r>
          </a:p>
          <a:p>
            <a:pPr marL="0" indent="0">
              <a:buFont typeface="Monotype Sorts" pitchFamily="-84" charset="2"/>
              <a:buNone/>
            </a:pPr>
            <a:r>
              <a:rPr lang="en-US" altLang="en-US" sz="1600" dirty="0" smtClean="0">
                <a:latin typeface="Courier New" pitchFamily="49" charset="0"/>
              </a:rPr>
              <a:t>	while (counter == 0) </a:t>
            </a:r>
          </a:p>
          <a:p>
            <a:pPr marL="0" indent="0">
              <a:buFont typeface="Monotype Sorts" pitchFamily="-84" charset="2"/>
              <a:buNone/>
            </a:pPr>
            <a:r>
              <a:rPr lang="en-US" altLang="en-US" sz="1600" dirty="0" smtClean="0">
                <a:latin typeface="Courier New" pitchFamily="49" charset="0"/>
              </a:rPr>
              <a:t>		; /* do nothing */ </a:t>
            </a:r>
          </a:p>
          <a:p>
            <a:pPr marL="0" indent="0">
              <a:buFont typeface="Monotype Sorts" pitchFamily="-84" charset="2"/>
              <a:buNone/>
            </a:pPr>
            <a:r>
              <a:rPr lang="en-US" altLang="en-US" sz="1600" dirty="0" smtClean="0">
                <a:latin typeface="Courier New" pitchFamily="49" charset="0"/>
              </a:rPr>
              <a:t>	</a:t>
            </a:r>
            <a:r>
              <a:rPr lang="en-US" altLang="en-US" sz="1600" dirty="0" err="1" smtClean="0">
                <a:latin typeface="Courier New" pitchFamily="49" charset="0"/>
              </a:rPr>
              <a:t>next_consumed</a:t>
            </a:r>
            <a:r>
              <a:rPr lang="en-US" altLang="en-US" sz="1600" dirty="0" smtClean="0">
                <a:latin typeface="Courier New" pitchFamily="49" charset="0"/>
              </a:rPr>
              <a:t> = buffer[out]; </a:t>
            </a:r>
          </a:p>
          <a:p>
            <a:pPr marL="0" indent="0">
              <a:buFont typeface="Monotype Sorts" pitchFamily="-84" charset="2"/>
              <a:buNone/>
            </a:pPr>
            <a:r>
              <a:rPr lang="en-US" altLang="en-US" sz="1600" dirty="0" smtClean="0">
                <a:latin typeface="Courier New" pitchFamily="49" charset="0"/>
              </a:rPr>
              <a:t>	out = (out + 1) % BUFFER_SIZE; 	</a:t>
            </a:r>
          </a:p>
          <a:p>
            <a:pPr marL="0" indent="0">
              <a:buFont typeface="Monotype Sorts" pitchFamily="-84" charset="2"/>
              <a:buNone/>
            </a:pPr>
            <a:r>
              <a:rPr lang="en-US" altLang="en-US" sz="1600" dirty="0" smtClean="0">
                <a:latin typeface="Courier New" pitchFamily="49" charset="0"/>
              </a:rPr>
              <a:t>        counter--; </a:t>
            </a:r>
          </a:p>
          <a:p>
            <a:pPr marL="0" indent="0">
              <a:buFont typeface="Monotype Sorts" pitchFamily="-84" charset="2"/>
              <a:buNone/>
            </a:pPr>
            <a:r>
              <a:rPr lang="en-US" altLang="en-US" sz="1600" dirty="0" smtClean="0">
                <a:latin typeface="Courier New" pitchFamily="49" charset="0"/>
              </a:rPr>
              <a:t>	/* consume the item in next consumed */ </a:t>
            </a:r>
          </a:p>
          <a:p>
            <a:pPr marL="0" indent="0">
              <a:buFont typeface="Monotype Sorts" pitchFamily="-84" charset="2"/>
              <a:buNone/>
            </a:pPr>
            <a:r>
              <a:rPr lang="en-US" altLang="en-US" sz="1600" dirty="0" smtClean="0">
                <a:latin typeface="Courier New" pitchFamily="49" charset="0"/>
              </a:rPr>
              <a:t>} </a:t>
            </a:r>
          </a:p>
        </p:txBody>
      </p:sp>
    </p:spTree>
    <p:extLst>
      <p:ext uri="{BB962C8B-B14F-4D97-AF65-F5344CB8AC3E}">
        <p14:creationId xmlns:p14="http://schemas.microsoft.com/office/powerpoint/2010/main" val="41244306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026"/>
          <p:cNvSpPr>
            <a:spLocks noGrp="1" noChangeArrowheads="1"/>
          </p:cNvSpPr>
          <p:nvPr>
            <p:ph type="title"/>
          </p:nvPr>
        </p:nvSpPr>
        <p:spPr/>
        <p:txBody>
          <a:bodyPr>
            <a:normAutofit/>
          </a:bodyPr>
          <a:lstStyle/>
          <a:p>
            <a:pPr algn="l" eaLnBrk="1" hangingPunct="1"/>
            <a:r>
              <a:rPr lang="en-US" altLang="en-US" smtClean="0"/>
              <a:t>Race Condition</a:t>
            </a:r>
          </a:p>
        </p:txBody>
      </p:sp>
      <p:sp>
        <p:nvSpPr>
          <p:cNvPr id="15362" name="Rectangle 1027"/>
          <p:cNvSpPr>
            <a:spLocks noGrp="1" noChangeArrowheads="1"/>
          </p:cNvSpPr>
          <p:nvPr>
            <p:ph idx="1"/>
          </p:nvPr>
        </p:nvSpPr>
        <p:spPr>
          <a:xfrm>
            <a:off x="284163" y="1945709"/>
            <a:ext cx="8574087" cy="3992563"/>
          </a:xfrm>
        </p:spPr>
        <p:txBody>
          <a:bodyPr/>
          <a:lstStyle/>
          <a:p>
            <a:pPr>
              <a:lnSpc>
                <a:spcPct val="90000"/>
              </a:lnSpc>
              <a:buFont typeface="Wingdings" pitchFamily="2" charset="2"/>
              <a:buChar char="q"/>
            </a:pPr>
            <a:r>
              <a:rPr lang="en-US" dirty="0" smtClean="0"/>
              <a:t>A </a:t>
            </a:r>
            <a:r>
              <a:rPr lang="en-US" b="1" dirty="0" smtClean="0"/>
              <a:t>race condition</a:t>
            </a:r>
            <a:r>
              <a:rPr lang="en-US" dirty="0" smtClean="0"/>
              <a:t> is an undesirable situation that occurs when a device or system attempts to perform </a:t>
            </a:r>
            <a:r>
              <a:rPr lang="en-US" dirty="0" smtClean="0">
                <a:solidFill>
                  <a:srgbClr val="FF0000"/>
                </a:solidFill>
              </a:rPr>
              <a:t>two or more operations at the same time</a:t>
            </a:r>
            <a:r>
              <a:rPr lang="en-US" dirty="0" smtClean="0"/>
              <a:t>, but because of the nature of the device or system, the </a:t>
            </a:r>
            <a:r>
              <a:rPr lang="en-US" dirty="0" smtClean="0">
                <a:solidFill>
                  <a:srgbClr val="FF0000"/>
                </a:solidFill>
              </a:rPr>
              <a:t>operations must be done in the proper sequence </a:t>
            </a:r>
            <a:r>
              <a:rPr lang="en-US" dirty="0" smtClean="0"/>
              <a:t>to be done correctly.</a:t>
            </a:r>
          </a:p>
          <a:p>
            <a:pPr>
              <a:lnSpc>
                <a:spcPct val="90000"/>
              </a:lnSpc>
              <a:buFont typeface="Wingdings" pitchFamily="2" charset="2"/>
              <a:buChar char="q"/>
            </a:pPr>
            <a:endParaRPr lang="en-US" dirty="0" smtClean="0"/>
          </a:p>
          <a:p>
            <a:pPr>
              <a:lnSpc>
                <a:spcPct val="90000"/>
              </a:lnSpc>
              <a:buFont typeface="Wingdings" pitchFamily="2" charset="2"/>
              <a:buChar char="q"/>
            </a:pPr>
            <a:r>
              <a:rPr lang="en-US" dirty="0" smtClean="0"/>
              <a:t>A </a:t>
            </a:r>
            <a:r>
              <a:rPr lang="en-US" b="1" dirty="0" smtClean="0"/>
              <a:t>race condition</a:t>
            </a:r>
            <a:r>
              <a:rPr lang="en-US" dirty="0" smtClean="0"/>
              <a:t> occurs when </a:t>
            </a:r>
            <a:r>
              <a:rPr lang="en-US" dirty="0" smtClean="0">
                <a:solidFill>
                  <a:srgbClr val="00B0F0"/>
                </a:solidFill>
              </a:rPr>
              <a:t>two or more threads </a:t>
            </a:r>
            <a:r>
              <a:rPr lang="en-US" dirty="0" smtClean="0"/>
              <a:t>can access </a:t>
            </a:r>
            <a:r>
              <a:rPr lang="en-US" dirty="0" smtClean="0">
                <a:solidFill>
                  <a:srgbClr val="00B0F0"/>
                </a:solidFill>
              </a:rPr>
              <a:t>shared data</a:t>
            </a:r>
            <a:r>
              <a:rPr lang="en-US" dirty="0" smtClean="0"/>
              <a:t> and they </a:t>
            </a:r>
            <a:r>
              <a:rPr lang="en-US" dirty="0" smtClean="0">
                <a:solidFill>
                  <a:srgbClr val="00B0F0"/>
                </a:solidFill>
              </a:rPr>
              <a:t>try to change it at the same time</a:t>
            </a:r>
            <a:r>
              <a:rPr lang="en-US" dirty="0" smtClean="0"/>
              <a:t>.</a:t>
            </a:r>
          </a:p>
        </p:txBody>
      </p:sp>
    </p:spTree>
    <p:extLst>
      <p:ext uri="{BB962C8B-B14F-4D97-AF65-F5344CB8AC3E}">
        <p14:creationId xmlns:p14="http://schemas.microsoft.com/office/powerpoint/2010/main" val="2171520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026"/>
          <p:cNvSpPr>
            <a:spLocks noGrp="1" noChangeArrowheads="1"/>
          </p:cNvSpPr>
          <p:nvPr>
            <p:ph type="title"/>
          </p:nvPr>
        </p:nvSpPr>
        <p:spPr/>
        <p:txBody>
          <a:bodyPr>
            <a:normAutofit/>
          </a:bodyPr>
          <a:lstStyle/>
          <a:p>
            <a:pPr algn="l" eaLnBrk="1" hangingPunct="1"/>
            <a:r>
              <a:rPr lang="en-US" altLang="en-US" smtClean="0"/>
              <a:t>Race Condition</a:t>
            </a:r>
          </a:p>
        </p:txBody>
      </p:sp>
      <p:sp>
        <p:nvSpPr>
          <p:cNvPr id="17410" name="Rectangle 1027"/>
          <p:cNvSpPr>
            <a:spLocks noGrp="1" noChangeArrowheads="1"/>
          </p:cNvSpPr>
          <p:nvPr>
            <p:ph idx="1"/>
          </p:nvPr>
        </p:nvSpPr>
        <p:spPr>
          <a:xfrm>
            <a:off x="284163" y="1920657"/>
            <a:ext cx="8574087" cy="3992563"/>
          </a:xfrm>
        </p:spPr>
        <p:txBody>
          <a:bodyPr>
            <a:normAutofit fontScale="92500" lnSpcReduction="10000"/>
          </a:bodyPr>
          <a:lstStyle/>
          <a:p>
            <a:pPr>
              <a:lnSpc>
                <a:spcPct val="90000"/>
              </a:lnSpc>
              <a:buFont typeface="Wingdings" pitchFamily="2" charset="2"/>
              <a:buChar char="q"/>
            </a:pPr>
            <a:r>
              <a:rPr lang="en-US" altLang="en-US" b="1" dirty="0" smtClean="0">
                <a:solidFill>
                  <a:srgbClr val="000000"/>
                </a:solidFill>
                <a:latin typeface="Courier New" pitchFamily="49" charset="0"/>
              </a:rPr>
              <a:t>counter++ </a:t>
            </a:r>
            <a:r>
              <a:rPr lang="en-US" altLang="en-US" sz="1600" dirty="0" smtClean="0"/>
              <a:t>could be implemented as</a:t>
            </a:r>
            <a:br>
              <a:rPr lang="en-US" altLang="en-US" sz="1600" dirty="0" smtClean="0"/>
            </a:br>
            <a:r>
              <a:rPr lang="en-US" altLang="en-US" sz="1600" dirty="0" smtClean="0"/>
              <a:t/>
            </a:r>
            <a:br>
              <a:rPr lang="en-US" altLang="en-US" sz="1600" dirty="0" smtClean="0"/>
            </a:br>
            <a:r>
              <a:rPr lang="en-US" altLang="en-US" sz="1600" b="1" dirty="0" smtClean="0">
                <a:latin typeface="Courier New" pitchFamily="49" charset="0"/>
              </a:rPr>
              <a:t>     </a:t>
            </a:r>
            <a:r>
              <a:rPr lang="en-US" altLang="en-US" sz="1600" b="1" dirty="0" smtClean="0">
                <a:solidFill>
                  <a:srgbClr val="0000FF"/>
                </a:solidFill>
                <a:latin typeface="Courier New" pitchFamily="49" charset="0"/>
              </a:rPr>
              <a:t>register1 = counter</a:t>
            </a:r>
            <a:br>
              <a:rPr lang="en-US" altLang="en-US" sz="1600" b="1" dirty="0" smtClean="0">
                <a:solidFill>
                  <a:srgbClr val="0000FF"/>
                </a:solidFill>
                <a:latin typeface="Courier New" pitchFamily="49" charset="0"/>
              </a:rPr>
            </a:br>
            <a:r>
              <a:rPr lang="en-US" altLang="en-US" sz="1600" b="1" dirty="0" smtClean="0">
                <a:solidFill>
                  <a:srgbClr val="0000FF"/>
                </a:solidFill>
                <a:latin typeface="Courier New" pitchFamily="49" charset="0"/>
              </a:rPr>
              <a:t>     register1 = register1 + 1</a:t>
            </a:r>
            <a:br>
              <a:rPr lang="en-US" altLang="en-US" sz="1600" b="1" dirty="0" smtClean="0">
                <a:solidFill>
                  <a:srgbClr val="0000FF"/>
                </a:solidFill>
                <a:latin typeface="Courier New" pitchFamily="49" charset="0"/>
              </a:rPr>
            </a:br>
            <a:r>
              <a:rPr lang="en-US" altLang="en-US" sz="1600" b="1" dirty="0" smtClean="0">
                <a:solidFill>
                  <a:srgbClr val="0000FF"/>
                </a:solidFill>
                <a:latin typeface="Courier New" pitchFamily="49" charset="0"/>
              </a:rPr>
              <a:t>     counter = register1</a:t>
            </a:r>
            <a:endParaRPr lang="en-US" altLang="en-US" sz="800" dirty="0" smtClean="0">
              <a:solidFill>
                <a:srgbClr val="0000FF"/>
              </a:solidFill>
            </a:endParaRPr>
          </a:p>
          <a:p>
            <a:pPr>
              <a:lnSpc>
                <a:spcPct val="90000"/>
              </a:lnSpc>
              <a:buFont typeface="Wingdings" pitchFamily="2" charset="2"/>
              <a:buChar char="q"/>
            </a:pPr>
            <a:r>
              <a:rPr lang="en-US" altLang="en-US" b="1" dirty="0" smtClean="0">
                <a:solidFill>
                  <a:srgbClr val="000000"/>
                </a:solidFill>
                <a:latin typeface="Courier New" pitchFamily="49" charset="0"/>
              </a:rPr>
              <a:t>counter--</a:t>
            </a:r>
            <a:r>
              <a:rPr lang="en-US" altLang="en-US" sz="1600" b="1" dirty="0" smtClean="0">
                <a:solidFill>
                  <a:schemeClr val="tx2"/>
                </a:solidFill>
                <a:latin typeface="Courier New" pitchFamily="49" charset="0"/>
              </a:rPr>
              <a:t> </a:t>
            </a:r>
            <a:r>
              <a:rPr lang="en-US" altLang="en-US" sz="1600" dirty="0" smtClean="0"/>
              <a:t>could be implemented as</a:t>
            </a:r>
            <a:br>
              <a:rPr lang="en-US" altLang="en-US" sz="1600" dirty="0" smtClean="0"/>
            </a:br>
            <a:r>
              <a:rPr lang="en-US" altLang="en-US" sz="1600" dirty="0" smtClean="0"/>
              <a:t/>
            </a:r>
            <a:br>
              <a:rPr lang="en-US" altLang="en-US" sz="1600" dirty="0" smtClean="0"/>
            </a:br>
            <a:r>
              <a:rPr lang="en-US" altLang="en-US" sz="1600" b="1" dirty="0" smtClean="0">
                <a:latin typeface="Courier New" pitchFamily="49" charset="0"/>
              </a:rPr>
              <a:t>     </a:t>
            </a:r>
            <a:r>
              <a:rPr lang="en-US" altLang="en-US" sz="1600" b="1" dirty="0" smtClean="0">
                <a:solidFill>
                  <a:schemeClr val="tx2"/>
                </a:solidFill>
                <a:latin typeface="Courier New" pitchFamily="49" charset="0"/>
              </a:rPr>
              <a:t>register2 = counter</a:t>
            </a:r>
            <a:br>
              <a:rPr lang="en-US" altLang="en-US" sz="1600" b="1" dirty="0" smtClean="0">
                <a:solidFill>
                  <a:schemeClr val="tx2"/>
                </a:solidFill>
                <a:latin typeface="Courier New" pitchFamily="49" charset="0"/>
              </a:rPr>
            </a:br>
            <a:r>
              <a:rPr lang="en-US" altLang="en-US" sz="1600" b="1" dirty="0" smtClean="0">
                <a:solidFill>
                  <a:schemeClr val="tx2"/>
                </a:solidFill>
                <a:latin typeface="Courier New" pitchFamily="49" charset="0"/>
              </a:rPr>
              <a:t>     register2 = register2 - 1</a:t>
            </a:r>
            <a:br>
              <a:rPr lang="en-US" altLang="en-US" sz="1600" b="1" dirty="0" smtClean="0">
                <a:solidFill>
                  <a:schemeClr val="tx2"/>
                </a:solidFill>
                <a:latin typeface="Courier New" pitchFamily="49" charset="0"/>
              </a:rPr>
            </a:br>
            <a:r>
              <a:rPr lang="en-US" altLang="en-US" sz="1600" b="1" dirty="0" smtClean="0">
                <a:solidFill>
                  <a:schemeClr val="tx2"/>
                </a:solidFill>
                <a:latin typeface="Courier New" pitchFamily="49" charset="0"/>
              </a:rPr>
              <a:t>     counter = register2</a:t>
            </a:r>
            <a:endParaRPr lang="en-US" altLang="en-US" sz="800" dirty="0" smtClean="0">
              <a:solidFill>
                <a:schemeClr val="tx2"/>
              </a:solidFill>
            </a:endParaRPr>
          </a:p>
          <a:p>
            <a:pPr>
              <a:lnSpc>
                <a:spcPct val="90000"/>
              </a:lnSpc>
              <a:buFont typeface="Wingdings" pitchFamily="2" charset="2"/>
              <a:buChar char="q"/>
            </a:pPr>
            <a:r>
              <a:rPr lang="en-US" altLang="en-US" sz="1600" dirty="0" smtClean="0"/>
              <a:t>Consider this execution interleaving with </a:t>
            </a:r>
            <a:r>
              <a:rPr lang="ja-JP" altLang="en-US" sz="1600" dirty="0" smtClean="0"/>
              <a:t>“</a:t>
            </a:r>
            <a:r>
              <a:rPr lang="en-US" altLang="ja-JP" sz="1600" dirty="0" smtClean="0"/>
              <a:t>count = 5</a:t>
            </a:r>
            <a:r>
              <a:rPr lang="ja-JP" altLang="en-US" sz="1600" dirty="0" smtClean="0"/>
              <a:t>”</a:t>
            </a:r>
            <a:r>
              <a:rPr lang="en-US" altLang="ja-JP" sz="1600" dirty="0" smtClean="0"/>
              <a:t> initially:</a:t>
            </a:r>
          </a:p>
          <a:p>
            <a:pPr marL="457200" lvl="1" indent="0">
              <a:lnSpc>
                <a:spcPct val="90000"/>
              </a:lnSpc>
              <a:buNone/>
            </a:pPr>
            <a:r>
              <a:rPr lang="en-US" altLang="en-US" sz="1600" dirty="0" smtClean="0"/>
              <a:t>S0: producer execute </a:t>
            </a:r>
            <a:r>
              <a:rPr lang="en-US" altLang="en-US" sz="1600" b="1" dirty="0" smtClean="0">
                <a:solidFill>
                  <a:srgbClr val="0000FF"/>
                </a:solidFill>
                <a:latin typeface="Courier New" pitchFamily="49" charset="0"/>
              </a:rPr>
              <a:t>register1 = counter</a:t>
            </a:r>
            <a:r>
              <a:rPr lang="en-US" altLang="en-US" sz="1600" b="1" dirty="0" smtClean="0">
                <a:latin typeface="Courier New" pitchFamily="49" charset="0"/>
              </a:rPr>
              <a:t>         </a:t>
            </a:r>
            <a:r>
              <a:rPr lang="en-US" altLang="en-US" sz="1600" dirty="0" smtClean="0"/>
              <a:t>{register1 = 5}</a:t>
            </a:r>
            <a:br>
              <a:rPr lang="en-US" altLang="en-US" sz="1600" dirty="0" smtClean="0"/>
            </a:br>
            <a:r>
              <a:rPr lang="en-US" altLang="en-US" sz="1600" dirty="0" smtClean="0"/>
              <a:t>S1: producer execute </a:t>
            </a:r>
            <a:r>
              <a:rPr lang="en-US" altLang="en-US" sz="1600" b="1" dirty="0" smtClean="0">
                <a:solidFill>
                  <a:srgbClr val="0000FF"/>
                </a:solidFill>
                <a:latin typeface="Courier New" pitchFamily="49" charset="0"/>
              </a:rPr>
              <a:t>register1 = register1 + 1   </a:t>
            </a:r>
            <a:r>
              <a:rPr lang="en-US" altLang="en-US" sz="1600" dirty="0" smtClean="0"/>
              <a:t>{register1 = 6} </a:t>
            </a:r>
            <a:br>
              <a:rPr lang="en-US" altLang="en-US" sz="1600" dirty="0" smtClean="0"/>
            </a:br>
            <a:r>
              <a:rPr lang="en-US" altLang="en-US" sz="1600" dirty="0" smtClean="0"/>
              <a:t>S2: consumer execute </a:t>
            </a:r>
            <a:r>
              <a:rPr lang="en-US" altLang="en-US" sz="1600" b="1" dirty="0" smtClean="0">
                <a:solidFill>
                  <a:schemeClr val="tx2"/>
                </a:solidFill>
                <a:latin typeface="Courier New" pitchFamily="49" charset="0"/>
              </a:rPr>
              <a:t>register2 = counter</a:t>
            </a:r>
            <a:r>
              <a:rPr lang="en-US" altLang="en-US" sz="1600" b="1" dirty="0" smtClean="0">
                <a:latin typeface="Courier New" pitchFamily="49" charset="0"/>
              </a:rPr>
              <a:t>        </a:t>
            </a:r>
            <a:r>
              <a:rPr lang="en-US" altLang="en-US" sz="1600" dirty="0" smtClean="0"/>
              <a:t>{register2 = 5} </a:t>
            </a:r>
            <a:br>
              <a:rPr lang="en-US" altLang="en-US" sz="1600" dirty="0" smtClean="0"/>
            </a:br>
            <a:r>
              <a:rPr lang="en-US" altLang="en-US" sz="1600" dirty="0" smtClean="0"/>
              <a:t>S3: consumer execute </a:t>
            </a:r>
            <a:r>
              <a:rPr lang="en-US" altLang="en-US" sz="1600" b="1" dirty="0" smtClean="0">
                <a:solidFill>
                  <a:schemeClr val="tx2"/>
                </a:solidFill>
                <a:latin typeface="Courier New" pitchFamily="49" charset="0"/>
              </a:rPr>
              <a:t>register2 = register2 – 1  </a:t>
            </a:r>
            <a:r>
              <a:rPr lang="en-US" altLang="en-US" sz="1600" dirty="0" smtClean="0"/>
              <a:t>{register2 = 4} </a:t>
            </a:r>
            <a:br>
              <a:rPr lang="en-US" altLang="en-US" sz="1600" dirty="0" smtClean="0"/>
            </a:br>
            <a:r>
              <a:rPr lang="en-US" altLang="en-US" sz="1600" dirty="0" smtClean="0"/>
              <a:t>S4: producer execute </a:t>
            </a:r>
            <a:r>
              <a:rPr lang="en-US" altLang="en-US" sz="1600" b="1" dirty="0" smtClean="0">
                <a:solidFill>
                  <a:srgbClr val="0000FF"/>
                </a:solidFill>
                <a:latin typeface="Courier New" pitchFamily="49" charset="0"/>
              </a:rPr>
              <a:t>counter = register1         </a:t>
            </a:r>
            <a:r>
              <a:rPr lang="en-US" altLang="en-US" sz="1600" dirty="0" smtClean="0"/>
              <a:t>{counter = 6 } </a:t>
            </a:r>
            <a:br>
              <a:rPr lang="en-US" altLang="en-US" sz="1600" dirty="0" smtClean="0"/>
            </a:br>
            <a:r>
              <a:rPr lang="en-US" altLang="en-US" sz="1600" dirty="0" smtClean="0"/>
              <a:t>S5: consumer execute </a:t>
            </a:r>
            <a:r>
              <a:rPr lang="en-US" altLang="en-US" sz="1600" b="1" dirty="0" smtClean="0">
                <a:solidFill>
                  <a:schemeClr val="tx2"/>
                </a:solidFill>
                <a:latin typeface="Courier New" pitchFamily="49" charset="0"/>
              </a:rPr>
              <a:t>counter = register2        </a:t>
            </a:r>
            <a:r>
              <a:rPr lang="en-US" altLang="en-US" sz="1600" dirty="0" smtClean="0"/>
              <a:t>{counter = 4}</a:t>
            </a:r>
          </a:p>
          <a:p>
            <a:pPr lvl="1">
              <a:lnSpc>
                <a:spcPct val="90000"/>
              </a:lnSpc>
              <a:buFont typeface="Wingdings" pitchFamily="2" charset="2"/>
              <a:buChar char="q"/>
            </a:pPr>
            <a:endParaRPr lang="en-US" altLang="en-US" dirty="0" smtClean="0"/>
          </a:p>
        </p:txBody>
      </p:sp>
    </p:spTree>
    <p:extLst>
      <p:ext uri="{BB962C8B-B14F-4D97-AF65-F5344CB8AC3E}">
        <p14:creationId xmlns:p14="http://schemas.microsoft.com/office/powerpoint/2010/main" val="2021432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noChangeArrowheads="1"/>
          </p:cNvSpPr>
          <p:nvPr>
            <p:ph type="title"/>
          </p:nvPr>
        </p:nvSpPr>
        <p:spPr/>
        <p:txBody>
          <a:bodyPr/>
          <a:lstStyle/>
          <a:p>
            <a:pPr algn="l"/>
            <a:r>
              <a:rPr lang="en-US" altLang="en-US" smtClean="0"/>
              <a:t>Race Condition</a:t>
            </a:r>
          </a:p>
        </p:txBody>
      </p:sp>
      <p:sp>
        <p:nvSpPr>
          <p:cNvPr id="19458" name="Content Placeholder 2"/>
          <p:cNvSpPr>
            <a:spLocks noGrp="1" noChangeArrowheads="1"/>
          </p:cNvSpPr>
          <p:nvPr>
            <p:ph idx="1"/>
          </p:nvPr>
        </p:nvSpPr>
        <p:spPr>
          <a:xfrm>
            <a:off x="284163" y="1933183"/>
            <a:ext cx="8574087" cy="3992563"/>
          </a:xfrm>
        </p:spPr>
        <p:txBody>
          <a:bodyPr>
            <a:normAutofit fontScale="70000" lnSpcReduction="20000"/>
          </a:bodyPr>
          <a:lstStyle/>
          <a:p>
            <a:pPr>
              <a:buFont typeface="Wingdings" pitchFamily="2" charset="2"/>
              <a:buChar char="q"/>
            </a:pPr>
            <a:r>
              <a:rPr lang="en-US" altLang="en-US" dirty="0" smtClean="0"/>
              <a:t>Processes P</a:t>
            </a:r>
            <a:r>
              <a:rPr lang="en-US" altLang="en-US" baseline="-25000" dirty="0" smtClean="0"/>
              <a:t>0</a:t>
            </a:r>
            <a:r>
              <a:rPr lang="en-US" altLang="en-US" dirty="0" smtClean="0"/>
              <a:t> and P</a:t>
            </a:r>
            <a:r>
              <a:rPr lang="en-US" altLang="en-US" baseline="-25000" dirty="0" smtClean="0"/>
              <a:t>1</a:t>
            </a:r>
            <a:r>
              <a:rPr lang="en-US" altLang="en-US" dirty="0" smtClean="0"/>
              <a:t> are creating child </a:t>
            </a:r>
            <a:r>
              <a:rPr lang="en-US" altLang="en-US" dirty="0" err="1" smtClean="0"/>
              <a:t>processs</a:t>
            </a:r>
            <a:r>
              <a:rPr lang="en-US" altLang="en-US" dirty="0" smtClean="0"/>
              <a:t> using the </a:t>
            </a:r>
            <a:r>
              <a:rPr lang="en-US" altLang="en-US" dirty="0" smtClean="0">
                <a:latin typeface="Courier New" pitchFamily="49" charset="0"/>
                <a:cs typeface="Courier New" pitchFamily="49" charset="0"/>
              </a:rPr>
              <a:t>fork() </a:t>
            </a:r>
            <a:r>
              <a:rPr lang="en-US" altLang="en-US" dirty="0" smtClean="0"/>
              <a:t>system call</a:t>
            </a:r>
          </a:p>
          <a:p>
            <a:pPr>
              <a:buFont typeface="Wingdings" pitchFamily="2" charset="2"/>
              <a:buChar char="q"/>
            </a:pPr>
            <a:r>
              <a:rPr lang="en-US" altLang="en-US" dirty="0" smtClean="0"/>
              <a:t>Race condition on kernel variable </a:t>
            </a:r>
            <a:r>
              <a:rPr lang="en-US" altLang="en-US" dirty="0" err="1" smtClean="0">
                <a:latin typeface="Courier New" pitchFamily="49" charset="0"/>
                <a:cs typeface="Courier New" pitchFamily="49" charset="0"/>
              </a:rPr>
              <a:t>next_available_pid</a:t>
            </a:r>
            <a:r>
              <a:rPr lang="en-US" altLang="en-US" dirty="0" smtClean="0"/>
              <a:t> which represents the next available process identifier (</a:t>
            </a:r>
            <a:r>
              <a:rPr lang="en-US" altLang="en-US" dirty="0" err="1" smtClean="0"/>
              <a:t>pid</a:t>
            </a:r>
            <a:r>
              <a:rPr lang="en-US" altLang="en-US" dirty="0" smtClean="0"/>
              <a:t>)</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a:buFont typeface="Wingdings" pitchFamily="2" charset="2"/>
              <a:buChar char="q"/>
            </a:pPr>
            <a:r>
              <a:rPr lang="en-US" altLang="en-US" dirty="0" smtClean="0">
                <a:solidFill>
                  <a:srgbClr val="FF0000"/>
                </a:solidFill>
              </a:rPr>
              <a:t>Unless there is mutual exclusion, the same </a:t>
            </a:r>
            <a:r>
              <a:rPr lang="en-US" altLang="en-US" dirty="0" err="1" smtClean="0">
                <a:solidFill>
                  <a:srgbClr val="FF0000"/>
                </a:solidFill>
              </a:rPr>
              <a:t>pid</a:t>
            </a:r>
            <a:r>
              <a:rPr lang="en-US" altLang="en-US" dirty="0" smtClean="0">
                <a:solidFill>
                  <a:srgbClr val="FF0000"/>
                </a:solidFill>
              </a:rPr>
              <a:t> could be assigned to two different processes!</a:t>
            </a:r>
          </a:p>
          <a:p>
            <a:pPr>
              <a:buFont typeface="Wingdings" pitchFamily="2" charset="2"/>
              <a:buChar char="q"/>
            </a:pPr>
            <a:endParaRPr lang="en-US" altLang="en-US" dirty="0" smtClean="0"/>
          </a:p>
        </p:txBody>
      </p:sp>
      <p:pic>
        <p:nvPicPr>
          <p:cNvPr id="19459" name="Picture 3"/>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68044" y="2943617"/>
            <a:ext cx="4271375" cy="214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614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noChangeArrowheads="1"/>
          </p:cNvSpPr>
          <p:nvPr>
            <p:ph type="title"/>
          </p:nvPr>
        </p:nvSpPr>
        <p:spPr/>
        <p:txBody>
          <a:bodyPr>
            <a:normAutofit/>
          </a:bodyPr>
          <a:lstStyle/>
          <a:p>
            <a:pPr algn="l"/>
            <a:r>
              <a:rPr lang="en-US" altLang="en-US" smtClean="0"/>
              <a:t>Critical Section Problem</a:t>
            </a:r>
          </a:p>
        </p:txBody>
      </p:sp>
      <p:sp>
        <p:nvSpPr>
          <p:cNvPr id="20482" name="Content Placeholder 2"/>
          <p:cNvSpPr>
            <a:spLocks noGrp="1" noChangeArrowheads="1"/>
          </p:cNvSpPr>
          <p:nvPr>
            <p:ph idx="1"/>
          </p:nvPr>
        </p:nvSpPr>
        <p:spPr>
          <a:xfrm>
            <a:off x="284163" y="1958235"/>
            <a:ext cx="8574087" cy="3992563"/>
          </a:xfrm>
        </p:spPr>
        <p:txBody>
          <a:bodyPr>
            <a:normAutofit fontScale="92500" lnSpcReduction="10000"/>
          </a:bodyPr>
          <a:lstStyle/>
          <a:p>
            <a:pPr>
              <a:buFont typeface="Wingdings" pitchFamily="2" charset="2"/>
              <a:buChar char="q"/>
            </a:pPr>
            <a:r>
              <a:rPr lang="en-US" altLang="en-US" dirty="0" smtClean="0"/>
              <a:t>Consider system of </a:t>
            </a:r>
            <a:r>
              <a:rPr lang="en-US" altLang="en-US" b="1" i="1" dirty="0" smtClean="0"/>
              <a:t>n</a:t>
            </a:r>
            <a:r>
              <a:rPr lang="en-US" altLang="en-US" b="1" dirty="0" smtClean="0"/>
              <a:t> </a:t>
            </a:r>
            <a:r>
              <a:rPr lang="en-US" altLang="en-US" dirty="0" smtClean="0"/>
              <a:t>processes {</a:t>
            </a:r>
            <a:r>
              <a:rPr lang="en-US" altLang="en-US" b="1" i="1" dirty="0" smtClean="0"/>
              <a:t>p</a:t>
            </a:r>
            <a:r>
              <a:rPr lang="en-US" altLang="en-US" b="1" i="1" baseline="-25000" dirty="0" smtClean="0"/>
              <a:t>0</a:t>
            </a:r>
            <a:r>
              <a:rPr lang="en-US" altLang="en-US" b="1" i="1" dirty="0" smtClean="0"/>
              <a:t>, p</a:t>
            </a:r>
            <a:r>
              <a:rPr lang="en-US" altLang="en-US" b="1" i="1" baseline="-25000" dirty="0" smtClean="0"/>
              <a:t>1</a:t>
            </a:r>
            <a:r>
              <a:rPr lang="en-US" altLang="en-US" b="1" i="1" dirty="0" smtClean="0"/>
              <a:t>, … p</a:t>
            </a:r>
            <a:r>
              <a:rPr lang="en-US" altLang="en-US" b="1" i="1" baseline="-25000" dirty="0" smtClean="0"/>
              <a:t>n-1</a:t>
            </a:r>
            <a:r>
              <a:rPr lang="en-US" altLang="en-US" dirty="0" smtClean="0"/>
              <a:t>}</a:t>
            </a:r>
          </a:p>
          <a:p>
            <a:pPr>
              <a:buFont typeface="Wingdings" pitchFamily="2" charset="2"/>
              <a:buChar char="q"/>
            </a:pPr>
            <a:r>
              <a:rPr lang="en-US" altLang="en-US" dirty="0" smtClean="0"/>
              <a:t>Each process has </a:t>
            </a:r>
            <a:r>
              <a:rPr lang="en-US" altLang="en-US" b="1" dirty="0" smtClean="0">
                <a:solidFill>
                  <a:srgbClr val="3366FF"/>
                </a:solidFill>
              </a:rPr>
              <a:t>critical section </a:t>
            </a:r>
            <a:r>
              <a:rPr lang="en-US" altLang="en-US" dirty="0" smtClean="0"/>
              <a:t>segment of code</a:t>
            </a:r>
          </a:p>
          <a:p>
            <a:pPr lvl="1">
              <a:buFont typeface="Wingdings" pitchFamily="2" charset="2"/>
              <a:buChar char="q"/>
            </a:pPr>
            <a:r>
              <a:rPr lang="en-US" altLang="en-US" dirty="0" smtClean="0"/>
              <a:t>Process may be changing common variables, updating table, writing file, </a:t>
            </a:r>
            <a:r>
              <a:rPr lang="en-US" altLang="en-US" dirty="0" err="1" smtClean="0"/>
              <a:t>etc</a:t>
            </a:r>
            <a:endParaRPr lang="en-US" altLang="en-US" dirty="0" smtClean="0"/>
          </a:p>
          <a:p>
            <a:pPr lvl="1">
              <a:buFont typeface="Wingdings" pitchFamily="2" charset="2"/>
              <a:buChar char="q"/>
            </a:pPr>
            <a:r>
              <a:rPr lang="en-US" altLang="en-US" dirty="0" smtClean="0"/>
              <a:t>When one process in critical section, no other may be in its critical section</a:t>
            </a:r>
          </a:p>
          <a:p>
            <a:pPr>
              <a:buFont typeface="Wingdings" pitchFamily="2" charset="2"/>
              <a:buChar char="q"/>
            </a:pPr>
            <a:r>
              <a:rPr lang="en-US" altLang="en-US" b="1" i="1" dirty="0" smtClean="0"/>
              <a:t>Critical section problem </a:t>
            </a:r>
            <a:r>
              <a:rPr lang="en-US" altLang="en-US" dirty="0" smtClean="0"/>
              <a:t>is to design protocol to solve this</a:t>
            </a:r>
          </a:p>
          <a:p>
            <a:pPr>
              <a:buFont typeface="Wingdings" pitchFamily="2" charset="2"/>
              <a:buChar char="q"/>
            </a:pPr>
            <a:r>
              <a:rPr lang="en-US" altLang="en-US" dirty="0" smtClean="0"/>
              <a:t>Each process must ask permission to enter critical section in </a:t>
            </a:r>
            <a:r>
              <a:rPr lang="en-US" altLang="en-US" b="1" dirty="0" smtClean="0">
                <a:solidFill>
                  <a:srgbClr val="3366FF"/>
                </a:solidFill>
              </a:rPr>
              <a:t>entry section</a:t>
            </a:r>
            <a:r>
              <a:rPr lang="en-US" altLang="en-US" dirty="0" smtClean="0"/>
              <a:t>, may follow critical section with </a:t>
            </a:r>
            <a:r>
              <a:rPr lang="en-US" altLang="en-US" b="1" dirty="0" smtClean="0">
                <a:solidFill>
                  <a:srgbClr val="3366FF"/>
                </a:solidFill>
              </a:rPr>
              <a:t>exit section</a:t>
            </a:r>
            <a:r>
              <a:rPr lang="en-US" altLang="en-US" dirty="0" smtClean="0"/>
              <a:t>, then </a:t>
            </a:r>
            <a:r>
              <a:rPr lang="en-US" altLang="en-US" b="1" dirty="0" smtClean="0">
                <a:solidFill>
                  <a:srgbClr val="3366FF"/>
                </a:solidFill>
              </a:rPr>
              <a:t>remainder section</a:t>
            </a:r>
          </a:p>
          <a:p>
            <a:pPr>
              <a:buFont typeface="Wingdings" pitchFamily="2" charset="2"/>
              <a:buChar char="q"/>
            </a:pPr>
            <a:endParaRPr lang="en-US" altLang="en-US" b="1" dirty="0" smtClean="0">
              <a:solidFill>
                <a:srgbClr val="3366FF"/>
              </a:solidFill>
            </a:endParaRPr>
          </a:p>
          <a:p>
            <a:pPr>
              <a:buFont typeface="Wingdings" pitchFamily="2" charset="2"/>
              <a:buChar char="q"/>
            </a:pPr>
            <a:endParaRPr lang="en-US" altLang="en-US" dirty="0" smtClean="0"/>
          </a:p>
        </p:txBody>
      </p:sp>
    </p:spTree>
    <p:extLst>
      <p:ext uri="{BB962C8B-B14F-4D97-AF65-F5344CB8AC3E}">
        <p14:creationId xmlns:p14="http://schemas.microsoft.com/office/powerpoint/2010/main" val="510148220"/>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174</TotalTime>
  <Words>708</Words>
  <Application>Microsoft Office PowerPoint</Application>
  <PresentationFormat>On-screen Show (4:3)</PresentationFormat>
  <Paragraphs>143</Paragraphs>
  <Slides>20</Slides>
  <Notes>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Spectrum</vt:lpstr>
      <vt:lpstr>Synchronization Tools</vt:lpstr>
      <vt:lpstr>Lecture Outline</vt:lpstr>
      <vt:lpstr>Background</vt:lpstr>
      <vt:lpstr>Producer </vt:lpstr>
      <vt:lpstr>Consumer</vt:lpstr>
      <vt:lpstr>Race Condition</vt:lpstr>
      <vt:lpstr>Race Condition</vt:lpstr>
      <vt:lpstr>Race Condition</vt:lpstr>
      <vt:lpstr>Critical Section Problem</vt:lpstr>
      <vt:lpstr>Critical Section</vt:lpstr>
      <vt:lpstr>Solution to Critical-Section Problem</vt:lpstr>
      <vt:lpstr>Critical-Section Handling in OS </vt:lpstr>
      <vt:lpstr>Peterson’s Solution</vt:lpstr>
      <vt:lpstr>Algorithm for Process Pi</vt:lpstr>
      <vt:lpstr>Peterson’s Solution (cont’d)</vt:lpstr>
      <vt:lpstr>Peterson’s Solution</vt:lpstr>
      <vt:lpstr>Peterson’s Solution</vt:lpstr>
      <vt:lpstr>Peterson’s Solution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22</cp:revision>
  <dcterms:created xsi:type="dcterms:W3CDTF">2018-12-10T17:20:29Z</dcterms:created>
  <dcterms:modified xsi:type="dcterms:W3CDTF">2020-04-28T18:15:29Z</dcterms:modified>
</cp:coreProperties>
</file>