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58" r:id="rId30"/>
    <p:sldId id="25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423082C2-F8F3-4845-A1A3-4B3961032C97}"/>
    <pc:docChg chg="undo custSel modSld">
      <pc:chgData name="Dr. Md Mehedi Hasan" userId="5eb39d97-deb0-466a-af4c-298e34812974" providerId="ADAL" clId="{423082C2-F8F3-4845-A1A3-4B3961032C97}" dt="2022-03-29T09:19:07.066" v="105" actId="20577"/>
      <pc:docMkLst>
        <pc:docMk/>
      </pc:docMkLst>
      <pc:sldChg chg="modSp mod">
        <pc:chgData name="Dr. Md Mehedi Hasan" userId="5eb39d97-deb0-466a-af4c-298e34812974" providerId="ADAL" clId="{423082C2-F8F3-4845-A1A3-4B3961032C97}" dt="2022-03-27T07:47:02.583" v="103" actId="6549"/>
        <pc:sldMkLst>
          <pc:docMk/>
          <pc:sldMk cId="700707328" sldId="256"/>
        </pc:sldMkLst>
        <pc:spChg chg="mod">
          <ac:chgData name="Dr. Md Mehedi Hasan" userId="5eb39d97-deb0-466a-af4c-298e34812974" providerId="ADAL" clId="{423082C2-F8F3-4845-A1A3-4B3961032C97}" dt="2022-03-27T07:47:02.583" v="103" actId="6549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Dr. Md Mehedi Hasan" userId="5eb39d97-deb0-466a-af4c-298e34812974" providerId="ADAL" clId="{423082C2-F8F3-4845-A1A3-4B3961032C97}" dt="2022-03-24T02:30:19.673" v="6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423082C2-F8F3-4845-A1A3-4B3961032C97}" dt="2022-03-29T09:19:07.066" v="105" actId="20577"/>
        <pc:sldMkLst>
          <pc:docMk/>
          <pc:sldMk cId="3011809273" sldId="286"/>
        </pc:sldMkLst>
        <pc:spChg chg="mod">
          <ac:chgData name="Dr. Md Mehedi Hasan" userId="5eb39d97-deb0-466a-af4c-298e34812974" providerId="ADAL" clId="{423082C2-F8F3-4845-A1A3-4B3961032C97}" dt="2022-03-29T09:19:07.066" v="105" actId="20577"/>
          <ac:spMkLst>
            <pc:docMk/>
            <pc:sldMk cId="3011809273" sldId="286"/>
            <ac:spMk id="138" creationId="{00000000-0000-0000-0000-000000000000}"/>
          </ac:spMkLst>
        </pc:spChg>
      </pc:sldChg>
      <pc:sldChg chg="modSp mod">
        <pc:chgData name="Dr. Md Mehedi Hasan" userId="5eb39d97-deb0-466a-af4c-298e34812974" providerId="ADAL" clId="{423082C2-F8F3-4845-A1A3-4B3961032C97}" dt="2022-03-29T09:18:47.434" v="104" actId="20577"/>
        <pc:sldMkLst>
          <pc:docMk/>
          <pc:sldMk cId="1560302096" sldId="287"/>
        </pc:sldMkLst>
        <pc:spChg chg="mod">
          <ac:chgData name="Dr. Md Mehedi Hasan" userId="5eb39d97-deb0-466a-af4c-298e34812974" providerId="ADAL" clId="{423082C2-F8F3-4845-A1A3-4B3961032C97}" dt="2022-03-29T09:18:47.434" v="104" actId="20577"/>
          <ac:spMkLst>
            <pc:docMk/>
            <pc:sldMk cId="1560302096" sldId="287"/>
            <ac:spMk id="141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1D875347-39C0-42E0-B4AC-A9E3596BB8EF}"/>
    <pc:docChg chg="modSld">
      <pc:chgData name="Dr. Md Mehedi Hasan" userId="5eb39d97-deb0-466a-af4c-298e34812974" providerId="ADAL" clId="{1D875347-39C0-42E0-B4AC-A9E3596BB8EF}" dt="2022-07-18T04:02:01.186" v="11" actId="20577"/>
      <pc:docMkLst>
        <pc:docMk/>
      </pc:docMkLst>
      <pc:sldChg chg="modSp mod">
        <pc:chgData name="Dr. Md Mehedi Hasan" userId="5eb39d97-deb0-466a-af4c-298e34812974" providerId="ADAL" clId="{1D875347-39C0-42E0-B4AC-A9E3596BB8EF}" dt="2022-07-18T04:02:01.186" v="1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1D875347-39C0-42E0-B4AC-A9E3596BB8EF}" dt="2022-07-18T04:02:01.186" v="1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760894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cs.niu.edu/~byrnes/csci360/notes/360shift.htm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/>
              <a:t>Logic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760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9523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5355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7815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69727" y="1951137"/>
            <a:ext cx="7804547" cy="4906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To choose the mask bits, we make use of the following properties of AND, OR, and XOR: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AND 1 = b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OR 0 = b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XOR 0 = b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AND 0 =0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OR 1 = 1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XOR 1 = </a:t>
            </a:r>
            <a:r>
              <a:rPr lang="en-US" sz="2257" dirty="0">
                <a:solidFill>
                  <a:schemeClr val="tx1"/>
                </a:solidFill>
              </a:rPr>
              <a:t>~</a:t>
            </a:r>
            <a:r>
              <a:rPr sz="2257" dirty="0">
                <a:solidFill>
                  <a:schemeClr val="tx1"/>
                </a:solidFill>
              </a:rPr>
              <a:t>b (complement of b)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MASK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5006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553640" y="873456"/>
            <a:ext cx="8411766" cy="581394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62880">
              <a:spcBef>
                <a:spcPts val="182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The </a:t>
            </a:r>
            <a:r>
              <a:rPr sz="2109" b="1" dirty="0">
                <a:solidFill>
                  <a:schemeClr val="tx1"/>
                </a:solidFill>
              </a:rPr>
              <a:t>AND</a:t>
            </a:r>
            <a:r>
              <a:rPr sz="2109" dirty="0">
                <a:solidFill>
                  <a:schemeClr val="tx1"/>
                </a:solidFill>
              </a:rPr>
              <a:t> instruction can be used to </a:t>
            </a:r>
            <a:r>
              <a:rPr sz="2109" b="1" dirty="0">
                <a:solidFill>
                  <a:schemeClr val="tx1"/>
                </a:solidFill>
              </a:rPr>
              <a:t>CLEAR</a:t>
            </a:r>
            <a:r>
              <a:rPr sz="2109" dirty="0">
                <a:solidFill>
                  <a:schemeClr val="tx1"/>
                </a:solidFill>
              </a:rPr>
              <a:t> specific destination bits while preserving the others.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0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clears</a:t>
            </a:r>
            <a:r>
              <a:rPr sz="2109" dirty="0">
                <a:solidFill>
                  <a:schemeClr val="tx1"/>
                </a:solidFill>
              </a:rPr>
              <a:t> the corresponding destination bit.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1 mask </a:t>
            </a:r>
            <a:r>
              <a:rPr sz="2109" dirty="0">
                <a:solidFill>
                  <a:schemeClr val="tx1"/>
                </a:solidFill>
              </a:rPr>
              <a:t>bit </a:t>
            </a:r>
            <a:r>
              <a:rPr sz="2109" b="1" dirty="0">
                <a:solidFill>
                  <a:schemeClr val="tx1"/>
                </a:solidFill>
              </a:rPr>
              <a:t>preserves</a:t>
            </a:r>
            <a:r>
              <a:rPr sz="2109" dirty="0">
                <a:solidFill>
                  <a:schemeClr val="tx1"/>
                </a:solidFill>
              </a:rPr>
              <a:t> the corresponding destination bit. </a:t>
            </a:r>
          </a:p>
          <a:p>
            <a:pPr marL="321457" indent="-321457" algn="l" defTabSz="262880">
              <a:spcBef>
                <a:spcPts val="182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The </a:t>
            </a:r>
            <a:r>
              <a:rPr sz="2109" b="1" dirty="0">
                <a:solidFill>
                  <a:schemeClr val="tx1"/>
                </a:solidFill>
              </a:rPr>
              <a:t>OR</a:t>
            </a:r>
            <a:r>
              <a:rPr sz="2109" dirty="0">
                <a:solidFill>
                  <a:schemeClr val="tx1"/>
                </a:solidFill>
              </a:rPr>
              <a:t> instruction can be used to </a:t>
            </a:r>
            <a:r>
              <a:rPr sz="2109" b="1" dirty="0">
                <a:solidFill>
                  <a:schemeClr val="tx1"/>
                </a:solidFill>
              </a:rPr>
              <a:t>SET</a:t>
            </a:r>
            <a:r>
              <a:rPr sz="2109" dirty="0">
                <a:solidFill>
                  <a:schemeClr val="tx1"/>
                </a:solidFill>
              </a:rPr>
              <a:t> specific destination bits while preserving the others.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1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sets</a:t>
            </a:r>
            <a:r>
              <a:rPr sz="2109" dirty="0">
                <a:solidFill>
                  <a:schemeClr val="tx1"/>
                </a:solidFill>
              </a:rPr>
              <a:t> the corresponding destination bit.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0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preserves</a:t>
            </a:r>
            <a:r>
              <a:rPr sz="2109" dirty="0">
                <a:solidFill>
                  <a:schemeClr val="tx1"/>
                </a:solidFill>
              </a:rPr>
              <a:t> the corresponding destination bit. · </a:t>
            </a:r>
          </a:p>
          <a:p>
            <a:pPr marL="321457" indent="-321457" algn="l" defTabSz="262880">
              <a:spcBef>
                <a:spcPts val="182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The </a:t>
            </a:r>
            <a:r>
              <a:rPr sz="2109" b="1" dirty="0">
                <a:solidFill>
                  <a:schemeClr val="tx1"/>
                </a:solidFill>
              </a:rPr>
              <a:t>XOR</a:t>
            </a:r>
            <a:r>
              <a:rPr sz="2109" dirty="0">
                <a:solidFill>
                  <a:schemeClr val="tx1"/>
                </a:solidFill>
              </a:rPr>
              <a:t> instruction can be used to </a:t>
            </a:r>
            <a:r>
              <a:rPr sz="2109" b="1" dirty="0">
                <a:solidFill>
                  <a:schemeClr val="tx1"/>
                </a:solidFill>
              </a:rPr>
              <a:t>complement</a:t>
            </a:r>
            <a:r>
              <a:rPr sz="2109" dirty="0">
                <a:solidFill>
                  <a:schemeClr val="tx1"/>
                </a:solidFill>
              </a:rPr>
              <a:t> specific destination bits while preserving the others.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1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complements</a:t>
            </a:r>
            <a:r>
              <a:rPr sz="2109" dirty="0">
                <a:solidFill>
                  <a:schemeClr val="tx1"/>
                </a:solidFill>
              </a:rPr>
              <a:t> the corresponding destination bit;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0 mask</a:t>
            </a:r>
            <a:r>
              <a:rPr sz="2109" dirty="0">
                <a:solidFill>
                  <a:schemeClr val="tx1"/>
                </a:solidFill>
              </a:rPr>
              <a:t> bit preserves the corresponding destination bit.</a:t>
            </a:r>
          </a:p>
        </p:txBody>
      </p:sp>
    </p:spTree>
    <p:extLst>
      <p:ext uri="{BB962C8B-B14F-4D97-AF65-F5344CB8AC3E}">
        <p14:creationId xmlns:p14="http://schemas.microsoft.com/office/powerpoint/2010/main" val="7827959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892969" y="1966237"/>
            <a:ext cx="7358063" cy="47148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Example</a:t>
            </a:r>
            <a:r>
              <a:rPr sz="2257" dirty="0">
                <a:solidFill>
                  <a:schemeClr val="tx1"/>
                </a:solidFill>
              </a:rPr>
              <a:t> 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Clear the sign bit of AL while leaving the other bits unchanged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Solution: </a:t>
            </a:r>
          </a:p>
          <a:p>
            <a:pPr marL="627735" lvl="1" indent="-321457" algn="l" defTabSz="402536">
              <a:spcBef>
                <a:spcPts val="2883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Use the AND instruction with 01111111b=7Fh as the mask. </a:t>
            </a:r>
          </a:p>
          <a:p>
            <a:pPr marL="627735" lvl="1" indent="-321457" algn="l" defTabSz="402536">
              <a:spcBef>
                <a:spcPts val="2883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Thus. AND AL,7Fh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Clear bit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3154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584080" y="1800359"/>
            <a:ext cx="7975839" cy="406096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44" dirty="0">
                <a:solidFill>
                  <a:schemeClr val="tx1"/>
                </a:solidFill>
              </a:rPr>
              <a:t> </a:t>
            </a:r>
            <a:r>
              <a:rPr sz="2244" b="1" dirty="0">
                <a:solidFill>
                  <a:schemeClr val="tx1"/>
                </a:solidFill>
              </a:rPr>
              <a:t>Example</a:t>
            </a:r>
            <a:r>
              <a:rPr sz="2244" dirty="0">
                <a:solidFill>
                  <a:schemeClr val="tx1"/>
                </a:solidFill>
              </a:rPr>
              <a:t>: Set the most significant and least significant bits of AL while preserving the other bits.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b="1" dirty="0">
                <a:solidFill>
                  <a:schemeClr val="tx1"/>
                </a:solidFill>
              </a:rPr>
              <a:t>Solution: </a:t>
            </a:r>
            <a:r>
              <a:rPr sz="2244" dirty="0">
                <a:solidFill>
                  <a:schemeClr val="tx1"/>
                </a:solidFill>
              </a:rPr>
              <a:t>Use the OR instruction with 10000001b =81h as the mask. 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dirty="0">
                <a:solidFill>
                  <a:schemeClr val="tx1"/>
                </a:solidFill>
              </a:rPr>
              <a:t>Thus, OR AL,81h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44" b="1" dirty="0">
                <a:solidFill>
                  <a:schemeClr val="tx1"/>
                </a:solidFill>
              </a:rPr>
              <a:t>Example</a:t>
            </a:r>
            <a:r>
              <a:rPr sz="2244" dirty="0">
                <a:solidFill>
                  <a:schemeClr val="tx1"/>
                </a:solidFill>
              </a:rPr>
              <a:t>: Change the sign bit of DX. 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b="1" dirty="0">
                <a:solidFill>
                  <a:schemeClr val="tx1"/>
                </a:solidFill>
              </a:rPr>
              <a:t>Solution: </a:t>
            </a:r>
            <a:r>
              <a:rPr sz="2244" dirty="0">
                <a:solidFill>
                  <a:schemeClr val="tx1"/>
                </a:solidFill>
              </a:rPr>
              <a:t>Use the XOR instruction with a mask of 8000h. 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dirty="0">
                <a:solidFill>
                  <a:schemeClr val="tx1"/>
                </a:solidFill>
              </a:rPr>
              <a:t>Thus, XOR DX,8000h</a:t>
            </a:r>
          </a:p>
        </p:txBody>
      </p:sp>
      <p:sp>
        <p:nvSpPr>
          <p:cNvPr id="85" name="Shape 85"/>
          <p:cNvSpPr/>
          <p:nvPr/>
        </p:nvSpPr>
        <p:spPr>
          <a:xfrm>
            <a:off x="500063" y="5790455"/>
            <a:ext cx="8370839" cy="1020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buSzPct val="75000"/>
              <a:defRPr sz="1800">
                <a:solidFill>
                  <a:srgbClr val="000000"/>
                </a:solidFill>
              </a:defRPr>
            </a:pPr>
            <a:r>
              <a:rPr sz="2109" dirty="0"/>
              <a:t>*** To avoid typing errors, it's best to express the mask in </a:t>
            </a:r>
            <a:r>
              <a:rPr sz="2109" b="1" dirty="0"/>
              <a:t>hex rather than binary</a:t>
            </a:r>
            <a:r>
              <a:rPr sz="2109" dirty="0"/>
              <a:t>, especially if the mask would be 16 bits long.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Set or Complement Bit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60252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541408" y="1897039"/>
            <a:ext cx="8263264" cy="479770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when program reads a character or digit from the keyboard, AL gets the ASCII code of the character.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For example, if the "5" key is </a:t>
            </a:r>
            <a:r>
              <a:rPr lang="en-US" sz="1844" dirty="0">
                <a:solidFill>
                  <a:schemeClr val="tx1"/>
                </a:solidFill>
              </a:rPr>
              <a:t>pressed, AL</a:t>
            </a:r>
            <a:r>
              <a:rPr sz="1844" dirty="0">
                <a:solidFill>
                  <a:schemeClr val="tx1"/>
                </a:solidFill>
              </a:rPr>
              <a:t> gets 35h instead of </a:t>
            </a:r>
            <a:r>
              <a:rPr sz="1844" i="1" dirty="0">
                <a:solidFill>
                  <a:schemeClr val="tx1"/>
                </a:solidFill>
              </a:rPr>
              <a:t>5. </a:t>
            </a:r>
            <a:r>
              <a:rPr sz="1844" dirty="0">
                <a:solidFill>
                  <a:schemeClr val="tx1"/>
                </a:solidFill>
              </a:rPr>
              <a:t>To get 5 in AL, we did </a:t>
            </a:r>
          </a:p>
          <a:p>
            <a:pPr marL="752746" lvl="2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b="1" dirty="0">
                <a:solidFill>
                  <a:schemeClr val="tx1"/>
                </a:solidFill>
              </a:rPr>
              <a:t>SUB AL,30h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We can also do this by using an AND instructions to </a:t>
            </a:r>
            <a:r>
              <a:rPr sz="1844" b="1" dirty="0">
                <a:solidFill>
                  <a:schemeClr val="tx1"/>
                </a:solidFill>
              </a:rPr>
              <a:t>clear the high four bits of AL.</a:t>
            </a:r>
          </a:p>
          <a:p>
            <a:pPr marL="752746" lvl="2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b="1" dirty="0">
                <a:solidFill>
                  <a:schemeClr val="tx1"/>
                </a:solidFill>
              </a:rPr>
              <a:t>AND AL,0Fh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As the ASCII codes of "0" to "9" are 30h to 39h, this method will convert any ASCII digit to a decimal value.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Using AND emphasizes on modifying bit pattern of AL and makes program more readable.</a:t>
            </a:r>
          </a:p>
          <a:p>
            <a:pPr marL="215644" indent="-215644" defTabSz="283418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rgbClr val="002060"/>
                </a:solidFill>
              </a:rPr>
              <a:t>Problem: convert a stored decimal digit to Its ASCII code?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191069"/>
            <a:ext cx="7358063" cy="114319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Converting an ASCII Digit to a Number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4755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969382" y="1846028"/>
            <a:ext cx="8174618" cy="337713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The ASCII codes range for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"a" to “z" is 61h to 7Ah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"A" to "Z" is 41h to 5Ah.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So, to convert a lowercase to UPPERCASE we use the following operation: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1950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Sub DL,20h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However, if we compare binary codes of corresponding lower and uppercase letters,</a:t>
            </a:r>
          </a:p>
        </p:txBody>
      </p:sp>
      <p:pic>
        <p:nvPicPr>
          <p:cNvPr id="92" name="Screen Shot 2015-03-27 at 10.13.21 A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9562" y="5305702"/>
            <a:ext cx="5144875" cy="1552298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/>
        </p:nvSpPr>
        <p:spPr>
          <a:xfrm>
            <a:off x="3510185" y="5464968"/>
            <a:ext cx="516158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" name="Shape 94"/>
          <p:cNvSpPr/>
          <p:nvPr/>
        </p:nvSpPr>
        <p:spPr>
          <a:xfrm>
            <a:off x="6500813" y="5464968"/>
            <a:ext cx="516158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pic>
        <p:nvPicPr>
          <p:cNvPr id="95" name="Picture 94"/>
          <p:cNvPicPr/>
          <p:nvPr/>
        </p:nvPicPr>
        <p:blipFill>
          <a:blip r:embed="rId3" cstate="print"/>
          <a:stretch>
            <a:fillRect/>
          </a:stretch>
        </p:blipFill>
        <p:spPr>
          <a:xfrm rot="13500000">
            <a:off x="6555755" y="5644950"/>
            <a:ext cx="774605" cy="247665"/>
          </a:xfrm>
          <a:prstGeom prst="rect">
            <a:avLst/>
          </a:prstGeom>
        </p:spPr>
      </p:pic>
      <p:pic>
        <p:nvPicPr>
          <p:cNvPr id="97" name="Picture 96"/>
          <p:cNvPicPr/>
          <p:nvPr/>
        </p:nvPicPr>
        <p:blipFill>
          <a:blip r:embed="rId3" cstate="print"/>
          <a:stretch>
            <a:fillRect/>
          </a:stretch>
        </p:blipFill>
        <p:spPr>
          <a:xfrm rot="13500000">
            <a:off x="3635297" y="5644951"/>
            <a:ext cx="774605" cy="247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11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Converting a Lowercase Letter to Upper Case</a:t>
            </a:r>
            <a:endParaRPr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95771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607219" y="2138594"/>
            <a:ext cx="8251031" cy="3643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To convert lower to upper case we need to clear only bit 5. This can be done by using an AND instruction with the mask </a:t>
            </a:r>
            <a:r>
              <a:rPr sz="2257" b="1" dirty="0">
                <a:solidFill>
                  <a:schemeClr val="tx1"/>
                </a:solidFill>
              </a:rPr>
              <a:t>11011111 </a:t>
            </a:r>
            <a:r>
              <a:rPr sz="2257" dirty="0">
                <a:solidFill>
                  <a:schemeClr val="tx1"/>
                </a:solidFill>
              </a:rPr>
              <a:t>or</a:t>
            </a:r>
            <a:r>
              <a:rPr sz="2257" b="1" dirty="0">
                <a:solidFill>
                  <a:schemeClr val="tx1"/>
                </a:solidFill>
              </a:rPr>
              <a:t> </a:t>
            </a:r>
            <a:r>
              <a:rPr lang="en-US" sz="2257" b="1" dirty="0">
                <a:solidFill>
                  <a:schemeClr val="tx1"/>
                </a:solidFill>
              </a:rPr>
              <a:t>0</a:t>
            </a:r>
            <a:r>
              <a:rPr sz="2257" b="1" dirty="0">
                <a:solidFill>
                  <a:schemeClr val="tx1"/>
                </a:solidFill>
              </a:rPr>
              <a:t>DFh</a:t>
            </a:r>
            <a:r>
              <a:rPr sz="2257" dirty="0">
                <a:solidFill>
                  <a:schemeClr val="tx1"/>
                </a:solidFill>
              </a:rPr>
              <a:t>. So if the lowercase character to be converted is In DL, we execute</a:t>
            </a:r>
          </a:p>
          <a:p>
            <a:pPr marL="401822" indent="-401822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AND DL, 0DFh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Conversion using AND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22776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687585" y="1893016"/>
            <a:ext cx="7804548" cy="172105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MOV AX,0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SUB AX</a:t>
            </a:r>
            <a:r>
              <a:rPr lang="en-US" sz="2257" dirty="0">
                <a:solidFill>
                  <a:schemeClr val="tx1"/>
                </a:solidFill>
                <a:latin typeface="+mj-lt"/>
              </a:rPr>
              <a:t>,</a:t>
            </a:r>
            <a:r>
              <a:rPr sz="2257" dirty="0">
                <a:solidFill>
                  <a:schemeClr val="tx1"/>
                </a:solidFill>
                <a:latin typeface="+mj-lt"/>
              </a:rPr>
              <a:t>AX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XOR AX,AX [1 XOR 1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  <a:latin typeface="+mj-lt"/>
              </a:rPr>
              <a:t>0 and 0 XOR 0=0]</a:t>
            </a:r>
          </a:p>
        </p:txBody>
      </p:sp>
      <p:sp>
        <p:nvSpPr>
          <p:cNvPr id="105" name="Shape 105"/>
          <p:cNvSpPr/>
          <p:nvPr/>
        </p:nvSpPr>
        <p:spPr>
          <a:xfrm>
            <a:off x="669726" y="3584823"/>
            <a:ext cx="7804548" cy="1048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96570">
              <a:defRPr sz="68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 dirty="0">
                <a:solidFill>
                  <a:schemeClr val="accent3">
                    <a:lumMod val="75000"/>
                  </a:schemeClr>
                </a:solidFill>
              </a:rPr>
              <a:t>Testing a Register for Zero</a:t>
            </a:r>
          </a:p>
        </p:txBody>
      </p:sp>
      <p:sp>
        <p:nvSpPr>
          <p:cNvPr id="106" name="Shape 106"/>
          <p:cNvSpPr/>
          <p:nvPr/>
        </p:nvSpPr>
        <p:spPr>
          <a:xfrm>
            <a:off x="687585" y="4618579"/>
            <a:ext cx="7804548" cy="2008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401822" indent="-401822">
              <a:spcBef>
                <a:spcPts val="2953"/>
              </a:spcBef>
              <a:buSzPct val="75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/>
              <a:t>To test the contents of a register for zero, or to check the sign of the contents, we may use:</a:t>
            </a:r>
          </a:p>
          <a:p>
            <a:pPr marL="401822" indent="-401822">
              <a:spcBef>
                <a:spcPts val="2953"/>
              </a:spcBef>
              <a:buSzPct val="75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/>
              <a:t>CMP CX,0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Clearing a Register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42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674192" y="1768078"/>
            <a:ext cx="8242102" cy="39945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The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NOT </a:t>
            </a:r>
            <a:r>
              <a:rPr sz="2257" dirty="0">
                <a:solidFill>
                  <a:schemeClr val="tx1"/>
                </a:solidFill>
                <a:latin typeface="+mj-lt"/>
              </a:rPr>
              <a:t>instruction performs the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one's complement</a:t>
            </a:r>
            <a:r>
              <a:rPr sz="2257" dirty="0">
                <a:solidFill>
                  <a:schemeClr val="tx1"/>
                </a:solidFill>
                <a:latin typeface="+mj-lt"/>
              </a:rPr>
              <a:t> operation on the destination. The format is:</a:t>
            </a:r>
          </a:p>
          <a:p>
            <a:pPr marL="401822" lvl="1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  <a:latin typeface="+mj-lt"/>
              </a:rPr>
              <a:t>NOT destination </a:t>
            </a:r>
            <a:r>
              <a:rPr sz="2257" dirty="0">
                <a:solidFill>
                  <a:schemeClr val="tx1"/>
                </a:solidFill>
                <a:latin typeface="+mj-lt"/>
              </a:rPr>
              <a:t>(**No effect on status flags)</a:t>
            </a:r>
          </a:p>
          <a:p>
            <a:pPr marL="401822" lvl="1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Example: Complement the bits in AX:</a:t>
            </a:r>
          </a:p>
          <a:p>
            <a:pPr marL="401822" lvl="3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  <a:latin typeface="+mj-lt"/>
              </a:rPr>
              <a:t>NOT 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Not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9326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xfrm>
            <a:off x="607219" y="1788416"/>
            <a:ext cx="8295680" cy="50117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</a:t>
            </a:r>
            <a:r>
              <a:rPr sz="2257" b="1" dirty="0">
                <a:solidFill>
                  <a:schemeClr val="tx1"/>
                </a:solidFill>
              </a:rPr>
              <a:t>TEST </a:t>
            </a:r>
            <a:r>
              <a:rPr sz="2257" dirty="0">
                <a:solidFill>
                  <a:schemeClr val="tx1"/>
                </a:solidFill>
              </a:rPr>
              <a:t>Instruction performs an AND operation of the destination with the source but </a:t>
            </a:r>
            <a:r>
              <a:rPr sz="2257" b="1" dirty="0">
                <a:solidFill>
                  <a:schemeClr val="tx1"/>
                </a:solidFill>
              </a:rPr>
              <a:t>does not change </a:t>
            </a:r>
            <a:r>
              <a:rPr sz="2257" dirty="0">
                <a:solidFill>
                  <a:schemeClr val="tx1"/>
                </a:solidFill>
              </a:rPr>
              <a:t>the destination contents.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purpose of the test instruction is to </a:t>
            </a:r>
            <a:r>
              <a:rPr sz="2257" b="1" dirty="0">
                <a:solidFill>
                  <a:schemeClr val="tx1"/>
                </a:solidFill>
              </a:rPr>
              <a:t>set the status flags</a:t>
            </a:r>
            <a:r>
              <a:rPr sz="2257" dirty="0">
                <a:solidFill>
                  <a:schemeClr val="tx1"/>
                </a:solidFill>
              </a:rPr>
              <a:t>. The format is:</a:t>
            </a:r>
          </a:p>
          <a:p>
            <a:pPr marL="846504" lvl="2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TEST destination, Source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Effects of flags on test operation: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CF, OF =0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AF = Undefined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SF, ZF, PF reflect the result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TEST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920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659308" y="2002863"/>
            <a:ext cx="8295680" cy="31898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Instructions to </a:t>
            </a:r>
            <a:r>
              <a:rPr sz="2257" b="1" dirty="0">
                <a:solidFill>
                  <a:schemeClr val="tx1"/>
                </a:solidFill>
              </a:rPr>
              <a:t>change the bit pattern</a:t>
            </a:r>
            <a:r>
              <a:rPr sz="2257" dirty="0">
                <a:solidFill>
                  <a:schemeClr val="tx1"/>
                </a:solidFill>
              </a:rPr>
              <a:t> in a byte or word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</a:t>
            </a:r>
            <a:r>
              <a:rPr sz="2257" b="1" dirty="0">
                <a:solidFill>
                  <a:schemeClr val="tx1"/>
                </a:solidFill>
              </a:rPr>
              <a:t>manipulate bits manually </a:t>
            </a:r>
            <a:r>
              <a:rPr sz="2257" dirty="0">
                <a:solidFill>
                  <a:schemeClr val="tx1"/>
                </a:solidFill>
              </a:rPr>
              <a:t>which is unlikely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in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high level languages (Except C)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Logic Instructions:</a:t>
            </a:r>
            <a:r>
              <a:rPr sz="2257" dirty="0">
                <a:solidFill>
                  <a:schemeClr val="tx1"/>
                </a:solidFill>
              </a:rPr>
              <a:t> AND, OR, XOR and NOT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Logic Instructions can be used to </a:t>
            </a:r>
            <a:r>
              <a:rPr sz="2257" b="1" dirty="0">
                <a:solidFill>
                  <a:schemeClr val="tx1"/>
                </a:solidFill>
              </a:rPr>
              <a:t>clear, set, and examine</a:t>
            </a:r>
            <a:r>
              <a:rPr sz="2257" dirty="0">
                <a:solidFill>
                  <a:schemeClr val="tx1"/>
                </a:solidFill>
              </a:rPr>
              <a:t> bits,</a:t>
            </a:r>
            <a:r>
              <a:rPr sz="2257" i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257" dirty="0">
                <a:solidFill>
                  <a:schemeClr val="tx1"/>
                </a:solidFill>
              </a:rPr>
              <a:t>a register or variable. i.e. these will be used for </a:t>
            </a:r>
            <a:endParaRPr lang="en-US" sz="2257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3398" y="5440855"/>
            <a:ext cx="7469684" cy="1107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1457" lvl="2" indent="-321457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Converting a lowercase letter to upper case</a:t>
            </a:r>
          </a:p>
          <a:p>
            <a:pPr marL="321457" lvl="3" indent="-321457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Determining If a register contains an even or odd number.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 : LOGIC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04794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661872" y="1746013"/>
            <a:ext cx="8340236" cy="49004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TEST instruction can be used to examine individual bits in operand.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mask should contain </a:t>
            </a:r>
            <a:r>
              <a:rPr sz="2257" b="1" dirty="0">
                <a:solidFill>
                  <a:schemeClr val="tx1"/>
                </a:solidFill>
              </a:rPr>
              <a:t>1's</a:t>
            </a:r>
            <a:r>
              <a:rPr sz="2257" dirty="0">
                <a:solidFill>
                  <a:schemeClr val="tx1"/>
                </a:solidFill>
              </a:rPr>
              <a:t> in the bit positions to be tested and </a:t>
            </a:r>
            <a:r>
              <a:rPr sz="2257" b="1" dirty="0">
                <a:solidFill>
                  <a:schemeClr val="tx1"/>
                </a:solidFill>
              </a:rPr>
              <a:t>0’s</a:t>
            </a:r>
            <a:r>
              <a:rPr sz="2257" dirty="0">
                <a:solidFill>
                  <a:schemeClr val="tx1"/>
                </a:solidFill>
              </a:rPr>
              <a:t> elsewhere</a:t>
            </a:r>
          </a:p>
          <a:p>
            <a:pPr marL="884008" lvl="2" indent="-321457" algn="l" defTabSz="369675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As </a:t>
            </a:r>
            <a:r>
              <a:rPr sz="2257" b="1" dirty="0">
                <a:solidFill>
                  <a:schemeClr val="tx1"/>
                </a:solidFill>
              </a:rPr>
              <a:t>1 AND b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 </a:t>
            </a:r>
            <a:r>
              <a:rPr sz="2257" b="1" dirty="0">
                <a:solidFill>
                  <a:schemeClr val="tx1"/>
                </a:solidFill>
              </a:rPr>
              <a:t>b</a:t>
            </a:r>
            <a:r>
              <a:rPr sz="2257" dirty="0">
                <a:solidFill>
                  <a:schemeClr val="tx1"/>
                </a:solidFill>
              </a:rPr>
              <a:t>, </a:t>
            </a:r>
            <a:r>
              <a:rPr sz="2257" b="1" dirty="0">
                <a:solidFill>
                  <a:schemeClr val="tx1"/>
                </a:solidFill>
              </a:rPr>
              <a:t>0 AND b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 0</a:t>
            </a:r>
            <a:endParaRPr sz="2257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The operation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TEST destination, mask</a:t>
            </a:r>
            <a:endParaRPr sz="2257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Will have 1's in the tested bit positions if and only if the destination has 1’s in these positions; and 0’s elsewhere.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if the destination has 0’s in all the tested positions, the result will be 0 and thus ZF=1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Bit Examination on TEST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9402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92968" y="1821656"/>
            <a:ext cx="7572376" cy="26253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Example: </a:t>
            </a:r>
            <a:r>
              <a:rPr sz="2257" dirty="0">
                <a:solidFill>
                  <a:schemeClr val="tx1"/>
                </a:solidFill>
              </a:rPr>
              <a:t>Jump to label BELOW If AL contains an even number.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Solution: </a:t>
            </a:r>
            <a:r>
              <a:rPr sz="2257" dirty="0">
                <a:solidFill>
                  <a:schemeClr val="tx1"/>
                </a:solidFill>
              </a:rPr>
              <a:t>Even numbers have a 0 in bit 0. Thus, the mask is 00000001b=1</a:t>
            </a:r>
          </a:p>
        </p:txBody>
      </p:sp>
      <p:sp>
        <p:nvSpPr>
          <p:cNvPr id="2" name="Rectangle 1"/>
          <p:cNvSpPr/>
          <p:nvPr/>
        </p:nvSpPr>
        <p:spPr>
          <a:xfrm>
            <a:off x="1839516" y="4067193"/>
            <a:ext cx="4572000" cy="1134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21457" lvl="3" indent="-321457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TEST AL, 1</a:t>
            </a:r>
          </a:p>
          <a:p>
            <a:pPr marL="321457" lvl="3" indent="-321457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JZ BELOW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Find Even Number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92826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body" idx="1"/>
          </p:nvPr>
        </p:nvSpPr>
        <p:spPr>
          <a:xfrm>
            <a:off x="500063" y="857251"/>
            <a:ext cx="8197453" cy="57864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The shift and rotate instructions </a:t>
            </a:r>
            <a:r>
              <a:rPr sz="2039" b="1" dirty="0">
                <a:solidFill>
                  <a:schemeClr val="tx1"/>
                </a:solidFill>
              </a:rPr>
              <a:t>shift the bits</a:t>
            </a:r>
            <a:r>
              <a:rPr sz="2039" dirty="0">
                <a:solidFill>
                  <a:schemeClr val="tx1"/>
                </a:solidFill>
              </a:rPr>
              <a:t> in the </a:t>
            </a:r>
            <a:r>
              <a:rPr sz="2039" b="1" dirty="0">
                <a:solidFill>
                  <a:schemeClr val="tx1"/>
                </a:solidFill>
              </a:rPr>
              <a:t>destination operand</a:t>
            </a:r>
            <a:r>
              <a:rPr sz="2039" dirty="0">
                <a:solidFill>
                  <a:schemeClr val="tx1"/>
                </a:solidFill>
              </a:rPr>
              <a:t> by one or more positions either to the left or right.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For a shift instruction, the bits shifted out are lost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For a rotate instruction, bits shifted out from one end of the operand are put back into the other end.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The instruction have two possible formats. For a single shift or rotate, the form is</a:t>
            </a:r>
          </a:p>
          <a:p>
            <a:pPr marL="777748" lvl="2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039" b="1" dirty="0">
                <a:solidFill>
                  <a:schemeClr val="tx1"/>
                </a:solidFill>
              </a:rPr>
              <a:t>Opcode  destination,1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For a shift or rotate of</a:t>
            </a:r>
            <a:r>
              <a:rPr sz="2039" b="1" dirty="0">
                <a:solidFill>
                  <a:schemeClr val="tx1"/>
                </a:solidFill>
              </a:rPr>
              <a:t> N </a:t>
            </a:r>
            <a:r>
              <a:rPr sz="2039" dirty="0">
                <a:solidFill>
                  <a:schemeClr val="tx1"/>
                </a:solidFill>
              </a:rPr>
              <a:t>positions, the form is </a:t>
            </a:r>
          </a:p>
          <a:p>
            <a:pPr marL="777748" lvl="2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039" b="1" dirty="0">
                <a:solidFill>
                  <a:schemeClr val="tx1"/>
                </a:solidFill>
              </a:rPr>
              <a:t>Opcode   destination, CL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Where CL contains N In both cases, destination is an 8- or 16-bit register or memory location. </a:t>
            </a:r>
          </a:p>
        </p:txBody>
      </p:sp>
    </p:spTree>
    <p:extLst>
      <p:ext uri="{BB962C8B-B14F-4D97-AF65-F5344CB8AC3E}">
        <p14:creationId xmlns:p14="http://schemas.microsoft.com/office/powerpoint/2010/main" val="415751646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892969" y="1875234"/>
            <a:ext cx="7358063" cy="33754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Shift or Rotate instructions can be used to </a:t>
            </a:r>
            <a:r>
              <a:rPr sz="2257" b="1" dirty="0">
                <a:solidFill>
                  <a:schemeClr val="tx1"/>
                </a:solidFill>
              </a:rPr>
              <a:t>multiply and divide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by </a:t>
            </a:r>
            <a:r>
              <a:rPr sz="2257" b="1" dirty="0">
                <a:solidFill>
                  <a:schemeClr val="tx1"/>
                </a:solidFill>
              </a:rPr>
              <a:t>powers of 2</a:t>
            </a:r>
            <a:r>
              <a:rPr sz="2257" dirty="0">
                <a:solidFill>
                  <a:schemeClr val="tx1"/>
                </a:solidFill>
              </a:rPr>
              <a:t>, and we will use them in programs for binary and hex I/O</a:t>
            </a:r>
            <a:endParaRPr lang="en-US" sz="2257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endParaRPr lang="en-US" sz="2257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***Note that for Intel's more advanced processors, a shift or rotate instruction also allows the use of an 8-bit </a:t>
            </a:r>
            <a:r>
              <a:rPr lang="en-US" sz="2257" b="1" dirty="0">
                <a:solidFill>
                  <a:schemeClr val="tx1"/>
                </a:solidFill>
              </a:rPr>
              <a:t>constant</a:t>
            </a:r>
            <a:r>
              <a:rPr lang="en-US" sz="2257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endParaRPr sz="2257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Shift Instructions…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0205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288789" y="2019868"/>
            <a:ext cx="9018984" cy="386005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The SHL (shift left) instruction shifts the bits in the destination to the left. The format for a single shift is</a:t>
            </a:r>
          </a:p>
          <a:p>
            <a:pPr marL="1005894" lvl="3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SHL destination, 1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A 0 is shifted into the</a:t>
            </a:r>
            <a:r>
              <a:rPr sz="1800" b="1" dirty="0">
                <a:solidFill>
                  <a:schemeClr val="tx1"/>
                </a:solidFill>
              </a:rPr>
              <a:t> rightmost bit position</a:t>
            </a:r>
            <a:r>
              <a:rPr sz="1800" dirty="0">
                <a:solidFill>
                  <a:schemeClr val="tx1"/>
                </a:solidFill>
              </a:rPr>
              <a:t> and the </a:t>
            </a:r>
            <a:r>
              <a:rPr sz="1800" b="1" dirty="0" err="1">
                <a:solidFill>
                  <a:schemeClr val="tx1"/>
                </a:solidFill>
              </a:rPr>
              <a:t>msb</a:t>
            </a:r>
            <a:r>
              <a:rPr sz="1800" b="1" dirty="0">
                <a:solidFill>
                  <a:schemeClr val="tx1"/>
                </a:solidFill>
              </a:rPr>
              <a:t> is shifted into CF</a:t>
            </a:r>
            <a:r>
              <a:rPr sz="1800" dirty="0">
                <a:solidFill>
                  <a:schemeClr val="tx1"/>
                </a:solidFill>
              </a:rPr>
              <a:t>. </a:t>
            </a:r>
            <a:r>
              <a:rPr sz="18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If </a:t>
            </a:r>
            <a:r>
              <a:rPr sz="1800" dirty="0">
                <a:solidFill>
                  <a:schemeClr val="tx1"/>
                </a:solidFill>
              </a:rPr>
              <a:t>the shift count </a:t>
            </a:r>
            <a:r>
              <a:rPr sz="1800" b="1" i="1" dirty="0">
                <a:solidFill>
                  <a:schemeClr val="tx1"/>
                </a:solidFill>
              </a:rPr>
              <a:t>N </a:t>
            </a:r>
            <a:r>
              <a:rPr sz="1800" dirty="0">
                <a:solidFill>
                  <a:schemeClr val="tx1"/>
                </a:solidFill>
              </a:rPr>
              <a:t>is different from 1, the instruction takes the form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b="1" dirty="0">
                <a:solidFill>
                  <a:schemeClr val="tx1"/>
                </a:solidFill>
              </a:rPr>
              <a:t>SHL destination, CL</a:t>
            </a:r>
            <a:r>
              <a:rPr sz="1800" dirty="0">
                <a:solidFill>
                  <a:schemeClr val="tx1"/>
                </a:solidFill>
              </a:rPr>
              <a:t> (Here </a:t>
            </a:r>
            <a:r>
              <a:rPr sz="1800" b="1" dirty="0">
                <a:solidFill>
                  <a:schemeClr val="tx1"/>
                </a:solidFill>
              </a:rPr>
              <a:t>CL</a:t>
            </a:r>
            <a:r>
              <a:rPr sz="1800" dirty="0">
                <a:solidFill>
                  <a:schemeClr val="tx1"/>
                </a:solidFill>
              </a:rPr>
              <a:t> contains </a:t>
            </a:r>
            <a:r>
              <a:rPr sz="1800" b="1" i="1" dirty="0">
                <a:solidFill>
                  <a:schemeClr val="tx1"/>
                </a:solidFill>
              </a:rPr>
              <a:t>N </a:t>
            </a:r>
            <a:r>
              <a:rPr sz="1800" dirty="0">
                <a:solidFill>
                  <a:schemeClr val="tx1"/>
                </a:solidFill>
              </a:rPr>
              <a:t>and the above instruction made N single shifts)</a:t>
            </a:r>
          </a:p>
          <a:p>
            <a:pPr marL="777748" lvl="2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The value of CL remains the same after the shift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sz="1800" dirty="0">
                <a:solidFill>
                  <a:schemeClr val="tx1"/>
                </a:solidFill>
              </a:rPr>
              <a:t>operation</a:t>
            </a:r>
          </a:p>
        </p:txBody>
      </p:sp>
      <p:pic>
        <p:nvPicPr>
          <p:cNvPr id="128" name="Screen Shot 2015-03-27 at 11.36.13 A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60" y="5191657"/>
            <a:ext cx="4284987" cy="1376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Left Shift (SHL)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96942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339328" y="1992572"/>
            <a:ext cx="8465344" cy="36557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Example: Suppose DH contains </a:t>
            </a:r>
            <a:r>
              <a:rPr sz="2000" b="1" dirty="0">
                <a:solidFill>
                  <a:schemeClr val="tx1"/>
                </a:solidFill>
              </a:rPr>
              <a:t>8Ah</a:t>
            </a:r>
            <a:r>
              <a:rPr sz="2000" dirty="0">
                <a:solidFill>
                  <a:schemeClr val="tx1"/>
                </a:solidFill>
              </a:rPr>
              <a:t> and </a:t>
            </a:r>
            <a:r>
              <a:rPr sz="2000" b="1" dirty="0">
                <a:solidFill>
                  <a:schemeClr val="tx1"/>
                </a:solidFill>
              </a:rPr>
              <a:t>CL</a:t>
            </a:r>
            <a:r>
              <a:rPr sz="2000" dirty="0">
                <a:solidFill>
                  <a:schemeClr val="tx1"/>
                </a:solidFill>
              </a:rPr>
              <a:t> contains</a:t>
            </a:r>
            <a:r>
              <a:rPr sz="2000" b="1" dirty="0">
                <a:solidFill>
                  <a:schemeClr val="tx1"/>
                </a:solidFill>
              </a:rPr>
              <a:t> 3</a:t>
            </a:r>
            <a:r>
              <a:rPr sz="2000" dirty="0">
                <a:solidFill>
                  <a:schemeClr val="tx1"/>
                </a:solidFill>
              </a:rPr>
              <a:t>.  What are the values of DH and of CF after the instruction </a:t>
            </a:r>
            <a:r>
              <a:rPr sz="2000" b="1" i="1" dirty="0">
                <a:solidFill>
                  <a:schemeClr val="tx1"/>
                </a:solidFill>
              </a:rPr>
              <a:t>SHL DH,CL</a:t>
            </a:r>
            <a:r>
              <a:rPr sz="2000" dirty="0">
                <a:solidFill>
                  <a:schemeClr val="tx1"/>
                </a:solidFill>
              </a:rPr>
              <a:t> is executed?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binary value of DH is </a:t>
            </a:r>
            <a:r>
              <a:rPr sz="2000" b="1" dirty="0">
                <a:solidFill>
                  <a:schemeClr val="tx1"/>
                </a:solidFill>
              </a:rPr>
              <a:t>10001010</a:t>
            </a:r>
            <a:r>
              <a:rPr sz="2000" dirty="0">
                <a:solidFill>
                  <a:schemeClr val="tx1"/>
                </a:solidFill>
              </a:rPr>
              <a:t>. After </a:t>
            </a:r>
            <a:r>
              <a:rPr sz="2000" b="1" dirty="0">
                <a:solidFill>
                  <a:schemeClr val="tx1"/>
                </a:solidFill>
              </a:rPr>
              <a:t>3 left shifts, </a:t>
            </a:r>
            <a:r>
              <a:rPr sz="2000" dirty="0">
                <a:solidFill>
                  <a:schemeClr val="tx1"/>
                </a:solidFill>
              </a:rPr>
              <a:t>CF will contain 0. The new contents of DH may be obtained by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Erasing the leftmost three bits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Adding three zero bits to the right end, thus 01010000b = 50h.</a:t>
            </a:r>
          </a:p>
          <a:p>
            <a:pPr marL="321457" indent="-321457" algn="l" defTabSz="234664">
              <a:spcBef>
                <a:spcPts val="56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chemeClr val="tx1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132" name="Screen Shot 2015-03-27 at 11.41.51 A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5001" y="4665342"/>
            <a:ext cx="4394580" cy="1966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SHL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68910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178594" y="1928812"/>
            <a:ext cx="8786813" cy="49291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5568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Let us consider a decimal number 235. 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If each digit is shifted left and 0 is attached on the right end, we get 2350 which is same as multiplying by 10.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Similarly, a left shift on a binary number multiplies it by 2.</a:t>
            </a:r>
          </a:p>
          <a:p>
            <a:pPr marL="321457" indent="-321457" algn="l" defTabSz="365568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For example, suppose that AL contains 5=00000101b 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 left shift gives 00001010b = 10 thus doubling its value. 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Another left shift yields </a:t>
            </a: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00010100= </a:t>
            </a:r>
            <a:r>
              <a:rPr sz="2257" dirty="0">
                <a:solidFill>
                  <a:schemeClr val="tx1"/>
                </a:solidFill>
              </a:rPr>
              <a:t>20d, so it is doubled again.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Multiplication by Left Shift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5861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455414" y="1910687"/>
            <a:ext cx="8456414" cy="478657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SHL Instruction can be used to multiply an operand by multiples of 2.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However, to emphasize the arithmetic nature of the operation the opcode SAL (shift arithmetic left)often used in instances for numeric multiplication.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Both instructions generate the </a:t>
            </a:r>
            <a:r>
              <a:rPr sz="2000">
                <a:solidFill>
                  <a:schemeClr val="tx1"/>
                </a:solidFill>
              </a:rPr>
              <a:t>same machine </a:t>
            </a:r>
            <a:r>
              <a:rPr sz="2000" dirty="0">
                <a:solidFill>
                  <a:schemeClr val="tx1"/>
                </a:solidFill>
              </a:rPr>
              <a:t>code.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When </a:t>
            </a:r>
            <a:r>
              <a:rPr sz="2000" i="1" dirty="0">
                <a:solidFill>
                  <a:schemeClr val="tx1"/>
                </a:solidFill>
              </a:rPr>
              <a:t>we </a:t>
            </a:r>
            <a:r>
              <a:rPr sz="2000" dirty="0">
                <a:solidFill>
                  <a:schemeClr val="tx1"/>
                </a:solidFill>
              </a:rPr>
              <a:t>treat left shifts as multiplication, overflow may occur.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For a single left shift, CF and OF accurately indicate unsigned and signed over- flow, respectively.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However, the overflow flags are not reliable indicators for a multiple left shift as multiple shift is really a series of single shifts, and OF and CF only reflect the </a:t>
            </a:r>
            <a:r>
              <a:rPr sz="2000" b="1" dirty="0">
                <a:solidFill>
                  <a:schemeClr val="tx1"/>
                </a:solidFill>
              </a:rPr>
              <a:t>result of the last shift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endParaRPr sz="20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Shift Arithmetic Left (SAL)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0927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178594" y="1869744"/>
            <a:ext cx="8733234" cy="322726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instruction SHR (shift right) performs right shifts on the destination operand</a:t>
            </a:r>
          </a:p>
          <a:p>
            <a:pPr marL="321457" lvl="4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SHR destination, 1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A 0 is shifted Into the </a:t>
            </a:r>
            <a:r>
              <a:rPr sz="2000" dirty="0" err="1">
                <a:solidFill>
                  <a:schemeClr val="tx1"/>
                </a:solidFill>
              </a:rPr>
              <a:t>msb</a:t>
            </a:r>
            <a:r>
              <a:rPr sz="2000" dirty="0">
                <a:solidFill>
                  <a:schemeClr val="tx1"/>
                </a:solidFill>
              </a:rPr>
              <a:t> position, and the rightmost bit is shifted</a:t>
            </a:r>
          </a:p>
          <a:p>
            <a:pPr marL="321457" lvl="4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SHR destination,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CL</a:t>
            </a:r>
          </a:p>
          <a:p>
            <a:pPr marL="321457" lvl="4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** here CL contains N In this case N single right shifts are made. The effect on the flags is the same as for SHL</a:t>
            </a:r>
          </a:p>
        </p:txBody>
      </p:sp>
      <p:pic>
        <p:nvPicPr>
          <p:cNvPr id="142" name="Screen Shot 2015-03-27 at 12.32.34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3076" y="5178341"/>
            <a:ext cx="4292646" cy="159047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Right Shift (SHL)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0209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http://faculty.cs.niu.edu/~byrnes/csci360/notes/360shift.htm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8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553640" y="1768078"/>
            <a:ext cx="7929563" cy="42326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Bits can be shifted </a:t>
            </a:r>
            <a:r>
              <a:rPr sz="2257" b="1" dirty="0">
                <a:solidFill>
                  <a:schemeClr val="tx1"/>
                </a:solidFill>
              </a:rPr>
              <a:t>left or right </a:t>
            </a:r>
            <a:r>
              <a:rPr sz="2257" dirty="0">
                <a:solidFill>
                  <a:schemeClr val="tx1"/>
                </a:solidFill>
              </a:rPr>
              <a:t>in a register or memory location. 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W</a:t>
            </a:r>
            <a:r>
              <a:rPr sz="2257" dirty="0">
                <a:solidFill>
                  <a:schemeClr val="tx1"/>
                </a:solidFill>
              </a:rPr>
              <a:t>hen a bit is shifted out, it goes into CF. 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Because a </a:t>
            </a:r>
            <a:r>
              <a:rPr sz="2257" b="1" dirty="0">
                <a:solidFill>
                  <a:schemeClr val="tx1"/>
                </a:solidFill>
              </a:rPr>
              <a:t>left shift doubles </a:t>
            </a:r>
            <a:r>
              <a:rPr sz="2257" dirty="0">
                <a:solidFill>
                  <a:schemeClr val="tx1"/>
                </a:solidFill>
              </a:rPr>
              <a:t>a number and a </a:t>
            </a:r>
            <a:r>
              <a:rPr sz="2257" b="1" dirty="0">
                <a:solidFill>
                  <a:schemeClr val="tx1"/>
                </a:solidFill>
              </a:rPr>
              <a:t>right shift halves </a:t>
            </a:r>
            <a:r>
              <a:rPr sz="2257" dirty="0">
                <a:solidFill>
                  <a:schemeClr val="tx1"/>
                </a:solidFill>
              </a:rPr>
              <a:t>it, these instructions give us a way to multiply and divide powers of 2.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Shifting is much </a:t>
            </a:r>
            <a:r>
              <a:rPr sz="2257" b="1" dirty="0">
                <a:solidFill>
                  <a:schemeClr val="tx1"/>
                </a:solidFill>
              </a:rPr>
              <a:t>faster</a:t>
            </a:r>
            <a:r>
              <a:rPr sz="2257" dirty="0">
                <a:solidFill>
                  <a:schemeClr val="tx1"/>
                </a:solidFill>
              </a:rPr>
              <a:t> than Multiplication and Division.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341194"/>
            <a:ext cx="7358063" cy="122829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Overview: SHIFT</a:t>
            </a:r>
            <a:b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</a:b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3699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6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510945" y="2132036"/>
            <a:ext cx="8090297" cy="48756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</a:t>
            </a:r>
            <a:r>
              <a:rPr sz="2257" b="1" dirty="0">
                <a:solidFill>
                  <a:schemeClr val="tx1"/>
                </a:solidFill>
              </a:rPr>
              <a:t>manipulate individual bits </a:t>
            </a:r>
            <a:r>
              <a:rPr sz="2257" dirty="0">
                <a:solidFill>
                  <a:schemeClr val="tx1"/>
                </a:solidFill>
              </a:rPr>
              <a:t>is one the main advantages of assembly language.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Individual bits can be changed in computer by using logic operations.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binary values of </a:t>
            </a:r>
            <a:r>
              <a:rPr sz="2257" b="1" dirty="0">
                <a:solidFill>
                  <a:schemeClr val="tx1"/>
                </a:solidFill>
              </a:rPr>
              <a:t>0 = False and 1= True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When a logic operation is applied to 8- or 16-bit operands, the result is obtained by applying the logic operation at </a:t>
            </a:r>
            <a:r>
              <a:rPr sz="2257" b="1" dirty="0">
                <a:solidFill>
                  <a:schemeClr val="tx1"/>
                </a:solidFill>
              </a:rPr>
              <a:t>each bit position.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LOGIC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271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422" y="2135074"/>
            <a:ext cx="7072313" cy="45541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236914"/>
            <a:ext cx="7358063" cy="11568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Truth Table for AND, OR, XOR and NOT</a:t>
            </a:r>
          </a:p>
        </p:txBody>
      </p:sp>
    </p:spTree>
    <p:extLst>
      <p:ext uri="{BB962C8B-B14F-4D97-AF65-F5344CB8AC3E}">
        <p14:creationId xmlns:p14="http://schemas.microsoft.com/office/powerpoint/2010/main" val="15080280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892969" y="2263097"/>
            <a:ext cx="7358063" cy="3643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AND Operation: </a:t>
            </a:r>
            <a:r>
              <a:rPr sz="2672" dirty="0">
                <a:solidFill>
                  <a:schemeClr val="tx1"/>
                </a:solidFill>
              </a:rPr>
              <a:t>10101010 </a:t>
            </a:r>
            <a:r>
              <a:rPr sz="2672" b="1" dirty="0">
                <a:solidFill>
                  <a:schemeClr val="tx1"/>
                </a:solidFill>
              </a:rPr>
              <a:t>AND</a:t>
            </a:r>
            <a:r>
              <a:rPr sz="2672" dirty="0">
                <a:solidFill>
                  <a:schemeClr val="tx1"/>
                </a:solidFill>
              </a:rPr>
              <a:t> 11110000</a:t>
            </a:r>
          </a:p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OR Operation:    </a:t>
            </a:r>
            <a:r>
              <a:rPr sz="2672" dirty="0">
                <a:solidFill>
                  <a:schemeClr val="tx1"/>
                </a:solidFill>
              </a:rPr>
              <a:t>10101010 </a:t>
            </a:r>
            <a:r>
              <a:rPr sz="2672" b="1" dirty="0">
                <a:solidFill>
                  <a:schemeClr val="tx1"/>
                </a:solidFill>
              </a:rPr>
              <a:t>OR</a:t>
            </a:r>
            <a:r>
              <a:rPr sz="2672" dirty="0">
                <a:solidFill>
                  <a:schemeClr val="tx1"/>
                </a:solidFill>
              </a:rPr>
              <a:t> 11110000</a:t>
            </a:r>
          </a:p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XOR Operation: </a:t>
            </a:r>
            <a:r>
              <a:rPr sz="2672" dirty="0">
                <a:solidFill>
                  <a:schemeClr val="tx1"/>
                </a:solidFill>
              </a:rPr>
              <a:t>10101010 </a:t>
            </a:r>
            <a:r>
              <a:rPr sz="2672" b="1" dirty="0">
                <a:solidFill>
                  <a:schemeClr val="tx1"/>
                </a:solidFill>
              </a:rPr>
              <a:t>XOR</a:t>
            </a:r>
            <a:r>
              <a:rPr sz="2672" dirty="0">
                <a:solidFill>
                  <a:schemeClr val="tx1"/>
                </a:solidFill>
              </a:rPr>
              <a:t> 11110000</a:t>
            </a:r>
          </a:p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NOT Operation:  NOT</a:t>
            </a:r>
            <a:r>
              <a:rPr sz="2672" dirty="0">
                <a:solidFill>
                  <a:schemeClr val="tx1"/>
                </a:solidFill>
              </a:rPr>
              <a:t> 10101010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533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83379" y="2154699"/>
            <a:ext cx="3063509" cy="207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AND</a:t>
            </a:r>
            <a:r>
              <a:rPr sz="2672" dirty="0"/>
              <a:t> 11110000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=10100000</a:t>
            </a:r>
          </a:p>
        </p:txBody>
      </p:sp>
      <p:sp>
        <p:nvSpPr>
          <p:cNvPr id="56" name="Shape 56"/>
          <p:cNvSpPr/>
          <p:nvPr/>
        </p:nvSpPr>
        <p:spPr>
          <a:xfrm>
            <a:off x="2063785" y="3612247"/>
            <a:ext cx="1520071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7" name="Shape 57"/>
          <p:cNvSpPr/>
          <p:nvPr/>
        </p:nvSpPr>
        <p:spPr>
          <a:xfrm>
            <a:off x="5271968" y="2149229"/>
            <a:ext cx="2268232" cy="207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OR</a:t>
            </a:r>
            <a:r>
              <a:rPr sz="2672" dirty="0"/>
              <a:t> 11110000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=11111010</a:t>
            </a:r>
          </a:p>
        </p:txBody>
      </p:sp>
      <p:sp>
        <p:nvSpPr>
          <p:cNvPr id="58" name="Shape 58"/>
          <p:cNvSpPr/>
          <p:nvPr/>
        </p:nvSpPr>
        <p:spPr>
          <a:xfrm>
            <a:off x="459310" y="4421425"/>
            <a:ext cx="3063509" cy="207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XOR</a:t>
            </a:r>
            <a:r>
              <a:rPr sz="2672" dirty="0"/>
              <a:t> 11110000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 01011010</a:t>
            </a:r>
          </a:p>
        </p:txBody>
      </p:sp>
      <p:sp>
        <p:nvSpPr>
          <p:cNvPr id="59" name="Shape 59"/>
          <p:cNvSpPr/>
          <p:nvPr/>
        </p:nvSpPr>
        <p:spPr>
          <a:xfrm>
            <a:off x="4950499" y="4521432"/>
            <a:ext cx="2589701" cy="127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NOT</a:t>
            </a:r>
            <a:r>
              <a:rPr sz="2672" dirty="0"/>
              <a:t>  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</a:t>
            </a:r>
            <a:r>
              <a:rPr lang="en-US" sz="2672" dirty="0"/>
              <a:t>0101</a:t>
            </a:r>
            <a:r>
              <a:rPr sz="2672" dirty="0"/>
              <a:t>0</a:t>
            </a:r>
            <a:r>
              <a:rPr lang="en-US" sz="2672" dirty="0"/>
              <a:t>1</a:t>
            </a:r>
            <a:r>
              <a:rPr sz="2672" dirty="0"/>
              <a:t>0</a:t>
            </a:r>
            <a:r>
              <a:rPr lang="en-US" sz="2672" dirty="0"/>
              <a:t>1</a:t>
            </a:r>
            <a:endParaRPr sz="2672" dirty="0"/>
          </a:p>
        </p:txBody>
      </p:sp>
      <p:sp>
        <p:nvSpPr>
          <p:cNvPr id="60" name="Shape 60"/>
          <p:cNvSpPr/>
          <p:nvPr/>
        </p:nvSpPr>
        <p:spPr>
          <a:xfrm>
            <a:off x="5955597" y="3601334"/>
            <a:ext cx="1520072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1" name="Shape 61"/>
          <p:cNvSpPr/>
          <p:nvPr/>
        </p:nvSpPr>
        <p:spPr>
          <a:xfrm>
            <a:off x="6020128" y="5143500"/>
            <a:ext cx="1520072" cy="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2" name="Shape 62"/>
          <p:cNvSpPr/>
          <p:nvPr/>
        </p:nvSpPr>
        <p:spPr>
          <a:xfrm>
            <a:off x="1933056" y="5916104"/>
            <a:ext cx="1520071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" name="Shape 63"/>
          <p:cNvSpPr/>
          <p:nvPr/>
        </p:nvSpPr>
        <p:spPr>
          <a:xfrm>
            <a:off x="748872" y="4527084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3</a:t>
            </a:r>
          </a:p>
        </p:txBody>
      </p:sp>
      <p:sp>
        <p:nvSpPr>
          <p:cNvPr id="64" name="Shape 64"/>
          <p:cNvSpPr/>
          <p:nvPr/>
        </p:nvSpPr>
        <p:spPr>
          <a:xfrm>
            <a:off x="748872" y="2138932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1</a:t>
            </a:r>
          </a:p>
        </p:txBody>
      </p:sp>
      <p:sp>
        <p:nvSpPr>
          <p:cNvPr id="65" name="Shape 65"/>
          <p:cNvSpPr/>
          <p:nvPr/>
        </p:nvSpPr>
        <p:spPr>
          <a:xfrm>
            <a:off x="5288379" y="2154699"/>
            <a:ext cx="26762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2</a:t>
            </a:r>
          </a:p>
        </p:txBody>
      </p:sp>
      <p:sp>
        <p:nvSpPr>
          <p:cNvPr id="66" name="Shape 66"/>
          <p:cNvSpPr/>
          <p:nvPr/>
        </p:nvSpPr>
        <p:spPr>
          <a:xfrm>
            <a:off x="4679156" y="4568608"/>
            <a:ext cx="24896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4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21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057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381790" y="1788415"/>
            <a:ext cx="8583616" cy="51828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</a:t>
            </a:r>
            <a:r>
              <a:rPr sz="2257" b="1" dirty="0">
                <a:solidFill>
                  <a:schemeClr val="tx1"/>
                </a:solidFill>
              </a:rPr>
              <a:t>AND, OR, and XOR </a:t>
            </a:r>
            <a:r>
              <a:rPr sz="2257" dirty="0">
                <a:solidFill>
                  <a:schemeClr val="tx1"/>
                </a:solidFill>
              </a:rPr>
              <a:t>instructions perform the named logic operations. The formats are:</a:t>
            </a:r>
            <a:endParaRPr lang="en-US" sz="2257" dirty="0">
              <a:solidFill>
                <a:schemeClr val="tx1"/>
              </a:solidFill>
            </a:endParaRPr>
          </a:p>
          <a:p>
            <a:pPr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endParaRPr lang="en-US" sz="2257" dirty="0">
              <a:solidFill>
                <a:schemeClr val="tx1"/>
              </a:solidFill>
            </a:endParaRPr>
          </a:p>
          <a:p>
            <a:pPr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endParaRPr lang="en-US" sz="2257" dirty="0">
              <a:solidFill>
                <a:schemeClr val="tx1"/>
              </a:solidFill>
            </a:endParaRPr>
          </a:p>
          <a:p>
            <a:pPr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endParaRPr sz="2257" dirty="0">
              <a:solidFill>
                <a:schemeClr val="tx1"/>
              </a:solidFill>
            </a:endParaRP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result of the operation is stored in the destination, which must be a register or memory location. </a:t>
            </a: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source may be a constant, register, or memory location.</a:t>
            </a: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However, memory-to-memory operations are not allowed.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1475596" y="2845360"/>
            <a:ext cx="5684840" cy="1775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46513" lvl="2" indent="-321457" defTabSz="361460">
              <a:spcBef>
                <a:spcPts val="253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fr-FR" sz="2257" dirty="0"/>
              <a:t>AND </a:t>
            </a:r>
            <a:r>
              <a:rPr lang="fr-FR" sz="2257" b="1" dirty="0"/>
              <a:t>destination</a:t>
            </a:r>
            <a:r>
              <a:rPr lang="fr-FR" sz="2257" dirty="0"/>
              <a:t>, source </a:t>
            </a:r>
          </a:p>
          <a:p>
            <a:pPr marL="946513" lvl="2" indent="-321457" defTabSz="361460">
              <a:spcBef>
                <a:spcPts val="253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fr-FR" sz="2257" dirty="0"/>
              <a:t>OR </a:t>
            </a:r>
            <a:r>
              <a:rPr lang="fr-FR" sz="2257" b="1" dirty="0"/>
              <a:t>destination</a:t>
            </a:r>
            <a:r>
              <a:rPr lang="fr-FR" sz="2257" dirty="0"/>
              <a:t>, source</a:t>
            </a:r>
          </a:p>
          <a:p>
            <a:pPr marL="946513" lvl="2" indent="-321457" defTabSz="361460">
              <a:spcBef>
                <a:spcPts val="253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fr-FR" sz="2257" dirty="0"/>
              <a:t>XOR </a:t>
            </a:r>
            <a:r>
              <a:rPr lang="fr-FR" sz="2257" b="1" dirty="0"/>
              <a:t>destination</a:t>
            </a:r>
            <a:r>
              <a:rPr lang="fr-FR" sz="2257" dirty="0"/>
              <a:t>, source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300251"/>
            <a:ext cx="7358063" cy="126716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AND, OR, and XOR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4150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496528" y="1791937"/>
            <a:ext cx="8147410" cy="51980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93357" lvl="1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SF, ZF, PF reflect the result </a:t>
            </a:r>
          </a:p>
          <a:p>
            <a:pPr marL="593357" lvl="1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AF is undefined </a:t>
            </a:r>
          </a:p>
          <a:p>
            <a:pPr marL="593357" lvl="1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CF, OF= 0</a:t>
            </a:r>
          </a:p>
          <a:p>
            <a:pPr marL="321457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One use of AND, OR, and XOR is to </a:t>
            </a:r>
            <a:r>
              <a:rPr sz="2257" b="1" dirty="0">
                <a:solidFill>
                  <a:schemeClr val="tx1"/>
                </a:solidFill>
              </a:rPr>
              <a:t>selectively modify the bits </a:t>
            </a:r>
            <a:r>
              <a:rPr sz="2257" dirty="0">
                <a:solidFill>
                  <a:schemeClr val="tx1"/>
                </a:solidFill>
              </a:rPr>
              <a:t>in the destination. </a:t>
            </a:r>
          </a:p>
          <a:p>
            <a:pPr marL="321457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To do this, we construct a </a:t>
            </a:r>
            <a:r>
              <a:rPr sz="2257" b="1" dirty="0">
                <a:solidFill>
                  <a:schemeClr val="tx1"/>
                </a:solidFill>
              </a:rPr>
              <a:t>source bit pattern </a:t>
            </a:r>
            <a:r>
              <a:rPr sz="2257" dirty="0">
                <a:solidFill>
                  <a:schemeClr val="tx1"/>
                </a:solidFill>
              </a:rPr>
              <a:t>known as </a:t>
            </a:r>
            <a:r>
              <a:rPr sz="2257" b="1" dirty="0">
                <a:solidFill>
                  <a:schemeClr val="tx1"/>
                </a:solidFill>
              </a:rPr>
              <a:t>mask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</a:t>
            </a:r>
            <a:r>
              <a:rPr sz="2257" b="1" dirty="0">
                <a:solidFill>
                  <a:schemeClr val="tx1"/>
                </a:solidFill>
              </a:rPr>
              <a:t>mask bits</a:t>
            </a:r>
            <a:r>
              <a:rPr sz="2257" dirty="0">
                <a:solidFill>
                  <a:schemeClr val="tx1"/>
                </a:solidFill>
              </a:rPr>
              <a:t> are chosen so that the </a:t>
            </a:r>
            <a:r>
              <a:rPr sz="2257" b="1" dirty="0">
                <a:solidFill>
                  <a:schemeClr val="tx1"/>
                </a:solidFill>
              </a:rPr>
              <a:t>corresponding destination</a:t>
            </a:r>
            <a:r>
              <a:rPr sz="2257" dirty="0">
                <a:solidFill>
                  <a:schemeClr val="tx1"/>
                </a:solidFill>
              </a:rPr>
              <a:t> </a:t>
            </a:r>
            <a:r>
              <a:rPr sz="2257" b="1" dirty="0">
                <a:solidFill>
                  <a:schemeClr val="tx1"/>
                </a:solidFill>
              </a:rPr>
              <a:t>bits</a:t>
            </a:r>
            <a:r>
              <a:rPr sz="2257" dirty="0">
                <a:solidFill>
                  <a:schemeClr val="tx1"/>
                </a:solidFill>
              </a:rPr>
              <a:t> are </a:t>
            </a:r>
            <a:r>
              <a:rPr sz="2257" b="1" dirty="0">
                <a:solidFill>
                  <a:schemeClr val="tx1"/>
                </a:solidFill>
              </a:rPr>
              <a:t>modified in the desired manner</a:t>
            </a:r>
            <a:r>
              <a:rPr sz="2257" dirty="0">
                <a:solidFill>
                  <a:schemeClr val="tx1"/>
                </a:solidFill>
              </a:rPr>
              <a:t> when the instruction is executed.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Effect on Flags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7570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152</TotalTime>
  <Words>2102</Words>
  <Application>Microsoft Office PowerPoint</Application>
  <PresentationFormat>On-screen Show (4:3)</PresentationFormat>
  <Paragraphs>206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Corbel</vt:lpstr>
      <vt:lpstr>Helvetica</vt:lpstr>
      <vt:lpstr>Times Roman</vt:lpstr>
      <vt:lpstr>Wingdings</vt:lpstr>
      <vt:lpstr>Spectrum</vt:lpstr>
      <vt:lpstr> Logic Instructions</vt:lpstr>
      <vt:lpstr>Overview : LOGIC</vt:lpstr>
      <vt:lpstr>Overview: SHIFT </vt:lpstr>
      <vt:lpstr>LOGIC Instructions</vt:lpstr>
      <vt:lpstr>Truth Table for AND, OR, XOR and NOT</vt:lpstr>
      <vt:lpstr>Solve the Following</vt:lpstr>
      <vt:lpstr>Solution</vt:lpstr>
      <vt:lpstr>AND, OR, and XOR instructions</vt:lpstr>
      <vt:lpstr>Effect on Flags</vt:lpstr>
      <vt:lpstr>MASK</vt:lpstr>
      <vt:lpstr>PowerPoint Presentation</vt:lpstr>
      <vt:lpstr>Clear bit</vt:lpstr>
      <vt:lpstr>Set or Complement Bit</vt:lpstr>
      <vt:lpstr>Converting an ASCII Digit to a Number</vt:lpstr>
      <vt:lpstr>Converting a Lowercase Letter to Upper Case</vt:lpstr>
      <vt:lpstr>Conversion using AND</vt:lpstr>
      <vt:lpstr>Clearing a Register</vt:lpstr>
      <vt:lpstr>Not Instruction</vt:lpstr>
      <vt:lpstr>TEST Instruction</vt:lpstr>
      <vt:lpstr>Bit Examination on TEST</vt:lpstr>
      <vt:lpstr>Find Even Number</vt:lpstr>
      <vt:lpstr>PowerPoint Presentation</vt:lpstr>
      <vt:lpstr>Shift Instructions…</vt:lpstr>
      <vt:lpstr>Left Shift (SHL) Instructions</vt:lpstr>
      <vt:lpstr>SHL Instruction</vt:lpstr>
      <vt:lpstr>Multiplication by Left Shift</vt:lpstr>
      <vt:lpstr>Shift Arithmetic Left (SAL)</vt:lpstr>
      <vt:lpstr>Right Shift (SHL) Instructions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Faruk Abdullah</cp:lastModifiedBy>
  <cp:revision>19</cp:revision>
  <dcterms:created xsi:type="dcterms:W3CDTF">2018-12-10T17:20:29Z</dcterms:created>
  <dcterms:modified xsi:type="dcterms:W3CDTF">2022-11-06T04:17:56Z</dcterms:modified>
</cp:coreProperties>
</file>