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260" r:id="rId41"/>
    <p:sldId id="261" r:id="rId42"/>
    <p:sldId id="262" r:id="rId43"/>
    <p:sldId id="263" r:id="rId44"/>
    <p:sldId id="264" r:id="rId45"/>
    <p:sldId id="265" r:id="rId46"/>
    <p:sldId id="305" r:id="rId47"/>
    <p:sldId id="306" r:id="rId48"/>
    <p:sldId id="307" r:id="rId49"/>
    <p:sldId id="308" r:id="rId50"/>
    <p:sldId id="309" r:id="rId51"/>
    <p:sldId id="310" r:id="rId52"/>
    <p:sldId id="303" r:id="rId53"/>
    <p:sldId id="30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BE828-EF8D-4739-9CC8-1CBD5D0A48A0}" v="59" dt="2022-06-14T08:40:47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6" d="100"/>
          <a:sy n="56" d="100"/>
        </p:scale>
        <p:origin x="72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73B50B58-F72B-420E-AC38-9B1C11CD3770}"/>
    <pc:docChg chg="custSel modSld">
      <pc:chgData name="Dr. Md Mehedi Hasan" userId="5eb39d97-deb0-466a-af4c-298e34812974" providerId="ADAL" clId="{73B50B58-F72B-420E-AC38-9B1C11CD3770}" dt="2022-03-15T04:14:04.532" v="11" actId="1036"/>
      <pc:docMkLst>
        <pc:docMk/>
      </pc:docMkLst>
      <pc:sldChg chg="modSp mod">
        <pc:chgData name="Dr. Md Mehedi Hasan" userId="5eb39d97-deb0-466a-af4c-298e34812974" providerId="ADAL" clId="{73B50B58-F72B-420E-AC38-9B1C11CD3770}" dt="2022-03-15T04:14:04.532" v="11" actId="1036"/>
        <pc:sldMkLst>
          <pc:docMk/>
          <pc:sldMk cId="2113900517" sldId="285"/>
        </pc:sldMkLst>
        <pc:spChg chg="mod">
          <ac:chgData name="Dr. Md Mehedi Hasan" userId="5eb39d97-deb0-466a-af4c-298e34812974" providerId="ADAL" clId="{73B50B58-F72B-420E-AC38-9B1C11CD3770}" dt="2022-03-15T04:13:36.861" v="6" actId="20577"/>
          <ac:spMkLst>
            <pc:docMk/>
            <pc:sldMk cId="2113900517" sldId="285"/>
            <ac:spMk id="97" creationId="{00000000-0000-0000-0000-000000000000}"/>
          </ac:spMkLst>
        </pc:spChg>
        <pc:graphicFrameChg chg="mod">
          <ac:chgData name="Dr. Md Mehedi Hasan" userId="5eb39d97-deb0-466a-af4c-298e34812974" providerId="ADAL" clId="{73B50B58-F72B-420E-AC38-9B1C11CD3770}" dt="2022-03-15T04:14:04.532" v="11" actId="1036"/>
          <ac:graphicFrameMkLst>
            <pc:docMk/>
            <pc:sldMk cId="2113900517" sldId="285"/>
            <ac:graphicFrameMk id="98" creationId="{00000000-0000-0000-0000-000000000000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C6EBE828-EF8D-4739-9CC8-1CBD5D0A48A0}"/>
    <pc:docChg chg="undo custSel addSld modSld">
      <pc:chgData name="Dr. Md Mehedi Hasan" userId="5eb39d97-deb0-466a-af4c-298e34812974" providerId="ADAL" clId="{C6EBE828-EF8D-4739-9CC8-1CBD5D0A48A0}" dt="2022-06-14T09:27:58.013" v="124" actId="20577"/>
      <pc:docMkLst>
        <pc:docMk/>
      </pc:docMkLst>
      <pc:sldChg chg="modSp mod">
        <pc:chgData name="Dr. Md Mehedi Hasan" userId="5eb39d97-deb0-466a-af4c-298e34812974" providerId="ADAL" clId="{C6EBE828-EF8D-4739-9CC8-1CBD5D0A48A0}" dt="2022-06-14T08:16:34.588" v="2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6EBE828-EF8D-4739-9CC8-1CBD5D0A48A0}" dt="2022-06-14T08:16:34.588" v="2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add mod">
        <pc:chgData name="Dr. Md Mehedi Hasan" userId="5eb39d97-deb0-466a-af4c-298e34812974" providerId="ADAL" clId="{C6EBE828-EF8D-4739-9CC8-1CBD5D0A48A0}" dt="2022-06-14T09:22:14.724" v="89" actId="6549"/>
        <pc:sldMkLst>
          <pc:docMk/>
          <pc:sldMk cId="516957041" sldId="260"/>
        </pc:sldMkLst>
        <pc:spChg chg="mod">
          <ac:chgData name="Dr. Md Mehedi Hasan" userId="5eb39d97-deb0-466a-af4c-298e34812974" providerId="ADAL" clId="{C6EBE828-EF8D-4739-9CC8-1CBD5D0A48A0}" dt="2022-06-14T09:22:14.724" v="89" actId="6549"/>
          <ac:spMkLst>
            <pc:docMk/>
            <pc:sldMk cId="516957041" sldId="260"/>
            <ac:spMk id="157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29279564" sldId="261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535348899" sldId="262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330080826" sldId="263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087697470" sldId="264"/>
        </pc:sldMkLst>
      </pc:sldChg>
      <pc:sldChg chg="modSp add mod">
        <pc:chgData name="Dr. Md Mehedi Hasan" userId="5eb39d97-deb0-466a-af4c-298e34812974" providerId="ADAL" clId="{C6EBE828-EF8D-4739-9CC8-1CBD5D0A48A0}" dt="2022-06-14T04:01:23.367" v="25" actId="27636"/>
        <pc:sldMkLst>
          <pc:docMk/>
          <pc:sldMk cId="1547557068" sldId="265"/>
        </pc:sldMkLst>
        <pc:spChg chg="mod">
          <ac:chgData name="Dr. Md Mehedi Hasan" userId="5eb39d97-deb0-466a-af4c-298e34812974" providerId="ADAL" clId="{C6EBE828-EF8D-4739-9CC8-1CBD5D0A48A0}" dt="2022-06-14T04:01:23.367" v="25" actId="27636"/>
          <ac:spMkLst>
            <pc:docMk/>
            <pc:sldMk cId="1547557068" sldId="265"/>
            <ac:spMk id="7" creationId="{00000000-0000-0000-0000-000000000000}"/>
          </ac:spMkLst>
        </pc:spChg>
        <pc:spChg chg="mod">
          <ac:chgData name="Dr. Md Mehedi Hasan" userId="5eb39d97-deb0-466a-af4c-298e34812974" providerId="ADAL" clId="{C6EBE828-EF8D-4739-9CC8-1CBD5D0A48A0}" dt="2022-06-14T04:01:23.364" v="24" actId="27636"/>
          <ac:spMkLst>
            <pc:docMk/>
            <pc:sldMk cId="1547557068" sldId="265"/>
            <ac:spMk id="172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21:28.263" v="2" actId="20577"/>
        <pc:sldMkLst>
          <pc:docMk/>
          <pc:sldMk cId="1313937606" sldId="277"/>
        </pc:sldMkLst>
        <pc:spChg chg="mod">
          <ac:chgData name="Dr. Md Mehedi Hasan" userId="5eb39d97-deb0-466a-af4c-298e34812974" providerId="ADAL" clId="{C6EBE828-EF8D-4739-9CC8-1CBD5D0A48A0}" dt="2022-06-14T02:21:28.263" v="2" actId="20577"/>
          <ac:spMkLst>
            <pc:docMk/>
            <pc:sldMk cId="1313937606" sldId="277"/>
            <ac:spMk id="74" creationId="{00000000-0000-0000-0000-000000000000}"/>
          </ac:spMkLst>
        </pc:spChg>
      </pc:sldChg>
      <pc:sldChg chg="modSp">
        <pc:chgData name="Dr. Md Mehedi Hasan" userId="5eb39d97-deb0-466a-af4c-298e34812974" providerId="ADAL" clId="{C6EBE828-EF8D-4739-9CC8-1CBD5D0A48A0}" dt="2022-06-14T08:40:47.617" v="85" actId="20577"/>
        <pc:sldMkLst>
          <pc:docMk/>
          <pc:sldMk cId="2651961240" sldId="288"/>
        </pc:sldMkLst>
        <pc:spChg chg="mod">
          <ac:chgData name="Dr. Md Mehedi Hasan" userId="5eb39d97-deb0-466a-af4c-298e34812974" providerId="ADAL" clId="{C6EBE828-EF8D-4739-9CC8-1CBD5D0A48A0}" dt="2022-06-14T08:40:47.617" v="85" actId="20577"/>
          <ac:spMkLst>
            <pc:docMk/>
            <pc:sldMk cId="2651961240" sldId="288"/>
            <ac:spMk id="106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31.530" v="6" actId="20577"/>
        <pc:sldMkLst>
          <pc:docMk/>
          <pc:sldMk cId="5289972" sldId="291"/>
        </pc:sldMkLst>
        <pc:spChg chg="mod">
          <ac:chgData name="Dr. Md Mehedi Hasan" userId="5eb39d97-deb0-466a-af4c-298e34812974" providerId="ADAL" clId="{C6EBE828-EF8D-4739-9CC8-1CBD5D0A48A0}" dt="2022-06-14T02:52:31.530" v="6" actId="20577"/>
          <ac:spMkLst>
            <pc:docMk/>
            <pc:sldMk cId="5289972" sldId="291"/>
            <ac:spMk id="11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22.402" v="4" actId="20577"/>
        <pc:sldMkLst>
          <pc:docMk/>
          <pc:sldMk cId="2893177530" sldId="294"/>
        </pc:sldMkLst>
        <pc:spChg chg="mod">
          <ac:chgData name="Dr. Md Mehedi Hasan" userId="5eb39d97-deb0-466a-af4c-298e34812974" providerId="ADAL" clId="{C6EBE828-EF8D-4739-9CC8-1CBD5D0A48A0}" dt="2022-06-14T02:52:22.402" v="4" actId="20577"/>
          <ac:spMkLst>
            <pc:docMk/>
            <pc:sldMk cId="2893177530" sldId="294"/>
            <ac:spMk id="12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4:19.631" v="18"/>
        <pc:sldMkLst>
          <pc:docMk/>
          <pc:sldMk cId="2448644393" sldId="297"/>
        </pc:sldMkLst>
        <pc:graphicFrameChg chg="mod modGraphic">
          <ac:chgData name="Dr. Md Mehedi Hasan" userId="5eb39d97-deb0-466a-af4c-298e34812974" providerId="ADAL" clId="{C6EBE828-EF8D-4739-9CC8-1CBD5D0A48A0}" dt="2022-06-14T02:54:19.631" v="18"/>
          <ac:graphicFrameMkLst>
            <pc:docMk/>
            <pc:sldMk cId="2448644393" sldId="297"/>
            <ac:graphicFrameMk id="138" creationId="{00000000-0000-0000-0000-000000000000}"/>
          </ac:graphicFrameMkLst>
        </pc:graphicFrameChg>
      </pc:sldChg>
      <pc:sldChg chg="addSp delSp mod">
        <pc:chgData name="Dr. Md Mehedi Hasan" userId="5eb39d97-deb0-466a-af4c-298e34812974" providerId="ADAL" clId="{C6EBE828-EF8D-4739-9CC8-1CBD5D0A48A0}" dt="2022-06-14T04:01:02.255" v="22" actId="22"/>
        <pc:sldMkLst>
          <pc:docMk/>
          <pc:sldMk cId="2387466709" sldId="302"/>
        </pc:sldMkLst>
        <pc:spChg chg="add del">
          <ac:chgData name="Dr. Md Mehedi Hasan" userId="5eb39d97-deb0-466a-af4c-298e34812974" providerId="ADAL" clId="{C6EBE828-EF8D-4739-9CC8-1CBD5D0A48A0}" dt="2022-06-14T04:00:56.674" v="20" actId="22"/>
          <ac:spMkLst>
            <pc:docMk/>
            <pc:sldMk cId="2387466709" sldId="302"/>
            <ac:spMk id="7" creationId="{C3F4081B-E6EB-533C-C1C8-3A59425AE4B8}"/>
          </ac:spMkLst>
        </pc:spChg>
        <pc:spChg chg="add del">
          <ac:chgData name="Dr. Md Mehedi Hasan" userId="5eb39d97-deb0-466a-af4c-298e34812974" providerId="ADAL" clId="{C6EBE828-EF8D-4739-9CC8-1CBD5D0A48A0}" dt="2022-06-14T04:01:02.255" v="22" actId="22"/>
          <ac:spMkLst>
            <pc:docMk/>
            <pc:sldMk cId="2387466709" sldId="302"/>
            <ac:spMk id="8" creationId="{A7120942-2E15-86D5-7EF1-79A606CF78CE}"/>
          </ac:spMkLst>
        </pc:spChg>
      </pc:sldChg>
      <pc:sldChg chg="modSp add mod">
        <pc:chgData name="Dr. Md Mehedi Hasan" userId="5eb39d97-deb0-466a-af4c-298e34812974" providerId="ADAL" clId="{C6EBE828-EF8D-4739-9CC8-1CBD5D0A48A0}" dt="2022-06-14T09:27:58.013" v="124" actId="20577"/>
        <pc:sldMkLst>
          <pc:docMk/>
          <pc:sldMk cId="866215094" sldId="305"/>
        </pc:sldMkLst>
        <pc:spChg chg="mod">
          <ac:chgData name="Dr. Md Mehedi Hasan" userId="5eb39d97-deb0-466a-af4c-298e34812974" providerId="ADAL" clId="{C6EBE828-EF8D-4739-9CC8-1CBD5D0A48A0}" dt="2022-06-14T09:27:58.013" v="124" actId="20577"/>
          <ac:spMkLst>
            <pc:docMk/>
            <pc:sldMk cId="866215094" sldId="305"/>
            <ac:spMk id="17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411690948" sldId="306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76264186" sldId="307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729991220" sldId="308"/>
        </pc:sldMkLst>
      </pc:sldChg>
      <pc:sldChg chg="modSp add mod">
        <pc:chgData name="Dr. Md Mehedi Hasan" userId="5eb39d97-deb0-466a-af4c-298e34812974" providerId="ADAL" clId="{C6EBE828-EF8D-4739-9CC8-1CBD5D0A48A0}" dt="2022-06-14T04:01:23.388" v="26" actId="27636"/>
        <pc:sldMkLst>
          <pc:docMk/>
          <pc:sldMk cId="2954195247" sldId="309"/>
        </pc:sldMkLst>
        <pc:spChg chg="mod">
          <ac:chgData name="Dr. Md Mehedi Hasan" userId="5eb39d97-deb0-466a-af4c-298e34812974" providerId="ADAL" clId="{C6EBE828-EF8D-4739-9CC8-1CBD5D0A48A0}" dt="2022-06-14T04:01:23.388" v="26" actId="27636"/>
          <ac:spMkLst>
            <pc:docMk/>
            <pc:sldMk cId="2954195247" sldId="309"/>
            <ac:spMk id="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2705892617" sldId="310"/>
        </pc:sldMkLst>
      </pc:sldChg>
    </pc:docChg>
  </pc:docChgLst>
  <pc:docChgLst>
    <pc:chgData name="Md Mehedi Hasan" userId="5eb39d97-deb0-466a-af4c-298e34812974" providerId="ADAL" clId="{8B981234-8F37-4044-8308-F0237BB6A29C}"/>
    <pc:docChg chg="modSld">
      <pc:chgData name="Md Mehedi Hasan" userId="5eb39d97-deb0-466a-af4c-298e34812974" providerId="ADAL" clId="{8B981234-8F37-4044-8308-F0237BB6A29C}" dt="2022-02-20T02:09:28.391" v="74" actId="20577"/>
      <pc:docMkLst>
        <pc:docMk/>
      </pc:docMkLst>
      <pc:sldChg chg="modSp mod">
        <pc:chgData name="Md Mehedi Hasan" userId="5eb39d97-deb0-466a-af4c-298e34812974" providerId="ADAL" clId="{8B981234-8F37-4044-8308-F0237BB6A29C}" dt="2022-02-20T02:09:28.391" v="74" actId="20577"/>
        <pc:sldMkLst>
          <pc:docMk/>
          <pc:sldMk cId="700707328" sldId="256"/>
        </pc:sldMkLst>
        <pc:spChg chg="mod">
          <ac:chgData name="Md Mehedi Hasan" userId="5eb39d97-deb0-466a-af4c-298e34812974" providerId="ADAL" clId="{8B981234-8F37-4044-8308-F0237BB6A29C}" dt="2022-02-20T02:09:28.391" v="7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 Mehedi Hasan" userId="5eb39d97-deb0-466a-af4c-298e34812974" providerId="ADAL" clId="{8B981234-8F37-4044-8308-F0237BB6A29C}" dt="2022-02-20T02:08:11.19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1EC7-98A6-4CEE-9054-809A58FA74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6083-28BD-4FA6-8E8C-4019CBAF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D1B9A-F7F3-4036-8F4F-066D0F39D7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968694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ishostingthis.com/resources/assembly-language/" TargetMode="Externa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/>
              <a:t>Language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4183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5154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826554" y="2007865"/>
            <a:ext cx="8027232" cy="4836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Comment: </a:t>
            </a:r>
            <a:r>
              <a:rPr sz="1969" dirty="0">
                <a:solidFill>
                  <a:schemeClr val="tx1"/>
                </a:solidFill>
              </a:rPr>
              <a:t>put instruction into the context of program.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Comment field of a statement is used to say something about what the statement does?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emicolon ( ; ) marks</a:t>
            </a:r>
            <a:r>
              <a:rPr lang="en-US" sz="1969" b="1" dirty="0">
                <a:solidFill>
                  <a:schemeClr val="tx1"/>
                </a:solidFill>
              </a:rPr>
              <a:t> in</a:t>
            </a:r>
            <a:r>
              <a:rPr sz="1969" b="1" dirty="0">
                <a:solidFill>
                  <a:schemeClr val="tx1"/>
                </a:solidFill>
              </a:rPr>
              <a:t> the beginning of this field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ssembler ignores anything typed after “ ; “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lang="en-US" sz="1969" dirty="0">
                <a:solidFill>
                  <a:schemeClr val="tx1"/>
                </a:solidFill>
              </a:rPr>
              <a:t>C</a:t>
            </a:r>
            <a:r>
              <a:rPr sz="1969" dirty="0">
                <a:solidFill>
                  <a:schemeClr val="tx1"/>
                </a:solidFill>
              </a:rPr>
              <a:t>omment is very important in assembly language and it is almost impossible to understand assembly code without comment.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Commenting is considered as good programming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Comment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583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07250" y="1848754"/>
            <a:ext cx="8347864" cy="462028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Processor operates only on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 data. 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So, the assembler MUST </a:t>
            </a:r>
            <a:r>
              <a:rPr sz="1576" b="1" dirty="0">
                <a:solidFill>
                  <a:schemeClr val="tx1"/>
                </a:solidFill>
              </a:rPr>
              <a:t>translate</a:t>
            </a:r>
            <a:r>
              <a:rPr sz="1576" dirty="0">
                <a:solidFill>
                  <a:schemeClr val="tx1"/>
                </a:solidFill>
              </a:rPr>
              <a:t> all data representation into binary numbers.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In assembly program, we may express data as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, </a:t>
            </a:r>
            <a:r>
              <a:rPr sz="1576" b="1" dirty="0">
                <a:solidFill>
                  <a:schemeClr val="tx1"/>
                </a:solidFill>
              </a:rPr>
              <a:t>decimal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hex</a:t>
            </a:r>
            <a:r>
              <a:rPr sz="1576" dirty="0">
                <a:solidFill>
                  <a:schemeClr val="tx1"/>
                </a:solidFill>
              </a:rPr>
              <a:t> numbers and even characters.</a:t>
            </a:r>
          </a:p>
          <a:p>
            <a:pPr marL="241093" indent="-241093" algn="l" defTabSz="242342">
              <a:spcBef>
                <a:spcPts val="168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Numbers: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Binary: </a:t>
            </a:r>
            <a:r>
              <a:rPr sz="1576" dirty="0">
                <a:solidFill>
                  <a:schemeClr val="tx1"/>
                </a:solidFill>
              </a:rPr>
              <a:t>a binary number is written as bit string followed by the letter </a:t>
            </a:r>
            <a:r>
              <a:rPr sz="1576" b="1" dirty="0">
                <a:solidFill>
                  <a:schemeClr val="tx1"/>
                </a:solidFill>
              </a:rPr>
              <a:t>B </a:t>
            </a:r>
            <a:r>
              <a:rPr sz="1576" dirty="0">
                <a:solidFill>
                  <a:schemeClr val="tx1"/>
                </a:solidFill>
              </a:rPr>
              <a:t>or</a:t>
            </a:r>
            <a:r>
              <a:rPr sz="1576" b="1" dirty="0">
                <a:solidFill>
                  <a:schemeClr val="tx1"/>
                </a:solidFill>
              </a:rPr>
              <a:t> b </a:t>
            </a:r>
            <a:r>
              <a:rPr sz="1576" dirty="0">
                <a:solidFill>
                  <a:schemeClr val="tx1"/>
                </a:solidFill>
              </a:rPr>
              <a:t> (e.g.</a:t>
            </a:r>
            <a:r>
              <a:rPr sz="1576" b="1" dirty="0">
                <a:solidFill>
                  <a:schemeClr val="tx1"/>
                </a:solidFill>
              </a:rPr>
              <a:t> </a:t>
            </a:r>
            <a:r>
              <a:rPr sz="1576" dirty="0">
                <a:solidFill>
                  <a:schemeClr val="tx1"/>
                </a:solidFill>
              </a:rPr>
              <a:t>1010</a:t>
            </a:r>
            <a:r>
              <a:rPr sz="1576" b="1" dirty="0">
                <a:solidFill>
                  <a:schemeClr val="tx1"/>
                </a:solidFill>
              </a:rPr>
              <a:t>B</a:t>
            </a:r>
            <a:r>
              <a:rPr sz="1576" dirty="0">
                <a:solidFill>
                  <a:schemeClr val="tx1"/>
                </a:solidFill>
              </a:rPr>
              <a:t>)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Decimal:</a:t>
            </a:r>
            <a:r>
              <a:rPr sz="1576" dirty="0">
                <a:solidFill>
                  <a:schemeClr val="tx1"/>
                </a:solidFill>
              </a:rPr>
              <a:t> A decimal number is a string of decimal digits. It ends with optional “D” or “d” (e.g. 1234).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b="1" dirty="0">
                <a:solidFill>
                  <a:schemeClr val="tx1"/>
                </a:solidFill>
              </a:rPr>
              <a:t>Hex</a:t>
            </a:r>
            <a:r>
              <a:rPr sz="1576" b="1" dirty="0">
                <a:solidFill>
                  <a:schemeClr val="tx1"/>
                </a:solidFill>
              </a:rPr>
              <a:t>: </a:t>
            </a:r>
            <a:r>
              <a:rPr sz="1576" dirty="0">
                <a:solidFill>
                  <a:schemeClr val="tx1"/>
                </a:solidFill>
              </a:rPr>
              <a:t>A hex number begins with a decimal digit and ends with the letter 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 (e.g. </a:t>
            </a:r>
            <a:r>
              <a:rPr sz="1576" dirty="0">
                <a:solidFill>
                  <a:schemeClr val="tx1"/>
                </a:solidFill>
              </a:rPr>
              <a:t>12AB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).</a:t>
            </a:r>
          </a:p>
          <a:p>
            <a:pPr marL="241093" indent="-241093" algn="l" defTabSz="242342">
              <a:spcBef>
                <a:spcPts val="1687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Characters: </a:t>
            </a:r>
          </a:p>
          <a:p>
            <a:pPr marL="368782" lvl="1" indent="-184391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Character strings must be enclosed with single or double quotes.</a:t>
            </a:r>
          </a:p>
          <a:p>
            <a:pPr marL="425484" lvl="1" indent="-241093" algn="l" defTabSz="242342">
              <a:spcBef>
                <a:spcPts val="1687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dirty="0">
                <a:solidFill>
                  <a:schemeClr val="tx1"/>
                </a:solidFill>
              </a:rPr>
              <a:t>    </a:t>
            </a:r>
            <a:r>
              <a:rPr sz="1576" b="1" dirty="0">
                <a:solidFill>
                  <a:schemeClr val="tx1"/>
                </a:solidFill>
              </a:rPr>
              <a:t>e.g. ‘A’ or “hello” is translated into ASCII by assembler. So, there is no difference between ‘A’ or 41h or 65d.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1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Shape 68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75203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are legal numbers? if they are legal tell whether they are Binary, decimal or hex numbers?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1,001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2A3h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FFFEh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0Ah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Bh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1110b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1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561940" y="1924334"/>
            <a:ext cx="8400232" cy="4776717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use a variable to store values temporarily.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Each variable has a data type and is assigned a memory address by the program.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will mostly use DB (define byte) and DW(define word) variables.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Byte Variables: </a:t>
            </a:r>
            <a:r>
              <a:rPr lang="en-US" sz="1763" dirty="0">
                <a:solidFill>
                  <a:schemeClr val="tx1"/>
                </a:solidFill>
              </a:rPr>
              <a:t>I</a:t>
            </a:r>
            <a:r>
              <a:rPr sz="1763" dirty="0">
                <a:solidFill>
                  <a:schemeClr val="tx1"/>
                </a:solidFill>
              </a:rPr>
              <a:t>n the following</a:t>
            </a:r>
            <a:r>
              <a:rPr lang="en-US" sz="1763" dirty="0">
                <a:solidFill>
                  <a:schemeClr val="tx1"/>
                </a:solidFill>
              </a:rPr>
              <a:t> ,</a:t>
            </a:r>
            <a:r>
              <a:rPr sz="1763" dirty="0">
                <a:solidFill>
                  <a:schemeClr val="tx1"/>
                </a:solidFill>
              </a:rPr>
              <a:t> the directive </a:t>
            </a:r>
            <a:r>
              <a:rPr sz="1763" b="1" dirty="0">
                <a:solidFill>
                  <a:schemeClr val="tx1"/>
                </a:solidFill>
              </a:rPr>
              <a:t>associates a memory byte to ALPHA and initialize it to 4.</a:t>
            </a:r>
            <a:r>
              <a:rPr sz="1763" dirty="0">
                <a:solidFill>
                  <a:schemeClr val="tx1"/>
                </a:solidFill>
              </a:rPr>
              <a:t>  A </a:t>
            </a:r>
            <a:r>
              <a:rPr sz="1763" b="1" dirty="0">
                <a:solidFill>
                  <a:schemeClr val="tx1"/>
                </a:solidFill>
              </a:rPr>
              <a:t>“?” </a:t>
            </a:r>
            <a:r>
              <a:rPr sz="1763" dirty="0">
                <a:solidFill>
                  <a:schemeClr val="tx1"/>
                </a:solidFill>
              </a:rPr>
              <a:t>mark can be used for uninitialized byte. The range of values in a byte is </a:t>
            </a:r>
            <a:r>
              <a:rPr sz="1763" b="1" dirty="0">
                <a:solidFill>
                  <a:schemeClr val="tx1"/>
                </a:solidFill>
              </a:rPr>
              <a:t>2^8 or 256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 DB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ALPHA   DB    4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Word Variables:</a:t>
            </a:r>
            <a:r>
              <a:rPr sz="1763" dirty="0">
                <a:solidFill>
                  <a:schemeClr val="tx1"/>
                </a:solidFill>
              </a:rPr>
              <a:t> Similar to byte variable and the range of initial values is </a:t>
            </a:r>
            <a:r>
              <a:rPr sz="1763" b="1" dirty="0">
                <a:solidFill>
                  <a:schemeClr val="tx1"/>
                </a:solidFill>
              </a:rPr>
              <a:t>2^16 or 65536.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DW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WRD      DW      -2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Variables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739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26113" y="1788416"/>
            <a:ext cx="8559664" cy="4949637"/>
          </a:xfrm>
          <a:prstGeom prst="rect">
            <a:avLst/>
          </a:prstGeom>
        </p:spPr>
        <p:txBody>
          <a:bodyPr/>
          <a:lstStyle/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Array is just a </a:t>
            </a:r>
            <a:r>
              <a:rPr sz="1969" b="1" dirty="0">
                <a:solidFill>
                  <a:schemeClr val="tx1"/>
                </a:solidFill>
              </a:rPr>
              <a:t>sequence</a:t>
            </a:r>
            <a:r>
              <a:rPr sz="1969" dirty="0">
                <a:solidFill>
                  <a:schemeClr val="tx1"/>
                </a:solidFill>
              </a:rPr>
              <a:t> of bytes or words.</a:t>
            </a:r>
          </a:p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i.e. to define a three-byte array, we write</a:t>
            </a:r>
          </a:p>
          <a:p>
            <a:pPr marL="606304" lvl="1" indent="-303152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B_ARRAY       DB     10h,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20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30h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N</a:t>
            </a:r>
            <a:r>
              <a:rPr sz="1969" dirty="0">
                <a:solidFill>
                  <a:schemeClr val="tx1"/>
                </a:solidFill>
              </a:rPr>
              <a:t>ame B_ARRAY is associated </a:t>
            </a:r>
            <a:r>
              <a:rPr lang="en-US" sz="1969" dirty="0">
                <a:solidFill>
                  <a:schemeClr val="tx1"/>
                </a:solidFill>
              </a:rPr>
              <a:t>w</a:t>
            </a:r>
            <a:r>
              <a:rPr sz="1969" dirty="0">
                <a:solidFill>
                  <a:schemeClr val="tx1"/>
                </a:solidFill>
              </a:rPr>
              <a:t>ith first byte, B_ARRAY+1 with second and B_ARRAY+2 with third.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</p:txBody>
      </p:sp>
      <p:graphicFrame>
        <p:nvGraphicFramePr>
          <p:cNvPr id="75" name="Table 75"/>
          <p:cNvGraphicFramePr/>
          <p:nvPr>
            <p:extLst>
              <p:ext uri="{D42A27DB-BD31-4B8C-83A1-F6EECF244321}">
                <p14:modId xmlns:p14="http://schemas.microsoft.com/office/powerpoint/2010/main" val="2232218670"/>
              </p:ext>
            </p:extLst>
          </p:nvPr>
        </p:nvGraphicFramePr>
        <p:xfrm>
          <a:off x="2272257" y="4753411"/>
          <a:ext cx="4867376" cy="16073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4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200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10h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B_ARRAY+1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201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202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30h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376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75964" y="1861840"/>
            <a:ext cx="8234336" cy="3912924"/>
          </a:xfrm>
          <a:prstGeom prst="rect">
            <a:avLst/>
          </a:prstGeom>
        </p:spPr>
        <p:txBody>
          <a:bodyPr/>
          <a:lstStyle/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chemeClr val="tx1"/>
                </a:solidFill>
              </a:rPr>
              <a:t>C</a:t>
            </a:r>
            <a:r>
              <a:rPr sz="2672" b="1" dirty="0">
                <a:solidFill>
                  <a:schemeClr val="tx1"/>
                </a:solidFill>
              </a:rPr>
              <a:t>reate a word array (named MY_W_ARRAY) table of which the starting address is 500 and values are 2000,323,4000 and 1000.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Exercise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569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5">
            <a:extLst>
              <a:ext uri="{FF2B5EF4-FFF2-40B4-BE49-F238E27FC236}">
                <a16:creationId xmlns:a16="http://schemas.microsoft.com/office/drawing/2014/main" id="{D7792972-4617-42A0-AA7D-AFFB7ACF4C85}"/>
              </a:ext>
            </a:extLst>
          </p:cNvPr>
          <p:cNvGraphicFramePr/>
          <p:nvPr/>
        </p:nvGraphicFramePr>
        <p:xfrm>
          <a:off x="1026914" y="3178969"/>
          <a:ext cx="6496697" cy="2143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6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2000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MY_W_ARRAY+2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323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4000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+6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506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324605532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6914" y="2439116"/>
            <a:ext cx="450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MY_W_ARRAY       DW     2000,323,4000,1000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063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9460" y="1841816"/>
            <a:ext cx="8528550" cy="5336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High and Low bytes of Word:</a:t>
            </a:r>
            <a:r>
              <a:rPr sz="1969" dirty="0">
                <a:solidFill>
                  <a:schemeClr val="tx1"/>
                </a:solidFill>
              </a:rPr>
              <a:t> Sometimes we may need to refer to the high and </a:t>
            </a:r>
            <a:r>
              <a:rPr sz="1969" b="1" dirty="0">
                <a:solidFill>
                  <a:schemeClr val="tx1"/>
                </a:solidFill>
              </a:rPr>
              <a:t>low bytes</a:t>
            </a:r>
            <a:r>
              <a:rPr sz="1969" dirty="0">
                <a:solidFill>
                  <a:schemeClr val="tx1"/>
                </a:solidFill>
              </a:rPr>
              <a:t> of a word variable. i.e. if we define,        </a:t>
            </a:r>
          </a:p>
          <a:p>
            <a:pPr marL="684436" lvl="2" indent="-228145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WORD1     DW     1234H</a:t>
            </a:r>
          </a:p>
          <a:p>
            <a:pPr marL="456291" lvl="2" indent="0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</a:t>
            </a:r>
            <a:r>
              <a:rPr sz="1969" b="1" dirty="0">
                <a:solidFill>
                  <a:schemeClr val="tx1"/>
                </a:solidFill>
              </a:rPr>
              <a:t>low byte </a:t>
            </a:r>
            <a:r>
              <a:rPr sz="1969" dirty="0">
                <a:solidFill>
                  <a:schemeClr val="tx1"/>
                </a:solidFill>
              </a:rPr>
              <a:t>of WORD1 contains 34h (symbolic address: WORD1) and </a:t>
            </a:r>
            <a:r>
              <a:rPr sz="1969" b="1" dirty="0">
                <a:solidFill>
                  <a:schemeClr val="tx1"/>
                </a:solidFill>
              </a:rPr>
              <a:t>High byte</a:t>
            </a:r>
            <a:r>
              <a:rPr sz="1969" dirty="0">
                <a:solidFill>
                  <a:schemeClr val="tx1"/>
                </a:solidFill>
              </a:rPr>
              <a:t> contains 12h (symbolic address: WORD1+1).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Character string: </a:t>
            </a: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n array of ASCII codes.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‘ABC’  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41h,42h,43h   [ UPPERCASE]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`HELLO’, 0Ah, 0Dh, ’$’  [combination is also possible]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48h,45h,4Ch,4Ch,4Fh,0Ah,0Dh,24h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(Cont.)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96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473" y="2425491"/>
            <a:ext cx="8667053" cy="34941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a symbolic name for constant quantity make the assembly code much easier.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EQU (Equates): </a:t>
            </a:r>
            <a:r>
              <a:rPr lang="en-US" sz="2531" dirty="0">
                <a:solidFill>
                  <a:schemeClr val="tx1"/>
                </a:solidFill>
              </a:rPr>
              <a:t>A</a:t>
            </a:r>
            <a:r>
              <a:rPr sz="2531" dirty="0">
                <a:solidFill>
                  <a:schemeClr val="tx1"/>
                </a:solidFill>
              </a:rPr>
              <a:t>ssign a name to a constant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e.g.   LF   EQU   0Ah   [LF= 0Ah]</a:t>
            </a:r>
            <a:endParaRPr lang="en-US" sz="253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( LF=0Ah is applicable to whole code after assigning)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PROMPT   EQU  ‘Type Your Name’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**No memory is allocated for EQU names**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Named Constant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586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4319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transfer</a:t>
            </a:r>
            <a:r>
              <a:rPr sz="1969" dirty="0">
                <a:solidFill>
                  <a:schemeClr val="tx1"/>
                </a:solidFill>
              </a:rPr>
              <a:t> data between registers, register and memory-location or move number directly into register or memory location.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</a:t>
            </a:r>
            <a:r>
              <a:rPr lang="en-US" sz="1969" b="1" dirty="0">
                <a:solidFill>
                  <a:schemeClr val="tx1"/>
                </a:solidFill>
              </a:rPr>
              <a:t>:</a:t>
            </a:r>
            <a:r>
              <a:rPr sz="1969" b="1" dirty="0">
                <a:solidFill>
                  <a:schemeClr val="tx1"/>
                </a:solidFill>
              </a:rPr>
              <a:t> </a:t>
            </a:r>
            <a:r>
              <a:rPr lang="en-US" sz="1969" b="1" dirty="0">
                <a:solidFill>
                  <a:schemeClr val="tx1"/>
                </a:solidFill>
              </a:rPr>
              <a:t>     </a:t>
            </a:r>
            <a:r>
              <a:rPr sz="1969" b="1" dirty="0">
                <a:solidFill>
                  <a:schemeClr val="tx1"/>
                </a:solidFill>
              </a:rPr>
              <a:t>MOV    destination, source</a:t>
            </a:r>
          </a:p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MOV     AX, WORD1 </a:t>
            </a:r>
            <a:r>
              <a:rPr sz="1969" dirty="0">
                <a:solidFill>
                  <a:schemeClr val="tx1"/>
                </a:solidFill>
              </a:rPr>
              <a:t>[reads Move WORD1 to AX]</a:t>
            </a: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</p:txBody>
      </p:sp>
      <p:graphicFrame>
        <p:nvGraphicFramePr>
          <p:cNvPr id="88" name="Table 88"/>
          <p:cNvGraphicFramePr/>
          <p:nvPr>
            <p:extLst>
              <p:ext uri="{D42A27DB-BD31-4B8C-83A1-F6EECF244321}">
                <p14:modId xmlns:p14="http://schemas.microsoft.com/office/powerpoint/2010/main" val="3136457635"/>
              </p:ext>
            </p:extLst>
          </p:nvPr>
        </p:nvGraphicFramePr>
        <p:xfrm>
          <a:off x="1495955" y="3941204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8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0006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0008</a:t>
                      </a:r>
                      <a:endParaRPr sz="2000" b="1" dirty="0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037230" y="6175588"/>
            <a:ext cx="5854889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/>
              <a:t>**</a:t>
            </a:r>
            <a:r>
              <a:rPr lang="en-US" sz="1969" dirty="0"/>
              <a:t>Copy of WORD is sent to AX</a:t>
            </a:r>
          </a:p>
        </p:txBody>
      </p:sp>
    </p:spTree>
    <p:extLst>
      <p:ext uri="{BB962C8B-B14F-4D97-AF65-F5344CB8AC3E}">
        <p14:creationId xmlns:p14="http://schemas.microsoft.com/office/powerpoint/2010/main" val="2345368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8C29-2A26-C608-B793-A55BB24C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1. Creating, Assembling and executing assembly language program.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2. By the end of this lesson we will be able to write simple but interesting assembly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1"/>
          <p:cNvGraphicFramePr/>
          <p:nvPr>
            <p:extLst>
              <p:ext uri="{D42A27DB-BD31-4B8C-83A1-F6EECF244321}">
                <p14:modId xmlns:p14="http://schemas.microsoft.com/office/powerpoint/2010/main" val="3279125005"/>
              </p:ext>
            </p:extLst>
          </p:nvPr>
        </p:nvGraphicFramePr>
        <p:xfrm>
          <a:off x="654243" y="2197289"/>
          <a:ext cx="7775580" cy="43591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55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6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illegal: MOV W1,W2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158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175850" y="1843980"/>
            <a:ext cx="8792300" cy="50140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MOV BX,A ?[assume value of A is 24h]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MOV AX, BX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DS,1000h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CS,ES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W1,DS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W1,B1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767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74520" y="1897039"/>
            <a:ext cx="8452368" cy="49609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MOV is used to </a:t>
            </a:r>
            <a:r>
              <a:rPr sz="2109" b="1" dirty="0">
                <a:solidFill>
                  <a:schemeClr val="tx1"/>
                </a:solidFill>
              </a:rPr>
              <a:t>exchange</a:t>
            </a:r>
            <a:r>
              <a:rPr sz="2109" dirty="0">
                <a:solidFill>
                  <a:schemeClr val="tx1"/>
                </a:solidFill>
              </a:rPr>
              <a:t> the contents between two registers or register and memory-location.</a:t>
            </a:r>
          </a:p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Syntax: </a:t>
            </a:r>
            <a:r>
              <a:rPr sz="2109" b="1" dirty="0">
                <a:solidFill>
                  <a:schemeClr val="tx1"/>
                </a:solidFill>
              </a:rPr>
              <a:t>XCHG    destination, sourc</a:t>
            </a:r>
            <a:r>
              <a:rPr lang="en-US" sz="2109" b="1" dirty="0">
                <a:solidFill>
                  <a:schemeClr val="tx1"/>
                </a:solidFill>
              </a:rPr>
              <a:t>e</a:t>
            </a: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b="1" dirty="0">
                <a:solidFill>
                  <a:schemeClr val="tx1"/>
                </a:solidFill>
              </a:rPr>
              <a:t>                       </a:t>
            </a:r>
            <a:r>
              <a:rPr sz="2109" b="1" dirty="0">
                <a:solidFill>
                  <a:schemeClr val="tx1"/>
                </a:solidFill>
              </a:rPr>
              <a:t> XCHG    AH, BL </a:t>
            </a:r>
            <a:endParaRPr lang="en-US" sz="2109" b="1" dirty="0">
              <a:solidFill>
                <a:schemeClr val="tx1"/>
              </a:solidFill>
            </a:endParaRP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chemeClr val="tx1"/>
                </a:solidFill>
              </a:rPr>
              <a:t>   </a:t>
            </a:r>
            <a:r>
              <a:rPr sz="2109" dirty="0">
                <a:solidFill>
                  <a:schemeClr val="tx1"/>
                </a:solidFill>
              </a:rPr>
              <a:t>[reads exchange value of AH with BL]</a:t>
            </a: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rgbClr val="FFFFFF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1203000671"/>
              </p:ext>
            </p:extLst>
          </p:nvPr>
        </p:nvGraphicFramePr>
        <p:xfrm>
          <a:off x="2288130" y="4627663"/>
          <a:ext cx="4825147" cy="21069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8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299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</a:t>
                      </a: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1A</a:t>
                      </a:r>
                      <a:endParaRPr sz="2000" b="1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05</a:t>
                      </a:r>
                      <a:endParaRPr sz="2000" b="1" dirty="0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AH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6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</a:t>
                      </a:r>
                      <a:endParaRPr sz="2000" b="1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1A</a:t>
                      </a:r>
                      <a:endParaRPr sz="2000" b="1" dirty="0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0051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4056827155"/>
              </p:ext>
            </p:extLst>
          </p:nvPr>
        </p:nvGraphicFramePr>
        <p:xfrm>
          <a:off x="644706" y="2183642"/>
          <a:ext cx="7666782" cy="4479933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55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XCHG W1,W2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407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723731" y="1662889"/>
            <a:ext cx="8118994" cy="4742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XCHG BX,A?[assume value of A is 15h].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Also find, AX and A after MOV AX,A ?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XCHG AX, BX?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W1,W2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AX,W1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36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895946" y="3469184"/>
            <a:ext cx="7382619" cy="19476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40923">
              <a:spcBef>
                <a:spcPts val="2391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Register</a:t>
            </a:r>
            <a:r>
              <a:rPr lang="en-US" sz="2531" dirty="0">
                <a:solidFill>
                  <a:schemeClr val="tx1"/>
                </a:solidFill>
              </a:rPr>
              <a:t>,</a:t>
            </a:r>
            <a:endParaRPr sz="2531" dirty="0">
              <a:solidFill>
                <a:schemeClr val="tx1"/>
              </a:solidFill>
            </a:endParaRP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                     MOV AX, 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XCHG 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AX</a:t>
            </a:r>
            <a:r>
              <a:rPr sz="2531" dirty="0">
                <a:solidFill>
                  <a:schemeClr val="tx1"/>
                </a:solidFill>
              </a:rPr>
              <a:t>,W2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MOV W1, AX</a:t>
            </a:r>
            <a:endParaRPr sz="2531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895946" y="1924736"/>
            <a:ext cx="7804547" cy="1775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XCHG or MOV operation is not allowed between memory locations. So, What could be the way out?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61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64591" y="1815712"/>
            <a:ext cx="8207777" cy="50422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add a number to register or memory location.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ADD    destination, source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ADD     WORD1,AX </a:t>
            </a:r>
            <a:r>
              <a:rPr sz="1969" dirty="0">
                <a:solidFill>
                  <a:schemeClr val="tx1"/>
                </a:solidFill>
              </a:rPr>
              <a:t>[reads Add AX to WORD1]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Copy of WORD1 is added with content of AX and stored in WORD1</a:t>
            </a: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</p:txBody>
      </p:sp>
      <p:graphicFrame>
        <p:nvGraphicFramePr>
          <p:cNvPr id="111" name="Table 111"/>
          <p:cNvGraphicFramePr/>
          <p:nvPr>
            <p:extLst>
              <p:ext uri="{D42A27DB-BD31-4B8C-83A1-F6EECF244321}">
                <p14:modId xmlns:p14="http://schemas.microsoft.com/office/powerpoint/2010/main" val="1186514579"/>
              </p:ext>
            </p:extLst>
          </p:nvPr>
        </p:nvGraphicFramePr>
        <p:xfrm>
          <a:off x="1492434" y="3647395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</a:t>
                      </a: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   </a:t>
                      </a: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</a:t>
                      </a:r>
                      <a:r>
                        <a:rPr sz="2000" b="1" dirty="0"/>
                        <a:t>01BC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01BC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0523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06DF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45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4"/>
          <p:cNvGraphicFramePr/>
          <p:nvPr/>
        </p:nvGraphicFramePr>
        <p:xfrm>
          <a:off x="644705" y="1627226"/>
          <a:ext cx="8204295" cy="481798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ADD W1,W2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719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12503" y="2216836"/>
            <a:ext cx="8118994" cy="39871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ADD BX,A ?[assume value of BX is 5h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using previous values[AX=9h], find the value of AX and BX from ADD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89241" y="1800291"/>
            <a:ext cx="8303503" cy="51810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subtract a number from register or memory 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SUB    destination, source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SUB     AX,DX </a:t>
            </a:r>
            <a:r>
              <a:rPr sz="1969" dirty="0">
                <a:solidFill>
                  <a:schemeClr val="tx1"/>
                </a:solidFill>
              </a:rPr>
              <a:t>[reads Subtract DX from AX]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Subtracts the content of DX from AX and stored in AX.</a:t>
            </a: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</p:txBody>
      </p:sp>
      <p:graphicFrame>
        <p:nvGraphicFramePr>
          <p:cNvPr id="121" name="Table 121"/>
          <p:cNvGraphicFramePr/>
          <p:nvPr/>
        </p:nvGraphicFramePr>
        <p:xfrm>
          <a:off x="1797472" y="3685716"/>
          <a:ext cx="6152089" cy="22270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0000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FFFF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lang="en-US"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SUB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888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99046" y="1788416"/>
            <a:ext cx="7945908" cy="50837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258772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531" b="1" dirty="0">
                <a:solidFill>
                  <a:schemeClr val="accent2">
                    <a:lumMod val="75000"/>
                  </a:schemeClr>
                </a:solidFill>
              </a:rPr>
              <a:t>                          </a:t>
            </a:r>
            <a:r>
              <a:rPr sz="2531" b="1" u="sng" dirty="0">
                <a:solidFill>
                  <a:schemeClr val="accent2">
                    <a:lumMod val="75000"/>
                  </a:schemeClr>
                </a:solidFill>
              </a:rPr>
              <a:t>Four Steps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Learn Syntax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Variable declarations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Introduction of basic data movement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Program organization: Code, Data and stack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Assembly language instructions are so basic. So, I/O is much harder unlike high-level languages.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We Use DOS functions for I/O as they are easy to invoke and faster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program is must be converted to machine language before execution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745703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/>
          <p:nvPr>
            <p:extLst>
              <p:ext uri="{D42A27DB-BD31-4B8C-83A1-F6EECF244321}">
                <p14:modId xmlns:p14="http://schemas.microsoft.com/office/powerpoint/2010/main" val="2092819976"/>
              </p:ext>
            </p:extLst>
          </p:nvPr>
        </p:nvGraphicFramePr>
        <p:xfrm>
          <a:off x="604521" y="1788416"/>
          <a:ext cx="8204295" cy="486465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116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illegal: SUB W1,W2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4016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730542" y="2110908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SUB BX,A ?[assume value of BX is F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values[AX=9h], find the value of AX and BX from SUB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775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527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to the contents of a register or memory-location.</a:t>
            </a:r>
          </a:p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INC   destination</a:t>
            </a:r>
          </a:p>
          <a:p>
            <a:pPr lvl="4" indent="604340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INC     WORD1 </a:t>
            </a:r>
            <a:r>
              <a:rPr sz="1969" dirty="0">
                <a:solidFill>
                  <a:schemeClr val="tx1"/>
                </a:solidFill>
              </a:rPr>
              <a:t>[reads Add 1 to WORD1]</a:t>
            </a: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 1 </a:t>
            </a:r>
            <a:r>
              <a:rPr lang="en-US" sz="1969" dirty="0">
                <a:solidFill>
                  <a:schemeClr val="tx1"/>
                </a:solidFill>
              </a:rPr>
              <a:t>is added to WORD1 and result is stored in WORD1</a:t>
            </a: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</p:txBody>
      </p:sp>
      <p:graphicFrame>
        <p:nvGraphicFramePr>
          <p:cNvPr id="131" name="Table 131"/>
          <p:cNvGraphicFramePr/>
          <p:nvPr>
            <p:extLst>
              <p:ext uri="{D42A27DB-BD31-4B8C-83A1-F6EECF244321}">
                <p14:modId xmlns:p14="http://schemas.microsoft.com/office/powerpoint/2010/main" val="4196762855"/>
              </p:ext>
            </p:extLst>
          </p:nvPr>
        </p:nvGraphicFramePr>
        <p:xfrm>
          <a:off x="1604087" y="3824198"/>
          <a:ext cx="6152089" cy="21718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4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0003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INC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230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772314" y="2472617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917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30309" y="1841636"/>
            <a:ext cx="7511679" cy="5019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from the contents of a register or memory-location.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DEC   destination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 DEC     WORD1 </a:t>
            </a:r>
            <a:r>
              <a:rPr sz="1969" dirty="0">
                <a:solidFill>
                  <a:schemeClr val="tx1"/>
                </a:solidFill>
              </a:rPr>
              <a:t>[reads subtract 1 from WORD1]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lvl="4" indent="591481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 1 </a:t>
            </a:r>
            <a:r>
              <a:rPr sz="1969" dirty="0">
                <a:solidFill>
                  <a:schemeClr val="tx1"/>
                </a:solidFill>
              </a:rPr>
              <a:t>is subtracted from BYTE1 and result is stored in BYTE1</a:t>
            </a:r>
          </a:p>
        </p:txBody>
      </p:sp>
      <p:graphicFrame>
        <p:nvGraphicFramePr>
          <p:cNvPr id="138" name="Table 138"/>
          <p:cNvGraphicFramePr/>
          <p:nvPr>
            <p:extLst>
              <p:ext uri="{D42A27DB-BD31-4B8C-83A1-F6EECF244321}">
                <p14:modId xmlns:p14="http://schemas.microsoft.com/office/powerpoint/2010/main" val="3838492898"/>
              </p:ext>
            </p:extLst>
          </p:nvPr>
        </p:nvGraphicFramePr>
        <p:xfrm>
          <a:off x="1817424" y="3925396"/>
          <a:ext cx="6152089" cy="209334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4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FFFE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FFFD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DEC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443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756819" y="2437805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246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433660" y="1829439"/>
            <a:ext cx="8426019" cy="5247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NEG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negate</a:t>
            </a:r>
            <a:r>
              <a:rPr sz="1969" dirty="0">
                <a:solidFill>
                  <a:schemeClr val="tx1"/>
                </a:solidFill>
              </a:rPr>
              <a:t> the contents of the destination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NEG does this by replacing the contents by its two’s complement.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NEG     destination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NEG     BX </a:t>
            </a:r>
            <a:r>
              <a:rPr sz="1969" dirty="0">
                <a:solidFill>
                  <a:schemeClr val="tx1"/>
                </a:solidFill>
              </a:rPr>
              <a:t>[reads negate the contents of BX]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lvl="4" indent="546477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** </a:t>
            </a:r>
            <a:r>
              <a:rPr lang="en-US" sz="1969" dirty="0">
                <a:solidFill>
                  <a:schemeClr val="tx1"/>
                </a:solidFill>
              </a:rPr>
              <a:t>T</a:t>
            </a:r>
            <a:r>
              <a:rPr sz="1969" dirty="0">
                <a:solidFill>
                  <a:schemeClr val="tx1"/>
                </a:solidFill>
              </a:rPr>
              <a:t>he content of BX is replaced with its two’s complement</a:t>
            </a:r>
          </a:p>
        </p:txBody>
      </p:sp>
      <p:graphicFrame>
        <p:nvGraphicFramePr>
          <p:cNvPr id="145" name="Table 145"/>
          <p:cNvGraphicFramePr/>
          <p:nvPr>
            <p:extLst>
              <p:ext uri="{D42A27DB-BD31-4B8C-83A1-F6EECF244321}">
                <p14:modId xmlns:p14="http://schemas.microsoft.com/office/powerpoint/2010/main" val="3608778883"/>
              </p:ext>
            </p:extLst>
          </p:nvPr>
        </p:nvGraphicFramePr>
        <p:xfrm>
          <a:off x="1906095" y="4138928"/>
          <a:ext cx="6152089" cy="191967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007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75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FFFE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2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NEG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070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715120" y="2965958"/>
            <a:ext cx="8118994" cy="3630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 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9165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765859" y="2252658"/>
            <a:ext cx="8170973" cy="3778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operand of the preceding two-operand instruction MUST be same type. (i.e. both bytes or words). Thus,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AX,BYTE1    ; its illegal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AH,’A’           ; 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AX,’A’            ; legal if source is a word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Agreement of Operator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56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4"/>
          <p:cNvGraphicFramePr/>
          <p:nvPr>
            <p:extLst>
              <p:ext uri="{D42A27DB-BD31-4B8C-83A1-F6EECF244321}">
                <p14:modId xmlns:p14="http://schemas.microsoft.com/office/powerpoint/2010/main" val="3458622917"/>
              </p:ext>
            </p:extLst>
          </p:nvPr>
        </p:nvGraphicFramePr>
        <p:xfrm>
          <a:off x="1323833" y="1804962"/>
          <a:ext cx="6897307" cy="49034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7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171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Statement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Translation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92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 = A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MOV AX,A
MOV B,AX
** A direct memory move in illegal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 = 5-A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AX,5
SUB AX,A
MOV A,AX
or
NEG A
ADD A,5
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8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A=B-2</a:t>
                      </a:r>
                      <a:r>
                        <a:rPr lang="en-US" sz="2000" b="1" dirty="0"/>
                        <a:t>*</a:t>
                      </a:r>
                      <a:r>
                        <a:rPr sz="2000" b="1" dirty="0"/>
                        <a:t>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AX,B
SUB AX,A
SUB AX,A
MOV A,AX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Translation of High-Level Language to Assembly Language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667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12440" y="1907404"/>
            <a:ext cx="8319120" cy="518721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21457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Assembly language is </a:t>
            </a:r>
            <a:r>
              <a:rPr lang="en-US" sz="1969" b="1" dirty="0">
                <a:solidFill>
                  <a:schemeClr val="tx1"/>
                </a:solidFill>
              </a:rPr>
              <a:t>not</a:t>
            </a:r>
            <a:r>
              <a:rPr sz="1969" b="1" dirty="0">
                <a:solidFill>
                  <a:schemeClr val="tx1"/>
                </a:solidFill>
              </a:rPr>
              <a:t> case sensitive</a:t>
            </a:r>
            <a:r>
              <a:rPr sz="1969" dirty="0">
                <a:solidFill>
                  <a:schemeClr val="tx1"/>
                </a:solidFill>
              </a:rPr>
              <a:t>, however, we use upper case to differentiate code from rest of the text.</a:t>
            </a:r>
          </a:p>
          <a:p>
            <a:pPr marL="321457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Statements: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Programs consist of statements (one per line)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statement can be any of following types:</a:t>
            </a:r>
          </a:p>
          <a:p>
            <a:pPr marL="790249" lvl="2" indent="-321457" algn="l" defTabSz="308063">
              <a:spcBef>
                <a:spcPts val="218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 that are translated into machine code</a:t>
            </a:r>
          </a:p>
          <a:p>
            <a:pPr marL="790249" lvl="2" indent="-321457" algn="l" defTabSz="308063">
              <a:spcBef>
                <a:spcPts val="218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Assembler directives that instruct the assemble to perform some specific task: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Allocating memory space for variables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Creating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41"/>
          <p:cNvSpPr>
            <a:spLocks noGrp="1"/>
          </p:cNvSpPr>
          <p:nvPr>
            <p:ph type="title"/>
          </p:nvPr>
        </p:nvSpPr>
        <p:spPr>
          <a:xfrm>
            <a:off x="189873" y="492604"/>
            <a:ext cx="7400801" cy="803207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Assembly Language 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yntax</a:t>
            </a:r>
          </a:p>
        </p:txBody>
      </p:sp>
    </p:spTree>
    <p:extLst>
      <p:ext uri="{BB962C8B-B14F-4D97-AF65-F5344CB8AC3E}">
        <p14:creationId xmlns:p14="http://schemas.microsoft.com/office/powerpoint/2010/main" val="96550773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67335" y="1785896"/>
            <a:ext cx="8620218" cy="48449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 program Consist of 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Stack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Data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Code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part occupies memory segments</a:t>
            </a:r>
            <a:r>
              <a:rPr lang="en-US" sz="1969" dirty="0">
                <a:solidFill>
                  <a:schemeClr val="tx1"/>
                </a:solidFill>
              </a:rPr>
              <a:t>. P</a:t>
            </a:r>
            <a:r>
              <a:rPr sz="1969" dirty="0">
                <a:solidFill>
                  <a:schemeClr val="tx1"/>
                </a:solidFill>
              </a:rPr>
              <a:t>rogram segment is </a:t>
            </a:r>
            <a:r>
              <a:rPr sz="1969" b="1" dirty="0">
                <a:solidFill>
                  <a:schemeClr val="tx1"/>
                </a:solidFill>
              </a:rPr>
              <a:t>translated</a:t>
            </a:r>
            <a:r>
              <a:rPr sz="1969" dirty="0">
                <a:solidFill>
                  <a:schemeClr val="tx1"/>
                </a:solidFill>
              </a:rPr>
              <a:t> into memory segment by assembler.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size of code and data of a program can be specified by </a:t>
            </a:r>
            <a:r>
              <a:rPr sz="1969" b="1" dirty="0">
                <a:solidFill>
                  <a:schemeClr val="tx1"/>
                </a:solidFill>
              </a:rPr>
              <a:t>memory model</a:t>
            </a:r>
            <a:r>
              <a:rPr sz="1969" dirty="0">
                <a:solidFill>
                  <a:schemeClr val="tx1"/>
                </a:solidFill>
              </a:rPr>
              <a:t> using</a:t>
            </a:r>
            <a:r>
              <a:rPr sz="1969" b="1" dirty="0">
                <a:solidFill>
                  <a:schemeClr val="tx1"/>
                </a:solidFill>
              </a:rPr>
              <a:t> .MODEL </a:t>
            </a:r>
            <a:r>
              <a:rPr sz="1969" dirty="0">
                <a:solidFill>
                  <a:schemeClr val="tx1"/>
                </a:solidFill>
              </a:rPr>
              <a:t>directive</a:t>
            </a: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</a:t>
            </a:r>
            <a:r>
              <a:rPr sz="1969" b="1" dirty="0" err="1">
                <a:solidFill>
                  <a:schemeClr val="tx1"/>
                </a:solidFill>
              </a:rPr>
              <a:t>Memory</a:t>
            </a:r>
            <a:r>
              <a:rPr lang="en-US" sz="1969" b="1" dirty="0" err="1">
                <a:solidFill>
                  <a:schemeClr val="tx1"/>
                </a:solidFill>
              </a:rPr>
              <a:t>_</a:t>
            </a:r>
            <a:r>
              <a:rPr sz="1969" b="1" dirty="0" err="1">
                <a:solidFill>
                  <a:schemeClr val="tx1"/>
                </a:solidFill>
              </a:rPr>
              <a:t>model</a:t>
            </a:r>
            <a:endParaRPr sz="1969" b="1" dirty="0">
              <a:solidFill>
                <a:schemeClr val="tx1"/>
              </a:solidFill>
            </a:endParaRP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SMALL [Code in ONE segment and Data in one segment]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570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84674" y="1684455"/>
            <a:ext cx="8423161" cy="5173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Allocate a block of memory (stack area) to store the stack.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The stack area should be big enough to contain the stack at its maximum size.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Declaration: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			</a:t>
            </a:r>
            <a:r>
              <a:rPr sz="2271" b="1" dirty="0">
                <a:solidFill>
                  <a:schemeClr val="tx1"/>
                </a:solidFill>
              </a:rPr>
              <a:t>.STACK          size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			.STACK          100H 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Allocates 100 bytes for stack area reasonable size for most applications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If size is omitted 1KB is allocated for stack area.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Stack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956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601105" y="1891652"/>
            <a:ext cx="8156061" cy="49663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Contains all the </a:t>
            </a:r>
            <a:r>
              <a:rPr sz="2218" b="1" dirty="0">
                <a:solidFill>
                  <a:schemeClr val="tx1"/>
                </a:solidFill>
              </a:rPr>
              <a:t>variable </a:t>
            </a:r>
            <a:r>
              <a:rPr sz="2218" dirty="0">
                <a:solidFill>
                  <a:schemeClr val="tx1"/>
                </a:solidFill>
              </a:rPr>
              <a:t>definitions and sometimes Constant definitions (constant does not take any memory).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To declare data segment </a:t>
            </a:r>
            <a:r>
              <a:rPr sz="2218" b="1" dirty="0">
                <a:solidFill>
                  <a:schemeClr val="tx1"/>
                </a:solidFill>
              </a:rPr>
              <a:t>.DATA</a:t>
            </a:r>
            <a:r>
              <a:rPr sz="2218" dirty="0">
                <a:solidFill>
                  <a:schemeClr val="tx1"/>
                </a:solidFill>
              </a:rPr>
              <a:t> directive is used followed by variable and constant declaration.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.</a:t>
            </a:r>
            <a:r>
              <a:rPr sz="2218" b="1" dirty="0">
                <a:solidFill>
                  <a:schemeClr val="tx1"/>
                </a:solidFill>
              </a:rPr>
              <a:t>DATA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WORD1       DW    2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BYTE1         DB     1       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MSG            DB    ‘THIS IS A MESSAGE’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MASK          EQU  10010001B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Data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4889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469796" y="2005106"/>
            <a:ext cx="8538735" cy="5288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Contains the program’s instructions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Declaration:</a:t>
            </a: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.CODE</a:t>
            </a:r>
            <a:r>
              <a:rPr sz="1969" dirty="0">
                <a:solidFill>
                  <a:schemeClr val="tx1"/>
                </a:solidFill>
              </a:rPr>
              <a:t>    name [name is optional]</a:t>
            </a:r>
          </a:p>
          <a:p>
            <a:pPr marL="712563" lvl="2" indent="-237521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is no need of </a:t>
            </a: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 in SMALL program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Inside a code segment, instructions are organized as procedures.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	</a:t>
            </a:r>
            <a:r>
              <a:rPr sz="1969" b="1" dirty="0">
                <a:solidFill>
                  <a:schemeClr val="tx1"/>
                </a:solidFill>
              </a:rPr>
              <a:t>name PROC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; body of the procedure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name ENDP</a:t>
            </a:r>
            <a:endParaRPr sz="1969" dirty="0">
              <a:solidFill>
                <a:schemeClr val="tx1"/>
              </a:solidFill>
            </a:endParaRP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H</a:t>
            </a:r>
            <a:r>
              <a:rPr sz="1969" dirty="0">
                <a:solidFill>
                  <a:schemeClr val="tx1"/>
                </a:solidFill>
              </a:rPr>
              <a:t>ere name = name of the procedure. PROC and ENDP are pseudo-ops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Code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82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67111" y="1856096"/>
            <a:ext cx="8776889" cy="5017855"/>
          </a:xfrm>
          <a:prstGeom prst="rect">
            <a:avLst/>
          </a:prstGeom>
        </p:spPr>
        <p:txBody>
          <a:bodyPr>
            <a:noAutofit/>
          </a:bodyPr>
          <a:lstStyle/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.MODEL        SMALL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.DATA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 data definitions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.CODE</a:t>
            </a:r>
            <a:r>
              <a:rPr lang="en-US" sz="1687" b="1" dirty="0">
                <a:solidFill>
                  <a:schemeClr val="tx1"/>
                </a:solidFill>
              </a:rPr>
              <a:t> MAIN</a:t>
            </a:r>
            <a:endParaRPr sz="1687" b="1" dirty="0">
              <a:solidFill>
                <a:schemeClr val="tx1"/>
              </a:solidFill>
            </a:endParaRP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PROC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	;instructions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ENDP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;other procedures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END MAIN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*** The last line of the program should be the END directive, followed by the name of main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9747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1535" y="1774206"/>
            <a:ext cx="8593060" cy="237214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sz="1630" dirty="0">
                <a:solidFill>
                  <a:schemeClr val="tx1"/>
                </a:solidFill>
              </a:rPr>
              <a:t>: Interrupt option stops the continuous progress of an activity or process.</a:t>
            </a:r>
          </a:p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Syntax: </a:t>
            </a:r>
          </a:p>
          <a:p>
            <a:pPr marL="381284" lvl="1" indent="-190642"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lang="en-US" sz="1630" b="1" dirty="0">
                <a:solidFill>
                  <a:schemeClr val="tx1"/>
                </a:solidFill>
              </a:rPr>
              <a:t> </a:t>
            </a:r>
            <a:r>
              <a:rPr sz="1630" dirty="0">
                <a:solidFill>
                  <a:schemeClr val="tx1"/>
                </a:solidFill>
              </a:rPr>
              <a:t> </a:t>
            </a:r>
            <a:r>
              <a:rPr sz="1630" dirty="0" err="1">
                <a:solidFill>
                  <a:schemeClr val="tx1"/>
                </a:solidFill>
              </a:rPr>
              <a:t>interrupt_number</a:t>
            </a:r>
            <a:endParaRPr sz="1630" dirty="0">
              <a:solidFill>
                <a:schemeClr val="tx1"/>
              </a:solidFill>
            </a:endParaRP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***A particular function is requested by placing a function number in the </a:t>
            </a:r>
            <a:r>
              <a:rPr sz="1630" b="1" dirty="0">
                <a:solidFill>
                  <a:schemeClr val="tx1"/>
                </a:solidFill>
              </a:rPr>
              <a:t>AH</a:t>
            </a:r>
            <a:r>
              <a:rPr sz="1630" dirty="0">
                <a:solidFill>
                  <a:schemeClr val="tx1"/>
                </a:solidFill>
              </a:rPr>
              <a:t> register and </a:t>
            </a:r>
            <a:r>
              <a:rPr sz="1630" b="1" dirty="0">
                <a:solidFill>
                  <a:schemeClr val="tx1"/>
                </a:solidFill>
              </a:rPr>
              <a:t>invoking INT 21h</a:t>
            </a:r>
            <a:r>
              <a:rPr sz="1630" dirty="0">
                <a:solidFill>
                  <a:schemeClr val="tx1"/>
                </a:solidFill>
              </a:rPr>
              <a:t> .</a:t>
            </a: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 </a:t>
            </a:r>
            <a:r>
              <a:rPr sz="1630" b="1" dirty="0">
                <a:solidFill>
                  <a:schemeClr val="tx1"/>
                </a:solidFill>
              </a:rPr>
              <a:t>INT 21h</a:t>
            </a:r>
            <a:r>
              <a:rPr sz="1630" dirty="0">
                <a:solidFill>
                  <a:schemeClr val="tx1"/>
                </a:solidFill>
              </a:rPr>
              <a:t> functions expect input values to be in certain registers and return output values to other registers</a:t>
            </a:r>
          </a:p>
        </p:txBody>
      </p:sp>
      <p:graphicFrame>
        <p:nvGraphicFramePr>
          <p:cNvPr id="173" name="Table 173"/>
          <p:cNvGraphicFramePr/>
          <p:nvPr/>
        </p:nvGraphicFramePr>
        <p:xfrm>
          <a:off x="295003" y="4173645"/>
          <a:ext cx="8706124" cy="24193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23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Function Number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Routine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9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single-key 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AH=1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AL = 0 if no input or
ASCII of character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single-character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AH=2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DL=ASCII of display char
AL= ASCII of display char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character-string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AH=9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INT (Appendix C)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5706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619977" y="2382537"/>
            <a:ext cx="8084065" cy="32462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Task: </a:t>
            </a:r>
            <a:r>
              <a:rPr lang="en-US" sz="2531" b="1" dirty="0">
                <a:solidFill>
                  <a:schemeClr val="tx1"/>
                </a:solidFill>
              </a:rPr>
              <a:t>Write </a:t>
            </a:r>
            <a:r>
              <a:rPr lang="en-US" sz="2531" b="1">
                <a:solidFill>
                  <a:schemeClr val="tx1"/>
                </a:solidFill>
              </a:rPr>
              <a:t>a program to</a:t>
            </a:r>
            <a:r>
              <a:rPr sz="2531" b="1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read a character from the keyboard and display the same at the beginning of next line.</a:t>
            </a:r>
          </a:p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Lets start by displaying a question (“?”) mark for the user 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The First Program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1509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759738" y="178594"/>
            <a:ext cx="7804547" cy="6822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69" b="1" dirty="0">
                <a:solidFill>
                  <a:schemeClr val="accent3">
                    <a:lumMod val="75000"/>
                  </a:schemeClr>
                </a:solidFill>
              </a:rPr>
              <a:t>The Solution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6320" y="1045983"/>
            <a:ext cx="4059335" cy="56926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dirty="0">
                <a:solidFill>
                  <a:schemeClr val="tx1"/>
                </a:solidFill>
              </a:rPr>
              <a:t>.</a:t>
            </a:r>
            <a:r>
              <a:rPr sz="1523" b="1" dirty="0">
                <a:solidFill>
                  <a:schemeClr val="tx1"/>
                </a:solidFill>
              </a:rPr>
              <a:t>MODEL        SMALL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	CODE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MAIN PROC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 display prompt to the user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AH,2 ; display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DL,’?’ ; character is ‘?’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display the DL char (?)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;input a character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AH,1   ; read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character is in AL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BL,AL ; save input to BL </a:t>
            </a:r>
            <a:r>
              <a:rPr sz="1523" b="1" dirty="0" err="1">
                <a:solidFill>
                  <a:schemeClr val="tx1"/>
                </a:solidFill>
              </a:rPr>
              <a:t>reg</a:t>
            </a:r>
            <a:endParaRPr sz="1523" b="1" dirty="0">
              <a:solidFill>
                <a:schemeClr val="tx1"/>
              </a:solidFill>
            </a:endParaRP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;go to new line</a:t>
            </a:r>
          </a:p>
        </p:txBody>
      </p:sp>
      <p:sp>
        <p:nvSpPr>
          <p:cNvPr id="180" name="Shape 180"/>
          <p:cNvSpPr/>
          <p:nvPr/>
        </p:nvSpPr>
        <p:spPr>
          <a:xfrm>
            <a:off x="3362178" y="860882"/>
            <a:ext cx="5638947" cy="587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AH,2 		; display character function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DL,0Dh 	;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21H 		; execute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DL,0A</a:t>
            </a:r>
            <a:r>
              <a:rPr lang="en-US" sz="1406" b="1" dirty="0"/>
              <a:t>h</a:t>
            </a:r>
            <a:r>
              <a:rPr sz="1406" b="1" dirty="0"/>
              <a:t> 	; line feed to display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r>
              <a:rPr sz="1406" b="1" dirty="0"/>
              <a:t> 		; execute Line feed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 display character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 BL 		; retrieve character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endParaRPr sz="1406" b="1" dirty="0"/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;return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AH,4C</a:t>
            </a:r>
            <a:r>
              <a:rPr lang="en-US" sz="1406" b="1" dirty="0"/>
              <a:t>h</a:t>
            </a:r>
            <a:r>
              <a:rPr sz="1406" b="1" dirty="0"/>
              <a:t>  ; terminate the currant process and </a:t>
            </a:r>
            <a:r>
              <a:rPr lang="en-US" sz="1406" b="1" dirty="0"/>
              <a:t>  </a:t>
            </a:r>
            <a:r>
              <a:rPr sz="1406" b="1" dirty="0"/>
              <a:t>transfer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                           control to invoking process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/>
              <a:t>INT 21</a:t>
            </a:r>
            <a:r>
              <a:rPr lang="en-US" sz="1406" b="1"/>
              <a:t>h</a:t>
            </a:r>
            <a:r>
              <a:rPr sz="1406" b="1"/>
              <a:t>           </a:t>
            </a:r>
            <a:r>
              <a:rPr sz="1406" b="1" dirty="0"/>
              <a:t>; termination the execution of program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			      return control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MAIN ENDP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41169094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853426" y="231404"/>
            <a:ext cx="7804547" cy="657960"/>
          </a:xfrm>
          <a:prstGeom prst="rect">
            <a:avLst/>
          </a:prstGeom>
        </p:spPr>
        <p:txBody>
          <a:bodyPr>
            <a:noAutofit/>
          </a:bodyPr>
          <a:lstStyle>
            <a:lvl1pPr defTabSz="397256">
              <a:defRPr sz="54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Programming Steps</a:t>
            </a:r>
          </a:p>
        </p:txBody>
      </p:sp>
      <p:sp>
        <p:nvSpPr>
          <p:cNvPr id="183" name="Shape 183"/>
          <p:cNvSpPr/>
          <p:nvPr/>
        </p:nvSpPr>
        <p:spPr>
          <a:xfrm>
            <a:off x="3823092" y="2107405"/>
            <a:ext cx="1497817" cy="5428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.ASM file</a:t>
            </a:r>
          </a:p>
        </p:txBody>
      </p:sp>
      <p:sp>
        <p:nvSpPr>
          <p:cNvPr id="184" name="Shape 184"/>
          <p:cNvSpPr/>
          <p:nvPr/>
        </p:nvSpPr>
        <p:spPr>
          <a:xfrm>
            <a:off x="3823092" y="3059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Assembler</a:t>
            </a:r>
          </a:p>
        </p:txBody>
      </p:sp>
      <p:sp>
        <p:nvSpPr>
          <p:cNvPr id="185" name="Shape 185"/>
          <p:cNvSpPr/>
          <p:nvPr/>
        </p:nvSpPr>
        <p:spPr>
          <a:xfrm>
            <a:off x="3823092" y="40124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.OBJ file</a:t>
            </a:r>
          </a:p>
        </p:txBody>
      </p:sp>
      <p:sp>
        <p:nvSpPr>
          <p:cNvPr id="186" name="Shape 186"/>
          <p:cNvSpPr/>
          <p:nvPr/>
        </p:nvSpPr>
        <p:spPr>
          <a:xfrm>
            <a:off x="3823092" y="4873609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Linker</a:t>
            </a:r>
          </a:p>
        </p:txBody>
      </p:sp>
      <p:sp>
        <p:nvSpPr>
          <p:cNvPr id="187" name="Shape 187"/>
          <p:cNvSpPr/>
          <p:nvPr/>
        </p:nvSpPr>
        <p:spPr>
          <a:xfrm>
            <a:off x="3823092" y="5826110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.EXE file</a:t>
            </a:r>
          </a:p>
        </p:txBody>
      </p:sp>
      <p:sp>
        <p:nvSpPr>
          <p:cNvPr id="188" name="Shape 188"/>
          <p:cNvSpPr/>
          <p:nvPr/>
        </p:nvSpPr>
        <p:spPr>
          <a:xfrm>
            <a:off x="3823092" y="1154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Editor</a:t>
            </a:r>
          </a:p>
        </p:txBody>
      </p:sp>
      <p:sp>
        <p:nvSpPr>
          <p:cNvPr id="189" name="Shape 189"/>
          <p:cNvSpPr/>
          <p:nvPr/>
        </p:nvSpPr>
        <p:spPr>
          <a:xfrm>
            <a:off x="4580929" y="173547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0" name="Shape 190"/>
          <p:cNvSpPr/>
          <p:nvPr/>
        </p:nvSpPr>
        <p:spPr>
          <a:xfrm>
            <a:off x="4580929" y="2678046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1" name="Shape 191"/>
          <p:cNvSpPr/>
          <p:nvPr/>
        </p:nvSpPr>
        <p:spPr>
          <a:xfrm>
            <a:off x="4572000" y="363054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2" name="Shape 192"/>
          <p:cNvSpPr/>
          <p:nvPr/>
        </p:nvSpPr>
        <p:spPr>
          <a:xfrm>
            <a:off x="4572000" y="4543490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3" name="Shape 193"/>
          <p:cNvSpPr/>
          <p:nvPr/>
        </p:nvSpPr>
        <p:spPr>
          <a:xfrm>
            <a:off x="4572000" y="5456435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4" name="Shape 194"/>
          <p:cNvSpPr/>
          <p:nvPr/>
        </p:nvSpPr>
        <p:spPr>
          <a:xfrm>
            <a:off x="6248652" y="3239157"/>
            <a:ext cx="253816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Assemble source program</a:t>
            </a:r>
          </a:p>
        </p:txBody>
      </p:sp>
      <p:sp>
        <p:nvSpPr>
          <p:cNvPr id="195" name="Shape 195"/>
          <p:cNvSpPr/>
          <p:nvPr/>
        </p:nvSpPr>
        <p:spPr>
          <a:xfrm>
            <a:off x="6400851" y="5073032"/>
            <a:ext cx="225712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Link Object program</a:t>
            </a:r>
          </a:p>
        </p:txBody>
      </p:sp>
      <p:sp>
        <p:nvSpPr>
          <p:cNvPr id="196" name="Shape 196"/>
          <p:cNvSpPr/>
          <p:nvPr/>
        </p:nvSpPr>
        <p:spPr>
          <a:xfrm>
            <a:off x="6248653" y="1310130"/>
            <a:ext cx="229705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Create source program</a:t>
            </a:r>
          </a:p>
        </p:txBody>
      </p:sp>
    </p:spTree>
    <p:extLst>
      <p:ext uri="{BB962C8B-B14F-4D97-AF65-F5344CB8AC3E}">
        <p14:creationId xmlns:p14="http://schemas.microsoft.com/office/powerpoint/2010/main" val="37626418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900177" y="2385739"/>
            <a:ext cx="8324191" cy="4328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LEA: Load Effective address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LEA destination, source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 puts copy of the source offset address into the destination.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     </a:t>
            </a:r>
            <a:r>
              <a:rPr sz="2531" b="1" dirty="0">
                <a:solidFill>
                  <a:schemeClr val="tx1"/>
                </a:solidFill>
              </a:rPr>
              <a:t>i.e. LEA DX, MSG   ; will load address of MSG to DX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LEA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912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776656" y="2095800"/>
            <a:ext cx="8223359" cy="39774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8359" lvl="1" indent="-321457" algn="l" defTabSz="390213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Instructions and </a:t>
            </a:r>
            <a:r>
              <a:rPr lang="en-US" sz="1969" dirty="0">
                <a:solidFill>
                  <a:schemeClr val="tx1"/>
                </a:solidFill>
              </a:rPr>
              <a:t>d</a:t>
            </a:r>
            <a:r>
              <a:rPr sz="1969" dirty="0">
                <a:solidFill>
                  <a:schemeClr val="tx1"/>
                </a:solidFill>
              </a:rPr>
              <a:t>irective</a:t>
            </a:r>
            <a:r>
              <a:rPr lang="en-US" sz="1969" dirty="0">
                <a:solidFill>
                  <a:schemeClr val="tx1"/>
                </a:solidFill>
              </a:rPr>
              <a:t>s</a:t>
            </a:r>
            <a:r>
              <a:rPr sz="1969" dirty="0">
                <a:solidFill>
                  <a:schemeClr val="tx1"/>
                </a:solidFill>
              </a:rPr>
              <a:t> can have u</a:t>
            </a:r>
            <a:r>
              <a:rPr lang="en-US" sz="1969" dirty="0">
                <a:solidFill>
                  <a:schemeClr val="tx1"/>
                </a:solidFill>
              </a:rPr>
              <a:t>p </a:t>
            </a:r>
            <a:r>
              <a:rPr sz="1969" dirty="0">
                <a:solidFill>
                  <a:schemeClr val="tx1"/>
                </a:solidFill>
              </a:rPr>
              <a:t>to </a:t>
            </a:r>
            <a:r>
              <a:rPr sz="1969" b="1" dirty="0">
                <a:solidFill>
                  <a:schemeClr val="tx1"/>
                </a:solidFill>
              </a:rPr>
              <a:t>four fields</a:t>
            </a:r>
            <a:r>
              <a:rPr sz="1969" dirty="0">
                <a:solidFill>
                  <a:schemeClr val="tx1"/>
                </a:solidFill>
              </a:rPr>
              <a:t>: </a:t>
            </a:r>
          </a:p>
          <a:p>
            <a:pPr marL="890705" lvl="2" indent="-29690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     Operation   Operand(s)   comment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 START    MOV CX,5              ; initialize counter   	</a:t>
            </a:r>
            <a:r>
              <a:rPr sz="1969" b="1" dirty="0">
                <a:solidFill>
                  <a:schemeClr val="tx1"/>
                </a:solidFill>
              </a:rPr>
              <a:t>	</a:t>
            </a:r>
            <a:endParaRPr lang="en-US" sz="1969" b="1" dirty="0">
              <a:solidFill>
                <a:schemeClr val="tx1"/>
              </a:solidFill>
            </a:endParaRP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**[Fields </a:t>
            </a:r>
            <a:r>
              <a:rPr lang="en-US" sz="1969" b="1" dirty="0">
                <a:solidFill>
                  <a:schemeClr val="tx1"/>
                </a:solidFill>
              </a:rPr>
              <a:t> m</a:t>
            </a:r>
            <a:r>
              <a:rPr sz="1969" b="1" dirty="0">
                <a:solidFill>
                  <a:schemeClr val="tx1"/>
                </a:solidFill>
              </a:rPr>
              <a:t>ust appear in this order]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 </a:t>
            </a:r>
            <a:r>
              <a:rPr sz="1969" b="1" dirty="0">
                <a:solidFill>
                  <a:schemeClr val="tx1"/>
                </a:solidFill>
              </a:rPr>
              <a:t>MAIN		PROC  </a:t>
            </a:r>
            <a:r>
              <a:rPr sz="1969" dirty="0">
                <a:solidFill>
                  <a:schemeClr val="tx1"/>
                </a:solidFill>
              </a:rPr>
              <a:t>[ creates a Procedure]</a:t>
            </a:r>
            <a:endParaRPr sz="1969" b="1" dirty="0">
              <a:solidFill>
                <a:schemeClr val="tx1"/>
              </a:solidFill>
            </a:endParaRPr>
          </a:p>
          <a:p>
            <a:pPr marL="915260" lvl="2" indent="-321457" algn="l" defTabSz="390213">
              <a:spcBef>
                <a:spcPts val="274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At least one </a:t>
            </a:r>
            <a:r>
              <a:rPr sz="1969" b="1" dirty="0">
                <a:solidFill>
                  <a:schemeClr val="tx1"/>
                </a:solidFill>
              </a:rPr>
              <a:t>blank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tab</a:t>
            </a:r>
            <a:r>
              <a:rPr sz="1969" dirty="0">
                <a:solidFill>
                  <a:schemeClr val="tx1"/>
                </a:solidFill>
              </a:rPr>
              <a:t> character must separate the fields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640" b="1" dirty="0">
                <a:solidFill>
                  <a:schemeClr val="accent3">
                    <a:lumMod val="75000"/>
                  </a:schemeClr>
                </a:solidFill>
              </a:rPr>
              <a:t>Fields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512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604798" y="2382258"/>
            <a:ext cx="8190945" cy="49553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PSP contains information about the program to facilitate the </a:t>
            </a:r>
            <a:r>
              <a:rPr sz="1969" b="1" dirty="0">
                <a:solidFill>
                  <a:schemeClr val="tx1"/>
                </a:solidFill>
              </a:rPr>
              <a:t>program access</a:t>
            </a:r>
            <a:r>
              <a:rPr sz="1969" dirty="0">
                <a:solidFill>
                  <a:schemeClr val="tx1"/>
                </a:solidFill>
              </a:rPr>
              <a:t> in this area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places its segment number in both  DS and ES before program execution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U</a:t>
            </a:r>
            <a:r>
              <a:rPr sz="1969" dirty="0">
                <a:solidFill>
                  <a:schemeClr val="tx1"/>
                </a:solidFill>
              </a:rPr>
              <a:t>sually, DS does not contain the segment number of the data segment. 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a program with data segment will start with these two instruction 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AX,@DATA   [name of data segment define in .DATA]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Segment Prefix (PSP)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9524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1058168" y="2446273"/>
            <a:ext cx="7804548" cy="4489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Write a program to print HELLO! on the screen</a:t>
            </a:r>
            <a:endParaRPr lang="en-US" sz="2531" b="1" dirty="0">
              <a:solidFill>
                <a:schemeClr val="tx1"/>
              </a:solidFill>
            </a:endParaRPr>
          </a:p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>
                <a:solidFill>
                  <a:schemeClr val="tx1"/>
                </a:solidFill>
              </a:rPr>
              <a:t>Write </a:t>
            </a:r>
            <a:r>
              <a:rPr sz="2531" b="1" dirty="0">
                <a:solidFill>
                  <a:schemeClr val="tx1"/>
                </a:solidFill>
              </a:rPr>
              <a:t>a program that can convert the user input character in UPPERCASE like below</a:t>
            </a:r>
            <a:endParaRPr lang="en-US" sz="2531" b="1" dirty="0">
              <a:solidFill>
                <a:schemeClr val="tx1"/>
              </a:solidFill>
            </a:endParaRPr>
          </a:p>
          <a:p>
            <a:pPr algn="l"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2531" b="1" dirty="0"/>
              <a:t>  	Example:</a:t>
            </a:r>
            <a:endParaRPr sz="2531" b="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ENTER A LOWER</a:t>
            </a:r>
            <a:r>
              <a:rPr lang="en-US" sz="2531" b="1" dirty="0">
                <a:solidFill>
                  <a:schemeClr val="tx1"/>
                </a:solidFill>
              </a:rPr>
              <a:t>-</a:t>
            </a:r>
            <a:r>
              <a:rPr sz="2531" b="1" dirty="0">
                <a:solidFill>
                  <a:schemeClr val="tx1"/>
                </a:solidFill>
              </a:rPr>
              <a:t>CASE LETTER:  a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IN UPPERCASE IT IS: 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HW: 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9261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https://www.whoishostingthis.com/resources/assembly-language/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53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5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01277" y="1812491"/>
            <a:ext cx="8341445" cy="51704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: it is used for instruction levels, procedure names and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assembler translates names into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Can be 1 to 31 characters long and consists of letter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,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digit and special characters.</a:t>
            </a:r>
          </a:p>
          <a:p>
            <a:pPr marL="580409" lvl="1" indent="-361639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Embedded blanks are not allowed.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Names may not begin with number.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UPPERCASE</a:t>
            </a:r>
            <a:r>
              <a:rPr sz="1969" dirty="0">
                <a:solidFill>
                  <a:schemeClr val="tx1"/>
                </a:solidFill>
              </a:rPr>
              <a:t> and </a:t>
            </a:r>
            <a:r>
              <a:rPr sz="1969" b="1" dirty="0">
                <a:solidFill>
                  <a:schemeClr val="tx1"/>
                </a:solidFill>
              </a:rPr>
              <a:t>lowercase</a:t>
            </a:r>
            <a:r>
              <a:rPr sz="1969" dirty="0">
                <a:solidFill>
                  <a:schemeClr val="tx1"/>
                </a:solidFill>
              </a:rPr>
              <a:t> in name are same.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Examples: COUNTER1, $1000, Done?,  .TEST</a:t>
            </a:r>
          </a:p>
          <a:p>
            <a:pPr marL="758996" lvl="2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Ille</a:t>
            </a:r>
            <a:r>
              <a:rPr sz="1969" b="1" dirty="0">
                <a:solidFill>
                  <a:schemeClr val="tx1"/>
                </a:solidFill>
              </a:rPr>
              <a:t>gal names TWO WORD, 2AB, A45.28, ME &amp;YOU  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4294967295"/>
          </p:nvPr>
        </p:nvSpPr>
        <p:spPr>
          <a:xfrm>
            <a:off x="-22696" y="6546289"/>
            <a:ext cx="192360" cy="19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none" lIns="0" tIns="0" rIns="0" bIns="0" rtlCol="0" anchor="ctr">
            <a:spAutoFit/>
          </a:bodyPr>
          <a:lstStyle>
            <a:lvl1pPr>
              <a:defRPr sz="1266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 Field 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61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292712" y="1925965"/>
            <a:ext cx="8707505" cy="4685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names are legal in IBM PC assembly language?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TWO_WORDS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 err="1">
                <a:solidFill>
                  <a:schemeClr val="tx1"/>
                </a:solidFill>
              </a:rPr>
              <a:t>TwoWOrDs</a:t>
            </a:r>
            <a:endParaRPr sz="1969" b="1" dirty="0">
              <a:solidFill>
                <a:schemeClr val="tx1"/>
              </a:solidFill>
            </a:endParaRP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?1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.@?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$145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LET’S_GO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 = 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326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64989" y="1476304"/>
            <a:ext cx="8341444" cy="50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Operation field contains a symbolic operation code (opcode).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The assembler translates a symbolic opcode into a machine language.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Opcode symbols often describe the </a:t>
            </a:r>
            <a:r>
              <a:rPr sz="1969" b="1" dirty="0"/>
              <a:t>operations function </a:t>
            </a:r>
            <a:r>
              <a:rPr sz="1969" dirty="0"/>
              <a:t>(e.g. </a:t>
            </a:r>
            <a:r>
              <a:rPr sz="1969" b="1" dirty="0"/>
              <a:t>MOV, ADD, SUM </a:t>
            </a:r>
            <a:r>
              <a:rPr sz="1969" dirty="0"/>
              <a:t>etc</a:t>
            </a:r>
            <a:r>
              <a:rPr lang="en-US" sz="1969" dirty="0"/>
              <a:t>..</a:t>
            </a:r>
            <a:r>
              <a:rPr sz="1969" dirty="0"/>
              <a:t>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In assembler directive, the operation field contains pseudo operation code (pseudo-ops).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P</a:t>
            </a:r>
            <a:r>
              <a:rPr sz="1969" dirty="0"/>
              <a:t>seudo-ops are NOT translated into machine code. they simply </a:t>
            </a:r>
            <a:r>
              <a:rPr sz="1969" b="1" dirty="0"/>
              <a:t>tell</a:t>
            </a:r>
            <a:r>
              <a:rPr sz="1969" dirty="0"/>
              <a:t> the assembler to do something.</a:t>
            </a:r>
          </a:p>
          <a:p>
            <a:pPr marL="493794" lvl="1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e.g. </a:t>
            </a:r>
            <a:r>
              <a:rPr sz="1969" b="1" dirty="0"/>
              <a:t>PROC</a:t>
            </a:r>
            <a:r>
              <a:rPr sz="1969" dirty="0"/>
              <a:t> pseudo-op is used to create procedure.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Operation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7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03778" y="1788416"/>
            <a:ext cx="8117312" cy="5326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Operand field species the data that are to be </a:t>
            </a:r>
            <a:r>
              <a:rPr sz="1969" b="1" dirty="0">
                <a:solidFill>
                  <a:schemeClr val="tx1"/>
                </a:solidFill>
              </a:rPr>
              <a:t>acted on</a:t>
            </a:r>
            <a:r>
              <a:rPr sz="1969" dirty="0">
                <a:solidFill>
                  <a:schemeClr val="tx1"/>
                </a:solidFill>
              </a:rPr>
              <a:t> by the operation.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instruction may have zero, one or two operands. e.g.</a:t>
            </a: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First operand is </a:t>
            </a:r>
            <a:r>
              <a:rPr sz="1969" b="1" dirty="0">
                <a:solidFill>
                  <a:schemeClr val="tx1"/>
                </a:solidFill>
              </a:rPr>
              <a:t>Destination</a:t>
            </a:r>
            <a:r>
              <a:rPr sz="1969" dirty="0">
                <a:solidFill>
                  <a:schemeClr val="tx1"/>
                </a:solidFill>
              </a:rPr>
              <a:t> (i.e. register or Memory location)</a:t>
            </a:r>
          </a:p>
          <a:p>
            <a:pPr marL="552728" lvl="1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some instruction do not store any result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Second operand is </a:t>
            </a:r>
            <a:r>
              <a:rPr sz="1969" b="1" dirty="0">
                <a:solidFill>
                  <a:schemeClr val="tx1"/>
                </a:solidFill>
              </a:rPr>
              <a:t>Source </a:t>
            </a:r>
            <a:r>
              <a:rPr sz="1969" dirty="0">
                <a:solidFill>
                  <a:schemeClr val="tx1"/>
                </a:solidFill>
              </a:rPr>
              <a:t>and its not usually modified by instruction</a:t>
            </a:r>
          </a:p>
        </p:txBody>
      </p:sp>
      <p:graphicFrame>
        <p:nvGraphicFramePr>
          <p:cNvPr id="59" name="Table 59"/>
          <p:cNvGraphicFramePr/>
          <p:nvPr/>
        </p:nvGraphicFramePr>
        <p:xfrm>
          <a:off x="2099389" y="2807931"/>
          <a:ext cx="5379681" cy="148082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9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NOP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No operands; does nothing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INC AX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dds one to the contents of AX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6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ADD WORD1,2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</a:t>
                      </a:r>
                      <a:r>
                        <a:rPr lang="en-US" sz="1600" b="1" dirty="0"/>
                        <a:t> </a:t>
                      </a:r>
                      <a:r>
                        <a:rPr sz="1600" b="1" dirty="0"/>
                        <a:t> 2 to the contents of WORD1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Operand  Field(cont’d…)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34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409</TotalTime>
  <Words>3396</Words>
  <Application>Microsoft Office PowerPoint</Application>
  <PresentationFormat>On-screen Show (4:3)</PresentationFormat>
  <Paragraphs>561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Corbel</vt:lpstr>
      <vt:lpstr>Wingdings</vt:lpstr>
      <vt:lpstr>Spectrum</vt:lpstr>
      <vt:lpstr>Assembly Language Programming</vt:lpstr>
      <vt:lpstr>Content</vt:lpstr>
      <vt:lpstr>Overview</vt:lpstr>
      <vt:lpstr>Assembly Language Syntax</vt:lpstr>
      <vt:lpstr>Fields</vt:lpstr>
      <vt:lpstr>Name Field </vt:lpstr>
      <vt:lpstr>Solve the Following</vt:lpstr>
      <vt:lpstr>Operation Field</vt:lpstr>
      <vt:lpstr>Operand  Field(cont’d…)</vt:lpstr>
      <vt:lpstr>Comment Field</vt:lpstr>
      <vt:lpstr>Program Data</vt:lpstr>
      <vt:lpstr>Program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Register,                       MOV AX, W2      XCHG  AX,W2     MOV W1, 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</vt:lpstr>
      <vt:lpstr>Stack Segment</vt:lpstr>
      <vt:lpstr>Data Segment</vt:lpstr>
      <vt:lpstr>Code Segment</vt:lpstr>
      <vt:lpstr>Program Structure</vt:lpstr>
      <vt:lpstr>Instruction: INT (Appendix C)</vt:lpstr>
      <vt:lpstr>The First Program</vt:lpstr>
      <vt:lpstr>The Solution</vt:lpstr>
      <vt:lpstr>Programming Steps</vt:lpstr>
      <vt:lpstr>Instruction: LEA</vt:lpstr>
      <vt:lpstr>Program Segment Prefix (PSP)</vt:lpstr>
      <vt:lpstr>HW: Solve the Following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25</cp:revision>
  <dcterms:created xsi:type="dcterms:W3CDTF">2018-12-10T17:20:29Z</dcterms:created>
  <dcterms:modified xsi:type="dcterms:W3CDTF">2022-10-10T07:47:36Z</dcterms:modified>
</cp:coreProperties>
</file>