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8"/>
  </p:notesMasterIdLst>
  <p:sldIdLst>
    <p:sldId id="313" r:id="rId2"/>
    <p:sldId id="348" r:id="rId3"/>
    <p:sldId id="349" r:id="rId4"/>
    <p:sldId id="397" r:id="rId5"/>
    <p:sldId id="351" r:id="rId6"/>
    <p:sldId id="350"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86" r:id="rId24"/>
    <p:sldId id="387" r:id="rId25"/>
    <p:sldId id="371" r:id="rId26"/>
    <p:sldId id="372" r:id="rId27"/>
    <p:sldId id="373" r:id="rId28"/>
    <p:sldId id="374" r:id="rId29"/>
    <p:sldId id="376" r:id="rId30"/>
    <p:sldId id="377" r:id="rId31"/>
    <p:sldId id="389" r:id="rId32"/>
    <p:sldId id="390" r:id="rId33"/>
    <p:sldId id="391" r:id="rId34"/>
    <p:sldId id="392" r:id="rId35"/>
    <p:sldId id="388" r:id="rId36"/>
    <p:sldId id="395" r:id="rId37"/>
    <p:sldId id="380" r:id="rId38"/>
    <p:sldId id="381" r:id="rId39"/>
    <p:sldId id="382" r:id="rId40"/>
    <p:sldId id="396" r:id="rId41"/>
    <p:sldId id="384" r:id="rId42"/>
    <p:sldId id="385" r:id="rId43"/>
    <p:sldId id="393" r:id="rId44"/>
    <p:sldId id="394" r:id="rId45"/>
    <p:sldId id="398" r:id="rId46"/>
    <p:sldId id="29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35" autoAdjust="0"/>
    <p:restoredTop sz="94629" autoAdjust="0"/>
  </p:normalViewPr>
  <p:slideViewPr>
    <p:cSldViewPr>
      <p:cViewPr varScale="1">
        <p:scale>
          <a:sx n="44" d="100"/>
          <a:sy n="44" d="100"/>
        </p:scale>
        <p:origin x="1291"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3F3E7F-6BC0-4291-BB05-704F8360D44E}" type="datetimeFigureOut">
              <a:rPr lang="en-US" smtClean="0"/>
              <a:t>10/10/2022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56E87F-54E1-4EFC-8C82-A18FFAFF30C3}" type="slidenum">
              <a:rPr lang="en-US" smtClean="0"/>
              <a:t>‹#›</a:t>
            </a:fld>
            <a:endParaRPr lang="en-US"/>
          </a:p>
        </p:txBody>
      </p:sp>
    </p:spTree>
    <p:extLst>
      <p:ext uri="{BB962C8B-B14F-4D97-AF65-F5344CB8AC3E}">
        <p14:creationId xmlns:p14="http://schemas.microsoft.com/office/powerpoint/2010/main" val="2647851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56E87F-54E1-4EFC-8C82-A18FFAFF30C3}" type="slidenum">
              <a:rPr lang="en-US" smtClean="0"/>
              <a:t>2</a:t>
            </a:fld>
            <a:endParaRPr lang="en-US"/>
          </a:p>
        </p:txBody>
      </p:sp>
    </p:spTree>
    <p:extLst>
      <p:ext uri="{BB962C8B-B14F-4D97-AF65-F5344CB8AC3E}">
        <p14:creationId xmlns:p14="http://schemas.microsoft.com/office/powerpoint/2010/main" val="295813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56E87F-54E1-4EFC-8C82-A18FFAFF30C3}" type="slidenum">
              <a:rPr lang="en-US" smtClean="0"/>
              <a:t>15</a:t>
            </a:fld>
            <a:endParaRPr lang="en-US"/>
          </a:p>
        </p:txBody>
      </p:sp>
    </p:spTree>
    <p:extLst>
      <p:ext uri="{BB962C8B-B14F-4D97-AF65-F5344CB8AC3E}">
        <p14:creationId xmlns:p14="http://schemas.microsoft.com/office/powerpoint/2010/main" val="1757836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56E87F-54E1-4EFC-8C82-A18FFAFF30C3}" type="slidenum">
              <a:rPr lang="en-US" smtClean="0"/>
              <a:t>22</a:t>
            </a:fld>
            <a:endParaRPr lang="en-US"/>
          </a:p>
        </p:txBody>
      </p:sp>
    </p:spTree>
    <p:extLst>
      <p:ext uri="{BB962C8B-B14F-4D97-AF65-F5344CB8AC3E}">
        <p14:creationId xmlns:p14="http://schemas.microsoft.com/office/powerpoint/2010/main" val="86993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64FE645-DD07-49FE-AC08-25F8EDA2FEC4}" type="datetime1">
              <a:rPr lang="en-US" smtClean="0"/>
              <a:t>10/10/2022</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DD8C106-F8FF-434B-A03A-226F64B38010}" type="datetime1">
              <a:rPr lang="en-US" smtClean="0"/>
              <a:t>10/10/2022</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A5314E8-52C4-4F77-BB4A-908B64DF7B90}" type="datetime1">
              <a:rPr lang="en-US" smtClean="0"/>
              <a:t>10/10/2022</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8375490"/>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71407358"/>
              </p:ext>
            </p:extLst>
          </p:nvPr>
        </p:nvGraphicFramePr>
        <p:xfrm>
          <a:off x="429490" y="2717512"/>
          <a:ext cx="8310411" cy="385906"/>
        </p:xfrm>
        <a:graphic>
          <a:graphicData uri="http://schemas.openxmlformats.org/drawingml/2006/table">
            <a:tbl>
              <a:tblPr firstRow="1" bandRow="1">
                <a:tableStyleId>{D7AC3CCA-C797-4891-BE02-D94E43425B78}</a:tableStyleId>
              </a:tblPr>
              <a:tblGrid>
                <a:gridCol w="1254611">
                  <a:extLst>
                    <a:ext uri="{9D8B030D-6E8A-4147-A177-3AD203B41FA5}">
                      <a16:colId xmlns:a16="http://schemas.microsoft.com/office/drawing/2014/main" val="3905988420"/>
                    </a:ext>
                  </a:extLst>
                </a:gridCol>
                <a:gridCol w="987697">
                  <a:extLst>
                    <a:ext uri="{9D8B030D-6E8A-4147-A177-3AD203B41FA5}">
                      <a16:colId xmlns:a16="http://schemas.microsoft.com/office/drawing/2014/main" val="2889894460"/>
                    </a:ext>
                  </a:extLst>
                </a:gridCol>
                <a:gridCol w="1509396">
                  <a:extLst>
                    <a:ext uri="{9D8B030D-6E8A-4147-A177-3AD203B41FA5}">
                      <a16:colId xmlns:a16="http://schemas.microsoft.com/office/drawing/2014/main" val="3023211198"/>
                    </a:ext>
                  </a:extLst>
                </a:gridCol>
                <a:gridCol w="941504">
                  <a:extLst>
                    <a:ext uri="{9D8B030D-6E8A-4147-A177-3AD203B41FA5}">
                      <a16:colId xmlns:a16="http://schemas.microsoft.com/office/drawing/2014/main" val="1762131981"/>
                    </a:ext>
                  </a:extLst>
                </a:gridCol>
                <a:gridCol w="1419728">
                  <a:extLst>
                    <a:ext uri="{9D8B030D-6E8A-4147-A177-3AD203B41FA5}">
                      <a16:colId xmlns:a16="http://schemas.microsoft.com/office/drawing/2014/main" val="445458238"/>
                    </a:ext>
                  </a:extLst>
                </a:gridCol>
                <a:gridCol w="2197475">
                  <a:extLst>
                    <a:ext uri="{9D8B030D-6E8A-4147-A177-3AD203B41FA5}">
                      <a16:colId xmlns:a16="http://schemas.microsoft.com/office/drawing/2014/main" val="1508364941"/>
                    </a:ext>
                  </a:extLst>
                </a:gridCol>
              </a:tblGrid>
              <a:tr h="385906">
                <a:tc>
                  <a:txBody>
                    <a:bodyPr/>
                    <a:lstStyle/>
                    <a:p>
                      <a:pPr algn="r"/>
                      <a:r>
                        <a:rPr lang="en-US" sz="1600" dirty="0">
                          <a:solidFill>
                            <a:schemeClr val="tx1"/>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ctr">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tx1"/>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tx1"/>
                </a:solidFill>
              </a:rPr>
              <a:t>American International University-Bangladesh</a:t>
            </a:r>
          </a:p>
        </p:txBody>
      </p:sp>
    </p:spTree>
    <p:extLst>
      <p:ext uri="{BB962C8B-B14F-4D97-AF65-F5344CB8AC3E}">
        <p14:creationId xmlns:p14="http://schemas.microsoft.com/office/powerpoint/2010/main" val="255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2" name="Rectangle 4">
            <a:extLst>
              <a:ext uri="{FF2B5EF4-FFF2-40B4-BE49-F238E27FC236}">
                <a16:creationId xmlns:a16="http://schemas.microsoft.com/office/drawing/2014/main" id="{9D832B49-1A72-49B5-AEE6-B34B501F3F2D}"/>
              </a:ext>
            </a:extLst>
          </p:cNvPr>
          <p:cNvSpPr>
            <a:spLocks noGrp="1" noChangeArrowheads="1"/>
          </p:cNvSpPr>
          <p:nvPr>
            <p:ph type="dt" sz="half" idx="10"/>
          </p:nvPr>
        </p:nvSpPr>
        <p:spPr>
          <a:xfrm>
            <a:off x="457200" y="6553200"/>
            <a:ext cx="2133600" cy="365125"/>
          </a:xfrm>
          <a:ln/>
        </p:spPr>
        <p:txBody>
          <a:bodyPr/>
          <a:lstStyle>
            <a:lvl1pPr>
              <a:defRPr sz="1100"/>
            </a:lvl1pPr>
          </a:lstStyle>
          <a:p>
            <a:pPr>
              <a:defRPr/>
            </a:pPr>
            <a:fld id="{69A52D0F-A1E2-42CE-91A9-618E0BB64790}" type="datetime1">
              <a:rPr lang="en-US" smtClean="0"/>
              <a:t>10/10/2022</a:t>
            </a:fld>
            <a:endParaRPr lang="en-US"/>
          </a:p>
        </p:txBody>
      </p:sp>
      <p:sp>
        <p:nvSpPr>
          <p:cNvPr id="13" name="Rectangle 5">
            <a:extLst>
              <a:ext uri="{FF2B5EF4-FFF2-40B4-BE49-F238E27FC236}">
                <a16:creationId xmlns:a16="http://schemas.microsoft.com/office/drawing/2014/main" id="{0036E004-504A-44B7-843B-C80E27B89261}"/>
              </a:ext>
            </a:extLst>
          </p:cNvPr>
          <p:cNvSpPr>
            <a:spLocks noGrp="1" noChangeArrowheads="1"/>
          </p:cNvSpPr>
          <p:nvPr>
            <p:ph type="ftr" sz="quarter" idx="11"/>
          </p:nvPr>
        </p:nvSpPr>
        <p:spPr>
          <a:xfrm>
            <a:off x="3124200" y="6553200"/>
            <a:ext cx="2895600" cy="365125"/>
          </a:xfrm>
          <a:ln/>
        </p:spPr>
        <p:txBody>
          <a:bodyPr/>
          <a:lstStyle>
            <a:lvl1pPr>
              <a:defRPr sz="1100"/>
            </a:lvl1pPr>
          </a:lstStyle>
          <a:p>
            <a:pPr>
              <a:defRPr/>
            </a:pPr>
            <a:r>
              <a:rPr lang="en-US"/>
              <a:t>Dr. Afroza Nahar</a:t>
            </a:r>
          </a:p>
        </p:txBody>
      </p:sp>
      <p:sp>
        <p:nvSpPr>
          <p:cNvPr id="14" name="Rectangle 6">
            <a:extLst>
              <a:ext uri="{FF2B5EF4-FFF2-40B4-BE49-F238E27FC236}">
                <a16:creationId xmlns:a16="http://schemas.microsoft.com/office/drawing/2014/main" id="{76083EF6-2E15-437C-8549-E6BBA81849BF}"/>
              </a:ext>
            </a:extLst>
          </p:cNvPr>
          <p:cNvSpPr>
            <a:spLocks noGrp="1" noChangeArrowheads="1"/>
          </p:cNvSpPr>
          <p:nvPr>
            <p:ph type="sldNum" sz="quarter" idx="14"/>
          </p:nvPr>
        </p:nvSpPr>
        <p:spPr>
          <a:xfrm>
            <a:off x="6553200" y="6553200"/>
            <a:ext cx="2133600" cy="365125"/>
          </a:xfrm>
          <a:ln/>
        </p:spPr>
        <p:txBody>
          <a:bodyPr/>
          <a:lstStyle>
            <a:lvl1pPr>
              <a:defRPr sz="1100"/>
            </a:lvl1pPr>
          </a:lstStyle>
          <a:p>
            <a:pPr>
              <a:defRPr/>
            </a:pPr>
            <a:fld id="{A4D7D840-3C4D-4535-9FCE-221E1C945AAA}" type="slidenum">
              <a:rPr lang="en-US" smtClean="0"/>
              <a:pPr>
                <a:defRPr/>
              </a:pPr>
              <a:t>‹#›</a:t>
            </a:fld>
            <a:endParaRPr lang="en-US"/>
          </a:p>
        </p:txBody>
      </p:sp>
    </p:spTree>
    <p:extLst>
      <p:ext uri="{BB962C8B-B14F-4D97-AF65-F5344CB8AC3E}">
        <p14:creationId xmlns:p14="http://schemas.microsoft.com/office/powerpoint/2010/main" val="289013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9153C06-03D8-4F76-AEFF-CF17580E69BC}" type="datetime1">
              <a:rPr lang="en-US" smtClean="0"/>
              <a:t>10/10/2022</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F7D3F-2ABD-4207-B3EA-6509F0D84E5E}" type="datetime1">
              <a:rPr lang="en-US" smtClean="0"/>
              <a:t>10/10/2022</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B6AB7F01-BC23-4935-A58D-85073F9B428C}" type="datetime1">
              <a:rPr lang="en-US" smtClean="0"/>
              <a:t>10/10/2022</a:t>
            </a:fld>
            <a:endParaRPr lang="en-US"/>
          </a:p>
        </p:txBody>
      </p:sp>
      <p:sp>
        <p:nvSpPr>
          <p:cNvPr id="6" name="Footer Placeholder 5"/>
          <p:cNvSpPr>
            <a:spLocks noGrp="1"/>
          </p:cNvSpPr>
          <p:nvPr>
            <p:ph type="ftr" sz="quarter" idx="11"/>
          </p:nvPr>
        </p:nvSpPr>
        <p:spPr/>
        <p:txBody>
          <a:bodyPr/>
          <a:lstStyle/>
          <a:p>
            <a:r>
              <a:rPr lang="en-US"/>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B13067C-52D2-4FCB-BB0B-C69466EBCC45}" type="datetime1">
              <a:rPr lang="en-US" smtClean="0"/>
              <a:t>10/10/2022</a:t>
            </a:fld>
            <a:endParaRPr lang="en-US"/>
          </a:p>
        </p:txBody>
      </p:sp>
      <p:sp>
        <p:nvSpPr>
          <p:cNvPr id="8" name="Footer Placeholder 7"/>
          <p:cNvSpPr>
            <a:spLocks noGrp="1"/>
          </p:cNvSpPr>
          <p:nvPr>
            <p:ph type="ftr" sz="quarter" idx="11"/>
          </p:nvPr>
        </p:nvSpPr>
        <p:spPr/>
        <p:txBody>
          <a:bodyPr/>
          <a:lstStyle/>
          <a:p>
            <a:r>
              <a:rPr lang="en-US"/>
              <a:t>Dr. Afroza Nahar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F92D9A5-621F-4CD5-B9B6-7724547A175D}" type="datetime1">
              <a:rPr lang="en-US" smtClean="0"/>
              <a:t>10/10/2022</a:t>
            </a:fld>
            <a:endParaRPr lang="en-US"/>
          </a:p>
        </p:txBody>
      </p:sp>
      <p:sp>
        <p:nvSpPr>
          <p:cNvPr id="4" name="Footer Placeholder 3"/>
          <p:cNvSpPr>
            <a:spLocks noGrp="1"/>
          </p:cNvSpPr>
          <p:nvPr>
            <p:ph type="ftr" sz="quarter" idx="11"/>
          </p:nvPr>
        </p:nvSpPr>
        <p:spPr/>
        <p:txBody>
          <a:bodyPr/>
          <a:lstStyle/>
          <a:p>
            <a:r>
              <a:rPr lang="en-US"/>
              <a:t>Dr. Afroza Nahar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2A1A9-4352-402F-AF0D-7D43435CE981}" type="datetime1">
              <a:rPr lang="en-US" smtClean="0"/>
              <a:t>10/10/2022</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ED6DF5-47C4-49B7-933F-5D8968E29943}" type="datetime1">
              <a:rPr lang="en-US" smtClean="0"/>
              <a:t>10/10/2022</a:t>
            </a:fld>
            <a:endParaRPr lang="en-US"/>
          </a:p>
        </p:txBody>
      </p:sp>
      <p:sp>
        <p:nvSpPr>
          <p:cNvPr id="6" name="Footer Placeholder 5"/>
          <p:cNvSpPr>
            <a:spLocks noGrp="1"/>
          </p:cNvSpPr>
          <p:nvPr>
            <p:ph type="ftr" sz="quarter" idx="11"/>
          </p:nvPr>
        </p:nvSpPr>
        <p:spPr/>
        <p:txBody>
          <a:bodyPr/>
          <a:lstStyle/>
          <a:p>
            <a:r>
              <a:rPr lang="en-US"/>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41122C-0D92-4E3F-9632-35F30A4D0E7A}" type="datetime1">
              <a:rPr lang="en-US" smtClean="0"/>
              <a:t>10/10/2022</a:t>
            </a:fld>
            <a:endParaRPr lang="en-US"/>
          </a:p>
        </p:txBody>
      </p:sp>
      <p:sp>
        <p:nvSpPr>
          <p:cNvPr id="6" name="Footer Placeholder 5"/>
          <p:cNvSpPr>
            <a:spLocks noGrp="1"/>
          </p:cNvSpPr>
          <p:nvPr>
            <p:ph type="ftr" sz="quarter" idx="11"/>
          </p:nvPr>
        </p:nvSpPr>
        <p:spPr/>
        <p:txBody>
          <a:bodyPr/>
          <a:lstStyle/>
          <a:p>
            <a:r>
              <a:rPr lang="en-US"/>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35BB2-F48D-4ACA-8D5F-C15BCE4390D5}" type="datetime1">
              <a:rPr lang="en-US" smtClean="0"/>
              <a:t>10/10/2022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Afroza Nahar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normAutofit/>
          </a:bodyPr>
          <a:lstStyle/>
          <a:p>
            <a:pPr lvl="0">
              <a:defRPr/>
            </a:pPr>
            <a:r>
              <a:rPr lang="en-AU" sz="4000" b="1" dirty="0">
                <a:solidFill>
                  <a:srgbClr val="FF0000"/>
                </a:solidFill>
              </a:rPr>
              <a:t>Literature Review</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a:solidFill>
            <a:schemeClr val="tx2">
              <a:lumMod val="60000"/>
              <a:lumOff val="40000"/>
            </a:schemeClr>
          </a:solidFill>
        </p:spPr>
        <p:txBody>
          <a:bodyPr/>
          <a:lstStyle/>
          <a:p>
            <a:r>
              <a:rPr lang="en-AU" dirty="0"/>
              <a:t>CSC 4195 Research Methodology</a:t>
            </a:r>
            <a:endParaRPr lang="en-US" dirty="0"/>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a:solidFill>
            <a:schemeClr val="tx2">
              <a:lumMod val="60000"/>
              <a:lumOff val="40000"/>
            </a:schemeClr>
          </a:solidFill>
        </p:spPr>
        <p:txBody>
          <a:bodyPr/>
          <a:lstStyle/>
          <a:p>
            <a:pPr algn="ctr"/>
            <a:r>
              <a:rPr lang="en-US" dirty="0"/>
              <a:t>4, 5</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a:solidFill>
            <a:schemeClr val="tx2">
              <a:lumMod val="60000"/>
              <a:lumOff val="40000"/>
            </a:schemeClr>
          </a:solidFill>
        </p:spPr>
        <p:txBody>
          <a:bodyPr/>
          <a:lstStyle/>
          <a:p>
            <a:pPr algn="ctr"/>
            <a:r>
              <a:rPr lang="en-US" dirty="0"/>
              <a:t>2, 3</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a:xfrm>
            <a:off x="6598920" y="2716212"/>
            <a:ext cx="2011680" cy="407988"/>
          </a:xfrm>
          <a:solidFill>
            <a:schemeClr val="tx2">
              <a:lumMod val="60000"/>
              <a:lumOff val="40000"/>
            </a:schemeClr>
          </a:solidFill>
        </p:spPr>
        <p:txBody>
          <a:bodyPr>
            <a:normAutofit/>
          </a:bodyPr>
          <a:lstStyle/>
          <a:p>
            <a:pPr algn="ctr"/>
            <a:r>
              <a:rPr lang="en-US" dirty="0"/>
              <a:t>Fall 2022-2023</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t>Department of Computer Science, Faculty of Science &amp; Technology.</a:t>
            </a:r>
          </a:p>
          <a:p>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C7C7DB-5335-43B2-8B84-6B04D8A8B9BB}"/>
              </a:ext>
            </a:extLst>
          </p:cNvPr>
          <p:cNvSpPr>
            <a:spLocks noGrp="1"/>
          </p:cNvSpPr>
          <p:nvPr>
            <p:ph type="body" sz="quarter" idx="12"/>
          </p:nvPr>
        </p:nvSpPr>
        <p:spPr/>
        <p:txBody>
          <a:bodyPr/>
          <a:lstStyle/>
          <a:p>
            <a:r>
              <a:rPr lang="en-AU" dirty="0">
                <a:solidFill>
                  <a:srgbClr val="FF0000"/>
                </a:solidFill>
              </a:rPr>
              <a:t>Sources             				     </a:t>
            </a:r>
            <a:r>
              <a:rPr lang="en-AU" sz="1800" dirty="0">
                <a:solidFill>
                  <a:srgbClr val="FF0000"/>
                </a:solidFill>
              </a:rPr>
              <a:t>...contd.</a:t>
            </a:r>
            <a:endParaRPr lang="en-US" dirty="0"/>
          </a:p>
        </p:txBody>
      </p:sp>
      <p:sp>
        <p:nvSpPr>
          <p:cNvPr id="3" name="Text Placeholder 2">
            <a:extLst>
              <a:ext uri="{FF2B5EF4-FFF2-40B4-BE49-F238E27FC236}">
                <a16:creationId xmlns:a16="http://schemas.microsoft.com/office/drawing/2014/main" id="{D19521AC-7824-4DA0-BC0C-6BF85E6787AC}"/>
              </a:ext>
            </a:extLst>
          </p:cNvPr>
          <p:cNvSpPr>
            <a:spLocks noGrp="1"/>
          </p:cNvSpPr>
          <p:nvPr>
            <p:ph type="body" sz="quarter" idx="13"/>
          </p:nvPr>
        </p:nvSpPr>
        <p:spPr>
          <a:xfrm>
            <a:off x="76201" y="846142"/>
            <a:ext cx="8915400" cy="5591175"/>
          </a:xfrm>
        </p:spPr>
        <p:txBody>
          <a:bodyPr>
            <a:normAutofit/>
          </a:bodyPr>
          <a:lstStyle/>
          <a:p>
            <a:pPr algn="just">
              <a:spcBef>
                <a:spcPts val="1800"/>
              </a:spcBef>
              <a:buFont typeface="Wingdings" pitchFamily="2" charset="2"/>
              <a:buChar char="q"/>
            </a:pPr>
            <a:r>
              <a:rPr lang="en-AU" dirty="0"/>
              <a:t>“Popular” publications should not be included e.g. Newspapers, news magazines, or industry or popular publications. </a:t>
            </a:r>
          </a:p>
          <a:p>
            <a:pPr algn="just">
              <a:spcBef>
                <a:spcPts val="1800"/>
              </a:spcBef>
              <a:buFont typeface="Wingdings" pitchFamily="2" charset="2"/>
              <a:buChar char="q"/>
            </a:pPr>
            <a:r>
              <a:rPr lang="en-AU" dirty="0">
                <a:solidFill>
                  <a:srgbClr val="0070C0"/>
                </a:solidFill>
              </a:rPr>
              <a:t>Even well respected publications, such as the Wall Street Journal, or The Economist are not appropriate sources for a literature review. </a:t>
            </a:r>
          </a:p>
          <a:p>
            <a:pPr algn="just">
              <a:spcBef>
                <a:spcPts val="1800"/>
              </a:spcBef>
              <a:buFont typeface="Wingdings" pitchFamily="2" charset="2"/>
              <a:buChar char="q"/>
            </a:pPr>
            <a:r>
              <a:rPr lang="en-AU" dirty="0">
                <a:solidFill>
                  <a:srgbClr val="0070C0"/>
                </a:solidFill>
              </a:rPr>
              <a:t> </a:t>
            </a:r>
            <a:r>
              <a:rPr lang="en-AU" dirty="0"/>
              <a:t>Most publishers are making their products accessible online (subject to subscription) </a:t>
            </a:r>
          </a:p>
          <a:p>
            <a:pPr algn="just">
              <a:spcBef>
                <a:spcPts val="1800"/>
              </a:spcBef>
              <a:buFont typeface="Wingdings" pitchFamily="2" charset="2"/>
              <a:buChar char="q"/>
            </a:pPr>
            <a:r>
              <a:rPr lang="en-AU" dirty="0">
                <a:solidFill>
                  <a:srgbClr val="0070C0"/>
                </a:solidFill>
              </a:rPr>
              <a:t>Reference databases are also available online </a:t>
            </a:r>
          </a:p>
          <a:p>
            <a:pPr algn="just">
              <a:spcBef>
                <a:spcPts val="1800"/>
              </a:spcBef>
              <a:buFont typeface="Wingdings" pitchFamily="2" charset="2"/>
              <a:buChar char="q"/>
            </a:pPr>
            <a:r>
              <a:rPr lang="en-AU" dirty="0"/>
              <a:t>There is a trend in Universities to subscribe packages guaranteeing access to contents from multiple publishers. </a:t>
            </a:r>
          </a:p>
          <a:p>
            <a:pPr algn="just">
              <a:spcBef>
                <a:spcPts val="1800"/>
              </a:spcBef>
              <a:buFont typeface="Wingdings" pitchFamily="2" charset="2"/>
              <a:buChar char="q"/>
            </a:pPr>
            <a:r>
              <a:rPr lang="en-AU" dirty="0">
                <a:solidFill>
                  <a:srgbClr val="0070C0"/>
                </a:solidFill>
              </a:rPr>
              <a:t>AIUB offers its students access to a range of online journals, </a:t>
            </a:r>
            <a:r>
              <a:rPr lang="en-AU">
                <a:solidFill>
                  <a:srgbClr val="0070C0"/>
                </a:solidFill>
              </a:rPr>
              <a:t>viz.,…</a:t>
            </a:r>
            <a:endParaRPr lang="en-AU" dirty="0">
              <a:solidFill>
                <a:srgbClr val="0070C0"/>
              </a:solidFill>
            </a:endParaRPr>
          </a:p>
          <a:p>
            <a:endParaRPr lang="en-US" dirty="0">
              <a:solidFill>
                <a:srgbClr val="0070C0"/>
              </a:solidFill>
            </a:endParaRPr>
          </a:p>
        </p:txBody>
      </p:sp>
      <p:sp>
        <p:nvSpPr>
          <p:cNvPr id="4" name="Date Placeholder 3">
            <a:extLst>
              <a:ext uri="{FF2B5EF4-FFF2-40B4-BE49-F238E27FC236}">
                <a16:creationId xmlns:a16="http://schemas.microsoft.com/office/drawing/2014/main" id="{88E24909-7072-43C4-AA7D-83D544D02B3B}"/>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8A7C2587-ADF6-4077-89CD-36DE4E1D55DC}"/>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B374CAAF-DF72-4B1C-9E77-AFD0ED87E373}"/>
              </a:ext>
            </a:extLst>
          </p:cNvPr>
          <p:cNvSpPr>
            <a:spLocks noGrp="1"/>
          </p:cNvSpPr>
          <p:nvPr>
            <p:ph type="sldNum" sz="quarter" idx="14"/>
          </p:nvPr>
        </p:nvSpPr>
        <p:spPr/>
        <p:txBody>
          <a:bodyPr/>
          <a:lstStyle/>
          <a:p>
            <a:pPr>
              <a:defRPr/>
            </a:pPr>
            <a:fld id="{A4D7D840-3C4D-4535-9FCE-221E1C945AAA}" type="slidenum">
              <a:rPr lang="en-US" smtClean="0"/>
              <a:pPr>
                <a:defRPr/>
              </a:pPr>
              <a:t>10</a:t>
            </a:fld>
            <a:endParaRPr lang="en-US"/>
          </a:p>
        </p:txBody>
      </p:sp>
    </p:spTree>
    <p:extLst>
      <p:ext uri="{BB962C8B-B14F-4D97-AF65-F5344CB8AC3E}">
        <p14:creationId xmlns:p14="http://schemas.microsoft.com/office/powerpoint/2010/main" val="364086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F82FC6-5AF7-4936-8EDB-4D4F2E29D9AD}"/>
              </a:ext>
            </a:extLst>
          </p:cNvPr>
          <p:cNvSpPr>
            <a:spLocks noGrp="1"/>
          </p:cNvSpPr>
          <p:nvPr>
            <p:ph type="body" sz="quarter" idx="12"/>
          </p:nvPr>
        </p:nvSpPr>
        <p:spPr/>
        <p:txBody>
          <a:bodyPr/>
          <a:lstStyle/>
          <a:p>
            <a:r>
              <a:rPr lang="en-AU" dirty="0">
                <a:solidFill>
                  <a:srgbClr val="FF0000"/>
                </a:solidFill>
              </a:rPr>
              <a:t>Access to Sources</a:t>
            </a:r>
            <a:endParaRPr lang="en-AU" cap="none" dirty="0">
              <a:solidFill>
                <a:srgbClr val="FF0000"/>
              </a:solidFill>
            </a:endParaRPr>
          </a:p>
        </p:txBody>
      </p:sp>
      <p:sp>
        <p:nvSpPr>
          <p:cNvPr id="3" name="Text Placeholder 2">
            <a:extLst>
              <a:ext uri="{FF2B5EF4-FFF2-40B4-BE49-F238E27FC236}">
                <a16:creationId xmlns:a16="http://schemas.microsoft.com/office/drawing/2014/main" id="{13EABC91-6F91-4B11-B357-24EF6FF6BEBB}"/>
              </a:ext>
            </a:extLst>
          </p:cNvPr>
          <p:cNvSpPr>
            <a:spLocks noGrp="1"/>
          </p:cNvSpPr>
          <p:nvPr>
            <p:ph type="body" sz="quarter" idx="13"/>
          </p:nvPr>
        </p:nvSpPr>
        <p:spPr/>
        <p:txBody>
          <a:bodyPr/>
          <a:lstStyle/>
          <a:p>
            <a:pPr>
              <a:spcBef>
                <a:spcPts val="1200"/>
              </a:spcBef>
              <a:spcAft>
                <a:spcPts val="600"/>
              </a:spcAft>
              <a:buFont typeface="Wingdings" panose="05000000000000000000" pitchFamily="2" charset="2"/>
              <a:buChar char="q"/>
            </a:pPr>
            <a:r>
              <a:rPr lang="en-AU" dirty="0"/>
              <a:t>Typically title of scientific journals</a:t>
            </a:r>
          </a:p>
          <a:p>
            <a:pPr marL="800100" lvl="1" indent="-342900">
              <a:spcBef>
                <a:spcPts val="1200"/>
              </a:spcBef>
              <a:spcAft>
                <a:spcPts val="600"/>
              </a:spcAft>
              <a:buFont typeface="Wingdings" panose="05000000000000000000" pitchFamily="2" charset="2"/>
              <a:buChar char="Ø"/>
            </a:pPr>
            <a:r>
              <a:rPr lang="en-AU" dirty="0"/>
              <a:t> </a:t>
            </a:r>
            <a:r>
              <a:rPr lang="en-AU" dirty="0">
                <a:solidFill>
                  <a:srgbClr val="0070C0"/>
                </a:solidFill>
              </a:rPr>
              <a:t>Journal of ... (Journal of Symbolic Logic)</a:t>
            </a:r>
          </a:p>
          <a:p>
            <a:pPr marL="800100" lvl="1" indent="-342900">
              <a:spcBef>
                <a:spcPts val="1200"/>
              </a:spcBef>
              <a:spcAft>
                <a:spcPts val="600"/>
              </a:spcAft>
              <a:buFont typeface="Wingdings" panose="05000000000000000000" pitchFamily="2" charset="2"/>
              <a:buChar char="Ø"/>
            </a:pPr>
            <a:r>
              <a:rPr lang="en-AU" dirty="0">
                <a:solidFill>
                  <a:srgbClr val="0070C0"/>
                </a:solidFill>
              </a:rPr>
              <a:t> </a:t>
            </a:r>
            <a:r>
              <a:rPr lang="en-AU" dirty="0"/>
              <a:t>Annals of ... (Annals of Pure and Applied Logic)</a:t>
            </a:r>
          </a:p>
          <a:p>
            <a:pPr marL="800100" lvl="1" indent="-342900">
              <a:spcBef>
                <a:spcPts val="1200"/>
              </a:spcBef>
              <a:spcAft>
                <a:spcPts val="600"/>
              </a:spcAft>
              <a:buFont typeface="Wingdings" panose="05000000000000000000" pitchFamily="2" charset="2"/>
              <a:buChar char="Ø"/>
            </a:pPr>
            <a:r>
              <a:rPr lang="en-AU" dirty="0">
                <a:solidFill>
                  <a:srgbClr val="0070C0"/>
                </a:solidFill>
              </a:rPr>
              <a:t> Archive of ... (Archive of Mathematical Logic)</a:t>
            </a:r>
          </a:p>
          <a:p>
            <a:pPr marL="800100" lvl="1" indent="-342900">
              <a:spcBef>
                <a:spcPts val="1200"/>
              </a:spcBef>
              <a:spcAft>
                <a:spcPts val="600"/>
              </a:spcAft>
              <a:buFont typeface="Wingdings" panose="05000000000000000000" pitchFamily="2" charset="2"/>
              <a:buChar char="Ø"/>
            </a:pPr>
            <a:r>
              <a:rPr lang="en-AU" dirty="0">
                <a:solidFill>
                  <a:srgbClr val="0070C0"/>
                </a:solidFill>
              </a:rPr>
              <a:t> </a:t>
            </a:r>
            <a:r>
              <a:rPr lang="en-AU" dirty="0"/>
              <a:t>Transactions of ... (ACM Transactions on Human-Computer Interaction)</a:t>
            </a:r>
          </a:p>
          <a:p>
            <a:pPr marL="800100" lvl="1" indent="-342900">
              <a:spcBef>
                <a:spcPts val="1200"/>
              </a:spcBef>
              <a:spcAft>
                <a:spcPts val="600"/>
              </a:spcAft>
              <a:buFont typeface="Wingdings" panose="05000000000000000000" pitchFamily="2" charset="2"/>
              <a:buChar char="Ø"/>
            </a:pPr>
            <a:r>
              <a:rPr lang="en-AU" dirty="0">
                <a:solidFill>
                  <a:srgbClr val="0070C0"/>
                </a:solidFill>
              </a:rPr>
              <a:t> Acta ... (Acta Informatica)</a:t>
            </a:r>
          </a:p>
          <a:p>
            <a:pPr marL="800100" lvl="1" indent="-342900">
              <a:spcBef>
                <a:spcPts val="1200"/>
              </a:spcBef>
              <a:spcAft>
                <a:spcPts val="600"/>
              </a:spcAft>
              <a:buFont typeface="Wingdings" panose="05000000000000000000" pitchFamily="2" charset="2"/>
              <a:buChar char="Ø"/>
            </a:pPr>
            <a:r>
              <a:rPr lang="en-AU" dirty="0">
                <a:solidFill>
                  <a:srgbClr val="0070C0"/>
                </a:solidFill>
              </a:rPr>
              <a:t> </a:t>
            </a:r>
            <a:r>
              <a:rPr lang="en-AU" dirty="0"/>
              <a:t>Many more ...</a:t>
            </a:r>
          </a:p>
          <a:p>
            <a:pPr marL="800100" lvl="1" indent="-342900">
              <a:spcBef>
                <a:spcPts val="1200"/>
              </a:spcBef>
              <a:spcAft>
                <a:spcPts val="600"/>
              </a:spcAft>
              <a:buFont typeface="Wingdings" panose="05000000000000000000" pitchFamily="2" charset="2"/>
              <a:buChar char="Ø"/>
            </a:pPr>
            <a:r>
              <a:rPr lang="en-AU" dirty="0">
                <a:highlight>
                  <a:srgbClr val="FFFF00"/>
                </a:highlight>
              </a:rPr>
              <a:t>SEC: N</a:t>
            </a:r>
          </a:p>
          <a:p>
            <a:pPr>
              <a:spcBef>
                <a:spcPts val="1200"/>
              </a:spcBef>
              <a:spcAft>
                <a:spcPts val="600"/>
              </a:spcAft>
            </a:pPr>
            <a:endParaRPr lang="en-US" dirty="0"/>
          </a:p>
        </p:txBody>
      </p:sp>
      <p:sp>
        <p:nvSpPr>
          <p:cNvPr id="4" name="Date Placeholder 3">
            <a:extLst>
              <a:ext uri="{FF2B5EF4-FFF2-40B4-BE49-F238E27FC236}">
                <a16:creationId xmlns:a16="http://schemas.microsoft.com/office/drawing/2014/main" id="{C1C9B78F-4261-4268-BC3F-BB7F31C92E20}"/>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18119BFE-2DB8-4B91-91DE-431D7ED20835}"/>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D4D899B-9AA7-4776-A1B1-9E7F0DB995E7}"/>
              </a:ext>
            </a:extLst>
          </p:cNvPr>
          <p:cNvSpPr>
            <a:spLocks noGrp="1"/>
          </p:cNvSpPr>
          <p:nvPr>
            <p:ph type="sldNum" sz="quarter" idx="14"/>
          </p:nvPr>
        </p:nvSpPr>
        <p:spPr/>
        <p:txBody>
          <a:bodyPr/>
          <a:lstStyle/>
          <a:p>
            <a:pPr>
              <a:defRPr/>
            </a:pPr>
            <a:fld id="{A4D7D840-3C4D-4535-9FCE-221E1C945AAA}" type="slidenum">
              <a:rPr lang="en-US" smtClean="0"/>
              <a:pPr>
                <a:defRPr/>
              </a:pPr>
              <a:t>11</a:t>
            </a:fld>
            <a:endParaRPr lang="en-US"/>
          </a:p>
        </p:txBody>
      </p:sp>
    </p:spTree>
    <p:extLst>
      <p:ext uri="{BB962C8B-B14F-4D97-AF65-F5344CB8AC3E}">
        <p14:creationId xmlns:p14="http://schemas.microsoft.com/office/powerpoint/2010/main" val="73791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F82FC6-5AF7-4936-8EDB-4D4F2E29D9AD}"/>
              </a:ext>
            </a:extLst>
          </p:cNvPr>
          <p:cNvSpPr>
            <a:spLocks noGrp="1"/>
          </p:cNvSpPr>
          <p:nvPr>
            <p:ph type="body" sz="quarter" idx="12"/>
          </p:nvPr>
        </p:nvSpPr>
        <p:spPr/>
        <p:txBody>
          <a:bodyPr/>
          <a:lstStyle/>
          <a:p>
            <a:r>
              <a:rPr lang="en-AU" dirty="0">
                <a:solidFill>
                  <a:srgbClr val="FF0000"/>
                </a:solidFill>
              </a:rPr>
              <a:t>Access to Sources</a:t>
            </a:r>
            <a:endParaRPr lang="en-AU" cap="none" dirty="0">
              <a:solidFill>
                <a:srgbClr val="FF0000"/>
              </a:solidFill>
            </a:endParaRPr>
          </a:p>
        </p:txBody>
      </p:sp>
      <p:sp>
        <p:nvSpPr>
          <p:cNvPr id="3" name="Text Placeholder 2">
            <a:extLst>
              <a:ext uri="{FF2B5EF4-FFF2-40B4-BE49-F238E27FC236}">
                <a16:creationId xmlns:a16="http://schemas.microsoft.com/office/drawing/2014/main" id="{13EABC91-6F91-4B11-B357-24EF6FF6BEBB}"/>
              </a:ext>
            </a:extLst>
          </p:cNvPr>
          <p:cNvSpPr>
            <a:spLocks noGrp="1"/>
          </p:cNvSpPr>
          <p:nvPr>
            <p:ph type="body" sz="quarter" idx="13"/>
          </p:nvPr>
        </p:nvSpPr>
        <p:spPr>
          <a:xfrm>
            <a:off x="152401" y="846142"/>
            <a:ext cx="8839200" cy="5591175"/>
          </a:xfrm>
        </p:spPr>
        <p:txBody>
          <a:bodyPr/>
          <a:lstStyle/>
          <a:p>
            <a:pPr>
              <a:spcBef>
                <a:spcPts val="1800"/>
              </a:spcBef>
              <a:buFont typeface="Wingdings" panose="05000000000000000000" pitchFamily="2" charset="2"/>
              <a:buChar char="q"/>
            </a:pPr>
            <a:r>
              <a:rPr lang="en-AU" dirty="0"/>
              <a:t>Scientific publishers: Nature, Elsevier, Springer, Taylor &amp; Francis, Wiley Inc., McGraw Hill, etc.</a:t>
            </a:r>
          </a:p>
          <a:p>
            <a:pPr>
              <a:spcBef>
                <a:spcPts val="1800"/>
              </a:spcBef>
              <a:buFont typeface="Wingdings" panose="05000000000000000000" pitchFamily="2" charset="2"/>
              <a:buChar char="q"/>
            </a:pPr>
            <a:endParaRPr lang="en-AU" sz="1600" dirty="0">
              <a:solidFill>
                <a:srgbClr val="FF00FF"/>
              </a:solidFill>
            </a:endParaRPr>
          </a:p>
          <a:p>
            <a:pPr>
              <a:spcBef>
                <a:spcPts val="1800"/>
              </a:spcBef>
              <a:buFont typeface="Wingdings" panose="05000000000000000000" pitchFamily="2" charset="2"/>
              <a:buChar char="q"/>
            </a:pPr>
            <a:r>
              <a:rPr lang="en-AU" dirty="0"/>
              <a:t> </a:t>
            </a:r>
            <a:r>
              <a:rPr lang="en-AU" dirty="0">
                <a:solidFill>
                  <a:srgbClr val="0070C0"/>
                </a:solidFill>
              </a:rPr>
              <a:t>Technical societies also publish prestigious journals, viz. </a:t>
            </a:r>
          </a:p>
          <a:p>
            <a:pPr lvl="1">
              <a:spcBef>
                <a:spcPts val="1800"/>
              </a:spcBef>
              <a:buFont typeface="Wingdings" panose="05000000000000000000" pitchFamily="2" charset="2"/>
              <a:buChar char="Ø"/>
            </a:pPr>
            <a:r>
              <a:rPr lang="en-AU" dirty="0"/>
              <a:t> IEEE (ieeexplore.ieee.org), </a:t>
            </a:r>
          </a:p>
          <a:p>
            <a:pPr lvl="1">
              <a:spcBef>
                <a:spcPts val="1800"/>
              </a:spcBef>
              <a:buFont typeface="Wingdings" panose="05000000000000000000" pitchFamily="2" charset="2"/>
              <a:buChar char="Ø"/>
            </a:pPr>
            <a:r>
              <a:rPr lang="en-AU" dirty="0">
                <a:solidFill>
                  <a:srgbClr val="0070C0"/>
                </a:solidFill>
              </a:rPr>
              <a:t> ASME (http://asmedigitalcollection.asme.org/journals.aspx), </a:t>
            </a:r>
          </a:p>
          <a:p>
            <a:pPr lvl="1">
              <a:spcBef>
                <a:spcPts val="1800"/>
              </a:spcBef>
              <a:buFont typeface="Wingdings" panose="05000000000000000000" pitchFamily="2" charset="2"/>
              <a:buChar char="Ø"/>
            </a:pPr>
            <a:r>
              <a:rPr lang="en-AU" dirty="0">
                <a:solidFill>
                  <a:srgbClr val="0070C0"/>
                </a:solidFill>
              </a:rPr>
              <a:t> </a:t>
            </a:r>
            <a:r>
              <a:rPr lang="en-AU" dirty="0"/>
              <a:t>ACM (https://www.acm.org/publications/journals), etc. </a:t>
            </a:r>
          </a:p>
          <a:p>
            <a:endParaRPr lang="en-US" dirty="0"/>
          </a:p>
        </p:txBody>
      </p:sp>
      <p:sp>
        <p:nvSpPr>
          <p:cNvPr id="4" name="Date Placeholder 3">
            <a:extLst>
              <a:ext uri="{FF2B5EF4-FFF2-40B4-BE49-F238E27FC236}">
                <a16:creationId xmlns:a16="http://schemas.microsoft.com/office/drawing/2014/main" id="{C1C9B78F-4261-4268-BC3F-BB7F31C92E20}"/>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18119BFE-2DB8-4B91-91DE-431D7ED20835}"/>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D4D899B-9AA7-4776-A1B1-9E7F0DB995E7}"/>
              </a:ext>
            </a:extLst>
          </p:cNvPr>
          <p:cNvSpPr>
            <a:spLocks noGrp="1"/>
          </p:cNvSpPr>
          <p:nvPr>
            <p:ph type="sldNum" sz="quarter" idx="14"/>
          </p:nvPr>
        </p:nvSpPr>
        <p:spPr/>
        <p:txBody>
          <a:bodyPr/>
          <a:lstStyle/>
          <a:p>
            <a:pPr>
              <a:defRPr/>
            </a:pPr>
            <a:fld id="{A4D7D840-3C4D-4535-9FCE-221E1C945AAA}" type="slidenum">
              <a:rPr lang="en-US" smtClean="0"/>
              <a:pPr>
                <a:defRPr/>
              </a:pPr>
              <a:t>12</a:t>
            </a:fld>
            <a:endParaRPr lang="en-US"/>
          </a:p>
        </p:txBody>
      </p:sp>
    </p:spTree>
    <p:extLst>
      <p:ext uri="{BB962C8B-B14F-4D97-AF65-F5344CB8AC3E}">
        <p14:creationId xmlns:p14="http://schemas.microsoft.com/office/powerpoint/2010/main" val="18959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E8E537-335E-430A-B521-3D6209998593}"/>
              </a:ext>
            </a:extLst>
          </p:cNvPr>
          <p:cNvSpPr>
            <a:spLocks noGrp="1"/>
          </p:cNvSpPr>
          <p:nvPr>
            <p:ph type="body" sz="quarter" idx="12"/>
          </p:nvPr>
        </p:nvSpPr>
        <p:spPr/>
        <p:txBody>
          <a:bodyPr/>
          <a:lstStyle/>
          <a:p>
            <a:r>
              <a:rPr lang="en-AU" dirty="0">
                <a:solidFill>
                  <a:srgbClr val="FF0000"/>
                </a:solidFill>
              </a:rPr>
              <a:t>Access to Sources</a:t>
            </a:r>
            <a:endParaRPr lang="en-AU" cap="none" dirty="0">
              <a:solidFill>
                <a:srgbClr val="FF0000"/>
              </a:solidFill>
            </a:endParaRPr>
          </a:p>
        </p:txBody>
      </p:sp>
      <p:sp>
        <p:nvSpPr>
          <p:cNvPr id="3" name="Text Placeholder 2">
            <a:extLst>
              <a:ext uri="{FF2B5EF4-FFF2-40B4-BE49-F238E27FC236}">
                <a16:creationId xmlns:a16="http://schemas.microsoft.com/office/drawing/2014/main" id="{F7E03958-D704-48D7-BC4A-1F7BC3CB6E4B}"/>
              </a:ext>
            </a:extLst>
          </p:cNvPr>
          <p:cNvSpPr>
            <a:spLocks noGrp="1"/>
          </p:cNvSpPr>
          <p:nvPr>
            <p:ph type="body" sz="quarter" idx="13"/>
          </p:nvPr>
        </p:nvSpPr>
        <p:spPr>
          <a:xfrm>
            <a:off x="152400" y="846142"/>
            <a:ext cx="8983665" cy="5591175"/>
          </a:xfrm>
        </p:spPr>
        <p:txBody>
          <a:bodyPr>
            <a:normAutofit lnSpcReduction="10000"/>
          </a:bodyPr>
          <a:lstStyle/>
          <a:p>
            <a:pPr>
              <a:buFont typeface="Wingdings" panose="05000000000000000000" pitchFamily="2" charset="2"/>
              <a:buChar char="q"/>
            </a:pPr>
            <a:r>
              <a:rPr lang="en-AU" b="1" dirty="0"/>
              <a:t>Open access </a:t>
            </a:r>
            <a:r>
              <a:rPr lang="en-AU" dirty="0"/>
              <a:t>journals produced by scientific community are becoming increasingly popular</a:t>
            </a:r>
          </a:p>
          <a:p>
            <a:pPr>
              <a:buFont typeface="Wingdings" panose="05000000000000000000" pitchFamily="2" charset="2"/>
              <a:buChar char="q"/>
            </a:pPr>
            <a:endParaRPr lang="en-AU" dirty="0"/>
          </a:p>
          <a:p>
            <a:pPr>
              <a:buFont typeface="Wingdings" panose="05000000000000000000" pitchFamily="2" charset="2"/>
              <a:buChar char="q"/>
            </a:pPr>
            <a:r>
              <a:rPr lang="en-AU" b="1" dirty="0">
                <a:solidFill>
                  <a:srgbClr val="0070C0"/>
                </a:solidFill>
              </a:rPr>
              <a:t>Google Scholar </a:t>
            </a:r>
            <a:r>
              <a:rPr lang="en-AU" dirty="0">
                <a:solidFill>
                  <a:srgbClr val="0070C0"/>
                </a:solidFill>
              </a:rPr>
              <a:t>offers wide and extensive access to numerous articles via- </a:t>
            </a:r>
          </a:p>
          <a:p>
            <a:pPr algn="ctr">
              <a:buFont typeface="Wingdings" panose="05000000000000000000" pitchFamily="2" charset="2"/>
              <a:buChar char="Ø"/>
            </a:pPr>
            <a:r>
              <a:rPr lang="en-AU" dirty="0">
                <a:solidFill>
                  <a:srgbClr val="0070C0"/>
                </a:solidFill>
              </a:rPr>
              <a:t>http://scholar.google.com/ </a:t>
            </a:r>
          </a:p>
          <a:p>
            <a:pPr algn="just">
              <a:buFont typeface="Wingdings" panose="05000000000000000000" pitchFamily="2" charset="2"/>
              <a:buChar char="q"/>
            </a:pPr>
            <a:endParaRPr lang="en-AU" dirty="0"/>
          </a:p>
          <a:p>
            <a:pPr algn="just">
              <a:buFont typeface="Wingdings" panose="05000000000000000000" pitchFamily="2" charset="2"/>
              <a:buChar char="q"/>
            </a:pPr>
            <a:r>
              <a:rPr lang="en-AU" b="1" dirty="0"/>
              <a:t> Journal database</a:t>
            </a:r>
            <a:r>
              <a:rPr lang="en-AU" dirty="0"/>
              <a:t>: </a:t>
            </a:r>
          </a:p>
          <a:p>
            <a:pPr lvl="5" algn="just">
              <a:buFont typeface="Wingdings" panose="05000000000000000000" pitchFamily="2" charset="2"/>
              <a:buChar char="Ø"/>
            </a:pPr>
            <a:r>
              <a:rPr lang="en-AU" sz="2400" dirty="0"/>
              <a:t> ISI (http://mjl.clarivate.com/) </a:t>
            </a:r>
          </a:p>
          <a:p>
            <a:pPr lvl="5" algn="just">
              <a:buFont typeface="Wingdings" panose="05000000000000000000" pitchFamily="2" charset="2"/>
              <a:buChar char="Ø"/>
            </a:pPr>
            <a:r>
              <a:rPr lang="en-AU" sz="2400" dirty="0"/>
              <a:t>Scopus (www.scopus.com)</a:t>
            </a:r>
          </a:p>
          <a:p>
            <a:pPr algn="just">
              <a:buFont typeface="Wingdings" panose="05000000000000000000" pitchFamily="2" charset="2"/>
              <a:buChar char="q"/>
            </a:pPr>
            <a:r>
              <a:rPr lang="en-AU" b="1" dirty="0">
                <a:solidFill>
                  <a:srgbClr val="0070C0"/>
                </a:solidFill>
              </a:rPr>
              <a:t> Patents: </a:t>
            </a:r>
          </a:p>
          <a:p>
            <a:pPr lvl="5" algn="just">
              <a:buFont typeface="Wingdings" panose="05000000000000000000" pitchFamily="2" charset="2"/>
              <a:buChar char="Ø"/>
            </a:pPr>
            <a:r>
              <a:rPr lang="en-AU" sz="2400" dirty="0">
                <a:solidFill>
                  <a:srgbClr val="0070C0"/>
                </a:solidFill>
              </a:rPr>
              <a:t> http://www.uspto.gov/</a:t>
            </a:r>
          </a:p>
          <a:p>
            <a:pPr algn="just">
              <a:buFont typeface="Wingdings" panose="05000000000000000000" pitchFamily="2" charset="2"/>
              <a:buChar char="q"/>
            </a:pPr>
            <a:r>
              <a:rPr lang="en-AU" dirty="0"/>
              <a:t> </a:t>
            </a:r>
            <a:r>
              <a:rPr lang="en-AU" b="1" dirty="0"/>
              <a:t>PCT Applications:</a:t>
            </a:r>
          </a:p>
          <a:p>
            <a:pPr lvl="5" algn="just">
              <a:buFont typeface="Wingdings" panose="05000000000000000000" pitchFamily="2" charset="2"/>
              <a:buChar char="Ø"/>
            </a:pPr>
            <a:r>
              <a:rPr lang="en-AU" sz="2400" dirty="0"/>
              <a:t> http://www.wipo.int/pctdb/en/</a:t>
            </a:r>
          </a:p>
          <a:p>
            <a:pPr>
              <a:lnSpc>
                <a:spcPct val="170000"/>
              </a:lnSpc>
            </a:pPr>
            <a:endParaRPr lang="en-AU" dirty="0"/>
          </a:p>
          <a:p>
            <a:endParaRPr lang="en-US" dirty="0"/>
          </a:p>
        </p:txBody>
      </p:sp>
      <p:sp>
        <p:nvSpPr>
          <p:cNvPr id="4" name="Date Placeholder 3">
            <a:extLst>
              <a:ext uri="{FF2B5EF4-FFF2-40B4-BE49-F238E27FC236}">
                <a16:creationId xmlns:a16="http://schemas.microsoft.com/office/drawing/2014/main" id="{9BCFD6A9-079F-4921-B5D1-91CF739AC054}"/>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E0F4B2C4-F587-418C-91B7-4258A183499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5FCA97E-E007-480F-A325-F0E57D02A598}"/>
              </a:ext>
            </a:extLst>
          </p:cNvPr>
          <p:cNvSpPr>
            <a:spLocks noGrp="1"/>
          </p:cNvSpPr>
          <p:nvPr>
            <p:ph type="sldNum" sz="quarter" idx="14"/>
          </p:nvPr>
        </p:nvSpPr>
        <p:spPr/>
        <p:txBody>
          <a:bodyPr/>
          <a:lstStyle/>
          <a:p>
            <a:pPr>
              <a:defRPr/>
            </a:pPr>
            <a:fld id="{A4D7D840-3C4D-4535-9FCE-221E1C945AAA}" type="slidenum">
              <a:rPr lang="en-US" smtClean="0"/>
              <a:pPr>
                <a:defRPr/>
              </a:pPr>
              <a:t>13</a:t>
            </a:fld>
            <a:endParaRPr lang="en-US"/>
          </a:p>
        </p:txBody>
      </p:sp>
    </p:spTree>
    <p:extLst>
      <p:ext uri="{BB962C8B-B14F-4D97-AF65-F5344CB8AC3E}">
        <p14:creationId xmlns:p14="http://schemas.microsoft.com/office/powerpoint/2010/main" val="240880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853E76-098E-46CA-8FB9-970B4A5BE273}"/>
              </a:ext>
            </a:extLst>
          </p:cNvPr>
          <p:cNvSpPr>
            <a:spLocks noGrp="1"/>
          </p:cNvSpPr>
          <p:nvPr>
            <p:ph type="body" sz="quarter" idx="12"/>
          </p:nvPr>
        </p:nvSpPr>
        <p:spPr/>
        <p:txBody>
          <a:bodyPr/>
          <a:lstStyle/>
          <a:p>
            <a:r>
              <a:rPr lang="en-AU" cap="none" dirty="0">
                <a:solidFill>
                  <a:srgbClr val="FF0000"/>
                </a:solidFill>
              </a:rPr>
              <a:t>Reliability of Sources</a:t>
            </a:r>
          </a:p>
        </p:txBody>
      </p:sp>
      <p:sp>
        <p:nvSpPr>
          <p:cNvPr id="3" name="Text Placeholder 2">
            <a:extLst>
              <a:ext uri="{FF2B5EF4-FFF2-40B4-BE49-F238E27FC236}">
                <a16:creationId xmlns:a16="http://schemas.microsoft.com/office/drawing/2014/main" id="{F2B01517-3C42-4D7B-9AF3-96D9CCA0935D}"/>
              </a:ext>
            </a:extLst>
          </p:cNvPr>
          <p:cNvSpPr>
            <a:spLocks noGrp="1"/>
          </p:cNvSpPr>
          <p:nvPr>
            <p:ph type="body" sz="quarter" idx="13"/>
          </p:nvPr>
        </p:nvSpPr>
        <p:spPr>
          <a:xfrm>
            <a:off x="152400" y="846142"/>
            <a:ext cx="8983665" cy="5591175"/>
          </a:xfrm>
        </p:spPr>
        <p:txBody>
          <a:bodyPr>
            <a:normAutofit lnSpcReduction="10000"/>
          </a:bodyPr>
          <a:lstStyle/>
          <a:p>
            <a:pPr marL="457200" indent="-457200">
              <a:spcAft>
                <a:spcPts val="1800"/>
              </a:spcAft>
              <a:buFont typeface="Wingdings" panose="05000000000000000000" pitchFamily="2" charset="2"/>
              <a:buChar char="q"/>
            </a:pPr>
            <a:r>
              <a:rPr lang="en-AU" sz="2800" dirty="0"/>
              <a:t>Is it coming from a prestigious journal? </a:t>
            </a:r>
          </a:p>
          <a:p>
            <a:pPr marL="457200" indent="-457200">
              <a:spcAft>
                <a:spcPts val="1800"/>
              </a:spcAft>
              <a:buFont typeface="Wingdings" panose="05000000000000000000" pitchFamily="2" charset="2"/>
              <a:buChar char="q"/>
            </a:pPr>
            <a:r>
              <a:rPr lang="en-AU" sz="2800" dirty="0">
                <a:solidFill>
                  <a:srgbClr val="0070C0"/>
                </a:solidFill>
              </a:rPr>
              <a:t>Was it presented in a serious peer-reviewed conference? </a:t>
            </a:r>
          </a:p>
          <a:p>
            <a:pPr marL="457200" indent="-457200">
              <a:spcAft>
                <a:spcPts val="1800"/>
              </a:spcAft>
              <a:buFont typeface="Wingdings" panose="05000000000000000000" pitchFamily="2" charset="2"/>
              <a:buChar char="q"/>
            </a:pPr>
            <a:r>
              <a:rPr lang="en-AU" sz="2800" dirty="0"/>
              <a:t>Are there other related references? </a:t>
            </a:r>
          </a:p>
          <a:p>
            <a:pPr marL="914400" lvl="1" indent="-457200">
              <a:spcAft>
                <a:spcPts val="1800"/>
              </a:spcAft>
              <a:buFont typeface="Wingdings" panose="05000000000000000000" pitchFamily="2" charset="2"/>
              <a:buChar char="Ø"/>
            </a:pPr>
            <a:r>
              <a:rPr lang="en-AU" sz="2800" dirty="0"/>
              <a:t>Is it from a recognized group? </a:t>
            </a:r>
          </a:p>
          <a:p>
            <a:pPr marL="457200" indent="-457200">
              <a:spcAft>
                <a:spcPts val="1800"/>
              </a:spcAft>
              <a:buFont typeface="Wingdings" panose="05000000000000000000" pitchFamily="2" charset="2"/>
              <a:buChar char="q"/>
            </a:pPr>
            <a:r>
              <a:rPr lang="en-AU" sz="2800" dirty="0">
                <a:solidFill>
                  <a:srgbClr val="0070C0"/>
                </a:solidFill>
              </a:rPr>
              <a:t>Use Wikipedia with caution </a:t>
            </a:r>
          </a:p>
          <a:p>
            <a:pPr marL="914400" lvl="1" indent="-457200">
              <a:spcAft>
                <a:spcPts val="1800"/>
              </a:spcAft>
              <a:buFont typeface="Wingdings" panose="05000000000000000000" pitchFamily="2" charset="2"/>
              <a:buChar char="Ø"/>
            </a:pPr>
            <a:r>
              <a:rPr lang="en-AU" sz="2800" dirty="0">
                <a:solidFill>
                  <a:srgbClr val="0070C0"/>
                </a:solidFill>
              </a:rPr>
              <a:t>A good starting point to get a general idea </a:t>
            </a:r>
          </a:p>
          <a:p>
            <a:pPr marL="914400" lvl="1" indent="-457200">
              <a:spcAft>
                <a:spcPts val="1800"/>
              </a:spcAft>
              <a:buFont typeface="Wingdings" panose="05000000000000000000" pitchFamily="2" charset="2"/>
              <a:buChar char="Ø"/>
            </a:pPr>
            <a:r>
              <a:rPr lang="en-AU" sz="2800" dirty="0"/>
              <a:t>But then seek more reliable and identified sources.</a:t>
            </a:r>
          </a:p>
          <a:p>
            <a:pPr marL="914400" lvl="1" indent="-457200">
              <a:spcAft>
                <a:spcPts val="1800"/>
              </a:spcAft>
              <a:buFont typeface="Wingdings" panose="05000000000000000000" pitchFamily="2" charset="2"/>
              <a:buChar char="Ø"/>
            </a:pPr>
            <a:r>
              <a:rPr lang="en-AU" sz="2800" dirty="0">
                <a:highlight>
                  <a:srgbClr val="FFFF00"/>
                </a:highlight>
              </a:rPr>
              <a:t>SEC:L</a:t>
            </a:r>
          </a:p>
          <a:p>
            <a:pPr marL="0" indent="0">
              <a:buNone/>
            </a:pPr>
            <a:endParaRPr lang="en-US" dirty="0">
              <a:solidFill>
                <a:srgbClr val="0070C0"/>
              </a:solidFill>
            </a:endParaRPr>
          </a:p>
        </p:txBody>
      </p:sp>
      <p:sp>
        <p:nvSpPr>
          <p:cNvPr id="4" name="Date Placeholder 3">
            <a:extLst>
              <a:ext uri="{FF2B5EF4-FFF2-40B4-BE49-F238E27FC236}">
                <a16:creationId xmlns:a16="http://schemas.microsoft.com/office/drawing/2014/main" id="{9204FC0E-9CF2-4409-A571-BB030636BC1E}"/>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5BDC6A75-E6B3-49E5-A9DE-345BCCB939F8}"/>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13CB30D2-7774-4881-AF6E-50772C2328A5}"/>
              </a:ext>
            </a:extLst>
          </p:cNvPr>
          <p:cNvSpPr>
            <a:spLocks noGrp="1"/>
          </p:cNvSpPr>
          <p:nvPr>
            <p:ph type="sldNum" sz="quarter" idx="14"/>
          </p:nvPr>
        </p:nvSpPr>
        <p:spPr/>
        <p:txBody>
          <a:bodyPr/>
          <a:lstStyle/>
          <a:p>
            <a:pPr>
              <a:defRPr/>
            </a:pPr>
            <a:fld id="{A4D7D840-3C4D-4535-9FCE-221E1C945AAA}" type="slidenum">
              <a:rPr lang="en-US" smtClean="0"/>
              <a:pPr>
                <a:defRPr/>
              </a:pPr>
              <a:t>14</a:t>
            </a:fld>
            <a:endParaRPr lang="en-US"/>
          </a:p>
        </p:txBody>
      </p:sp>
    </p:spTree>
    <p:extLst>
      <p:ext uri="{BB962C8B-B14F-4D97-AF65-F5344CB8AC3E}">
        <p14:creationId xmlns:p14="http://schemas.microsoft.com/office/powerpoint/2010/main" val="350426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4112F2-BD77-462A-AAC6-0F035CF950E6}"/>
              </a:ext>
            </a:extLst>
          </p:cNvPr>
          <p:cNvSpPr>
            <a:spLocks noGrp="1"/>
          </p:cNvSpPr>
          <p:nvPr>
            <p:ph type="body" sz="quarter" idx="12"/>
          </p:nvPr>
        </p:nvSpPr>
        <p:spPr/>
        <p:txBody>
          <a:bodyPr/>
          <a:lstStyle/>
          <a:p>
            <a:r>
              <a:rPr lang="en-AU" cap="none" dirty="0">
                <a:solidFill>
                  <a:srgbClr val="FF0000"/>
                </a:solidFill>
              </a:rPr>
              <a:t>Steps of Literature Review</a:t>
            </a:r>
          </a:p>
        </p:txBody>
      </p:sp>
      <p:sp>
        <p:nvSpPr>
          <p:cNvPr id="3" name="Text Placeholder 2">
            <a:extLst>
              <a:ext uri="{FF2B5EF4-FFF2-40B4-BE49-F238E27FC236}">
                <a16:creationId xmlns:a16="http://schemas.microsoft.com/office/drawing/2014/main" id="{112EA8F8-AEF5-4810-A629-85E8D6FA05BD}"/>
              </a:ext>
            </a:extLst>
          </p:cNvPr>
          <p:cNvSpPr>
            <a:spLocks noGrp="1"/>
          </p:cNvSpPr>
          <p:nvPr>
            <p:ph type="body" sz="quarter" idx="13"/>
          </p:nvPr>
        </p:nvSpPr>
        <p:spPr>
          <a:xfrm>
            <a:off x="228600" y="846142"/>
            <a:ext cx="8907465" cy="5591175"/>
          </a:xfrm>
        </p:spPr>
        <p:txBody>
          <a:bodyPr>
            <a:normAutofit/>
          </a:bodyPr>
          <a:lstStyle/>
          <a:p>
            <a:pPr marL="514350" indent="-514350">
              <a:spcAft>
                <a:spcPts val="1200"/>
              </a:spcAft>
              <a:buFont typeface="+mj-lt"/>
              <a:buAutoNum type="arabicPeriod"/>
            </a:pPr>
            <a:r>
              <a:rPr lang="en-AU" sz="2800" dirty="0"/>
              <a:t>Key word searching</a:t>
            </a:r>
          </a:p>
          <a:p>
            <a:pPr marL="514350" indent="-514350">
              <a:spcAft>
                <a:spcPts val="1200"/>
              </a:spcAft>
              <a:buAutoNum type="arabicPeriod" startAt="2"/>
            </a:pPr>
            <a:r>
              <a:rPr lang="en-AU" sz="2800" dirty="0">
                <a:solidFill>
                  <a:srgbClr val="0070C0"/>
                </a:solidFill>
              </a:rPr>
              <a:t>Selection of relevant papers (partly influenced    by </a:t>
            </a:r>
          </a:p>
          <a:p>
            <a:pPr marL="0" indent="0">
              <a:spcAft>
                <a:spcPts val="1200"/>
              </a:spcAft>
              <a:buNone/>
            </a:pPr>
            <a:r>
              <a:rPr lang="en-AU" sz="2800" dirty="0">
                <a:solidFill>
                  <a:srgbClr val="0070C0"/>
                </a:solidFill>
              </a:rPr>
              <a:t>       publication date) </a:t>
            </a:r>
          </a:p>
          <a:p>
            <a:pPr marL="0" indent="0">
              <a:spcAft>
                <a:spcPts val="1200"/>
              </a:spcAft>
              <a:buNone/>
            </a:pPr>
            <a:r>
              <a:rPr lang="en-AU" sz="2800" dirty="0"/>
              <a:t>3.   Review of paper abstracts for relevance </a:t>
            </a:r>
          </a:p>
          <a:p>
            <a:pPr marL="0" indent="0">
              <a:spcAft>
                <a:spcPts val="1200"/>
              </a:spcAft>
              <a:buNone/>
            </a:pPr>
            <a:r>
              <a:rPr lang="en-AU" sz="2800" dirty="0"/>
              <a:t>4.   </a:t>
            </a:r>
            <a:r>
              <a:rPr lang="en-AU" sz="2800" dirty="0">
                <a:solidFill>
                  <a:srgbClr val="0070C0"/>
                </a:solidFill>
              </a:rPr>
              <a:t>Review of the complete papers of relevance </a:t>
            </a:r>
          </a:p>
          <a:p>
            <a:pPr marL="514350" indent="-514350">
              <a:spcAft>
                <a:spcPts val="1200"/>
              </a:spcAft>
              <a:buAutoNum type="arabicPeriod" startAt="5"/>
            </a:pPr>
            <a:r>
              <a:rPr lang="en-AU" sz="2800" dirty="0"/>
              <a:t>Critical analysis of the results as they apply to the new </a:t>
            </a:r>
          </a:p>
          <a:p>
            <a:pPr marL="0" indent="0">
              <a:spcAft>
                <a:spcPts val="1200"/>
              </a:spcAft>
              <a:buNone/>
            </a:pPr>
            <a:r>
              <a:rPr lang="en-AU" sz="2800" dirty="0"/>
              <a:t>      research project </a:t>
            </a:r>
          </a:p>
          <a:p>
            <a:pPr marL="0" indent="0">
              <a:spcAft>
                <a:spcPts val="1200"/>
              </a:spcAft>
              <a:buNone/>
            </a:pPr>
            <a:endParaRPr lang="en-US" sz="2800" dirty="0">
              <a:highlight>
                <a:srgbClr val="FFFF00"/>
              </a:highlight>
            </a:endParaRPr>
          </a:p>
        </p:txBody>
      </p:sp>
      <p:sp>
        <p:nvSpPr>
          <p:cNvPr id="4" name="Date Placeholder 3">
            <a:extLst>
              <a:ext uri="{FF2B5EF4-FFF2-40B4-BE49-F238E27FC236}">
                <a16:creationId xmlns:a16="http://schemas.microsoft.com/office/drawing/2014/main" id="{C9F95F85-60C0-45B3-816A-37F4FC8791B5}"/>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F0BEF681-CAE7-4897-AE27-13D6478EB14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AB21FCA-F3C0-4217-B650-51FC11F431DA}"/>
              </a:ext>
            </a:extLst>
          </p:cNvPr>
          <p:cNvSpPr>
            <a:spLocks noGrp="1"/>
          </p:cNvSpPr>
          <p:nvPr>
            <p:ph type="sldNum" sz="quarter" idx="14"/>
          </p:nvPr>
        </p:nvSpPr>
        <p:spPr/>
        <p:txBody>
          <a:bodyPr/>
          <a:lstStyle/>
          <a:p>
            <a:pPr>
              <a:defRPr/>
            </a:pPr>
            <a:fld id="{A4D7D840-3C4D-4535-9FCE-221E1C945AAA}" type="slidenum">
              <a:rPr lang="en-US" smtClean="0"/>
              <a:pPr>
                <a:defRPr/>
              </a:pPr>
              <a:t>15</a:t>
            </a:fld>
            <a:endParaRPr lang="en-US"/>
          </a:p>
        </p:txBody>
      </p:sp>
    </p:spTree>
    <p:extLst>
      <p:ext uri="{BB962C8B-B14F-4D97-AF65-F5344CB8AC3E}">
        <p14:creationId xmlns:p14="http://schemas.microsoft.com/office/powerpoint/2010/main" val="348201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E119E2-06B5-4CDA-A449-5CDB187DEF60}"/>
              </a:ext>
            </a:extLst>
          </p:cNvPr>
          <p:cNvSpPr>
            <a:spLocks noGrp="1"/>
          </p:cNvSpPr>
          <p:nvPr>
            <p:ph type="body" sz="quarter" idx="12"/>
          </p:nvPr>
        </p:nvSpPr>
        <p:spPr/>
        <p:txBody>
          <a:bodyPr/>
          <a:lstStyle/>
          <a:p>
            <a:r>
              <a:rPr lang="en-AU" cap="none" dirty="0">
                <a:solidFill>
                  <a:srgbClr val="FF0000"/>
                </a:solidFill>
              </a:rPr>
              <a:t>Key Words</a:t>
            </a:r>
          </a:p>
        </p:txBody>
      </p:sp>
      <p:sp>
        <p:nvSpPr>
          <p:cNvPr id="3" name="Text Placeholder 2">
            <a:extLst>
              <a:ext uri="{FF2B5EF4-FFF2-40B4-BE49-F238E27FC236}">
                <a16:creationId xmlns:a16="http://schemas.microsoft.com/office/drawing/2014/main" id="{890248DC-5CF1-414B-909E-B7D9B7769AF4}"/>
              </a:ext>
            </a:extLst>
          </p:cNvPr>
          <p:cNvSpPr>
            <a:spLocks noGrp="1"/>
          </p:cNvSpPr>
          <p:nvPr>
            <p:ph type="body" sz="quarter" idx="13"/>
          </p:nvPr>
        </p:nvSpPr>
        <p:spPr>
          <a:xfrm>
            <a:off x="152400" y="846142"/>
            <a:ext cx="8983665" cy="5591175"/>
          </a:xfrm>
        </p:spPr>
        <p:txBody>
          <a:bodyPr/>
          <a:lstStyle/>
          <a:p>
            <a:pPr marL="457200" indent="-457200" algn="just">
              <a:buFont typeface="Wingdings" panose="05000000000000000000" pitchFamily="2" charset="2"/>
              <a:buChar char="q"/>
            </a:pPr>
            <a:r>
              <a:rPr lang="en-AU" sz="2800" dirty="0"/>
              <a:t>These are individual words and phrases which describe the topic you are studying. Selecting good key words is very important </a:t>
            </a:r>
          </a:p>
          <a:p>
            <a:pPr marL="457200" indent="-457200" algn="just">
              <a:buFont typeface="Wingdings" panose="05000000000000000000" pitchFamily="2" charset="2"/>
              <a:buChar char="q"/>
            </a:pPr>
            <a:endParaRPr lang="en-AU" sz="2800" dirty="0">
              <a:solidFill>
                <a:srgbClr val="00B050"/>
              </a:solidFill>
            </a:endParaRPr>
          </a:p>
          <a:p>
            <a:pPr marL="914400" lvl="1" indent="-457200" algn="just">
              <a:buFont typeface="Wingdings" panose="05000000000000000000" pitchFamily="2" charset="2"/>
              <a:buChar char="Ø"/>
            </a:pPr>
            <a:r>
              <a:rPr lang="en-AU" dirty="0">
                <a:solidFill>
                  <a:srgbClr val="0070C0"/>
                </a:solidFill>
              </a:rPr>
              <a:t>if too limited, you may overlook relevant literature </a:t>
            </a:r>
          </a:p>
          <a:p>
            <a:pPr marL="914400" lvl="1" indent="-457200" algn="just">
              <a:buFont typeface="Wingdings" panose="05000000000000000000" pitchFamily="2" charset="2"/>
              <a:buChar char="Ø"/>
            </a:pPr>
            <a:r>
              <a:rPr lang="en-AU" dirty="0">
                <a:solidFill>
                  <a:srgbClr val="0070C0"/>
                </a:solidFill>
              </a:rPr>
              <a:t>if too broad, you may spend time locating and reviewing literature with little relation to your topic</a:t>
            </a:r>
          </a:p>
          <a:p>
            <a:pPr marL="914400" lvl="1" indent="-457200" algn="just">
              <a:buFont typeface="Wingdings" panose="05000000000000000000" pitchFamily="2" charset="2"/>
              <a:buChar char="Ø"/>
            </a:pPr>
            <a:endParaRPr lang="en-AU" dirty="0">
              <a:solidFill>
                <a:srgbClr val="0070C0"/>
              </a:solidFill>
            </a:endParaRPr>
          </a:p>
          <a:p>
            <a:pPr marL="457200" indent="-457200" algn="just">
              <a:buFont typeface="Wingdings" panose="05000000000000000000" pitchFamily="2" charset="2"/>
              <a:buChar char="q"/>
            </a:pPr>
            <a:r>
              <a:rPr lang="en-AU" sz="2800" dirty="0"/>
              <a:t>Start with broad key words, then narrow to a more confined list </a:t>
            </a:r>
          </a:p>
          <a:p>
            <a:endParaRPr lang="en-US" dirty="0"/>
          </a:p>
        </p:txBody>
      </p:sp>
      <p:sp>
        <p:nvSpPr>
          <p:cNvPr id="4" name="Date Placeholder 3">
            <a:extLst>
              <a:ext uri="{FF2B5EF4-FFF2-40B4-BE49-F238E27FC236}">
                <a16:creationId xmlns:a16="http://schemas.microsoft.com/office/drawing/2014/main" id="{08972D3E-CD4B-41B9-8A96-3BDE8E6C54F8}"/>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192B2ED1-A0E3-4561-8B61-52238B92EB8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C67119FE-4155-4A63-B1DD-F99C3CF1E768}"/>
              </a:ext>
            </a:extLst>
          </p:cNvPr>
          <p:cNvSpPr>
            <a:spLocks noGrp="1"/>
          </p:cNvSpPr>
          <p:nvPr>
            <p:ph type="sldNum" sz="quarter" idx="14"/>
          </p:nvPr>
        </p:nvSpPr>
        <p:spPr/>
        <p:txBody>
          <a:bodyPr/>
          <a:lstStyle/>
          <a:p>
            <a:pPr>
              <a:defRPr/>
            </a:pPr>
            <a:fld id="{A4D7D840-3C4D-4535-9FCE-221E1C945AAA}" type="slidenum">
              <a:rPr lang="en-US" smtClean="0"/>
              <a:pPr>
                <a:defRPr/>
              </a:pPr>
              <a:t>16</a:t>
            </a:fld>
            <a:endParaRPr lang="en-US"/>
          </a:p>
        </p:txBody>
      </p:sp>
    </p:spTree>
    <p:extLst>
      <p:ext uri="{BB962C8B-B14F-4D97-AF65-F5344CB8AC3E}">
        <p14:creationId xmlns:p14="http://schemas.microsoft.com/office/powerpoint/2010/main" val="17401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B2C3BF-F0EE-4575-BFED-B4A449DD7C6F}"/>
              </a:ext>
            </a:extLst>
          </p:cNvPr>
          <p:cNvSpPr>
            <a:spLocks noGrp="1"/>
          </p:cNvSpPr>
          <p:nvPr>
            <p:ph type="body" sz="quarter" idx="12"/>
          </p:nvPr>
        </p:nvSpPr>
        <p:spPr/>
        <p:txBody>
          <a:bodyPr/>
          <a:lstStyle/>
          <a:p>
            <a:r>
              <a:rPr lang="en-AU" cap="none" dirty="0">
                <a:solidFill>
                  <a:srgbClr val="FF0000"/>
                </a:solidFill>
              </a:rPr>
              <a:t>Key Words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6A50A4A1-17E0-4510-97DA-3B4F1F721A78}"/>
              </a:ext>
            </a:extLst>
          </p:cNvPr>
          <p:cNvSpPr>
            <a:spLocks noGrp="1"/>
          </p:cNvSpPr>
          <p:nvPr>
            <p:ph type="body" sz="quarter" idx="13"/>
          </p:nvPr>
        </p:nvSpPr>
        <p:spPr>
          <a:xfrm>
            <a:off x="152399" y="846142"/>
            <a:ext cx="8839201" cy="5591175"/>
          </a:xfrm>
        </p:spPr>
        <p:txBody>
          <a:bodyPr/>
          <a:lstStyle/>
          <a:p>
            <a:pPr marL="457200" indent="-457200" algn="just">
              <a:buFont typeface="Wingdings" panose="05000000000000000000" pitchFamily="2" charset="2"/>
              <a:buChar char="q"/>
            </a:pPr>
            <a:r>
              <a:rPr lang="en-AU" sz="2800" dirty="0"/>
              <a:t>Focus on key words and phrases which define the topic </a:t>
            </a:r>
          </a:p>
          <a:p>
            <a:pPr marL="914400" lvl="1" indent="-457200" algn="just">
              <a:buFont typeface="Wingdings" panose="05000000000000000000" pitchFamily="2" charset="2"/>
              <a:buChar char="Ø"/>
            </a:pPr>
            <a:r>
              <a:rPr lang="en-AU" sz="2800" dirty="0">
                <a:solidFill>
                  <a:srgbClr val="7030A0"/>
                </a:solidFill>
              </a:rPr>
              <a:t>includes words relevant to the problem, objectives, conceptual framework and methods or procedures. </a:t>
            </a:r>
          </a:p>
          <a:p>
            <a:pPr marL="457200" indent="-457200" algn="just">
              <a:spcBef>
                <a:spcPts val="600"/>
              </a:spcBef>
              <a:buFont typeface="Wingdings" panose="05000000000000000000" pitchFamily="2" charset="2"/>
              <a:buChar char="q"/>
            </a:pPr>
            <a:endParaRPr lang="en-AU" dirty="0"/>
          </a:p>
          <a:p>
            <a:pPr marL="457200" indent="-457200" algn="just">
              <a:spcBef>
                <a:spcPts val="600"/>
              </a:spcBef>
              <a:buFont typeface="Wingdings" panose="05000000000000000000" pitchFamily="2" charset="2"/>
              <a:buChar char="q"/>
            </a:pPr>
            <a:r>
              <a:rPr lang="en-AU" sz="2800" dirty="0"/>
              <a:t>If you are not yet very familiar with the subject, try to identify first review papers (or even books) that give a general overview of the topic. Then turn to journal articles and then to conference papers. </a:t>
            </a:r>
          </a:p>
          <a:p>
            <a:pPr marL="457200" indent="-457200" algn="just">
              <a:buFont typeface="Wingdings" panose="05000000000000000000" pitchFamily="2" charset="2"/>
              <a:buChar char="q"/>
            </a:pPr>
            <a:endParaRPr lang="en-AU" dirty="0"/>
          </a:p>
          <a:p>
            <a:pPr marL="457200" indent="-457200" algn="just">
              <a:spcBef>
                <a:spcPts val="1200"/>
              </a:spcBef>
              <a:buFont typeface="Wingdings" panose="05000000000000000000" pitchFamily="2" charset="2"/>
              <a:buChar char="q"/>
            </a:pPr>
            <a:r>
              <a:rPr lang="en-AU" sz="2800" dirty="0">
                <a:solidFill>
                  <a:srgbClr val="7030A0"/>
                </a:solidFill>
              </a:rPr>
              <a:t>Try to select a set of 40 – 50 articles in order to help you get a first view of the topic. </a:t>
            </a:r>
          </a:p>
          <a:p>
            <a:pPr algn="just"/>
            <a:endParaRPr lang="en-US" dirty="0"/>
          </a:p>
        </p:txBody>
      </p:sp>
      <p:sp>
        <p:nvSpPr>
          <p:cNvPr id="4" name="Date Placeholder 3">
            <a:extLst>
              <a:ext uri="{FF2B5EF4-FFF2-40B4-BE49-F238E27FC236}">
                <a16:creationId xmlns:a16="http://schemas.microsoft.com/office/drawing/2014/main" id="{A6C857A2-A53A-41A9-917B-9FAD4A75827D}"/>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A6FAB2F5-73AB-48FC-8034-0D8EF7A061F0}"/>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F21000D-9C2B-4BF1-AB61-292029905D57}"/>
              </a:ext>
            </a:extLst>
          </p:cNvPr>
          <p:cNvSpPr>
            <a:spLocks noGrp="1"/>
          </p:cNvSpPr>
          <p:nvPr>
            <p:ph type="sldNum" sz="quarter" idx="14"/>
          </p:nvPr>
        </p:nvSpPr>
        <p:spPr/>
        <p:txBody>
          <a:bodyPr/>
          <a:lstStyle/>
          <a:p>
            <a:pPr>
              <a:defRPr/>
            </a:pPr>
            <a:fld id="{A4D7D840-3C4D-4535-9FCE-221E1C945AAA}" type="slidenum">
              <a:rPr lang="en-US" smtClean="0"/>
              <a:pPr>
                <a:defRPr/>
              </a:pPr>
              <a:t>17</a:t>
            </a:fld>
            <a:endParaRPr lang="en-US"/>
          </a:p>
        </p:txBody>
      </p:sp>
    </p:spTree>
    <p:extLst>
      <p:ext uri="{BB962C8B-B14F-4D97-AF65-F5344CB8AC3E}">
        <p14:creationId xmlns:p14="http://schemas.microsoft.com/office/powerpoint/2010/main" val="323538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CC20DE-2CFA-422C-87A5-0FDD746D375F}"/>
              </a:ext>
            </a:extLst>
          </p:cNvPr>
          <p:cNvSpPr>
            <a:spLocks noGrp="1"/>
          </p:cNvSpPr>
          <p:nvPr>
            <p:ph type="body" sz="quarter" idx="12"/>
          </p:nvPr>
        </p:nvSpPr>
        <p:spPr/>
        <p:txBody>
          <a:bodyPr/>
          <a:lstStyle/>
          <a:p>
            <a:r>
              <a:rPr lang="en-AU" cap="none" dirty="0">
                <a:solidFill>
                  <a:srgbClr val="FF0000"/>
                </a:solidFill>
              </a:rPr>
              <a:t>Reading</a:t>
            </a:r>
          </a:p>
        </p:txBody>
      </p:sp>
      <p:sp>
        <p:nvSpPr>
          <p:cNvPr id="3" name="Text Placeholder 2">
            <a:extLst>
              <a:ext uri="{FF2B5EF4-FFF2-40B4-BE49-F238E27FC236}">
                <a16:creationId xmlns:a16="http://schemas.microsoft.com/office/drawing/2014/main" id="{D9795014-6506-41AF-A47B-94AD300218BC}"/>
              </a:ext>
            </a:extLst>
          </p:cNvPr>
          <p:cNvSpPr>
            <a:spLocks noGrp="1"/>
          </p:cNvSpPr>
          <p:nvPr>
            <p:ph type="body" sz="quarter" idx="13"/>
          </p:nvPr>
        </p:nvSpPr>
        <p:spPr>
          <a:xfrm>
            <a:off x="152400" y="846142"/>
            <a:ext cx="8983665" cy="5591175"/>
          </a:xfrm>
        </p:spPr>
        <p:txBody>
          <a:bodyPr/>
          <a:lstStyle/>
          <a:p>
            <a:pPr marL="457200" indent="-457200">
              <a:buFont typeface="Wingdings" panose="05000000000000000000" pitchFamily="2" charset="2"/>
              <a:buChar char="q"/>
            </a:pPr>
            <a:r>
              <a:rPr lang="en-AU" sz="2600" dirty="0">
                <a:solidFill>
                  <a:srgbClr val="0070C0"/>
                </a:solidFill>
              </a:rPr>
              <a:t>It is often useful to start reading with the most recent publications. This allows: </a:t>
            </a:r>
          </a:p>
          <a:p>
            <a:pPr marL="971550" lvl="1" indent="-514350">
              <a:buFont typeface="+mj-lt"/>
              <a:buAutoNum type="arabicParenR"/>
            </a:pPr>
            <a:r>
              <a:rPr lang="en-AU" sz="2600" dirty="0"/>
              <a:t>Focusing more quickly on current knowledge, </a:t>
            </a:r>
          </a:p>
          <a:p>
            <a:pPr marL="971550" lvl="1" indent="-514350">
              <a:buFont typeface="+mj-lt"/>
              <a:buAutoNum type="arabicParenR"/>
            </a:pPr>
            <a:r>
              <a:rPr lang="en-AU" sz="2600" dirty="0"/>
              <a:t>Recent research often includes references to relevant earlier research </a:t>
            </a:r>
          </a:p>
          <a:p>
            <a:pPr marL="457200" indent="-457200">
              <a:buFont typeface="Wingdings" panose="05000000000000000000" pitchFamily="2" charset="2"/>
              <a:buChar char="q"/>
            </a:pPr>
            <a:r>
              <a:rPr lang="en-AU" sz="2600" dirty="0">
                <a:solidFill>
                  <a:srgbClr val="0070C0"/>
                </a:solidFill>
              </a:rPr>
              <a:t>Note the following in research articles: </a:t>
            </a:r>
          </a:p>
          <a:p>
            <a:pPr marL="914400" lvl="1" indent="-457200">
              <a:buFont typeface="Wingdings" panose="05000000000000000000" pitchFamily="2" charset="2"/>
              <a:buChar char="Ø"/>
            </a:pPr>
            <a:r>
              <a:rPr lang="en-AU" sz="2600" dirty="0"/>
              <a:t>The relevance of the article to their research project; </a:t>
            </a:r>
          </a:p>
          <a:p>
            <a:pPr marL="914400" lvl="1" indent="-457200">
              <a:buFont typeface="Wingdings" panose="05000000000000000000" pitchFamily="2" charset="2"/>
              <a:buChar char="Ø"/>
            </a:pPr>
            <a:r>
              <a:rPr lang="en-AU" sz="2600" dirty="0"/>
              <a:t>The research methods described in the article; </a:t>
            </a:r>
          </a:p>
          <a:p>
            <a:pPr marL="914400" lvl="1" indent="-457200">
              <a:buFont typeface="Wingdings" panose="05000000000000000000" pitchFamily="2" charset="2"/>
              <a:buChar char="Ø"/>
            </a:pPr>
            <a:r>
              <a:rPr lang="en-AU" sz="2600" dirty="0"/>
              <a:t>The conclusions reached at the end of the article; and </a:t>
            </a:r>
          </a:p>
          <a:p>
            <a:pPr marL="914400" lvl="1" indent="-457200">
              <a:buFont typeface="Wingdings" panose="05000000000000000000" pitchFamily="2" charset="2"/>
              <a:buChar char="Ø"/>
            </a:pPr>
            <a:r>
              <a:rPr lang="en-AU" sz="2600" dirty="0"/>
              <a:t>The relationship of the article to other publications. </a:t>
            </a:r>
          </a:p>
          <a:p>
            <a:pPr lvl="0" algn="just">
              <a:lnSpc>
                <a:spcPct val="150000"/>
              </a:lnSpc>
              <a:defRPr/>
            </a:pPr>
            <a:endParaRPr lang="en-AU" sz="2600" dirty="0"/>
          </a:p>
          <a:p>
            <a:endParaRPr lang="en-US" dirty="0"/>
          </a:p>
        </p:txBody>
      </p:sp>
      <p:sp>
        <p:nvSpPr>
          <p:cNvPr id="4" name="Date Placeholder 3">
            <a:extLst>
              <a:ext uri="{FF2B5EF4-FFF2-40B4-BE49-F238E27FC236}">
                <a16:creationId xmlns:a16="http://schemas.microsoft.com/office/drawing/2014/main" id="{6AC79122-5495-4ED3-88A9-2FEBCBE9D7C7}"/>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EE679D1E-28DF-4EB5-9730-BDC2867CBBA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FF9D24F5-2F73-49C6-9AD6-25739AE3EAED}"/>
              </a:ext>
            </a:extLst>
          </p:cNvPr>
          <p:cNvSpPr>
            <a:spLocks noGrp="1"/>
          </p:cNvSpPr>
          <p:nvPr>
            <p:ph type="sldNum" sz="quarter" idx="14"/>
          </p:nvPr>
        </p:nvSpPr>
        <p:spPr/>
        <p:txBody>
          <a:bodyPr/>
          <a:lstStyle/>
          <a:p>
            <a:pPr>
              <a:defRPr/>
            </a:pPr>
            <a:fld id="{A4D7D840-3C4D-4535-9FCE-221E1C945AAA}" type="slidenum">
              <a:rPr lang="en-US" smtClean="0"/>
              <a:pPr>
                <a:defRPr/>
              </a:pPr>
              <a:t>18</a:t>
            </a:fld>
            <a:endParaRPr lang="en-US"/>
          </a:p>
        </p:txBody>
      </p:sp>
    </p:spTree>
    <p:extLst>
      <p:ext uri="{BB962C8B-B14F-4D97-AF65-F5344CB8AC3E}">
        <p14:creationId xmlns:p14="http://schemas.microsoft.com/office/powerpoint/2010/main" val="165705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95B31C-A072-43DF-BCAC-AC309A94973A}"/>
              </a:ext>
            </a:extLst>
          </p:cNvPr>
          <p:cNvSpPr>
            <a:spLocks noGrp="1"/>
          </p:cNvSpPr>
          <p:nvPr>
            <p:ph type="body" sz="quarter" idx="12"/>
          </p:nvPr>
        </p:nvSpPr>
        <p:spPr/>
        <p:txBody>
          <a:bodyPr/>
          <a:lstStyle/>
          <a:p>
            <a:r>
              <a:rPr lang="en-AU" cap="none" dirty="0">
                <a:solidFill>
                  <a:srgbClr val="FF0000"/>
                </a:solidFill>
              </a:rPr>
              <a:t>Reading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A4A83E1D-5D6E-41B5-BC14-7824AD8F57C1}"/>
              </a:ext>
            </a:extLst>
          </p:cNvPr>
          <p:cNvSpPr>
            <a:spLocks noGrp="1"/>
          </p:cNvSpPr>
          <p:nvPr>
            <p:ph type="body" sz="quarter" idx="13"/>
          </p:nvPr>
        </p:nvSpPr>
        <p:spPr>
          <a:xfrm>
            <a:off x="152400" y="846142"/>
            <a:ext cx="8983665" cy="5591175"/>
          </a:xfrm>
        </p:spPr>
        <p:txBody>
          <a:bodyPr>
            <a:normAutofit/>
          </a:bodyPr>
          <a:lstStyle/>
          <a:p>
            <a:pPr marL="457200" indent="-457200">
              <a:spcBef>
                <a:spcPts val="600"/>
              </a:spcBef>
              <a:spcAft>
                <a:spcPts val="1800"/>
              </a:spcAft>
              <a:buFont typeface="Wingdings" panose="05000000000000000000" pitchFamily="2" charset="2"/>
              <a:buChar char="q"/>
            </a:pPr>
            <a:r>
              <a:rPr lang="en-AU" sz="2800" dirty="0"/>
              <a:t>Start elaborating a literature map, which gives you a visual picture of groupings of literature per subtopic. </a:t>
            </a:r>
          </a:p>
          <a:p>
            <a:pPr marL="457200" indent="-457200">
              <a:spcBef>
                <a:spcPts val="600"/>
              </a:spcBef>
              <a:spcAft>
                <a:spcPts val="1800"/>
              </a:spcAft>
              <a:buFont typeface="Wingdings" panose="05000000000000000000" pitchFamily="2" charset="2"/>
              <a:buChar char="q"/>
            </a:pPr>
            <a:r>
              <a:rPr lang="en-AU" sz="2800" dirty="0">
                <a:solidFill>
                  <a:srgbClr val="0070C0"/>
                </a:solidFill>
              </a:rPr>
              <a:t>Prepare short summaries of the key ideas conveyed by each relevant article </a:t>
            </a:r>
          </a:p>
          <a:p>
            <a:pPr marL="457200" indent="-457200">
              <a:spcBef>
                <a:spcPts val="600"/>
              </a:spcBef>
              <a:spcAft>
                <a:spcPts val="1800"/>
              </a:spcAft>
              <a:buFont typeface="Wingdings" panose="05000000000000000000" pitchFamily="2" charset="2"/>
              <a:buChar char="q"/>
            </a:pPr>
            <a:r>
              <a:rPr lang="en-AU" sz="2800" dirty="0"/>
              <a:t>Plan a structure for the literature review synthesis; think of original ways of summarizing the ideas (what can be your added-value). </a:t>
            </a:r>
          </a:p>
          <a:p>
            <a:endParaRPr lang="en-US" sz="2800" dirty="0"/>
          </a:p>
        </p:txBody>
      </p:sp>
      <p:sp>
        <p:nvSpPr>
          <p:cNvPr id="4" name="Date Placeholder 3">
            <a:extLst>
              <a:ext uri="{FF2B5EF4-FFF2-40B4-BE49-F238E27FC236}">
                <a16:creationId xmlns:a16="http://schemas.microsoft.com/office/drawing/2014/main" id="{A29C2B32-8FCD-44DC-B321-3FDAD806591F}"/>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FCDC97E2-F5A3-4092-97BB-2311D07D9D85}"/>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4ADC9480-38DB-4295-B1C6-9CB230E32ED6}"/>
              </a:ext>
            </a:extLst>
          </p:cNvPr>
          <p:cNvSpPr>
            <a:spLocks noGrp="1"/>
          </p:cNvSpPr>
          <p:nvPr>
            <p:ph type="sldNum" sz="quarter" idx="14"/>
          </p:nvPr>
        </p:nvSpPr>
        <p:spPr/>
        <p:txBody>
          <a:bodyPr/>
          <a:lstStyle/>
          <a:p>
            <a:pPr>
              <a:defRPr/>
            </a:pPr>
            <a:fld id="{A4D7D840-3C4D-4535-9FCE-221E1C945AAA}" type="slidenum">
              <a:rPr lang="en-US" smtClean="0"/>
              <a:pPr>
                <a:defRPr/>
              </a:pPr>
              <a:t>19</a:t>
            </a:fld>
            <a:endParaRPr lang="en-US"/>
          </a:p>
        </p:txBody>
      </p:sp>
    </p:spTree>
    <p:extLst>
      <p:ext uri="{BB962C8B-B14F-4D97-AF65-F5344CB8AC3E}">
        <p14:creationId xmlns:p14="http://schemas.microsoft.com/office/powerpoint/2010/main" val="397534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18DFB9-3327-46B2-9259-D2C0E789BADC}"/>
              </a:ext>
            </a:extLst>
          </p:cNvPr>
          <p:cNvSpPr>
            <a:spLocks noGrp="1"/>
          </p:cNvSpPr>
          <p:nvPr>
            <p:ph type="body" sz="quarter" idx="12"/>
          </p:nvPr>
        </p:nvSpPr>
        <p:spPr/>
        <p:txBody>
          <a:bodyPr/>
          <a:lstStyle/>
          <a:p>
            <a:r>
              <a:rPr lang="en-US" sz="4000" dirty="0">
                <a:solidFill>
                  <a:srgbClr val="FF0000"/>
                </a:solidFill>
              </a:rPr>
              <a:t>Lecture Outline</a:t>
            </a:r>
            <a:endParaRPr lang="en-AU" sz="4000" cap="none" dirty="0">
              <a:solidFill>
                <a:srgbClr val="FF0000"/>
              </a:solidFill>
            </a:endParaRPr>
          </a:p>
        </p:txBody>
      </p:sp>
      <p:sp>
        <p:nvSpPr>
          <p:cNvPr id="3" name="Text Placeholder 2">
            <a:extLst>
              <a:ext uri="{FF2B5EF4-FFF2-40B4-BE49-F238E27FC236}">
                <a16:creationId xmlns:a16="http://schemas.microsoft.com/office/drawing/2014/main" id="{CDBD8431-82D1-4757-B07D-89F8DF8F3714}"/>
              </a:ext>
            </a:extLst>
          </p:cNvPr>
          <p:cNvSpPr>
            <a:spLocks noGrp="1"/>
          </p:cNvSpPr>
          <p:nvPr>
            <p:ph type="body" sz="quarter" idx="13"/>
          </p:nvPr>
        </p:nvSpPr>
        <p:spPr>
          <a:xfrm>
            <a:off x="228600" y="846142"/>
            <a:ext cx="8907465" cy="5591175"/>
          </a:xfrm>
        </p:spPr>
        <p:txBody>
          <a:bodyPr>
            <a:normAutofit/>
          </a:bodyPr>
          <a:lstStyle/>
          <a:p>
            <a:pPr marL="457200" indent="-457200">
              <a:lnSpc>
                <a:spcPct val="150000"/>
              </a:lnSpc>
              <a:buFont typeface="Wingdings" panose="05000000000000000000" pitchFamily="2" charset="2"/>
              <a:buChar char="q"/>
            </a:pPr>
            <a:r>
              <a:rPr lang="en-AU" sz="2800" dirty="0"/>
              <a:t>Purposes of the Literature Review </a:t>
            </a:r>
          </a:p>
          <a:p>
            <a:pPr marL="457200" indent="-457200">
              <a:lnSpc>
                <a:spcPct val="150000"/>
              </a:lnSpc>
              <a:buFont typeface="Wingdings" panose="05000000000000000000" pitchFamily="2" charset="2"/>
              <a:buChar char="q"/>
            </a:pPr>
            <a:r>
              <a:rPr lang="en-AU" sz="2800" dirty="0">
                <a:solidFill>
                  <a:srgbClr val="0070C0"/>
                </a:solidFill>
              </a:rPr>
              <a:t>Sources </a:t>
            </a:r>
          </a:p>
          <a:p>
            <a:pPr marL="457200" indent="-457200">
              <a:lnSpc>
                <a:spcPct val="150000"/>
              </a:lnSpc>
              <a:buFont typeface="Wingdings" panose="05000000000000000000" pitchFamily="2" charset="2"/>
              <a:buChar char="q"/>
            </a:pPr>
            <a:r>
              <a:rPr lang="en-AU" sz="2800" dirty="0"/>
              <a:t>Steps of literature review </a:t>
            </a:r>
          </a:p>
          <a:p>
            <a:pPr marL="457200" indent="-457200">
              <a:lnSpc>
                <a:spcPct val="150000"/>
              </a:lnSpc>
              <a:buFont typeface="Wingdings" panose="05000000000000000000" pitchFamily="2" charset="2"/>
              <a:buChar char="q"/>
            </a:pPr>
            <a:r>
              <a:rPr lang="en-AU" sz="2800" dirty="0">
                <a:solidFill>
                  <a:srgbClr val="0070C0"/>
                </a:solidFill>
              </a:rPr>
              <a:t>Search Aids, Key Words, Reading &amp; Notes </a:t>
            </a:r>
          </a:p>
          <a:p>
            <a:pPr marL="457200" indent="-457200">
              <a:lnSpc>
                <a:spcPct val="150000"/>
              </a:lnSpc>
              <a:buFont typeface="Wingdings" panose="05000000000000000000" pitchFamily="2" charset="2"/>
              <a:buChar char="q"/>
            </a:pPr>
            <a:r>
              <a:rPr lang="en-AU" sz="2800" dirty="0"/>
              <a:t>Writing the Literature Review </a:t>
            </a:r>
          </a:p>
          <a:p>
            <a:pPr marL="457200" indent="-457200">
              <a:lnSpc>
                <a:spcPct val="150000"/>
              </a:lnSpc>
              <a:buFont typeface="Wingdings" panose="05000000000000000000" pitchFamily="2" charset="2"/>
              <a:buChar char="q"/>
            </a:pPr>
            <a:r>
              <a:rPr lang="en-AU" sz="2800" dirty="0">
                <a:solidFill>
                  <a:srgbClr val="0070C0"/>
                </a:solidFill>
              </a:rPr>
              <a:t>Referencing </a:t>
            </a:r>
          </a:p>
          <a:p>
            <a:endParaRPr lang="en-US" sz="2800" dirty="0"/>
          </a:p>
        </p:txBody>
      </p:sp>
      <p:sp>
        <p:nvSpPr>
          <p:cNvPr id="4" name="Date Placeholder 3">
            <a:extLst>
              <a:ext uri="{FF2B5EF4-FFF2-40B4-BE49-F238E27FC236}">
                <a16:creationId xmlns:a16="http://schemas.microsoft.com/office/drawing/2014/main" id="{86EF9BC6-F4FD-431B-9249-40908A7EEFA4}"/>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1BF41CDD-F8BB-4D06-92B2-AB2C4C1B3B8A}"/>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50752AF-8EB3-4D8F-9ECC-F5B63AB97DA1}"/>
              </a:ext>
            </a:extLst>
          </p:cNvPr>
          <p:cNvSpPr>
            <a:spLocks noGrp="1"/>
          </p:cNvSpPr>
          <p:nvPr>
            <p:ph type="sldNum" sz="quarter" idx="14"/>
          </p:nvPr>
        </p:nvSpPr>
        <p:spPr/>
        <p:txBody>
          <a:bodyPr/>
          <a:lstStyle/>
          <a:p>
            <a:pPr>
              <a:defRPr/>
            </a:pPr>
            <a:fld id="{A4D7D840-3C4D-4535-9FCE-221E1C945AAA}" type="slidenum">
              <a:rPr lang="en-US" smtClean="0"/>
              <a:pPr>
                <a:defRPr/>
              </a:pPr>
              <a:t>2</a:t>
            </a:fld>
            <a:endParaRPr lang="en-US"/>
          </a:p>
        </p:txBody>
      </p:sp>
      <p:sp>
        <p:nvSpPr>
          <p:cNvPr id="7" name="AutoShape 2">
            <a:extLst>
              <a:ext uri="{FF2B5EF4-FFF2-40B4-BE49-F238E27FC236}">
                <a16:creationId xmlns:a16="http://schemas.microsoft.com/office/drawing/2014/main" id="{CB7E0C43-ED16-4F32-B856-FBE64676FD0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6424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163B54-6758-451E-98D9-46E99DECF758}"/>
              </a:ext>
            </a:extLst>
          </p:cNvPr>
          <p:cNvSpPr>
            <a:spLocks noGrp="1"/>
          </p:cNvSpPr>
          <p:nvPr>
            <p:ph type="body" sz="quarter" idx="12"/>
          </p:nvPr>
        </p:nvSpPr>
        <p:spPr/>
        <p:txBody>
          <a:bodyPr/>
          <a:lstStyle/>
          <a:p>
            <a:r>
              <a:rPr lang="en-AU" cap="none" dirty="0">
                <a:solidFill>
                  <a:srgbClr val="FF0000"/>
                </a:solidFill>
              </a:rPr>
              <a:t>Reading       				           </a:t>
            </a:r>
            <a:r>
              <a:rPr lang="en-AU" sz="1800" cap="none" dirty="0">
                <a:solidFill>
                  <a:srgbClr val="FF0000"/>
                </a:solidFill>
              </a:rPr>
              <a:t>...contd.</a:t>
            </a:r>
            <a:endParaRPr lang="en-US" dirty="0"/>
          </a:p>
        </p:txBody>
      </p:sp>
      <p:sp>
        <p:nvSpPr>
          <p:cNvPr id="4" name="Date Placeholder 3">
            <a:extLst>
              <a:ext uri="{FF2B5EF4-FFF2-40B4-BE49-F238E27FC236}">
                <a16:creationId xmlns:a16="http://schemas.microsoft.com/office/drawing/2014/main" id="{4E951490-68E8-41E5-9CB3-A8A3D3A20368}"/>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B76667AC-D0A3-4C28-B303-194B01F2ABA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B4EB98E4-EEC7-4C20-A903-111843B4525D}"/>
              </a:ext>
            </a:extLst>
          </p:cNvPr>
          <p:cNvSpPr>
            <a:spLocks noGrp="1"/>
          </p:cNvSpPr>
          <p:nvPr>
            <p:ph type="sldNum" sz="quarter" idx="14"/>
          </p:nvPr>
        </p:nvSpPr>
        <p:spPr/>
        <p:txBody>
          <a:bodyPr/>
          <a:lstStyle/>
          <a:p>
            <a:pPr>
              <a:defRPr/>
            </a:pPr>
            <a:fld id="{A4D7D840-3C4D-4535-9FCE-221E1C945AAA}" type="slidenum">
              <a:rPr lang="en-US" smtClean="0"/>
              <a:pPr>
                <a:defRPr/>
              </a:pPr>
              <a:t>20</a:t>
            </a:fld>
            <a:endParaRPr lang="en-US"/>
          </a:p>
        </p:txBody>
      </p:sp>
      <p:pic>
        <p:nvPicPr>
          <p:cNvPr id="7" name="Picture 2">
            <a:extLst>
              <a:ext uri="{FF2B5EF4-FFF2-40B4-BE49-F238E27FC236}">
                <a16:creationId xmlns:a16="http://schemas.microsoft.com/office/drawing/2014/main" id="{211EF10E-DE72-444F-AB7A-6006B68BFFA6}"/>
              </a:ext>
            </a:extLst>
          </p:cNvPr>
          <p:cNvPicPr>
            <a:picLocks noChangeAspect="1" noChangeArrowheads="1"/>
          </p:cNvPicPr>
          <p:nvPr/>
        </p:nvPicPr>
        <p:blipFill>
          <a:blip r:embed="rId2" cstate="print"/>
          <a:srcRect/>
          <a:stretch>
            <a:fillRect/>
          </a:stretch>
        </p:blipFill>
        <p:spPr bwMode="auto">
          <a:xfrm>
            <a:off x="914400" y="1219200"/>
            <a:ext cx="7162800" cy="5246732"/>
          </a:xfrm>
          <a:prstGeom prst="rect">
            <a:avLst/>
          </a:prstGeom>
          <a:noFill/>
          <a:ln w="9525">
            <a:noFill/>
            <a:miter lim="800000"/>
            <a:headEnd/>
            <a:tailEnd/>
          </a:ln>
        </p:spPr>
      </p:pic>
    </p:spTree>
    <p:extLst>
      <p:ext uri="{BB962C8B-B14F-4D97-AF65-F5344CB8AC3E}">
        <p14:creationId xmlns:p14="http://schemas.microsoft.com/office/powerpoint/2010/main" val="1820525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05D43-100E-4E6B-BD42-B8583E9D5F07}"/>
              </a:ext>
            </a:extLst>
          </p:cNvPr>
          <p:cNvSpPr>
            <a:spLocks noGrp="1"/>
          </p:cNvSpPr>
          <p:nvPr>
            <p:ph type="body" sz="quarter" idx="12"/>
          </p:nvPr>
        </p:nvSpPr>
        <p:spPr/>
        <p:txBody>
          <a:bodyPr/>
          <a:lstStyle/>
          <a:p>
            <a:r>
              <a:rPr lang="en-AU" cap="none" dirty="0">
                <a:solidFill>
                  <a:srgbClr val="FF0000"/>
                </a:solidFill>
              </a:rPr>
              <a:t>Reading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8A66720D-8501-49F5-8262-3BCC45495CF7}"/>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D0DF4F78-0168-41C9-B868-ABBF7104173D}"/>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CC45CA15-71DA-4351-B082-8DF42D299A6F}"/>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BCEA0B25-225A-4978-A527-0843657775DE}"/>
              </a:ext>
            </a:extLst>
          </p:cNvPr>
          <p:cNvSpPr>
            <a:spLocks noGrp="1"/>
          </p:cNvSpPr>
          <p:nvPr>
            <p:ph type="sldNum" sz="quarter" idx="14"/>
          </p:nvPr>
        </p:nvSpPr>
        <p:spPr/>
        <p:txBody>
          <a:bodyPr/>
          <a:lstStyle/>
          <a:p>
            <a:pPr>
              <a:defRPr/>
            </a:pPr>
            <a:fld id="{A4D7D840-3C4D-4535-9FCE-221E1C945AAA}" type="slidenum">
              <a:rPr lang="en-US" smtClean="0"/>
              <a:pPr>
                <a:defRPr/>
              </a:pPr>
              <a:t>21</a:t>
            </a:fld>
            <a:endParaRPr lang="en-US"/>
          </a:p>
        </p:txBody>
      </p:sp>
      <p:pic>
        <p:nvPicPr>
          <p:cNvPr id="7" name="Picture 2">
            <a:extLst>
              <a:ext uri="{FF2B5EF4-FFF2-40B4-BE49-F238E27FC236}">
                <a16:creationId xmlns:a16="http://schemas.microsoft.com/office/drawing/2014/main" id="{C912C90A-A2A1-44C7-A916-3C57138CB3FE}"/>
              </a:ext>
            </a:extLst>
          </p:cNvPr>
          <p:cNvPicPr>
            <a:picLocks noChangeAspect="1" noChangeArrowheads="1"/>
          </p:cNvPicPr>
          <p:nvPr/>
        </p:nvPicPr>
        <p:blipFill>
          <a:blip r:embed="rId2" cstate="print"/>
          <a:srcRect/>
          <a:stretch>
            <a:fillRect/>
          </a:stretch>
        </p:blipFill>
        <p:spPr bwMode="auto">
          <a:xfrm>
            <a:off x="166687" y="1106424"/>
            <a:ext cx="8748713" cy="5599176"/>
          </a:xfrm>
          <a:prstGeom prst="rect">
            <a:avLst/>
          </a:prstGeom>
          <a:noFill/>
          <a:ln w="9525">
            <a:noFill/>
            <a:miter lim="800000"/>
            <a:headEnd/>
            <a:tailEnd/>
          </a:ln>
        </p:spPr>
      </p:pic>
    </p:spTree>
    <p:extLst>
      <p:ext uri="{BB962C8B-B14F-4D97-AF65-F5344CB8AC3E}">
        <p14:creationId xmlns:p14="http://schemas.microsoft.com/office/powerpoint/2010/main" val="2710303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EC1F75-9C21-41EF-88D7-68EE499FE770}"/>
              </a:ext>
            </a:extLst>
          </p:cNvPr>
          <p:cNvSpPr>
            <a:spLocks noGrp="1"/>
          </p:cNvSpPr>
          <p:nvPr>
            <p:ph type="body" sz="quarter" idx="12"/>
          </p:nvPr>
        </p:nvSpPr>
        <p:spPr/>
        <p:txBody>
          <a:bodyPr/>
          <a:lstStyle/>
          <a:p>
            <a:r>
              <a:rPr lang="en-AU" cap="none" dirty="0">
                <a:solidFill>
                  <a:srgbClr val="FF0000"/>
                </a:solidFill>
              </a:rPr>
              <a:t>Reading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BD86933D-A36C-42F8-8DFE-5A75744DCB2D}"/>
              </a:ext>
            </a:extLst>
          </p:cNvPr>
          <p:cNvSpPr>
            <a:spLocks noGrp="1"/>
          </p:cNvSpPr>
          <p:nvPr>
            <p:ph type="body" sz="quarter" idx="13"/>
          </p:nvPr>
        </p:nvSpPr>
        <p:spPr>
          <a:xfrm>
            <a:off x="152400" y="846142"/>
            <a:ext cx="8983665" cy="5591175"/>
          </a:xfrm>
        </p:spPr>
        <p:txBody>
          <a:bodyPr>
            <a:normAutofit/>
          </a:bodyPr>
          <a:lstStyle/>
          <a:p>
            <a:pPr marL="457200" indent="-457200">
              <a:spcBef>
                <a:spcPts val="600"/>
              </a:spcBef>
              <a:spcAft>
                <a:spcPts val="1800"/>
              </a:spcAft>
              <a:buFont typeface="Wingdings" panose="05000000000000000000" pitchFamily="2" charset="2"/>
              <a:buChar char="q"/>
            </a:pPr>
            <a:r>
              <a:rPr lang="en-AU" sz="2800" dirty="0">
                <a:solidFill>
                  <a:srgbClr val="0070C0"/>
                </a:solidFill>
              </a:rPr>
              <a:t>Have a complete citation of each source. </a:t>
            </a:r>
          </a:p>
          <a:p>
            <a:pPr marL="457200" indent="-457200">
              <a:spcBef>
                <a:spcPts val="600"/>
              </a:spcBef>
              <a:spcAft>
                <a:spcPts val="1800"/>
              </a:spcAft>
              <a:buFont typeface="Wingdings" panose="05000000000000000000" pitchFamily="2" charset="2"/>
              <a:buChar char="q"/>
            </a:pPr>
            <a:r>
              <a:rPr lang="en-AU" sz="2800" dirty="0"/>
              <a:t>Keep written notes – don’t rely on memory. </a:t>
            </a:r>
          </a:p>
          <a:p>
            <a:pPr marL="457200" indent="-457200">
              <a:spcBef>
                <a:spcPts val="600"/>
              </a:spcBef>
              <a:spcAft>
                <a:spcPts val="1800"/>
              </a:spcAft>
              <a:buFont typeface="Wingdings" panose="05000000000000000000" pitchFamily="2" charset="2"/>
              <a:buChar char="q"/>
            </a:pPr>
            <a:r>
              <a:rPr lang="en-AU" sz="2800" dirty="0">
                <a:solidFill>
                  <a:srgbClr val="7030A0"/>
                </a:solidFill>
              </a:rPr>
              <a:t>Be thorough and systematic in keeping notes; note problem, objectives, methods, findings and conclusions </a:t>
            </a:r>
          </a:p>
          <a:p>
            <a:pPr marL="457200" indent="-457200">
              <a:spcBef>
                <a:spcPts val="600"/>
              </a:spcBef>
              <a:spcAft>
                <a:spcPts val="1800"/>
              </a:spcAft>
              <a:buFont typeface="Wingdings" panose="05000000000000000000" pitchFamily="2" charset="2"/>
              <a:buChar char="q"/>
            </a:pPr>
            <a:r>
              <a:rPr lang="en-AU" sz="2800" dirty="0"/>
              <a:t>Note questions, shortcomings or problems with the study</a:t>
            </a:r>
            <a:r>
              <a:rPr lang="en-AU" sz="3200" dirty="0"/>
              <a:t>. </a:t>
            </a:r>
          </a:p>
          <a:p>
            <a:pPr marL="457200" indent="-457200">
              <a:spcBef>
                <a:spcPts val="600"/>
              </a:spcBef>
              <a:spcAft>
                <a:spcPts val="1800"/>
              </a:spcAft>
              <a:buFont typeface="Wingdings" panose="05000000000000000000" pitchFamily="2" charset="2"/>
              <a:buChar char="q"/>
            </a:pPr>
            <a:endParaRPr lang="en-AU" sz="3200" dirty="0"/>
          </a:p>
          <a:p>
            <a:pPr marL="0" indent="0">
              <a:spcBef>
                <a:spcPts val="600"/>
              </a:spcBef>
              <a:spcAft>
                <a:spcPts val="1800"/>
              </a:spcAft>
              <a:buNone/>
            </a:pPr>
            <a:endParaRPr lang="en-AU" sz="3200" dirty="0">
              <a:highlight>
                <a:srgbClr val="FFFF00"/>
              </a:highlight>
            </a:endParaRPr>
          </a:p>
          <a:p>
            <a:endParaRPr lang="en-US" sz="2800" dirty="0"/>
          </a:p>
        </p:txBody>
      </p:sp>
      <p:sp>
        <p:nvSpPr>
          <p:cNvPr id="4" name="Date Placeholder 3">
            <a:extLst>
              <a:ext uri="{FF2B5EF4-FFF2-40B4-BE49-F238E27FC236}">
                <a16:creationId xmlns:a16="http://schemas.microsoft.com/office/drawing/2014/main" id="{85342182-DCE9-4211-80B3-17FEB8327626}"/>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3A27D9A5-AA42-42A0-934A-03E1E73AE2B2}"/>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F157A425-2F14-4D43-A564-91A1D4F127C4}"/>
              </a:ext>
            </a:extLst>
          </p:cNvPr>
          <p:cNvSpPr>
            <a:spLocks noGrp="1"/>
          </p:cNvSpPr>
          <p:nvPr>
            <p:ph type="sldNum" sz="quarter" idx="14"/>
          </p:nvPr>
        </p:nvSpPr>
        <p:spPr/>
        <p:txBody>
          <a:bodyPr/>
          <a:lstStyle/>
          <a:p>
            <a:pPr>
              <a:defRPr/>
            </a:pPr>
            <a:fld id="{A4D7D840-3C4D-4535-9FCE-221E1C945AAA}" type="slidenum">
              <a:rPr lang="en-US" smtClean="0"/>
              <a:pPr>
                <a:defRPr/>
              </a:pPr>
              <a:t>22</a:t>
            </a:fld>
            <a:endParaRPr lang="en-US"/>
          </a:p>
        </p:txBody>
      </p:sp>
    </p:spTree>
    <p:extLst>
      <p:ext uri="{BB962C8B-B14F-4D97-AF65-F5344CB8AC3E}">
        <p14:creationId xmlns:p14="http://schemas.microsoft.com/office/powerpoint/2010/main" val="238813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80239D-CC23-4BFE-85E1-C5A3C658C076}"/>
              </a:ext>
            </a:extLst>
          </p:cNvPr>
          <p:cNvSpPr>
            <a:spLocks noGrp="1"/>
          </p:cNvSpPr>
          <p:nvPr>
            <p:ph type="body" sz="quarter" idx="12"/>
          </p:nvPr>
        </p:nvSpPr>
        <p:spPr/>
        <p:txBody>
          <a:bodyPr/>
          <a:lstStyle/>
          <a:p>
            <a:r>
              <a:rPr lang="en-US" dirty="0">
                <a:solidFill>
                  <a:srgbClr val="FF0000"/>
                </a:solidFill>
                <a:latin typeface="Garamond"/>
              </a:rPr>
              <a:t>How to Review Literatures?</a:t>
            </a:r>
          </a:p>
        </p:txBody>
      </p:sp>
      <p:sp>
        <p:nvSpPr>
          <p:cNvPr id="3" name="Text Placeholder 2">
            <a:extLst>
              <a:ext uri="{FF2B5EF4-FFF2-40B4-BE49-F238E27FC236}">
                <a16:creationId xmlns:a16="http://schemas.microsoft.com/office/drawing/2014/main" id="{43049AF1-6098-40DC-BF0C-AE6776D8931A}"/>
              </a:ext>
            </a:extLst>
          </p:cNvPr>
          <p:cNvSpPr>
            <a:spLocks noGrp="1"/>
          </p:cNvSpPr>
          <p:nvPr>
            <p:ph type="body" sz="quarter" idx="13"/>
          </p:nvPr>
        </p:nvSpPr>
        <p:spPr>
          <a:xfrm>
            <a:off x="152401" y="846142"/>
            <a:ext cx="8839200" cy="5591175"/>
          </a:xfrm>
        </p:spPr>
        <p:txBody>
          <a:bodyPr>
            <a:normAutofit/>
          </a:bodyPr>
          <a:lstStyle/>
          <a:p>
            <a:pPr>
              <a:lnSpc>
                <a:spcPct val="110000"/>
              </a:lnSpc>
              <a:spcBef>
                <a:spcPts val="1200"/>
              </a:spcBef>
              <a:spcAft>
                <a:spcPts val="600"/>
              </a:spcAft>
              <a:buFont typeface="Wingdings" pitchFamily="2" charset="2"/>
              <a:buChar char="q"/>
            </a:pPr>
            <a:r>
              <a:rPr lang="en-US" dirty="0">
                <a:solidFill>
                  <a:srgbClr val="FF0000"/>
                </a:solidFill>
              </a:rPr>
              <a:t>Compare</a:t>
            </a:r>
            <a:r>
              <a:rPr lang="en-US" dirty="0">
                <a:solidFill>
                  <a:srgbClr val="000000"/>
                </a:solidFill>
              </a:rPr>
              <a:t>: try to find the similarities among literatures</a:t>
            </a:r>
          </a:p>
          <a:p>
            <a:pPr lvl="1">
              <a:lnSpc>
                <a:spcPct val="110000"/>
              </a:lnSpc>
              <a:spcBef>
                <a:spcPts val="1200"/>
              </a:spcBef>
              <a:spcAft>
                <a:spcPts val="600"/>
              </a:spcAft>
              <a:buFont typeface="Wingdings" panose="05000000000000000000" pitchFamily="2" charset="2"/>
              <a:buChar char="Ø"/>
            </a:pPr>
            <a:r>
              <a:rPr lang="en-US" sz="1200" dirty="0">
                <a:solidFill>
                  <a:srgbClr val="0070C0"/>
                </a:solidFill>
              </a:rPr>
              <a:t>	 </a:t>
            </a:r>
            <a:r>
              <a:rPr lang="en-US" sz="2000" dirty="0">
                <a:solidFill>
                  <a:srgbClr val="0070C0"/>
                </a:solidFill>
              </a:rPr>
              <a:t>Explain how each article similar to the others.</a:t>
            </a:r>
          </a:p>
          <a:p>
            <a:pPr>
              <a:lnSpc>
                <a:spcPct val="110000"/>
              </a:lnSpc>
              <a:spcBef>
                <a:spcPts val="1200"/>
              </a:spcBef>
              <a:spcAft>
                <a:spcPts val="600"/>
              </a:spcAft>
              <a:buFont typeface="Wingdings" pitchFamily="2" charset="2"/>
              <a:buChar char="q"/>
            </a:pPr>
            <a:r>
              <a:rPr lang="en-US" dirty="0">
                <a:solidFill>
                  <a:srgbClr val="FF0000"/>
                </a:solidFill>
              </a:rPr>
              <a:t>Contrast</a:t>
            </a:r>
            <a:r>
              <a:rPr lang="en-US" dirty="0">
                <a:solidFill>
                  <a:srgbClr val="000000"/>
                </a:solidFill>
              </a:rPr>
              <a:t>: try to find the differences among literatures</a:t>
            </a:r>
          </a:p>
          <a:p>
            <a:pPr lvl="1">
              <a:lnSpc>
                <a:spcPct val="110000"/>
              </a:lnSpc>
              <a:spcBef>
                <a:spcPts val="1200"/>
              </a:spcBef>
              <a:spcAft>
                <a:spcPts val="600"/>
              </a:spcAft>
              <a:buFont typeface="Wingdings" panose="05000000000000000000" pitchFamily="2" charset="2"/>
              <a:buChar char="Ø"/>
            </a:pPr>
            <a:r>
              <a:rPr lang="en-US" sz="1200" dirty="0">
                <a:solidFill>
                  <a:srgbClr val="0070C0"/>
                </a:solidFill>
              </a:rPr>
              <a:t>	 </a:t>
            </a:r>
            <a:r>
              <a:rPr lang="en-US" sz="2000" dirty="0">
                <a:solidFill>
                  <a:srgbClr val="0070C0"/>
                </a:solidFill>
              </a:rPr>
              <a:t>Explain how each article differ to the others</a:t>
            </a:r>
          </a:p>
          <a:p>
            <a:pPr>
              <a:lnSpc>
                <a:spcPct val="110000"/>
              </a:lnSpc>
              <a:spcBef>
                <a:spcPts val="1200"/>
              </a:spcBef>
              <a:spcAft>
                <a:spcPts val="600"/>
              </a:spcAft>
              <a:buFont typeface="Wingdings" pitchFamily="2" charset="2"/>
              <a:buChar char="q"/>
            </a:pPr>
            <a:r>
              <a:rPr lang="en-US" dirty="0">
                <a:solidFill>
                  <a:srgbClr val="FF0000"/>
                </a:solidFill>
              </a:rPr>
              <a:t>Criticize</a:t>
            </a:r>
            <a:r>
              <a:rPr lang="en-US" dirty="0">
                <a:solidFill>
                  <a:srgbClr val="000000"/>
                </a:solidFill>
              </a:rPr>
              <a:t>: put your own opinion on what is written in the literatures</a:t>
            </a:r>
          </a:p>
          <a:p>
            <a:pPr lvl="1">
              <a:lnSpc>
                <a:spcPct val="110000"/>
              </a:lnSpc>
              <a:spcBef>
                <a:spcPts val="1200"/>
              </a:spcBef>
              <a:spcAft>
                <a:spcPts val="600"/>
              </a:spcAft>
              <a:buFont typeface="Wingdings" panose="05000000000000000000" pitchFamily="2" charset="2"/>
              <a:buChar char="Ø"/>
            </a:pPr>
            <a:r>
              <a:rPr lang="en-US" sz="1200" dirty="0">
                <a:solidFill>
                  <a:srgbClr val="0070C0"/>
                </a:solidFill>
              </a:rPr>
              <a:t>	 </a:t>
            </a:r>
            <a:r>
              <a:rPr lang="en-US" sz="2000" dirty="0">
                <a:solidFill>
                  <a:srgbClr val="0070C0"/>
                </a:solidFill>
              </a:rPr>
              <a:t>Criticize the strength and weakness of the research</a:t>
            </a:r>
          </a:p>
          <a:p>
            <a:pPr>
              <a:lnSpc>
                <a:spcPct val="110000"/>
              </a:lnSpc>
              <a:spcBef>
                <a:spcPts val="1200"/>
              </a:spcBef>
              <a:spcAft>
                <a:spcPts val="600"/>
              </a:spcAft>
              <a:buFont typeface="Wingdings" pitchFamily="2" charset="2"/>
              <a:buChar char="q"/>
            </a:pPr>
            <a:r>
              <a:rPr lang="en-US" dirty="0">
                <a:solidFill>
                  <a:srgbClr val="FF0000"/>
                </a:solidFill>
              </a:rPr>
              <a:t>Synthesize</a:t>
            </a:r>
            <a:r>
              <a:rPr lang="en-US" dirty="0">
                <a:solidFill>
                  <a:srgbClr val="000000"/>
                </a:solidFill>
              </a:rPr>
              <a:t>: combine several literatures into an idea</a:t>
            </a:r>
          </a:p>
          <a:p>
            <a:pPr>
              <a:lnSpc>
                <a:spcPct val="110000"/>
              </a:lnSpc>
              <a:spcBef>
                <a:spcPts val="1200"/>
              </a:spcBef>
              <a:spcAft>
                <a:spcPts val="600"/>
              </a:spcAft>
              <a:buFont typeface="Wingdings" pitchFamily="2" charset="2"/>
              <a:buChar char="q"/>
            </a:pPr>
            <a:r>
              <a:rPr lang="en-US" dirty="0">
                <a:solidFill>
                  <a:srgbClr val="FF0000"/>
                </a:solidFill>
              </a:rPr>
              <a:t>Summarize</a:t>
            </a:r>
            <a:r>
              <a:rPr lang="en-US" dirty="0">
                <a:solidFill>
                  <a:srgbClr val="000000"/>
                </a:solidFill>
              </a:rPr>
              <a:t>: restate the article with your own words in a concise way </a:t>
            </a:r>
            <a:endParaRPr lang="en-US" dirty="0">
              <a:highlight>
                <a:srgbClr val="FFFF00"/>
              </a:highlight>
            </a:endParaRPr>
          </a:p>
        </p:txBody>
      </p:sp>
      <p:sp>
        <p:nvSpPr>
          <p:cNvPr id="4" name="Date Placeholder 3">
            <a:extLst>
              <a:ext uri="{FF2B5EF4-FFF2-40B4-BE49-F238E27FC236}">
                <a16:creationId xmlns:a16="http://schemas.microsoft.com/office/drawing/2014/main" id="{E7035D39-9FB5-421C-852D-D311504BD9BC}"/>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BAA1BD18-3199-40C0-AA36-4206F53E61EA}"/>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3D4BC1AD-F07A-41AC-98D5-F66D51780D53}"/>
              </a:ext>
            </a:extLst>
          </p:cNvPr>
          <p:cNvSpPr>
            <a:spLocks noGrp="1"/>
          </p:cNvSpPr>
          <p:nvPr>
            <p:ph type="sldNum" sz="quarter" idx="14"/>
          </p:nvPr>
        </p:nvSpPr>
        <p:spPr/>
        <p:txBody>
          <a:bodyPr/>
          <a:lstStyle/>
          <a:p>
            <a:pPr>
              <a:defRPr/>
            </a:pPr>
            <a:fld id="{A4D7D840-3C4D-4535-9FCE-221E1C945AAA}" type="slidenum">
              <a:rPr lang="en-US" smtClean="0"/>
              <a:pPr>
                <a:defRPr/>
              </a:pPr>
              <a:t>23</a:t>
            </a:fld>
            <a:endParaRPr lang="en-US"/>
          </a:p>
        </p:txBody>
      </p:sp>
    </p:spTree>
    <p:extLst>
      <p:ext uri="{BB962C8B-B14F-4D97-AF65-F5344CB8AC3E}">
        <p14:creationId xmlns:p14="http://schemas.microsoft.com/office/powerpoint/2010/main" val="202236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40D764-EAB4-4FB1-9EC1-3A5AB6561FED}"/>
              </a:ext>
            </a:extLst>
          </p:cNvPr>
          <p:cNvSpPr>
            <a:spLocks noGrp="1"/>
          </p:cNvSpPr>
          <p:nvPr>
            <p:ph type="body" sz="quarter" idx="12"/>
          </p:nvPr>
        </p:nvSpPr>
        <p:spPr/>
        <p:txBody>
          <a:bodyPr/>
          <a:lstStyle/>
          <a:p>
            <a:r>
              <a:rPr lang="en-US" dirty="0">
                <a:solidFill>
                  <a:srgbClr val="FF0000"/>
                </a:solidFill>
              </a:rPr>
              <a:t>Example</a:t>
            </a:r>
          </a:p>
        </p:txBody>
      </p:sp>
      <p:sp>
        <p:nvSpPr>
          <p:cNvPr id="3" name="Text Placeholder 2">
            <a:extLst>
              <a:ext uri="{FF2B5EF4-FFF2-40B4-BE49-F238E27FC236}">
                <a16:creationId xmlns:a16="http://schemas.microsoft.com/office/drawing/2014/main" id="{41FB290C-D2D7-42C7-AD91-C76719A5C488}"/>
              </a:ext>
            </a:extLst>
          </p:cNvPr>
          <p:cNvSpPr>
            <a:spLocks noGrp="1"/>
          </p:cNvSpPr>
          <p:nvPr>
            <p:ph type="body" sz="quarter" idx="13"/>
          </p:nvPr>
        </p:nvSpPr>
        <p:spPr>
          <a:xfrm>
            <a:off x="3" y="846142"/>
            <a:ext cx="8991598" cy="5591175"/>
          </a:xfrm>
        </p:spPr>
        <p:txBody>
          <a:bodyPr/>
          <a:lstStyle/>
          <a:p>
            <a:pPr algn="just">
              <a:buFont typeface="Wingdings" pitchFamily="2" charset="2"/>
              <a:buChar char="q"/>
            </a:pPr>
            <a:r>
              <a:rPr lang="en-US" b="1" dirty="0">
                <a:solidFill>
                  <a:srgbClr val="0070C0"/>
                </a:solidFill>
              </a:rPr>
              <a:t>Comparing: </a:t>
            </a:r>
            <a:r>
              <a:rPr lang="en-US" dirty="0"/>
              <a:t>“According to research conducted by </a:t>
            </a:r>
            <a:r>
              <a:rPr lang="en-US" dirty="0" err="1"/>
              <a:t>Andri</a:t>
            </a:r>
            <a:r>
              <a:rPr lang="en-US" dirty="0"/>
              <a:t> (1999), the performance of the IRS by using techniques extended Boolean better than using techniques Boolean alone. This is in line with research results previously carried out by the Savoy (1995), Salton (1990), </a:t>
            </a:r>
            <a:r>
              <a:rPr lang="en-US" dirty="0" err="1"/>
              <a:t>etc</a:t>
            </a:r>
            <a:r>
              <a:rPr lang="en-US" dirty="0"/>
              <a:t>”.</a:t>
            </a:r>
          </a:p>
          <a:p>
            <a:pPr algn="just">
              <a:buFont typeface="Wingdings" pitchFamily="2" charset="2"/>
              <a:buChar char="q"/>
            </a:pPr>
            <a:endParaRPr lang="en-US" sz="2800" dirty="0"/>
          </a:p>
          <a:p>
            <a:pPr algn="just">
              <a:buFont typeface="Wingdings" pitchFamily="2" charset="2"/>
              <a:buChar char="q"/>
            </a:pPr>
            <a:r>
              <a:rPr lang="en-US" b="1" dirty="0">
                <a:solidFill>
                  <a:srgbClr val="0070C0"/>
                </a:solidFill>
              </a:rPr>
              <a:t>Contrasting:</a:t>
            </a:r>
            <a:r>
              <a:rPr lang="en-US" sz="2800" dirty="0">
                <a:solidFill>
                  <a:srgbClr val="0070C0"/>
                </a:solidFill>
              </a:rPr>
              <a:t> </a:t>
            </a:r>
            <a:r>
              <a:rPr lang="en-US" dirty="0"/>
              <a:t>“Results of research conducted by </a:t>
            </a:r>
            <a:r>
              <a:rPr lang="en-US" dirty="0" err="1"/>
              <a:t>Santoso</a:t>
            </a:r>
            <a:r>
              <a:rPr lang="en-US" dirty="0"/>
              <a:t> (2006) showed that more constructive learning style adaptive to the use of ICT. This is contrary with other research that says that style positivist more adaptive to the use of ICT (YYYY, 98; XXXX, 2001)”</a:t>
            </a:r>
            <a:endParaRPr lang="en-US" sz="2800" dirty="0"/>
          </a:p>
          <a:p>
            <a:pPr algn="just"/>
            <a:endParaRPr lang="en-US" dirty="0"/>
          </a:p>
        </p:txBody>
      </p:sp>
      <p:sp>
        <p:nvSpPr>
          <p:cNvPr id="4" name="Date Placeholder 3">
            <a:extLst>
              <a:ext uri="{FF2B5EF4-FFF2-40B4-BE49-F238E27FC236}">
                <a16:creationId xmlns:a16="http://schemas.microsoft.com/office/drawing/2014/main" id="{69B6E9A3-E5A8-4E08-AE5D-9150272F46A8}"/>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1A9878DE-9E3B-4E15-88BA-85D8A72C1AFE}"/>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14DDF7D7-297E-4B26-91F1-F0445AC353FE}"/>
              </a:ext>
            </a:extLst>
          </p:cNvPr>
          <p:cNvSpPr>
            <a:spLocks noGrp="1"/>
          </p:cNvSpPr>
          <p:nvPr>
            <p:ph type="sldNum" sz="quarter" idx="14"/>
          </p:nvPr>
        </p:nvSpPr>
        <p:spPr/>
        <p:txBody>
          <a:bodyPr/>
          <a:lstStyle/>
          <a:p>
            <a:pPr>
              <a:defRPr/>
            </a:pPr>
            <a:fld id="{A4D7D840-3C4D-4535-9FCE-221E1C945AAA}" type="slidenum">
              <a:rPr lang="en-US" smtClean="0"/>
              <a:pPr>
                <a:defRPr/>
              </a:pPr>
              <a:t>24</a:t>
            </a:fld>
            <a:endParaRPr lang="en-US"/>
          </a:p>
        </p:txBody>
      </p:sp>
    </p:spTree>
    <p:extLst>
      <p:ext uri="{BB962C8B-B14F-4D97-AF65-F5344CB8AC3E}">
        <p14:creationId xmlns:p14="http://schemas.microsoft.com/office/powerpoint/2010/main" val="424951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FB0970-903F-4201-871B-4D9B612C507B}"/>
              </a:ext>
            </a:extLst>
          </p:cNvPr>
          <p:cNvSpPr>
            <a:spLocks noGrp="1"/>
          </p:cNvSpPr>
          <p:nvPr>
            <p:ph type="body" sz="quarter" idx="12"/>
          </p:nvPr>
        </p:nvSpPr>
        <p:spPr/>
        <p:txBody>
          <a:bodyPr/>
          <a:lstStyle/>
          <a:p>
            <a:r>
              <a:rPr lang="en-AU" cap="none" dirty="0">
                <a:solidFill>
                  <a:srgbClr val="FF0000"/>
                </a:solidFill>
              </a:rPr>
              <a:t>Synthesis</a:t>
            </a:r>
          </a:p>
        </p:txBody>
      </p:sp>
      <p:sp>
        <p:nvSpPr>
          <p:cNvPr id="3" name="Text Placeholder 2">
            <a:extLst>
              <a:ext uri="{FF2B5EF4-FFF2-40B4-BE49-F238E27FC236}">
                <a16:creationId xmlns:a16="http://schemas.microsoft.com/office/drawing/2014/main" id="{C857229E-0EF7-4782-8362-E671DA729D63}"/>
              </a:ext>
            </a:extLst>
          </p:cNvPr>
          <p:cNvSpPr>
            <a:spLocks noGrp="1"/>
          </p:cNvSpPr>
          <p:nvPr>
            <p:ph type="body" sz="quarter" idx="13"/>
          </p:nvPr>
        </p:nvSpPr>
        <p:spPr>
          <a:xfrm>
            <a:off x="152399" y="846142"/>
            <a:ext cx="8839201" cy="5591175"/>
          </a:xfrm>
        </p:spPr>
        <p:txBody>
          <a:bodyPr>
            <a:normAutofit/>
          </a:bodyPr>
          <a:lstStyle/>
          <a:p>
            <a:pPr marL="457200" indent="-457200">
              <a:spcBef>
                <a:spcPts val="600"/>
              </a:spcBef>
              <a:spcAft>
                <a:spcPts val="1800"/>
              </a:spcAft>
              <a:buFont typeface="Wingdings" panose="05000000000000000000" pitchFamily="2" charset="2"/>
              <a:buChar char="q"/>
            </a:pPr>
            <a:r>
              <a:rPr lang="en-AU" sz="2600" dirty="0"/>
              <a:t>Integrate a set of ideas that were previously dispersed and turn them into a coherent framework </a:t>
            </a:r>
          </a:p>
          <a:p>
            <a:pPr marL="457200" indent="-457200">
              <a:spcBef>
                <a:spcPts val="600"/>
              </a:spcBef>
              <a:spcAft>
                <a:spcPts val="1800"/>
              </a:spcAft>
              <a:buFont typeface="Wingdings" panose="05000000000000000000" pitchFamily="2" charset="2"/>
              <a:buChar char="q"/>
            </a:pPr>
            <a:r>
              <a:rPr lang="en-AU" sz="2600" dirty="0">
                <a:solidFill>
                  <a:schemeClr val="accent1"/>
                </a:solidFill>
              </a:rPr>
              <a:t>Clarify concepts that were only partially present in other works </a:t>
            </a:r>
          </a:p>
          <a:p>
            <a:pPr marL="457200" indent="-457200">
              <a:spcBef>
                <a:spcPts val="600"/>
              </a:spcBef>
              <a:spcAft>
                <a:spcPts val="1800"/>
              </a:spcAft>
              <a:buFont typeface="Wingdings" panose="05000000000000000000" pitchFamily="2" charset="2"/>
              <a:buChar char="q"/>
            </a:pPr>
            <a:r>
              <a:rPr lang="en-AU" sz="2600" dirty="0"/>
              <a:t>Introduce a new / original (fresh) look into the subject </a:t>
            </a:r>
          </a:p>
          <a:p>
            <a:pPr marL="457200" indent="-457200">
              <a:spcBef>
                <a:spcPts val="600"/>
              </a:spcBef>
              <a:spcAft>
                <a:spcPts val="1800"/>
              </a:spcAft>
              <a:buFont typeface="Wingdings" panose="05000000000000000000" pitchFamily="2" charset="2"/>
              <a:buChar char="q"/>
            </a:pPr>
            <a:r>
              <a:rPr lang="en-AU" sz="2600" dirty="0">
                <a:solidFill>
                  <a:schemeClr val="accent1"/>
                </a:solidFill>
              </a:rPr>
              <a:t>Identify gaps/unsolved issues </a:t>
            </a:r>
          </a:p>
          <a:p>
            <a:pPr marL="457200" indent="-457200">
              <a:spcBef>
                <a:spcPts val="600"/>
              </a:spcBef>
              <a:spcAft>
                <a:spcPts val="1800"/>
              </a:spcAft>
              <a:buFont typeface="Wingdings" panose="05000000000000000000" pitchFamily="2" charset="2"/>
              <a:buChar char="q"/>
            </a:pPr>
            <a:r>
              <a:rPr lang="en-AU" sz="2600" dirty="0"/>
              <a:t>Use synthetic representations – graphics, diagrams, tables, etc </a:t>
            </a:r>
          </a:p>
          <a:p>
            <a:endParaRPr lang="en-US" sz="2600" dirty="0"/>
          </a:p>
        </p:txBody>
      </p:sp>
      <p:sp>
        <p:nvSpPr>
          <p:cNvPr id="4" name="Date Placeholder 3">
            <a:extLst>
              <a:ext uri="{FF2B5EF4-FFF2-40B4-BE49-F238E27FC236}">
                <a16:creationId xmlns:a16="http://schemas.microsoft.com/office/drawing/2014/main" id="{28D952FE-484F-419B-85BF-5799766C97F2}"/>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6C8E9381-D7F5-4C6E-B4DE-59B65D56896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453EC2FE-1CDD-4E68-8AFE-0E0DC3507830}"/>
              </a:ext>
            </a:extLst>
          </p:cNvPr>
          <p:cNvSpPr>
            <a:spLocks noGrp="1"/>
          </p:cNvSpPr>
          <p:nvPr>
            <p:ph type="sldNum" sz="quarter" idx="14"/>
          </p:nvPr>
        </p:nvSpPr>
        <p:spPr/>
        <p:txBody>
          <a:bodyPr/>
          <a:lstStyle/>
          <a:p>
            <a:pPr>
              <a:defRPr/>
            </a:pPr>
            <a:fld id="{A4D7D840-3C4D-4535-9FCE-221E1C945AAA}" type="slidenum">
              <a:rPr lang="en-US" smtClean="0"/>
              <a:pPr>
                <a:defRPr/>
              </a:pPr>
              <a:t>25</a:t>
            </a:fld>
            <a:endParaRPr lang="en-US"/>
          </a:p>
        </p:txBody>
      </p:sp>
    </p:spTree>
    <p:extLst>
      <p:ext uri="{BB962C8B-B14F-4D97-AF65-F5344CB8AC3E}">
        <p14:creationId xmlns:p14="http://schemas.microsoft.com/office/powerpoint/2010/main" val="129905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17181-F031-4E92-ACB1-B50E99D74316}"/>
              </a:ext>
            </a:extLst>
          </p:cNvPr>
          <p:cNvSpPr>
            <a:spLocks noGrp="1"/>
          </p:cNvSpPr>
          <p:nvPr>
            <p:ph type="body" sz="quarter" idx="12"/>
          </p:nvPr>
        </p:nvSpPr>
        <p:spPr/>
        <p:txBody>
          <a:bodyPr/>
          <a:lstStyle/>
          <a:p>
            <a:r>
              <a:rPr lang="en-AU" cap="none" dirty="0">
                <a:solidFill>
                  <a:srgbClr val="FF0000"/>
                </a:solidFill>
              </a:rPr>
              <a:t>Synthesis                 				   </a:t>
            </a:r>
            <a:r>
              <a:rPr lang="en-AU" sz="1800" cap="none" dirty="0">
                <a:solidFill>
                  <a:srgbClr val="FF0000"/>
                </a:solidFill>
              </a:rPr>
              <a:t>...contd.</a:t>
            </a:r>
            <a:endParaRPr lang="en-US" dirty="0"/>
          </a:p>
        </p:txBody>
      </p:sp>
      <p:sp>
        <p:nvSpPr>
          <p:cNvPr id="4" name="Date Placeholder 3">
            <a:extLst>
              <a:ext uri="{FF2B5EF4-FFF2-40B4-BE49-F238E27FC236}">
                <a16:creationId xmlns:a16="http://schemas.microsoft.com/office/drawing/2014/main" id="{878F4FD0-ED21-4245-B5A3-EC49DCD1784C}"/>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FE4D272F-EFFD-449F-8040-6458FCE07E4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62BA4A5B-E517-45BA-9280-D6C44BB715F2}"/>
              </a:ext>
            </a:extLst>
          </p:cNvPr>
          <p:cNvSpPr>
            <a:spLocks noGrp="1"/>
          </p:cNvSpPr>
          <p:nvPr>
            <p:ph type="sldNum" sz="quarter" idx="14"/>
          </p:nvPr>
        </p:nvSpPr>
        <p:spPr/>
        <p:txBody>
          <a:bodyPr/>
          <a:lstStyle/>
          <a:p>
            <a:pPr>
              <a:defRPr/>
            </a:pPr>
            <a:fld id="{A4D7D840-3C4D-4535-9FCE-221E1C945AAA}" type="slidenum">
              <a:rPr lang="en-US" smtClean="0"/>
              <a:pPr>
                <a:defRPr/>
              </a:pPr>
              <a:t>26</a:t>
            </a:fld>
            <a:endParaRPr lang="en-US"/>
          </a:p>
        </p:txBody>
      </p:sp>
      <p:sp>
        <p:nvSpPr>
          <p:cNvPr id="7" name="Subtitle 2">
            <a:extLst>
              <a:ext uri="{FF2B5EF4-FFF2-40B4-BE49-F238E27FC236}">
                <a16:creationId xmlns:a16="http://schemas.microsoft.com/office/drawing/2014/main" id="{65A19C82-7156-40A0-A42A-5D2C36EB3613}"/>
              </a:ext>
            </a:extLst>
          </p:cNvPr>
          <p:cNvSpPr txBox="1">
            <a:spLocks/>
          </p:cNvSpPr>
          <p:nvPr/>
        </p:nvSpPr>
        <p:spPr>
          <a:xfrm>
            <a:off x="381000" y="1066800"/>
            <a:ext cx="8534400" cy="2286000"/>
          </a:xfrm>
          <a:prstGeom prst="rect">
            <a:avLst/>
          </a:prstGeom>
        </p:spPr>
        <p:txBody>
          <a:bodyPr vert="horz" lIns="91440" tIns="45720" rIns="91440" bIns="45720" rtlCol="0">
            <a:noAutofit/>
          </a:bodyPr>
          <a:lstStyle/>
          <a:p>
            <a:pPr marL="457200" indent="-457200">
              <a:buFont typeface="Wingdings" panose="05000000000000000000" pitchFamily="2" charset="2"/>
              <a:buChar char="q"/>
            </a:pPr>
            <a:r>
              <a:rPr lang="en-AU" sz="2800" dirty="0"/>
              <a:t>Focus on the essential (namely what is relevant for your work) </a:t>
            </a:r>
          </a:p>
          <a:p>
            <a:pPr marL="457200" indent="-457200">
              <a:buFont typeface="Wingdings" panose="05000000000000000000" pitchFamily="2" charset="2"/>
              <a:buChar char="Ø"/>
            </a:pPr>
            <a:r>
              <a:rPr lang="en-AU" sz="2800" dirty="0">
                <a:solidFill>
                  <a:srgbClr val="0070C0"/>
                </a:solidFill>
              </a:rPr>
              <a:t>But at the same time try to give a broad perspective in order to properly “locate” your work </a:t>
            </a:r>
          </a:p>
          <a:p>
            <a:endParaRPr lang="en-AU" sz="1100" dirty="0"/>
          </a:p>
          <a:p>
            <a:r>
              <a:rPr lang="en-AU" sz="2800" dirty="0"/>
              <a:t>Use following </a:t>
            </a:r>
            <a:r>
              <a:rPr lang="en-AU" sz="2800" b="1" dirty="0"/>
              <a:t>synthesis matrix</a:t>
            </a:r>
            <a:r>
              <a:rPr lang="en-AU" sz="2800" dirty="0"/>
              <a:t>: </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AU"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AU"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2">
            <a:extLst>
              <a:ext uri="{FF2B5EF4-FFF2-40B4-BE49-F238E27FC236}">
                <a16:creationId xmlns:a16="http://schemas.microsoft.com/office/drawing/2014/main" id="{E3B3E2AD-9254-4E7B-9D05-85F60330ABBF}"/>
              </a:ext>
            </a:extLst>
          </p:cNvPr>
          <p:cNvPicPr>
            <a:picLocks noChangeAspect="1" noChangeArrowheads="1"/>
          </p:cNvPicPr>
          <p:nvPr/>
        </p:nvPicPr>
        <p:blipFill>
          <a:blip r:embed="rId2" cstate="print"/>
          <a:srcRect/>
          <a:stretch>
            <a:fillRect/>
          </a:stretch>
        </p:blipFill>
        <p:spPr bwMode="auto">
          <a:xfrm>
            <a:off x="304800" y="3505200"/>
            <a:ext cx="8608617" cy="2971800"/>
          </a:xfrm>
          <a:prstGeom prst="rect">
            <a:avLst/>
          </a:prstGeom>
          <a:noFill/>
          <a:ln w="9525">
            <a:noFill/>
            <a:miter lim="800000"/>
            <a:headEnd/>
            <a:tailEnd/>
          </a:ln>
        </p:spPr>
      </p:pic>
    </p:spTree>
    <p:extLst>
      <p:ext uri="{BB962C8B-B14F-4D97-AF65-F5344CB8AC3E}">
        <p14:creationId xmlns:p14="http://schemas.microsoft.com/office/powerpoint/2010/main" val="225601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3FA181-9B04-429D-8B2A-48ECE220AB24}"/>
              </a:ext>
            </a:extLst>
          </p:cNvPr>
          <p:cNvSpPr>
            <a:spLocks noGrp="1"/>
          </p:cNvSpPr>
          <p:nvPr>
            <p:ph type="body" sz="quarter" idx="12"/>
          </p:nvPr>
        </p:nvSpPr>
        <p:spPr/>
        <p:txBody>
          <a:bodyPr/>
          <a:lstStyle/>
          <a:p>
            <a:r>
              <a:rPr lang="en-AU" cap="none" dirty="0">
                <a:solidFill>
                  <a:srgbClr val="FF0000"/>
                </a:solidFill>
              </a:rPr>
              <a:t>Synthesis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86961D6A-DB9D-483C-9A96-DD6DF1A07B56}"/>
              </a:ext>
            </a:extLst>
          </p:cNvPr>
          <p:cNvSpPr>
            <a:spLocks noGrp="1"/>
          </p:cNvSpPr>
          <p:nvPr>
            <p:ph type="body" sz="quarter" idx="13"/>
          </p:nvPr>
        </p:nvSpPr>
        <p:spPr/>
        <p:txBody>
          <a:bodyPr/>
          <a:lstStyle/>
          <a:p>
            <a:r>
              <a:rPr lang="en-AU" b="1" dirty="0">
                <a:solidFill>
                  <a:srgbClr val="0070C0"/>
                </a:solidFill>
              </a:rPr>
              <a:t>E.g. – Women in WWII</a:t>
            </a:r>
          </a:p>
          <a:p>
            <a:pPr lvl="0" algn="ctr">
              <a:lnSpc>
                <a:spcPct val="150000"/>
              </a:lnSpc>
              <a:defRPr/>
            </a:pPr>
            <a:endParaRPr lang="en-AU" dirty="0"/>
          </a:p>
          <a:p>
            <a:endParaRPr lang="en-US" dirty="0"/>
          </a:p>
        </p:txBody>
      </p:sp>
      <p:sp>
        <p:nvSpPr>
          <p:cNvPr id="4" name="Date Placeholder 3">
            <a:extLst>
              <a:ext uri="{FF2B5EF4-FFF2-40B4-BE49-F238E27FC236}">
                <a16:creationId xmlns:a16="http://schemas.microsoft.com/office/drawing/2014/main" id="{2DB8FC62-2189-48A4-92F2-26880B1BAD8F}"/>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67E931D2-566A-423E-8260-0CFC0932398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CF671E27-3366-4F17-BA07-C6BDE83A9F66}"/>
              </a:ext>
            </a:extLst>
          </p:cNvPr>
          <p:cNvSpPr>
            <a:spLocks noGrp="1"/>
          </p:cNvSpPr>
          <p:nvPr>
            <p:ph type="sldNum" sz="quarter" idx="14"/>
          </p:nvPr>
        </p:nvSpPr>
        <p:spPr/>
        <p:txBody>
          <a:bodyPr/>
          <a:lstStyle/>
          <a:p>
            <a:pPr>
              <a:defRPr/>
            </a:pPr>
            <a:fld id="{A4D7D840-3C4D-4535-9FCE-221E1C945AAA}" type="slidenum">
              <a:rPr lang="en-US" smtClean="0"/>
              <a:pPr>
                <a:defRPr/>
              </a:pPr>
              <a:t>27</a:t>
            </a:fld>
            <a:endParaRPr lang="en-US"/>
          </a:p>
        </p:txBody>
      </p:sp>
      <p:pic>
        <p:nvPicPr>
          <p:cNvPr id="7" name="Picture 2">
            <a:extLst>
              <a:ext uri="{FF2B5EF4-FFF2-40B4-BE49-F238E27FC236}">
                <a16:creationId xmlns:a16="http://schemas.microsoft.com/office/drawing/2014/main" id="{9C48CE48-FDD7-4EAB-8931-D2B4EB84D5DD}"/>
              </a:ext>
            </a:extLst>
          </p:cNvPr>
          <p:cNvPicPr>
            <a:picLocks noChangeAspect="1" noChangeArrowheads="1"/>
          </p:cNvPicPr>
          <p:nvPr/>
        </p:nvPicPr>
        <p:blipFill>
          <a:blip r:embed="rId2" cstate="print"/>
          <a:srcRect/>
          <a:stretch>
            <a:fillRect/>
          </a:stretch>
        </p:blipFill>
        <p:spPr bwMode="auto">
          <a:xfrm>
            <a:off x="228600" y="1676400"/>
            <a:ext cx="8458200" cy="4948150"/>
          </a:xfrm>
          <a:prstGeom prst="rect">
            <a:avLst/>
          </a:prstGeom>
          <a:noFill/>
          <a:ln w="9525">
            <a:noFill/>
            <a:miter lim="800000"/>
            <a:headEnd/>
            <a:tailEnd/>
          </a:ln>
        </p:spPr>
      </p:pic>
    </p:spTree>
    <p:extLst>
      <p:ext uri="{BB962C8B-B14F-4D97-AF65-F5344CB8AC3E}">
        <p14:creationId xmlns:p14="http://schemas.microsoft.com/office/powerpoint/2010/main" val="403256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1EAA86-928D-4B39-B8B1-6962A2326A59}"/>
              </a:ext>
            </a:extLst>
          </p:cNvPr>
          <p:cNvSpPr>
            <a:spLocks noGrp="1"/>
          </p:cNvSpPr>
          <p:nvPr>
            <p:ph type="body" sz="quarter" idx="12"/>
          </p:nvPr>
        </p:nvSpPr>
        <p:spPr/>
        <p:txBody>
          <a:bodyPr/>
          <a:lstStyle/>
          <a:p>
            <a:r>
              <a:rPr lang="en-AU" cap="none" dirty="0">
                <a:solidFill>
                  <a:srgbClr val="FF0000"/>
                </a:solidFill>
              </a:rPr>
              <a:t>Synthesis       				             </a:t>
            </a:r>
            <a:r>
              <a:rPr lang="en-AU" sz="1800" cap="none" dirty="0">
                <a:solidFill>
                  <a:srgbClr val="FF0000"/>
                </a:solidFill>
              </a:rPr>
              <a:t>...contd.</a:t>
            </a:r>
            <a:endParaRPr lang="en-US" dirty="0"/>
          </a:p>
        </p:txBody>
      </p:sp>
      <p:sp>
        <p:nvSpPr>
          <p:cNvPr id="4" name="Date Placeholder 3">
            <a:extLst>
              <a:ext uri="{FF2B5EF4-FFF2-40B4-BE49-F238E27FC236}">
                <a16:creationId xmlns:a16="http://schemas.microsoft.com/office/drawing/2014/main" id="{5BADA646-1EF8-4C56-BCA5-D757DB21CD6D}"/>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F3B7CECF-572A-4802-A46F-187D3C59C935}"/>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D62C0BA1-5DB3-4307-82A1-5D786D52138B}"/>
              </a:ext>
            </a:extLst>
          </p:cNvPr>
          <p:cNvSpPr>
            <a:spLocks noGrp="1"/>
          </p:cNvSpPr>
          <p:nvPr>
            <p:ph type="sldNum" sz="quarter" idx="14"/>
          </p:nvPr>
        </p:nvSpPr>
        <p:spPr/>
        <p:txBody>
          <a:bodyPr/>
          <a:lstStyle/>
          <a:p>
            <a:pPr>
              <a:defRPr/>
            </a:pPr>
            <a:fld id="{A4D7D840-3C4D-4535-9FCE-221E1C945AAA}" type="slidenum">
              <a:rPr lang="en-US" smtClean="0"/>
              <a:pPr>
                <a:defRPr/>
              </a:pPr>
              <a:t>28</a:t>
            </a:fld>
            <a:endParaRPr lang="en-US"/>
          </a:p>
        </p:txBody>
      </p:sp>
      <p:pic>
        <p:nvPicPr>
          <p:cNvPr id="7" name="Picture 2">
            <a:extLst>
              <a:ext uri="{FF2B5EF4-FFF2-40B4-BE49-F238E27FC236}">
                <a16:creationId xmlns:a16="http://schemas.microsoft.com/office/drawing/2014/main" id="{7C7E9CD5-4C76-43CB-927C-F0AFC970F656}"/>
              </a:ext>
            </a:extLst>
          </p:cNvPr>
          <p:cNvPicPr>
            <a:picLocks noChangeAspect="1" noChangeArrowheads="1"/>
          </p:cNvPicPr>
          <p:nvPr/>
        </p:nvPicPr>
        <p:blipFill>
          <a:blip r:embed="rId2" cstate="print"/>
          <a:srcRect/>
          <a:stretch>
            <a:fillRect/>
          </a:stretch>
        </p:blipFill>
        <p:spPr bwMode="auto">
          <a:xfrm>
            <a:off x="304800" y="1143000"/>
            <a:ext cx="8458200" cy="5233250"/>
          </a:xfrm>
          <a:prstGeom prst="rect">
            <a:avLst/>
          </a:prstGeom>
          <a:noFill/>
          <a:ln w="9525">
            <a:noFill/>
            <a:miter lim="800000"/>
            <a:headEnd/>
            <a:tailEnd/>
          </a:ln>
        </p:spPr>
      </p:pic>
    </p:spTree>
    <p:extLst>
      <p:ext uri="{BB962C8B-B14F-4D97-AF65-F5344CB8AC3E}">
        <p14:creationId xmlns:p14="http://schemas.microsoft.com/office/powerpoint/2010/main" val="163416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330B-6A93-471F-9B3E-18212E53F926}"/>
              </a:ext>
            </a:extLst>
          </p:cNvPr>
          <p:cNvSpPr>
            <a:spLocks noGrp="1"/>
          </p:cNvSpPr>
          <p:nvPr>
            <p:ph type="body" sz="quarter" idx="12"/>
          </p:nvPr>
        </p:nvSpPr>
        <p:spPr/>
        <p:txBody>
          <a:bodyPr/>
          <a:lstStyle/>
          <a:p>
            <a:r>
              <a:rPr lang="en-AU" cap="none" dirty="0">
                <a:solidFill>
                  <a:srgbClr val="FF0000"/>
                </a:solidFill>
              </a:rPr>
              <a:t>Synthesis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1AB82CD7-9C60-4534-8703-6621726A001A}"/>
              </a:ext>
            </a:extLst>
          </p:cNvPr>
          <p:cNvSpPr>
            <a:spLocks noGrp="1"/>
          </p:cNvSpPr>
          <p:nvPr>
            <p:ph type="body" sz="quarter" idx="13"/>
          </p:nvPr>
        </p:nvSpPr>
        <p:spPr/>
        <p:txBody>
          <a:bodyPr/>
          <a:lstStyle/>
          <a:p>
            <a:endParaRPr lang="en-US"/>
          </a:p>
        </p:txBody>
      </p:sp>
      <p:sp>
        <p:nvSpPr>
          <p:cNvPr id="4" name="Date Placeholder 3">
            <a:extLst>
              <a:ext uri="{FF2B5EF4-FFF2-40B4-BE49-F238E27FC236}">
                <a16:creationId xmlns:a16="http://schemas.microsoft.com/office/drawing/2014/main" id="{62A8429C-B7BC-4293-82C5-E74CF22DC2E4}"/>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08C67131-0822-4B4F-9AFD-E69F66117EF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5CEE16CD-F8B4-467B-ADEB-525707B22544}"/>
              </a:ext>
            </a:extLst>
          </p:cNvPr>
          <p:cNvSpPr>
            <a:spLocks noGrp="1"/>
          </p:cNvSpPr>
          <p:nvPr>
            <p:ph type="sldNum" sz="quarter" idx="14"/>
          </p:nvPr>
        </p:nvSpPr>
        <p:spPr/>
        <p:txBody>
          <a:bodyPr/>
          <a:lstStyle/>
          <a:p>
            <a:pPr>
              <a:defRPr/>
            </a:pPr>
            <a:fld id="{A4D7D840-3C4D-4535-9FCE-221E1C945AAA}" type="slidenum">
              <a:rPr lang="en-US" smtClean="0"/>
              <a:pPr>
                <a:defRPr/>
              </a:pPr>
              <a:t>29</a:t>
            </a:fld>
            <a:endParaRPr lang="en-US"/>
          </a:p>
        </p:txBody>
      </p:sp>
      <p:pic>
        <p:nvPicPr>
          <p:cNvPr id="7" name="Picture 2">
            <a:extLst>
              <a:ext uri="{FF2B5EF4-FFF2-40B4-BE49-F238E27FC236}">
                <a16:creationId xmlns:a16="http://schemas.microsoft.com/office/drawing/2014/main" id="{C1DF938C-FBCE-4C14-B958-2EE633D1EF05}"/>
              </a:ext>
            </a:extLst>
          </p:cNvPr>
          <p:cNvPicPr>
            <a:picLocks noChangeAspect="1" noChangeArrowheads="1"/>
          </p:cNvPicPr>
          <p:nvPr/>
        </p:nvPicPr>
        <p:blipFill>
          <a:blip r:embed="rId2" cstate="print"/>
          <a:srcRect/>
          <a:stretch>
            <a:fillRect/>
          </a:stretch>
        </p:blipFill>
        <p:spPr bwMode="auto">
          <a:xfrm>
            <a:off x="52388" y="819150"/>
            <a:ext cx="9039225" cy="6038850"/>
          </a:xfrm>
          <a:prstGeom prst="rect">
            <a:avLst/>
          </a:prstGeom>
          <a:noFill/>
          <a:ln w="9525">
            <a:noFill/>
            <a:miter lim="800000"/>
            <a:headEnd/>
            <a:tailEnd/>
          </a:ln>
        </p:spPr>
      </p:pic>
    </p:spTree>
    <p:extLst>
      <p:ext uri="{BB962C8B-B14F-4D97-AF65-F5344CB8AC3E}">
        <p14:creationId xmlns:p14="http://schemas.microsoft.com/office/powerpoint/2010/main" val="128565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852947-F189-4E77-8799-1696736C9402}"/>
              </a:ext>
            </a:extLst>
          </p:cNvPr>
          <p:cNvSpPr>
            <a:spLocks noGrp="1"/>
          </p:cNvSpPr>
          <p:nvPr>
            <p:ph type="body" sz="quarter" idx="12"/>
          </p:nvPr>
        </p:nvSpPr>
        <p:spPr/>
        <p:txBody>
          <a:bodyPr/>
          <a:lstStyle/>
          <a:p>
            <a:r>
              <a:rPr lang="en-US" dirty="0">
                <a:solidFill>
                  <a:srgbClr val="FF0000"/>
                </a:solidFill>
              </a:rPr>
              <a:t>What is A Literature Review</a:t>
            </a:r>
            <a:endParaRPr lang="en-US" dirty="0"/>
          </a:p>
        </p:txBody>
      </p:sp>
      <p:sp>
        <p:nvSpPr>
          <p:cNvPr id="3" name="Text Placeholder 2">
            <a:extLst>
              <a:ext uri="{FF2B5EF4-FFF2-40B4-BE49-F238E27FC236}">
                <a16:creationId xmlns:a16="http://schemas.microsoft.com/office/drawing/2014/main" id="{45BB1B34-AE32-4625-AFB3-BF7D9C46CC36}"/>
              </a:ext>
            </a:extLst>
          </p:cNvPr>
          <p:cNvSpPr>
            <a:spLocks noGrp="1"/>
          </p:cNvSpPr>
          <p:nvPr>
            <p:ph type="body" sz="quarter" idx="13"/>
          </p:nvPr>
        </p:nvSpPr>
        <p:spPr>
          <a:xfrm>
            <a:off x="228601" y="846142"/>
            <a:ext cx="8686800" cy="5591175"/>
          </a:xfrm>
        </p:spPr>
        <p:txBody>
          <a:bodyPr>
            <a:normAutofit/>
          </a:bodyPr>
          <a:lstStyle/>
          <a:p>
            <a:pPr algn="just">
              <a:lnSpc>
                <a:spcPct val="110000"/>
              </a:lnSpc>
              <a:spcBef>
                <a:spcPts val="1200"/>
              </a:spcBef>
              <a:buFont typeface="Wingdings" pitchFamily="2" charset="2"/>
              <a:buChar char="q"/>
            </a:pPr>
            <a:r>
              <a:rPr lang="en-US" sz="2700" dirty="0"/>
              <a:t>It is a surveys of scholarly articles, books and other sources (e.g. dissertations, journal, conference proceedings) relevant to a particular issue, area of research, or theory</a:t>
            </a:r>
          </a:p>
          <a:p>
            <a:pPr lvl="2" algn="just">
              <a:lnSpc>
                <a:spcPct val="110000"/>
              </a:lnSpc>
              <a:spcBef>
                <a:spcPts val="1200"/>
              </a:spcBef>
              <a:buFont typeface="Wingdings" pitchFamily="2" charset="2"/>
              <a:buChar char="Ø"/>
            </a:pPr>
            <a:r>
              <a:rPr lang="en-US" sz="2400" u="sng" dirty="0">
                <a:solidFill>
                  <a:srgbClr val="FF0000"/>
                </a:solidFill>
              </a:rPr>
              <a:t>Textbook, magazine, Bulletin are not suggested</a:t>
            </a:r>
          </a:p>
          <a:p>
            <a:pPr algn="just">
              <a:lnSpc>
                <a:spcPct val="110000"/>
              </a:lnSpc>
              <a:spcBef>
                <a:spcPts val="1800"/>
              </a:spcBef>
              <a:buFont typeface="Wingdings" pitchFamily="2" charset="2"/>
              <a:buChar char="q"/>
            </a:pPr>
            <a:r>
              <a:rPr lang="en-US" sz="2700" dirty="0">
                <a:solidFill>
                  <a:srgbClr val="0070C0"/>
                </a:solidFill>
              </a:rPr>
              <a:t>It is providing a description, summary, and critical evaluation of each work (each research article)</a:t>
            </a:r>
          </a:p>
          <a:p>
            <a:pPr algn="just">
              <a:lnSpc>
                <a:spcPct val="110000"/>
              </a:lnSpc>
              <a:spcBef>
                <a:spcPts val="1200"/>
              </a:spcBef>
              <a:buFont typeface="Wingdings" pitchFamily="2" charset="2"/>
              <a:buChar char="q"/>
            </a:pPr>
            <a:r>
              <a:rPr lang="en-US" sz="2700" dirty="0"/>
              <a:t>The purpose is to offer an overview of significant literatures published on a topic (overview the state-of-the-art).</a:t>
            </a:r>
          </a:p>
          <a:p>
            <a:endParaRPr lang="en-US" sz="2700" dirty="0"/>
          </a:p>
        </p:txBody>
      </p:sp>
      <p:sp>
        <p:nvSpPr>
          <p:cNvPr id="4" name="Date Placeholder 3">
            <a:extLst>
              <a:ext uri="{FF2B5EF4-FFF2-40B4-BE49-F238E27FC236}">
                <a16:creationId xmlns:a16="http://schemas.microsoft.com/office/drawing/2014/main" id="{5DFD0768-14DE-47F2-A0C7-857F68129DAA}"/>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F4044B99-AEB8-4623-BDC6-F63E4D5B5195}"/>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42E197AD-34AF-4400-87A7-01633C8CB071}"/>
              </a:ext>
            </a:extLst>
          </p:cNvPr>
          <p:cNvSpPr>
            <a:spLocks noGrp="1"/>
          </p:cNvSpPr>
          <p:nvPr>
            <p:ph type="sldNum" sz="quarter" idx="14"/>
          </p:nvPr>
        </p:nvSpPr>
        <p:spPr/>
        <p:txBody>
          <a:bodyPr/>
          <a:lstStyle/>
          <a:p>
            <a:pPr>
              <a:defRPr/>
            </a:pPr>
            <a:fld id="{A4D7D840-3C4D-4535-9FCE-221E1C945AAA}" type="slidenum">
              <a:rPr lang="en-US" smtClean="0"/>
              <a:pPr>
                <a:defRPr/>
              </a:pPr>
              <a:t>3</a:t>
            </a:fld>
            <a:endParaRPr lang="en-US"/>
          </a:p>
        </p:txBody>
      </p:sp>
    </p:spTree>
    <p:extLst>
      <p:ext uri="{BB962C8B-B14F-4D97-AF65-F5344CB8AC3E}">
        <p14:creationId xmlns:p14="http://schemas.microsoft.com/office/powerpoint/2010/main" val="127759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7A7634-E494-46E0-9632-1B2089491398}"/>
              </a:ext>
            </a:extLst>
          </p:cNvPr>
          <p:cNvSpPr>
            <a:spLocks noGrp="1"/>
          </p:cNvSpPr>
          <p:nvPr>
            <p:ph type="body" sz="quarter" idx="12"/>
          </p:nvPr>
        </p:nvSpPr>
        <p:spPr/>
        <p:txBody>
          <a:bodyPr/>
          <a:lstStyle/>
          <a:p>
            <a:r>
              <a:rPr lang="en-AU" cap="none" dirty="0">
                <a:solidFill>
                  <a:srgbClr val="FF0000"/>
                </a:solidFill>
              </a:rPr>
              <a:t>What Synthesis is Not</a:t>
            </a:r>
          </a:p>
        </p:txBody>
      </p:sp>
      <p:sp>
        <p:nvSpPr>
          <p:cNvPr id="3" name="Text Placeholder 2">
            <a:extLst>
              <a:ext uri="{FF2B5EF4-FFF2-40B4-BE49-F238E27FC236}">
                <a16:creationId xmlns:a16="http://schemas.microsoft.com/office/drawing/2014/main" id="{BA53157C-F15F-4E76-AD9A-C8DDC045A173}"/>
              </a:ext>
            </a:extLst>
          </p:cNvPr>
          <p:cNvSpPr>
            <a:spLocks noGrp="1"/>
          </p:cNvSpPr>
          <p:nvPr>
            <p:ph type="body" sz="quarter" idx="13"/>
          </p:nvPr>
        </p:nvSpPr>
        <p:spPr/>
        <p:txBody>
          <a:bodyPr>
            <a:normAutofit/>
          </a:bodyPr>
          <a:lstStyle/>
          <a:p>
            <a:pPr marL="457200" indent="-457200">
              <a:spcAft>
                <a:spcPts val="1800"/>
              </a:spcAft>
              <a:buFont typeface="Wingdings" panose="05000000000000000000" pitchFamily="2" charset="2"/>
              <a:buChar char="q"/>
            </a:pPr>
            <a:r>
              <a:rPr lang="en-AU" sz="2600" b="1" dirty="0"/>
              <a:t>Plagiarism: </a:t>
            </a:r>
            <a:r>
              <a:rPr lang="en-AU" sz="2600" dirty="0"/>
              <a:t>Definitely not the result of “copy &amp; paste” </a:t>
            </a:r>
          </a:p>
          <a:p>
            <a:pPr marL="457200" indent="-457200">
              <a:spcAft>
                <a:spcPts val="1800"/>
              </a:spcAft>
              <a:buFont typeface="Wingdings" panose="05000000000000000000" pitchFamily="2" charset="2"/>
              <a:buChar char="q"/>
            </a:pPr>
            <a:r>
              <a:rPr lang="en-AU" sz="2600" dirty="0">
                <a:solidFill>
                  <a:srgbClr val="0070C0"/>
                </a:solidFill>
              </a:rPr>
              <a:t> Even if properly referenced, what is the relevance? </a:t>
            </a:r>
          </a:p>
          <a:p>
            <a:pPr marL="457200" indent="-457200">
              <a:spcAft>
                <a:spcPts val="1800"/>
              </a:spcAft>
              <a:buFont typeface="Wingdings" panose="05000000000000000000" pitchFamily="2" charset="2"/>
              <a:buChar char="q"/>
            </a:pPr>
            <a:r>
              <a:rPr lang="en-AU" sz="2600" dirty="0"/>
              <a:t>Copying sentences and making small changes is not acceptable </a:t>
            </a:r>
          </a:p>
          <a:p>
            <a:pPr marL="457200" indent="-457200">
              <a:spcAft>
                <a:spcPts val="1800"/>
              </a:spcAft>
              <a:buFont typeface="Wingdings" panose="05000000000000000000" pitchFamily="2" charset="2"/>
              <a:buChar char="q"/>
            </a:pPr>
            <a:r>
              <a:rPr lang="en-AU" sz="2600" dirty="0">
                <a:solidFill>
                  <a:srgbClr val="0070C0"/>
                </a:solidFill>
              </a:rPr>
              <a:t>Not a simple (weakly linked) concatenation of excerpts from others </a:t>
            </a:r>
          </a:p>
          <a:p>
            <a:pPr marL="457200" indent="-457200">
              <a:spcAft>
                <a:spcPts val="1800"/>
              </a:spcAft>
              <a:buFont typeface="Wingdings" panose="05000000000000000000" pitchFamily="2" charset="2"/>
              <a:buChar char="q"/>
            </a:pPr>
            <a:r>
              <a:rPr lang="en-AU" sz="2600" dirty="0"/>
              <a:t>“Author X said </a:t>
            </a:r>
            <a:r>
              <a:rPr lang="en-AU" sz="2600" dirty="0" err="1"/>
              <a:t>bla</a:t>
            </a:r>
            <a:r>
              <a:rPr lang="en-AU" sz="2600" dirty="0"/>
              <a:t> </a:t>
            </a:r>
            <a:r>
              <a:rPr lang="en-AU" sz="2600" dirty="0" err="1"/>
              <a:t>bla</a:t>
            </a:r>
            <a:r>
              <a:rPr lang="en-AU" sz="2600" dirty="0"/>
              <a:t>.... On the other hand, Y defends that </a:t>
            </a:r>
            <a:r>
              <a:rPr lang="en-AU" sz="2600" dirty="0" err="1"/>
              <a:t>bla</a:t>
            </a:r>
            <a:r>
              <a:rPr lang="en-AU" sz="2600" dirty="0"/>
              <a:t> </a:t>
            </a:r>
            <a:r>
              <a:rPr lang="en-AU" sz="2600" dirty="0" err="1"/>
              <a:t>bla</a:t>
            </a:r>
            <a:r>
              <a:rPr lang="en-AU" sz="2600" dirty="0"/>
              <a:t> ... Furthermore Z introduced </a:t>
            </a:r>
            <a:r>
              <a:rPr lang="en-AU" sz="2600" dirty="0" err="1"/>
              <a:t>bla</a:t>
            </a:r>
            <a:r>
              <a:rPr lang="en-AU" sz="2600" dirty="0"/>
              <a:t> </a:t>
            </a:r>
            <a:r>
              <a:rPr lang="en-AU" sz="2600" dirty="0" err="1"/>
              <a:t>bla</a:t>
            </a:r>
            <a:r>
              <a:rPr lang="en-AU" sz="2600" dirty="0"/>
              <a:t> .... and W agrees with ....” </a:t>
            </a:r>
          </a:p>
          <a:p>
            <a:pPr marL="457200" indent="-457200">
              <a:spcAft>
                <a:spcPts val="1800"/>
              </a:spcAft>
              <a:buFont typeface="Wingdings" panose="05000000000000000000" pitchFamily="2" charset="2"/>
              <a:buChar char="q"/>
            </a:pPr>
            <a:r>
              <a:rPr lang="en-AU" sz="2600" dirty="0">
                <a:solidFill>
                  <a:srgbClr val="0070C0"/>
                </a:solidFill>
              </a:rPr>
              <a:t>Not a pedagogic text book </a:t>
            </a:r>
          </a:p>
          <a:p>
            <a:endParaRPr lang="en-US" sz="2600" dirty="0">
              <a:solidFill>
                <a:srgbClr val="0070C0"/>
              </a:solidFill>
            </a:endParaRPr>
          </a:p>
        </p:txBody>
      </p:sp>
      <p:sp>
        <p:nvSpPr>
          <p:cNvPr id="4" name="Date Placeholder 3">
            <a:extLst>
              <a:ext uri="{FF2B5EF4-FFF2-40B4-BE49-F238E27FC236}">
                <a16:creationId xmlns:a16="http://schemas.microsoft.com/office/drawing/2014/main" id="{B7A8FADC-6BB1-47FF-8BF8-B55B399C4CB9}"/>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E0FB52E4-F112-4661-A88F-9CBB6F0A7A9F}"/>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D6BE86A3-4950-4C81-80A5-43E01003CF65}"/>
              </a:ext>
            </a:extLst>
          </p:cNvPr>
          <p:cNvSpPr>
            <a:spLocks noGrp="1"/>
          </p:cNvSpPr>
          <p:nvPr>
            <p:ph type="sldNum" sz="quarter" idx="14"/>
          </p:nvPr>
        </p:nvSpPr>
        <p:spPr/>
        <p:txBody>
          <a:bodyPr/>
          <a:lstStyle/>
          <a:p>
            <a:pPr>
              <a:defRPr/>
            </a:pPr>
            <a:fld id="{A4D7D840-3C4D-4535-9FCE-221E1C945AAA}" type="slidenum">
              <a:rPr lang="en-US" smtClean="0"/>
              <a:pPr>
                <a:defRPr/>
              </a:pPr>
              <a:t>30</a:t>
            </a:fld>
            <a:endParaRPr lang="en-US"/>
          </a:p>
        </p:txBody>
      </p:sp>
    </p:spTree>
    <p:extLst>
      <p:ext uri="{BB962C8B-B14F-4D97-AF65-F5344CB8AC3E}">
        <p14:creationId xmlns:p14="http://schemas.microsoft.com/office/powerpoint/2010/main" val="18907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DC9134-5F30-4EF9-8182-3626348EFE50}"/>
              </a:ext>
            </a:extLst>
          </p:cNvPr>
          <p:cNvSpPr>
            <a:spLocks noGrp="1"/>
          </p:cNvSpPr>
          <p:nvPr>
            <p:ph type="body" sz="quarter" idx="12"/>
          </p:nvPr>
        </p:nvSpPr>
        <p:spPr/>
        <p:txBody>
          <a:bodyPr/>
          <a:lstStyle/>
          <a:p>
            <a:r>
              <a:rPr lang="en-US" dirty="0">
                <a:solidFill>
                  <a:srgbClr val="FF0000"/>
                </a:solidFill>
              </a:rPr>
              <a:t>Getting Started</a:t>
            </a:r>
          </a:p>
        </p:txBody>
      </p:sp>
      <p:sp>
        <p:nvSpPr>
          <p:cNvPr id="3" name="Text Placeholder 2">
            <a:extLst>
              <a:ext uri="{FF2B5EF4-FFF2-40B4-BE49-F238E27FC236}">
                <a16:creationId xmlns:a16="http://schemas.microsoft.com/office/drawing/2014/main" id="{8D3A8613-520A-469B-B862-956C70C76685}"/>
              </a:ext>
            </a:extLst>
          </p:cNvPr>
          <p:cNvSpPr>
            <a:spLocks noGrp="1"/>
          </p:cNvSpPr>
          <p:nvPr>
            <p:ph type="body" sz="quarter" idx="13"/>
          </p:nvPr>
        </p:nvSpPr>
        <p:spPr/>
        <p:txBody>
          <a:bodyPr>
            <a:normAutofit fontScale="92500"/>
          </a:bodyPr>
          <a:lstStyle/>
          <a:p>
            <a:pPr>
              <a:buFont typeface="Wingdings" pitchFamily="2" charset="2"/>
              <a:buChar char="q"/>
            </a:pPr>
            <a:r>
              <a:rPr lang="en-US" sz="2800" dirty="0"/>
              <a:t>   Like many tasks, reading and starting to write review literature usually seems   worst before you begin</a:t>
            </a:r>
          </a:p>
          <a:p>
            <a:endParaRPr lang="en-US" sz="2800" dirty="0"/>
          </a:p>
          <a:p>
            <a:pPr>
              <a:buFont typeface="Wingdings" pitchFamily="2" charset="2"/>
              <a:buChar char="q"/>
            </a:pPr>
            <a:r>
              <a:rPr lang="en-US" sz="2800" dirty="0"/>
              <a:t>   So you should make a start</a:t>
            </a:r>
          </a:p>
          <a:p>
            <a:pPr>
              <a:lnSpc>
                <a:spcPct val="150000"/>
              </a:lnSpc>
            </a:pPr>
            <a:endParaRPr lang="en-US" sz="1100" dirty="0"/>
          </a:p>
          <a:p>
            <a:pPr marL="0" indent="0">
              <a:spcBef>
                <a:spcPts val="1200"/>
              </a:spcBef>
              <a:spcAft>
                <a:spcPts val="600"/>
              </a:spcAft>
              <a:buNone/>
            </a:pPr>
            <a:r>
              <a:rPr lang="en-US" dirty="0"/>
              <a:t>	1. First make up an outline—just sit and type points to review</a:t>
            </a:r>
          </a:p>
          <a:p>
            <a:pPr marL="0" indent="0">
              <a:spcBef>
                <a:spcPts val="1200"/>
              </a:spcBef>
              <a:spcAft>
                <a:spcPts val="600"/>
              </a:spcAft>
              <a:buNone/>
            </a:pPr>
            <a:r>
              <a:rPr lang="en-US" dirty="0"/>
              <a:t>	2. Organization. It is encouraging and helpful to start a filing system</a:t>
            </a:r>
          </a:p>
          <a:p>
            <a:pPr marL="0" indent="0">
              <a:spcBef>
                <a:spcPts val="1200"/>
              </a:spcBef>
              <a:spcAft>
                <a:spcPts val="600"/>
              </a:spcAft>
              <a:buNone/>
            </a:pPr>
            <a:r>
              <a:rPr lang="en-US" dirty="0"/>
              <a:t>	3. Timetable. a list of dates for when you will give the first and </a:t>
            </a:r>
          </a:p>
          <a:p>
            <a:pPr marL="0" indent="0">
              <a:spcBef>
                <a:spcPts val="1200"/>
              </a:spcBef>
              <a:spcAft>
                <a:spcPts val="600"/>
              </a:spcAft>
              <a:buNone/>
            </a:pPr>
            <a:r>
              <a:rPr lang="en-US" dirty="0"/>
              <a:t>	second drafts</a:t>
            </a:r>
          </a:p>
          <a:p>
            <a:pPr marL="0" indent="0">
              <a:spcBef>
                <a:spcPts val="1200"/>
              </a:spcBef>
              <a:spcAft>
                <a:spcPts val="600"/>
              </a:spcAft>
              <a:buNone/>
            </a:pPr>
            <a:r>
              <a:rPr lang="en-US" dirty="0"/>
              <a:t>	4. Iterative. it is easier, however, to improve something that is    </a:t>
            </a:r>
          </a:p>
          <a:p>
            <a:pPr marL="0" indent="0">
              <a:spcBef>
                <a:spcPts val="1200"/>
              </a:spcBef>
              <a:spcAft>
                <a:spcPts val="600"/>
              </a:spcAft>
              <a:buNone/>
            </a:pPr>
            <a:r>
              <a:rPr lang="en-US" dirty="0"/>
              <a:t>	already written  than to produce text from nothing</a:t>
            </a:r>
          </a:p>
          <a:p>
            <a:endParaRPr lang="en-US" dirty="0"/>
          </a:p>
        </p:txBody>
      </p:sp>
      <p:sp>
        <p:nvSpPr>
          <p:cNvPr id="4" name="Date Placeholder 3">
            <a:extLst>
              <a:ext uri="{FF2B5EF4-FFF2-40B4-BE49-F238E27FC236}">
                <a16:creationId xmlns:a16="http://schemas.microsoft.com/office/drawing/2014/main" id="{22F430A0-F897-4005-9D82-D142FCCF3857}"/>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48E366E8-5837-49E4-84F3-E42918E3B69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F9ABA229-C0CF-4375-A9D6-1FBA5B61940E}"/>
              </a:ext>
            </a:extLst>
          </p:cNvPr>
          <p:cNvSpPr>
            <a:spLocks noGrp="1"/>
          </p:cNvSpPr>
          <p:nvPr>
            <p:ph type="sldNum" sz="quarter" idx="14"/>
          </p:nvPr>
        </p:nvSpPr>
        <p:spPr/>
        <p:txBody>
          <a:bodyPr/>
          <a:lstStyle/>
          <a:p>
            <a:pPr>
              <a:defRPr/>
            </a:pPr>
            <a:fld id="{A4D7D840-3C4D-4535-9FCE-221E1C945AAA}" type="slidenum">
              <a:rPr lang="en-US" smtClean="0"/>
              <a:pPr>
                <a:defRPr/>
              </a:pPr>
              <a:t>31</a:t>
            </a:fld>
            <a:endParaRPr lang="en-US"/>
          </a:p>
        </p:txBody>
      </p:sp>
    </p:spTree>
    <p:extLst>
      <p:ext uri="{BB962C8B-B14F-4D97-AF65-F5344CB8AC3E}">
        <p14:creationId xmlns:p14="http://schemas.microsoft.com/office/powerpoint/2010/main" val="190978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665605-9A72-40B3-A43D-51BF209673CB}"/>
              </a:ext>
            </a:extLst>
          </p:cNvPr>
          <p:cNvSpPr>
            <a:spLocks noGrp="1"/>
          </p:cNvSpPr>
          <p:nvPr>
            <p:ph type="body" sz="quarter" idx="12"/>
          </p:nvPr>
        </p:nvSpPr>
        <p:spPr/>
        <p:txBody>
          <a:bodyPr/>
          <a:lstStyle/>
          <a:p>
            <a:r>
              <a:rPr lang="en-US" dirty="0">
                <a:solidFill>
                  <a:srgbClr val="FF0000"/>
                </a:solidFill>
              </a:rPr>
              <a:t>Partial example of literature review</a:t>
            </a:r>
          </a:p>
        </p:txBody>
      </p:sp>
      <p:sp>
        <p:nvSpPr>
          <p:cNvPr id="3" name="Text Placeholder 2">
            <a:extLst>
              <a:ext uri="{FF2B5EF4-FFF2-40B4-BE49-F238E27FC236}">
                <a16:creationId xmlns:a16="http://schemas.microsoft.com/office/drawing/2014/main" id="{4BC9A602-DE5D-467B-AA35-8D3BC92CDC99}"/>
              </a:ext>
            </a:extLst>
          </p:cNvPr>
          <p:cNvSpPr>
            <a:spLocks noGrp="1"/>
          </p:cNvSpPr>
          <p:nvPr>
            <p:ph type="body" sz="quarter" idx="13"/>
          </p:nvPr>
        </p:nvSpPr>
        <p:spPr/>
        <p:txBody>
          <a:bodyPr/>
          <a:lstStyle/>
          <a:p>
            <a:pPr marL="0" indent="0">
              <a:buNone/>
            </a:pPr>
            <a:r>
              <a:rPr lang="en-US" sz="3600" b="1" dirty="0">
                <a:solidFill>
                  <a:srgbClr val="0070C0"/>
                </a:solidFill>
              </a:rPr>
              <a:t>The title of the article:</a:t>
            </a:r>
          </a:p>
          <a:p>
            <a:pPr marL="0" indent="0">
              <a:buNone/>
            </a:pPr>
            <a:endParaRPr lang="en-US" dirty="0"/>
          </a:p>
          <a:p>
            <a:pPr marL="0" indent="0" algn="ctr">
              <a:buNone/>
            </a:pPr>
            <a:r>
              <a:rPr lang="en-US" sz="3600" dirty="0"/>
              <a:t>“A Dynamic Framework for Classifying Information System Development Methodologies and Approaches “</a:t>
            </a:r>
          </a:p>
        </p:txBody>
      </p:sp>
      <p:sp>
        <p:nvSpPr>
          <p:cNvPr id="4" name="Date Placeholder 3">
            <a:extLst>
              <a:ext uri="{FF2B5EF4-FFF2-40B4-BE49-F238E27FC236}">
                <a16:creationId xmlns:a16="http://schemas.microsoft.com/office/drawing/2014/main" id="{D9BB6F8C-D651-4720-A499-B0D81C99DBB6}"/>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19F00F2A-4DBA-4404-BFBB-302C6B438AF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B221373-A4AB-4A93-92DE-7920C4E2D9B0}"/>
              </a:ext>
            </a:extLst>
          </p:cNvPr>
          <p:cNvSpPr>
            <a:spLocks noGrp="1"/>
          </p:cNvSpPr>
          <p:nvPr>
            <p:ph type="sldNum" sz="quarter" idx="14"/>
          </p:nvPr>
        </p:nvSpPr>
        <p:spPr/>
        <p:txBody>
          <a:bodyPr/>
          <a:lstStyle/>
          <a:p>
            <a:pPr>
              <a:defRPr/>
            </a:pPr>
            <a:fld id="{A4D7D840-3C4D-4535-9FCE-221E1C945AAA}" type="slidenum">
              <a:rPr lang="en-US" smtClean="0"/>
              <a:pPr>
                <a:defRPr/>
              </a:pPr>
              <a:t>32</a:t>
            </a:fld>
            <a:endParaRPr lang="en-US"/>
          </a:p>
        </p:txBody>
      </p:sp>
    </p:spTree>
    <p:extLst>
      <p:ext uri="{BB962C8B-B14F-4D97-AF65-F5344CB8AC3E}">
        <p14:creationId xmlns:p14="http://schemas.microsoft.com/office/powerpoint/2010/main" val="378985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AA86F0-0FFD-4619-9E05-B0DB7B5ED692}"/>
              </a:ext>
            </a:extLst>
          </p:cNvPr>
          <p:cNvSpPr>
            <a:spLocks noGrp="1"/>
          </p:cNvSpPr>
          <p:nvPr>
            <p:ph type="body" sz="quarter" idx="12"/>
          </p:nvPr>
        </p:nvSpPr>
        <p:spPr/>
        <p:txBody>
          <a:bodyPr/>
          <a:lstStyle/>
          <a:p>
            <a:r>
              <a:rPr lang="en-US" dirty="0">
                <a:solidFill>
                  <a:srgbClr val="FF0000"/>
                </a:solidFill>
              </a:rPr>
              <a:t>Abstract</a:t>
            </a:r>
          </a:p>
        </p:txBody>
      </p:sp>
      <p:sp>
        <p:nvSpPr>
          <p:cNvPr id="3" name="Text Placeholder 2">
            <a:extLst>
              <a:ext uri="{FF2B5EF4-FFF2-40B4-BE49-F238E27FC236}">
                <a16:creationId xmlns:a16="http://schemas.microsoft.com/office/drawing/2014/main" id="{13801461-CF92-4844-94CB-606AA324A413}"/>
              </a:ext>
            </a:extLst>
          </p:cNvPr>
          <p:cNvSpPr>
            <a:spLocks noGrp="1"/>
          </p:cNvSpPr>
          <p:nvPr>
            <p:ph type="body" sz="quarter" idx="13"/>
          </p:nvPr>
        </p:nvSpPr>
        <p:spPr>
          <a:xfrm>
            <a:off x="2" y="846142"/>
            <a:ext cx="8839197" cy="5591175"/>
          </a:xfrm>
        </p:spPr>
        <p:txBody>
          <a:bodyPr>
            <a:normAutofit/>
          </a:bodyPr>
          <a:lstStyle/>
          <a:p>
            <a:pPr marL="0" indent="0" algn="just">
              <a:spcBef>
                <a:spcPts val="600"/>
              </a:spcBef>
              <a:spcAft>
                <a:spcPts val="600"/>
              </a:spcAft>
              <a:buNone/>
            </a:pPr>
            <a:r>
              <a:rPr lang="en-US" sz="2000" dirty="0"/>
              <a:t>This paper proposes a four-tiered framework for classifying and understanding the myriad of information systems development methodologies that have been proposed in the literature. The framework is divided into four levels: paradigms, approaches, methodologies, and techniques. This paper primarily focuses on the two intermediate levels: approaches and methodologies. The principal contribution of the framework is in providing a new kind of "deep structure" for better understanding the intellectual core of methodologies and approaches and their interrelationships. It achieves this goal by articulating a parsimonious set of foundational features that are shared by subsets of methodologies and approaches. To illustrate how the framework's deep structure provides a better understanding of methodologies' intellectual core, it is applied to eleven examples. The paper also introduces and illustrates a procedure for "accommodating" and "assimilating" new information systems development methodologies in addition to the eleven already discussed. This procedure provides the framework with the necessary flexibility for handling the continuing proliferation of new methodologies.</a:t>
            </a:r>
          </a:p>
        </p:txBody>
      </p:sp>
      <p:sp>
        <p:nvSpPr>
          <p:cNvPr id="4" name="Date Placeholder 3">
            <a:extLst>
              <a:ext uri="{FF2B5EF4-FFF2-40B4-BE49-F238E27FC236}">
                <a16:creationId xmlns:a16="http://schemas.microsoft.com/office/drawing/2014/main" id="{24F174E1-056C-45C4-AA9B-3A9188F1C666}"/>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4665DF26-4A14-4A6F-828B-FE681553E46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83651C5-3A1F-4EA7-A118-1A17E9C24D79}"/>
              </a:ext>
            </a:extLst>
          </p:cNvPr>
          <p:cNvSpPr>
            <a:spLocks noGrp="1"/>
          </p:cNvSpPr>
          <p:nvPr>
            <p:ph type="sldNum" sz="quarter" idx="14"/>
          </p:nvPr>
        </p:nvSpPr>
        <p:spPr/>
        <p:txBody>
          <a:bodyPr/>
          <a:lstStyle/>
          <a:p>
            <a:pPr>
              <a:defRPr/>
            </a:pPr>
            <a:fld id="{A4D7D840-3C4D-4535-9FCE-221E1C945AAA}" type="slidenum">
              <a:rPr lang="en-US" smtClean="0"/>
              <a:pPr>
                <a:defRPr/>
              </a:pPr>
              <a:t>33</a:t>
            </a:fld>
            <a:endParaRPr lang="en-US"/>
          </a:p>
        </p:txBody>
      </p:sp>
    </p:spTree>
    <p:extLst>
      <p:ext uri="{BB962C8B-B14F-4D97-AF65-F5344CB8AC3E}">
        <p14:creationId xmlns:p14="http://schemas.microsoft.com/office/powerpoint/2010/main" val="934133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srcRect l="6173" t="10843" r="6216" b="8845"/>
          <a:stretch/>
        </p:blipFill>
        <p:spPr bwMode="auto">
          <a:xfrm>
            <a:off x="761999" y="914399"/>
            <a:ext cx="7543801" cy="5410201"/>
          </a:xfrm>
          <a:prstGeom prst="rect">
            <a:avLst/>
          </a:prstGeom>
          <a:noFill/>
          <a:ln w="9525">
            <a:solidFill>
              <a:srgbClr val="FF0000"/>
            </a:solidFill>
            <a:miter lim="800000"/>
            <a:headEnd/>
            <a:tailEnd/>
          </a:ln>
          <a:effectLst/>
        </p:spPr>
      </p:pic>
      <p:sp>
        <p:nvSpPr>
          <p:cNvPr id="10" name="Oval 9">
            <a:extLst>
              <a:ext uri="{FF2B5EF4-FFF2-40B4-BE49-F238E27FC236}">
                <a16:creationId xmlns:a16="http://schemas.microsoft.com/office/drawing/2014/main" id="{898DFF20-3B6C-43D7-875A-312D71C81788}"/>
              </a:ext>
            </a:extLst>
          </p:cNvPr>
          <p:cNvSpPr/>
          <p:nvPr/>
        </p:nvSpPr>
        <p:spPr>
          <a:xfrm>
            <a:off x="4602480" y="537178"/>
            <a:ext cx="1645920" cy="453422"/>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Synthesis</a:t>
            </a:r>
          </a:p>
        </p:txBody>
      </p:sp>
      <p:sp>
        <p:nvSpPr>
          <p:cNvPr id="11" name="Oval 10">
            <a:extLst>
              <a:ext uri="{FF2B5EF4-FFF2-40B4-BE49-F238E27FC236}">
                <a16:creationId xmlns:a16="http://schemas.microsoft.com/office/drawing/2014/main" id="{3B33081F-E731-4DE9-8042-97FCDCD6D5CB}"/>
              </a:ext>
            </a:extLst>
          </p:cNvPr>
          <p:cNvSpPr/>
          <p:nvPr/>
        </p:nvSpPr>
        <p:spPr>
          <a:xfrm>
            <a:off x="8305800" y="1417320"/>
            <a:ext cx="457200" cy="292608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a:t>
            </a:r>
          </a:p>
          <a:p>
            <a:pPr algn="ctr"/>
            <a:r>
              <a:rPr lang="en-US" sz="1600" dirty="0"/>
              <a:t>u</a:t>
            </a:r>
          </a:p>
          <a:p>
            <a:pPr algn="ctr"/>
            <a:r>
              <a:rPr lang="en-US" sz="1600" dirty="0"/>
              <a:t>m</a:t>
            </a:r>
          </a:p>
          <a:p>
            <a:pPr algn="ctr"/>
            <a:r>
              <a:rPr lang="en-US" sz="1600" dirty="0"/>
              <a:t>m</a:t>
            </a:r>
          </a:p>
          <a:p>
            <a:pPr algn="ctr"/>
            <a:r>
              <a:rPr lang="en-US" sz="1600" dirty="0"/>
              <a:t>a</a:t>
            </a:r>
          </a:p>
          <a:p>
            <a:pPr algn="ctr"/>
            <a:r>
              <a:rPr lang="en-US" sz="1600" dirty="0"/>
              <a:t>r</a:t>
            </a:r>
          </a:p>
          <a:p>
            <a:pPr algn="ctr"/>
            <a:r>
              <a:rPr lang="en-US" sz="1600" dirty="0" err="1"/>
              <a:t>i</a:t>
            </a:r>
            <a:endParaRPr lang="en-US" sz="1600" dirty="0"/>
          </a:p>
          <a:p>
            <a:pPr algn="ctr"/>
            <a:r>
              <a:rPr lang="en-US" sz="1600" dirty="0"/>
              <a:t>z</a:t>
            </a:r>
          </a:p>
          <a:p>
            <a:pPr algn="ctr"/>
            <a:r>
              <a:rPr lang="en-US" sz="1600" dirty="0"/>
              <a:t>e</a:t>
            </a:r>
          </a:p>
        </p:txBody>
      </p:sp>
      <p:sp>
        <p:nvSpPr>
          <p:cNvPr id="12" name="Oval 11">
            <a:extLst>
              <a:ext uri="{FF2B5EF4-FFF2-40B4-BE49-F238E27FC236}">
                <a16:creationId xmlns:a16="http://schemas.microsoft.com/office/drawing/2014/main" id="{4E9660E6-DC69-47D7-87A7-8FDBFE33DB42}"/>
              </a:ext>
            </a:extLst>
          </p:cNvPr>
          <p:cNvSpPr/>
          <p:nvPr/>
        </p:nvSpPr>
        <p:spPr>
          <a:xfrm>
            <a:off x="316542" y="515412"/>
            <a:ext cx="457200" cy="292608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Cr</a:t>
            </a:r>
          </a:p>
          <a:p>
            <a:pPr algn="ctr"/>
            <a:r>
              <a:rPr lang="en-US" sz="1600" dirty="0" err="1"/>
              <a:t>i</a:t>
            </a:r>
            <a:endParaRPr lang="en-US" sz="1600" dirty="0"/>
          </a:p>
          <a:p>
            <a:pPr algn="ctr"/>
            <a:r>
              <a:rPr lang="en-US" sz="1600" dirty="0"/>
              <a:t>t</a:t>
            </a:r>
          </a:p>
          <a:p>
            <a:pPr algn="ctr"/>
            <a:r>
              <a:rPr lang="en-US" sz="1600" dirty="0" err="1"/>
              <a:t>i</a:t>
            </a:r>
            <a:endParaRPr lang="en-US" sz="1600" dirty="0"/>
          </a:p>
          <a:p>
            <a:pPr algn="ctr"/>
            <a:r>
              <a:rPr lang="en-US" sz="1600" dirty="0"/>
              <a:t>ze</a:t>
            </a:r>
          </a:p>
        </p:txBody>
      </p:sp>
      <p:sp>
        <p:nvSpPr>
          <p:cNvPr id="13" name="Oval 12">
            <a:extLst>
              <a:ext uri="{FF2B5EF4-FFF2-40B4-BE49-F238E27FC236}">
                <a16:creationId xmlns:a16="http://schemas.microsoft.com/office/drawing/2014/main" id="{3453AA4B-CDBB-436D-A4DF-864ECCFCDA0C}"/>
              </a:ext>
            </a:extLst>
          </p:cNvPr>
          <p:cNvSpPr/>
          <p:nvPr/>
        </p:nvSpPr>
        <p:spPr>
          <a:xfrm>
            <a:off x="302927" y="3463305"/>
            <a:ext cx="457200" cy="292608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a:t>
            </a:r>
          </a:p>
          <a:p>
            <a:pPr algn="ctr"/>
            <a:r>
              <a:rPr lang="en-US" sz="1600" dirty="0"/>
              <a:t>o</a:t>
            </a:r>
          </a:p>
          <a:p>
            <a:pPr algn="ctr"/>
            <a:r>
              <a:rPr lang="en-US" sz="1600" dirty="0"/>
              <a:t>m</a:t>
            </a:r>
          </a:p>
          <a:p>
            <a:pPr algn="ctr"/>
            <a:r>
              <a:rPr lang="en-US" sz="1600" dirty="0"/>
              <a:t>P</a:t>
            </a:r>
          </a:p>
          <a:p>
            <a:pPr algn="ctr"/>
            <a:r>
              <a:rPr lang="en-US" sz="1600" dirty="0"/>
              <a:t>a</a:t>
            </a:r>
          </a:p>
          <a:p>
            <a:pPr algn="ctr"/>
            <a:r>
              <a:rPr lang="en-US" sz="1600" dirty="0"/>
              <a:t>r</a:t>
            </a:r>
          </a:p>
          <a:p>
            <a:pPr algn="ctr"/>
            <a:r>
              <a:rPr lang="en-US" sz="1600" dirty="0"/>
              <a:t>e</a:t>
            </a:r>
          </a:p>
        </p:txBody>
      </p:sp>
      <p:sp>
        <p:nvSpPr>
          <p:cNvPr id="14" name="Oval 13">
            <a:extLst>
              <a:ext uri="{FF2B5EF4-FFF2-40B4-BE49-F238E27FC236}">
                <a16:creationId xmlns:a16="http://schemas.microsoft.com/office/drawing/2014/main" id="{5A3D8B20-DDD4-4B95-8F2F-9B58F8574BA5}"/>
              </a:ext>
            </a:extLst>
          </p:cNvPr>
          <p:cNvSpPr/>
          <p:nvPr/>
        </p:nvSpPr>
        <p:spPr>
          <a:xfrm>
            <a:off x="2926080" y="6096000"/>
            <a:ext cx="1645920" cy="453422"/>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Contrast</a:t>
            </a:r>
          </a:p>
        </p:txBody>
      </p:sp>
      <p:cxnSp>
        <p:nvCxnSpPr>
          <p:cNvPr id="15" name="Straight Arrow Connector 14">
            <a:extLst>
              <a:ext uri="{FF2B5EF4-FFF2-40B4-BE49-F238E27FC236}">
                <a16:creationId xmlns:a16="http://schemas.microsoft.com/office/drawing/2014/main" id="{9C8B75B3-BCA7-4E53-AFDF-EE0B5C467CE9}"/>
              </a:ext>
            </a:extLst>
          </p:cNvPr>
          <p:cNvCxnSpPr>
            <a:cxnSpLocks/>
            <a:endCxn id="10" idx="3"/>
          </p:cNvCxnSpPr>
          <p:nvPr/>
        </p:nvCxnSpPr>
        <p:spPr>
          <a:xfrm flipV="1">
            <a:off x="4199085" y="924198"/>
            <a:ext cx="644434" cy="13470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37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B03AA3-7778-4AFA-ADC5-D07873673250}"/>
              </a:ext>
            </a:extLst>
          </p:cNvPr>
          <p:cNvSpPr>
            <a:spLocks noGrp="1"/>
          </p:cNvSpPr>
          <p:nvPr>
            <p:ph type="body" sz="quarter" idx="12"/>
          </p:nvPr>
        </p:nvSpPr>
        <p:spPr/>
        <p:txBody>
          <a:bodyPr/>
          <a:lstStyle/>
          <a:p>
            <a:r>
              <a:rPr lang="en-US" dirty="0">
                <a:solidFill>
                  <a:srgbClr val="FF0000"/>
                </a:solidFill>
              </a:rPr>
              <a:t>Where to Place Your Literature Review?</a:t>
            </a:r>
          </a:p>
        </p:txBody>
      </p:sp>
      <p:sp>
        <p:nvSpPr>
          <p:cNvPr id="3" name="Text Placeholder 2">
            <a:extLst>
              <a:ext uri="{FF2B5EF4-FFF2-40B4-BE49-F238E27FC236}">
                <a16:creationId xmlns:a16="http://schemas.microsoft.com/office/drawing/2014/main" id="{3B49E923-3D65-4A8E-9EAC-A235616EBDCB}"/>
              </a:ext>
            </a:extLst>
          </p:cNvPr>
          <p:cNvSpPr>
            <a:spLocks noGrp="1"/>
          </p:cNvSpPr>
          <p:nvPr>
            <p:ph type="body" sz="quarter" idx="13"/>
          </p:nvPr>
        </p:nvSpPr>
        <p:spPr>
          <a:xfrm>
            <a:off x="228599" y="846142"/>
            <a:ext cx="8686801" cy="5591175"/>
          </a:xfrm>
        </p:spPr>
        <p:txBody>
          <a:bodyPr>
            <a:normAutofit/>
          </a:bodyPr>
          <a:lstStyle/>
          <a:p>
            <a:pPr>
              <a:spcBef>
                <a:spcPts val="1200"/>
              </a:spcBef>
              <a:spcAft>
                <a:spcPts val="600"/>
              </a:spcAft>
              <a:buFont typeface="Wingdings" pitchFamily="2" charset="2"/>
              <a:buChar char="q"/>
            </a:pPr>
            <a:r>
              <a:rPr lang="en-US" sz="2800" dirty="0"/>
              <a:t> Usually it’s placed at Chapter 2 of your thesis or  dissertation.</a:t>
            </a:r>
          </a:p>
          <a:p>
            <a:pPr>
              <a:spcBef>
                <a:spcPts val="1200"/>
              </a:spcBef>
              <a:spcAft>
                <a:spcPts val="600"/>
              </a:spcAft>
              <a:buFont typeface="Wingdings" pitchFamily="2" charset="2"/>
              <a:buChar char="q"/>
            </a:pPr>
            <a:r>
              <a:rPr lang="en-US" sz="2800" dirty="0">
                <a:solidFill>
                  <a:srgbClr val="0070C0"/>
                </a:solidFill>
              </a:rPr>
              <a:t>  A literature review may constitute an essential chapter of a thesis or dissertation.</a:t>
            </a:r>
          </a:p>
          <a:p>
            <a:pPr algn="just">
              <a:spcBef>
                <a:spcPts val="1200"/>
              </a:spcBef>
              <a:spcAft>
                <a:spcPts val="600"/>
              </a:spcAft>
              <a:buFont typeface="Wingdings" pitchFamily="2" charset="2"/>
              <a:buChar char="q"/>
            </a:pPr>
            <a:r>
              <a:rPr lang="en-US" sz="2800" dirty="0"/>
              <a:t>  Literature review should logically connected to  research problems, research methodology, analysis  and conclusion.</a:t>
            </a:r>
          </a:p>
          <a:p>
            <a:pPr marL="0" indent="0" algn="just">
              <a:spcBef>
                <a:spcPts val="1200"/>
              </a:spcBef>
              <a:spcAft>
                <a:spcPts val="600"/>
              </a:spcAft>
              <a:buNone/>
            </a:pPr>
            <a:endParaRPr lang="en-US" sz="2800" dirty="0">
              <a:highlight>
                <a:srgbClr val="FFFF00"/>
              </a:highlight>
            </a:endParaRPr>
          </a:p>
          <a:p>
            <a:pPr>
              <a:spcBef>
                <a:spcPts val="1200"/>
              </a:spcBef>
              <a:spcAft>
                <a:spcPts val="600"/>
              </a:spcAft>
              <a:buFont typeface="Wingdings" pitchFamily="2" charset="2"/>
              <a:buChar char="q"/>
            </a:pPr>
            <a:endParaRPr lang="en-US" sz="2800" dirty="0"/>
          </a:p>
          <a:p>
            <a:pPr>
              <a:spcBef>
                <a:spcPts val="1200"/>
              </a:spcBef>
              <a:spcAft>
                <a:spcPts val="600"/>
              </a:spcAft>
            </a:pPr>
            <a:endParaRPr lang="en-US" sz="2800" dirty="0"/>
          </a:p>
        </p:txBody>
      </p:sp>
      <p:sp>
        <p:nvSpPr>
          <p:cNvPr id="4" name="Date Placeholder 3">
            <a:extLst>
              <a:ext uri="{FF2B5EF4-FFF2-40B4-BE49-F238E27FC236}">
                <a16:creationId xmlns:a16="http://schemas.microsoft.com/office/drawing/2014/main" id="{1AEA9E6D-1A48-4F75-A1BC-ACEA1BEF94B8}"/>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0A8F2901-A414-451D-9932-A8FAC8933F3C}"/>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44F952D-710B-4F73-B1BF-4706373EBA68}"/>
              </a:ext>
            </a:extLst>
          </p:cNvPr>
          <p:cNvSpPr>
            <a:spLocks noGrp="1"/>
          </p:cNvSpPr>
          <p:nvPr>
            <p:ph type="sldNum" sz="quarter" idx="14"/>
          </p:nvPr>
        </p:nvSpPr>
        <p:spPr/>
        <p:txBody>
          <a:bodyPr/>
          <a:lstStyle/>
          <a:p>
            <a:pPr>
              <a:defRPr/>
            </a:pPr>
            <a:fld id="{A4D7D840-3C4D-4535-9FCE-221E1C945AAA}" type="slidenum">
              <a:rPr lang="en-US" smtClean="0"/>
              <a:pPr>
                <a:defRPr/>
              </a:pPr>
              <a:t>35</a:t>
            </a:fld>
            <a:endParaRPr lang="en-US"/>
          </a:p>
        </p:txBody>
      </p:sp>
    </p:spTree>
    <p:extLst>
      <p:ext uri="{BB962C8B-B14F-4D97-AF65-F5344CB8AC3E}">
        <p14:creationId xmlns:p14="http://schemas.microsoft.com/office/powerpoint/2010/main" val="202715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E81776-876A-4678-B74F-2DEB46443D42}"/>
              </a:ext>
            </a:extLst>
          </p:cNvPr>
          <p:cNvSpPr>
            <a:spLocks noGrp="1"/>
          </p:cNvSpPr>
          <p:nvPr>
            <p:ph type="body" sz="quarter" idx="12"/>
          </p:nvPr>
        </p:nvSpPr>
        <p:spPr/>
        <p:txBody>
          <a:bodyPr/>
          <a:lstStyle/>
          <a:p>
            <a:r>
              <a:rPr lang="en-US" sz="3600" dirty="0">
                <a:solidFill>
                  <a:srgbClr val="FF0000"/>
                </a:solidFill>
                <a:latin typeface="Times New Roman" panose="02020603050405020304" pitchFamily="18" charset="0"/>
                <a:ea typeface="Times New Roman" panose="02020603050405020304" pitchFamily="18" charset="0"/>
                <a:cs typeface="Vrinda" panose="020B0502040204020203" pitchFamily="34" charset="0"/>
              </a:rPr>
              <a:t>E</a:t>
            </a:r>
            <a:r>
              <a:rPr lang="en-US" sz="3600" dirty="0">
                <a:solidFill>
                  <a:srgbClr val="FF0000"/>
                </a:solidFill>
                <a:effectLst/>
                <a:latin typeface="Times New Roman" panose="02020603050405020304" pitchFamily="18" charset="0"/>
                <a:ea typeface="Times New Roman" panose="02020603050405020304" pitchFamily="18" charset="0"/>
                <a:cs typeface="Vrinda" panose="020B0502040204020203" pitchFamily="34" charset="0"/>
              </a:rPr>
              <a:t>XAMPLES: </a:t>
            </a:r>
          </a:p>
        </p:txBody>
      </p:sp>
      <p:sp>
        <p:nvSpPr>
          <p:cNvPr id="3" name="Text Placeholder 2">
            <a:extLst>
              <a:ext uri="{FF2B5EF4-FFF2-40B4-BE49-F238E27FC236}">
                <a16:creationId xmlns:a16="http://schemas.microsoft.com/office/drawing/2014/main" id="{72743421-A097-4BF0-9D09-CC79A6B0E9AF}"/>
              </a:ext>
            </a:extLst>
          </p:cNvPr>
          <p:cNvSpPr>
            <a:spLocks noGrp="1"/>
          </p:cNvSpPr>
          <p:nvPr>
            <p:ph type="body" sz="quarter" idx="13"/>
          </p:nvPr>
        </p:nvSpPr>
        <p:spPr/>
        <p:txBody>
          <a:bodyPr>
            <a:normAutofit/>
          </a:bodyPr>
          <a:lstStyle/>
          <a:p>
            <a:pPr marL="914400" lvl="1" indent="-457200" algn="just">
              <a:spcBef>
                <a:spcPts val="0"/>
              </a:spcBef>
              <a:spcAft>
                <a:spcPts val="1800"/>
              </a:spcAft>
              <a:buFont typeface="+mj-lt"/>
              <a:buAutoNum type="arabicPeriod"/>
            </a:pPr>
            <a:r>
              <a:rPr lang="en-US" sz="2000" dirty="0" err="1">
                <a:solidFill>
                  <a:srgbClr val="000000"/>
                </a:solidFill>
                <a:effectLst/>
                <a:ea typeface="Times New Roman" panose="02020603050405020304" pitchFamily="18" charset="0"/>
                <a:cs typeface="Vrinda" panose="020B0502040204020203" pitchFamily="34" charset="0"/>
              </a:rPr>
              <a:t>Calise</a:t>
            </a:r>
            <a:r>
              <a:rPr lang="en-US" sz="2000" dirty="0">
                <a:solidFill>
                  <a:srgbClr val="000000"/>
                </a:solidFill>
                <a:effectLst/>
                <a:ea typeface="Times New Roman" panose="02020603050405020304" pitchFamily="18" charset="0"/>
                <a:cs typeface="Vrinda" panose="020B0502040204020203" pitchFamily="34" charset="0"/>
              </a:rPr>
              <a:t> et al. (2015) developed an Organic Rankine Cycle (ORC) working in conjunction with a concentrating photovoltaic/thermal (CPV/T) solar collector that produces electricity and heats diathermic oil simultaneously. The authors used TRNSYS software to evaluate the performance of the hybrid CPV/T collector and ORC system and found CPV/T only system to be more economical</a:t>
            </a:r>
            <a:r>
              <a:rPr lang="en-US" sz="2000" dirty="0">
                <a:effectLst/>
                <a:ea typeface="GulliverRM"/>
                <a:cs typeface="Vrinda" panose="020B0502040204020203" pitchFamily="34" charset="0"/>
              </a:rPr>
              <a:t>.</a:t>
            </a:r>
            <a:endParaRPr lang="en-US" sz="2000" dirty="0">
              <a:effectLst/>
              <a:ea typeface="Times New Roman" panose="02020603050405020304" pitchFamily="18" charset="0"/>
              <a:cs typeface="Vrinda" panose="020B0502040204020203" pitchFamily="34" charset="0"/>
            </a:endParaRPr>
          </a:p>
          <a:p>
            <a:pPr marL="800100" lvl="1" indent="-342900" algn="just">
              <a:spcBef>
                <a:spcPts val="0"/>
              </a:spcBef>
              <a:spcAft>
                <a:spcPts val="1800"/>
              </a:spcAft>
              <a:buFont typeface="+mj-lt"/>
              <a:buAutoNum type="arabicPeriod"/>
            </a:pPr>
            <a:r>
              <a:rPr lang="en-US" sz="2000" dirty="0">
                <a:effectLst/>
                <a:ea typeface="Times New Roman" panose="02020603050405020304" pitchFamily="18" charset="0"/>
                <a:cs typeface="Vrinda" panose="020B0502040204020203" pitchFamily="34" charset="0"/>
              </a:rPr>
              <a:t>Li et al. (2015) performed a numerical and experimental investigation on building integrated PV/T system with static miniature solar concentrators. The maximum thermal efficiency, as reported by the authors, was 37.2% with a water outlet temperature of 56.9</a:t>
            </a:r>
            <a:r>
              <a:rPr lang="en-US" sz="2000" baseline="30000" dirty="0">
                <a:effectLst/>
                <a:ea typeface="Times New Roman" panose="02020603050405020304" pitchFamily="18" charset="0"/>
                <a:cs typeface="Vrinda" panose="020B0502040204020203" pitchFamily="34" charset="0"/>
              </a:rPr>
              <a:t>o</a:t>
            </a:r>
            <a:r>
              <a:rPr lang="en-US" sz="2000" dirty="0">
                <a:effectLst/>
                <a:ea typeface="Times New Roman" panose="02020603050405020304" pitchFamily="18" charset="0"/>
                <a:cs typeface="Vrinda" panose="020B0502040204020203" pitchFamily="34" charset="0"/>
              </a:rPr>
              <a:t>C in the month of September. </a:t>
            </a:r>
          </a:p>
          <a:p>
            <a:pPr marL="800100" lvl="1" indent="-342900" algn="just">
              <a:spcBef>
                <a:spcPts val="0"/>
              </a:spcBef>
              <a:spcAft>
                <a:spcPts val="1800"/>
              </a:spcAft>
              <a:buFont typeface="+mj-lt"/>
              <a:buAutoNum type="arabicPeriod"/>
            </a:pPr>
            <a:r>
              <a:rPr lang="en-US" sz="2000" dirty="0" err="1">
                <a:solidFill>
                  <a:srgbClr val="000000"/>
                </a:solidFill>
                <a:effectLst/>
                <a:ea typeface="Times New Roman" panose="02020603050405020304" pitchFamily="18" charset="0"/>
                <a:cs typeface="Vrinda" panose="020B0502040204020203" pitchFamily="34" charset="0"/>
              </a:rPr>
              <a:t>Renno</a:t>
            </a:r>
            <a:r>
              <a:rPr lang="en-US" sz="2000" dirty="0">
                <a:solidFill>
                  <a:srgbClr val="000000"/>
                </a:solidFill>
                <a:effectLst/>
                <a:ea typeface="Times New Roman" panose="02020603050405020304" pitchFamily="18" charset="0"/>
                <a:cs typeface="Vrinda" panose="020B0502040204020203" pitchFamily="34" charset="0"/>
              </a:rPr>
              <a:t> fabricated high concentration PV/T system using point-focus parabolic mirror concentrators and triple-junction cells (</a:t>
            </a:r>
            <a:r>
              <a:rPr lang="en-US" sz="2000" dirty="0" err="1">
                <a:solidFill>
                  <a:srgbClr val="000000"/>
                </a:solidFill>
                <a:effectLst/>
                <a:ea typeface="Times New Roman" panose="02020603050405020304" pitchFamily="18" charset="0"/>
                <a:cs typeface="Vrinda" panose="020B0502040204020203" pitchFamily="34" charset="0"/>
              </a:rPr>
              <a:t>InGaP</a:t>
            </a:r>
            <a:r>
              <a:rPr lang="en-US" sz="2000" dirty="0">
                <a:solidFill>
                  <a:srgbClr val="000000"/>
                </a:solidFill>
                <a:effectLst/>
                <a:ea typeface="Times New Roman" panose="02020603050405020304" pitchFamily="18" charset="0"/>
                <a:cs typeface="Vrinda" panose="020B0502040204020203" pitchFamily="34" charset="0"/>
              </a:rPr>
              <a:t>/</a:t>
            </a:r>
            <a:r>
              <a:rPr lang="en-US" sz="2000" dirty="0" err="1">
                <a:solidFill>
                  <a:srgbClr val="000000"/>
                </a:solidFill>
                <a:effectLst/>
                <a:ea typeface="Times New Roman" panose="02020603050405020304" pitchFamily="18" charset="0"/>
                <a:cs typeface="Vrinda" panose="020B0502040204020203" pitchFamily="34" charset="0"/>
              </a:rPr>
              <a:t>InGaAs</a:t>
            </a:r>
            <a:r>
              <a:rPr lang="en-US" sz="2000" dirty="0">
                <a:solidFill>
                  <a:srgbClr val="000000"/>
                </a:solidFill>
                <a:effectLst/>
                <a:ea typeface="Times New Roman" panose="02020603050405020304" pitchFamily="18" charset="0"/>
                <a:cs typeface="Vrinda" panose="020B0502040204020203" pitchFamily="34" charset="0"/>
              </a:rPr>
              <a:t>/Ge) governed by a dual axis tracker [3]. The water outlet temperature obtained was about 90</a:t>
            </a:r>
            <a:r>
              <a:rPr lang="en-US" sz="2000" baseline="30000" dirty="0">
                <a:solidFill>
                  <a:srgbClr val="000000"/>
                </a:solidFill>
                <a:effectLst/>
                <a:ea typeface="Times New Roman" panose="02020603050405020304" pitchFamily="18" charset="0"/>
                <a:cs typeface="Vrinda" panose="020B0502040204020203" pitchFamily="34" charset="0"/>
              </a:rPr>
              <a:t>o</a:t>
            </a:r>
            <a:r>
              <a:rPr lang="en-US" sz="2000" dirty="0">
                <a:solidFill>
                  <a:srgbClr val="000000"/>
                </a:solidFill>
                <a:effectLst/>
                <a:ea typeface="Times New Roman" panose="02020603050405020304" pitchFamily="18" charset="0"/>
                <a:cs typeface="Vrinda" panose="020B0502040204020203" pitchFamily="34" charset="0"/>
              </a:rPr>
              <a:t>C which is enough to run an auxiliary heat pump.</a:t>
            </a:r>
            <a:endParaRPr lang="en-US" sz="2000" dirty="0">
              <a:effectLst/>
              <a:highlight>
                <a:srgbClr val="FFFF00"/>
              </a:highlight>
              <a:ea typeface="Times New Roman" panose="02020603050405020304" pitchFamily="18" charset="0"/>
              <a:cs typeface="Vrinda" panose="020B0502040204020203" pitchFamily="34" charset="0"/>
            </a:endParaRPr>
          </a:p>
          <a:p>
            <a:pPr>
              <a:spcBef>
                <a:spcPts val="0"/>
              </a:spcBef>
              <a:spcAft>
                <a:spcPts val="1800"/>
              </a:spcAft>
            </a:pPr>
            <a:endParaRPr lang="en-US" sz="2000" dirty="0"/>
          </a:p>
        </p:txBody>
      </p:sp>
      <p:sp>
        <p:nvSpPr>
          <p:cNvPr id="4" name="Date Placeholder 3">
            <a:extLst>
              <a:ext uri="{FF2B5EF4-FFF2-40B4-BE49-F238E27FC236}">
                <a16:creationId xmlns:a16="http://schemas.microsoft.com/office/drawing/2014/main" id="{72FE1D5D-F2C2-4B1A-9ACF-FB0CCFADC6E5}"/>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C6BD183D-EE15-48CF-ACC3-92FEDBF1FC2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A328D009-0C49-4989-B2A1-5CCAE36A8BCE}"/>
              </a:ext>
            </a:extLst>
          </p:cNvPr>
          <p:cNvSpPr>
            <a:spLocks noGrp="1"/>
          </p:cNvSpPr>
          <p:nvPr>
            <p:ph type="sldNum" sz="quarter" idx="14"/>
          </p:nvPr>
        </p:nvSpPr>
        <p:spPr/>
        <p:txBody>
          <a:bodyPr/>
          <a:lstStyle/>
          <a:p>
            <a:pPr>
              <a:defRPr/>
            </a:pPr>
            <a:fld id="{A4D7D840-3C4D-4535-9FCE-221E1C945AAA}" type="slidenum">
              <a:rPr lang="en-US" smtClean="0"/>
              <a:pPr>
                <a:defRPr/>
              </a:pPr>
              <a:t>36</a:t>
            </a:fld>
            <a:endParaRPr lang="en-US"/>
          </a:p>
        </p:txBody>
      </p:sp>
    </p:spTree>
    <p:extLst>
      <p:ext uri="{BB962C8B-B14F-4D97-AF65-F5344CB8AC3E}">
        <p14:creationId xmlns:p14="http://schemas.microsoft.com/office/powerpoint/2010/main" val="3892104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EC057A-D384-49DA-9495-FC47108738FC}"/>
              </a:ext>
            </a:extLst>
          </p:cNvPr>
          <p:cNvSpPr>
            <a:spLocks noGrp="1"/>
          </p:cNvSpPr>
          <p:nvPr>
            <p:ph type="body" sz="quarter" idx="12"/>
          </p:nvPr>
        </p:nvSpPr>
        <p:spPr/>
        <p:txBody>
          <a:bodyPr/>
          <a:lstStyle/>
          <a:p>
            <a:r>
              <a:rPr lang="en-AU" cap="none" dirty="0">
                <a:solidFill>
                  <a:srgbClr val="FF0000"/>
                </a:solidFill>
              </a:rPr>
              <a:t>Referencing</a:t>
            </a:r>
          </a:p>
        </p:txBody>
      </p:sp>
      <p:sp>
        <p:nvSpPr>
          <p:cNvPr id="3" name="Text Placeholder 2">
            <a:extLst>
              <a:ext uri="{FF2B5EF4-FFF2-40B4-BE49-F238E27FC236}">
                <a16:creationId xmlns:a16="http://schemas.microsoft.com/office/drawing/2014/main" id="{D4D2312F-40A3-466F-AD5B-A8209CFEABED}"/>
              </a:ext>
            </a:extLst>
          </p:cNvPr>
          <p:cNvSpPr>
            <a:spLocks noGrp="1"/>
          </p:cNvSpPr>
          <p:nvPr>
            <p:ph type="body" sz="quarter" idx="13"/>
          </p:nvPr>
        </p:nvSpPr>
        <p:spPr/>
        <p:txBody>
          <a:bodyPr/>
          <a:lstStyle/>
          <a:p>
            <a:pPr marL="457200" indent="-457200" algn="just">
              <a:buFont typeface="Wingdings" panose="05000000000000000000" pitchFamily="2" charset="2"/>
              <a:buChar char="q"/>
            </a:pPr>
            <a:r>
              <a:rPr lang="en-AU" sz="2800" dirty="0"/>
              <a:t>Referencing previous literature occurs throughout research proposal and research reports, but is used most in the literature review. </a:t>
            </a:r>
          </a:p>
          <a:p>
            <a:pPr marL="457200" indent="-457200" algn="just">
              <a:buFont typeface="Wingdings" panose="05000000000000000000" pitchFamily="2" charset="2"/>
              <a:buChar char="q"/>
            </a:pPr>
            <a:endParaRPr lang="en-AU" sz="2800" dirty="0"/>
          </a:p>
          <a:p>
            <a:pPr marL="457200" indent="-457200" algn="just">
              <a:buFont typeface="Wingdings" panose="05000000000000000000" pitchFamily="2" charset="2"/>
              <a:buChar char="q"/>
            </a:pPr>
            <a:r>
              <a:rPr lang="en-AU" sz="2800" dirty="0">
                <a:solidFill>
                  <a:srgbClr val="0070C0"/>
                </a:solidFill>
              </a:rPr>
              <a:t>We reference other literature to: </a:t>
            </a:r>
          </a:p>
          <a:p>
            <a:pPr algn="just"/>
            <a:endParaRPr lang="en-AU" sz="2000" dirty="0"/>
          </a:p>
          <a:p>
            <a:pPr marL="914400" lvl="1" indent="-457200" algn="just">
              <a:buFont typeface="Wingdings" panose="05000000000000000000" pitchFamily="2" charset="2"/>
              <a:buChar char="Ø"/>
            </a:pPr>
            <a:r>
              <a:rPr lang="en-AU" sz="2800" dirty="0"/>
              <a:t>Provide supporting (or contrary) evidence for the views we write about </a:t>
            </a:r>
          </a:p>
          <a:p>
            <a:pPr marL="914400" lvl="1" indent="-457200" algn="just">
              <a:buFont typeface="Wingdings" panose="05000000000000000000" pitchFamily="2" charset="2"/>
              <a:buChar char="Ø"/>
            </a:pPr>
            <a:r>
              <a:rPr lang="en-AU" sz="2800" dirty="0">
                <a:solidFill>
                  <a:srgbClr val="0070C0"/>
                </a:solidFill>
              </a:rPr>
              <a:t>Assign credit for an idea, concept or result </a:t>
            </a:r>
          </a:p>
          <a:p>
            <a:pPr marL="914400" lvl="1" indent="-457200" algn="just">
              <a:buFont typeface="Wingdings" panose="05000000000000000000" pitchFamily="2" charset="2"/>
              <a:buChar char="Ø"/>
            </a:pPr>
            <a:r>
              <a:rPr lang="en-AU" sz="2800" dirty="0"/>
              <a:t>Add information and details on matters discussed </a:t>
            </a:r>
          </a:p>
          <a:p>
            <a:endParaRPr lang="en-US" dirty="0"/>
          </a:p>
        </p:txBody>
      </p:sp>
      <p:sp>
        <p:nvSpPr>
          <p:cNvPr id="4" name="Date Placeholder 3">
            <a:extLst>
              <a:ext uri="{FF2B5EF4-FFF2-40B4-BE49-F238E27FC236}">
                <a16:creationId xmlns:a16="http://schemas.microsoft.com/office/drawing/2014/main" id="{7F496C83-0B6A-4FF1-9EE1-86D21FEC8092}"/>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C166FA9C-F5C7-46B8-9574-7C8942DF78D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C15D407F-B14D-4F98-AC41-AC05BD35F91B}"/>
              </a:ext>
            </a:extLst>
          </p:cNvPr>
          <p:cNvSpPr>
            <a:spLocks noGrp="1"/>
          </p:cNvSpPr>
          <p:nvPr>
            <p:ph type="sldNum" sz="quarter" idx="14"/>
          </p:nvPr>
        </p:nvSpPr>
        <p:spPr/>
        <p:txBody>
          <a:bodyPr/>
          <a:lstStyle/>
          <a:p>
            <a:pPr>
              <a:defRPr/>
            </a:pPr>
            <a:fld id="{A4D7D840-3C4D-4535-9FCE-221E1C945AAA}" type="slidenum">
              <a:rPr lang="en-US" smtClean="0"/>
              <a:pPr>
                <a:defRPr/>
              </a:pPr>
              <a:t>37</a:t>
            </a:fld>
            <a:endParaRPr lang="en-US"/>
          </a:p>
        </p:txBody>
      </p:sp>
    </p:spTree>
    <p:extLst>
      <p:ext uri="{BB962C8B-B14F-4D97-AF65-F5344CB8AC3E}">
        <p14:creationId xmlns:p14="http://schemas.microsoft.com/office/powerpoint/2010/main" val="132123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1C75C-BE22-40C0-AF74-E20E69EF054E}"/>
              </a:ext>
            </a:extLst>
          </p:cNvPr>
          <p:cNvSpPr>
            <a:spLocks noGrp="1"/>
          </p:cNvSpPr>
          <p:nvPr>
            <p:ph type="body" sz="quarter" idx="12"/>
          </p:nvPr>
        </p:nvSpPr>
        <p:spPr/>
        <p:txBody>
          <a:bodyPr/>
          <a:lstStyle/>
          <a:p>
            <a:r>
              <a:rPr lang="en-AU" cap="none" dirty="0">
                <a:solidFill>
                  <a:srgbClr val="FF0000"/>
                </a:solidFill>
              </a:rPr>
              <a:t>Referencing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F7998220-E7BC-418B-9B0D-32FAAF76BE36}"/>
              </a:ext>
            </a:extLst>
          </p:cNvPr>
          <p:cNvSpPr>
            <a:spLocks noGrp="1"/>
          </p:cNvSpPr>
          <p:nvPr>
            <p:ph type="body" sz="quarter" idx="13"/>
          </p:nvPr>
        </p:nvSpPr>
        <p:spPr/>
        <p:txBody>
          <a:bodyPr>
            <a:normAutofit/>
          </a:bodyPr>
          <a:lstStyle/>
          <a:p>
            <a:pPr marL="457200" indent="-457200" algn="just">
              <a:spcAft>
                <a:spcPts val="1200"/>
              </a:spcAft>
              <a:buFont typeface="Wingdings" panose="05000000000000000000" pitchFamily="2" charset="2"/>
              <a:buChar char="q"/>
            </a:pPr>
            <a:r>
              <a:rPr lang="en-AU" sz="2600" dirty="0"/>
              <a:t>The style used in referencing may vary with the type of publication, as well as your personal preference. </a:t>
            </a:r>
          </a:p>
          <a:p>
            <a:pPr marL="457200" indent="-457200" algn="just">
              <a:spcAft>
                <a:spcPts val="1200"/>
              </a:spcAft>
              <a:buFont typeface="Wingdings" panose="05000000000000000000" pitchFamily="2" charset="2"/>
              <a:buChar char="q"/>
            </a:pPr>
            <a:r>
              <a:rPr lang="en-AU" sz="2600" b="1" dirty="0">
                <a:solidFill>
                  <a:srgbClr val="FF00FF"/>
                </a:solidFill>
              </a:rPr>
              <a:t>Footnotes </a:t>
            </a:r>
            <a:r>
              <a:rPr lang="en-AU" sz="2600" dirty="0">
                <a:solidFill>
                  <a:srgbClr val="FF00FF"/>
                </a:solidFill>
              </a:rPr>
              <a:t>(notes at the bottom of the page) </a:t>
            </a:r>
            <a:r>
              <a:rPr lang="en-AU" sz="2600" b="1" dirty="0">
                <a:solidFill>
                  <a:srgbClr val="FF00FF"/>
                </a:solidFill>
              </a:rPr>
              <a:t>or Endnotes </a:t>
            </a:r>
            <a:r>
              <a:rPr lang="en-AU" sz="2600" dirty="0">
                <a:solidFill>
                  <a:srgbClr val="FF00FF"/>
                </a:solidFill>
              </a:rPr>
              <a:t>(similar notes placed at the end of the paper) can be used, if allowed. </a:t>
            </a:r>
          </a:p>
          <a:p>
            <a:pPr marL="457200" indent="-457200" algn="just">
              <a:spcAft>
                <a:spcPts val="1200"/>
              </a:spcAft>
              <a:buFont typeface="Wingdings" panose="05000000000000000000" pitchFamily="2" charset="2"/>
              <a:buChar char="q"/>
            </a:pPr>
            <a:r>
              <a:rPr lang="en-AU" sz="2600" dirty="0">
                <a:solidFill>
                  <a:srgbClr val="0070C0"/>
                </a:solidFill>
              </a:rPr>
              <a:t>Most commonly used is parenthetical referencing, which provides the author’s last name, year of publication, and sometimes the page number. E.g. </a:t>
            </a:r>
            <a:r>
              <a:rPr lang="en-AU" sz="2600" b="1" dirty="0">
                <a:solidFill>
                  <a:srgbClr val="0070C0"/>
                </a:solidFill>
              </a:rPr>
              <a:t>(Ethridge, 2004, p.122) </a:t>
            </a:r>
          </a:p>
          <a:p>
            <a:pPr marL="457200" indent="-457200" algn="just">
              <a:spcAft>
                <a:spcPts val="1200"/>
              </a:spcAft>
              <a:buFont typeface="Wingdings" panose="05000000000000000000" pitchFamily="2" charset="2"/>
              <a:buChar char="q"/>
            </a:pPr>
            <a:r>
              <a:rPr lang="en-AU" sz="2600" dirty="0"/>
              <a:t>The cited references then all appear in the Reference section at the end of the paper. </a:t>
            </a:r>
          </a:p>
          <a:p>
            <a:pPr marL="457200" indent="-457200" algn="just">
              <a:spcAft>
                <a:spcPts val="1200"/>
              </a:spcAft>
              <a:buFont typeface="Wingdings" panose="05000000000000000000" pitchFamily="2" charset="2"/>
              <a:buChar char="q"/>
            </a:pPr>
            <a:r>
              <a:rPr lang="en-AU" sz="2600" dirty="0">
                <a:highlight>
                  <a:srgbClr val="FFFF00"/>
                </a:highlight>
              </a:rPr>
              <a:t>SCE:F</a:t>
            </a:r>
          </a:p>
        </p:txBody>
      </p:sp>
      <p:sp>
        <p:nvSpPr>
          <p:cNvPr id="4" name="Date Placeholder 3">
            <a:extLst>
              <a:ext uri="{FF2B5EF4-FFF2-40B4-BE49-F238E27FC236}">
                <a16:creationId xmlns:a16="http://schemas.microsoft.com/office/drawing/2014/main" id="{1AC36B06-6614-40BB-8D84-502BE1E5D9A5}"/>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B73D3AE2-8984-46AF-A671-ECCCAAAAA2A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1CA320DD-61C8-4BD4-B4F4-73630E52C653}"/>
              </a:ext>
            </a:extLst>
          </p:cNvPr>
          <p:cNvSpPr>
            <a:spLocks noGrp="1"/>
          </p:cNvSpPr>
          <p:nvPr>
            <p:ph type="sldNum" sz="quarter" idx="14"/>
          </p:nvPr>
        </p:nvSpPr>
        <p:spPr/>
        <p:txBody>
          <a:bodyPr/>
          <a:lstStyle/>
          <a:p>
            <a:pPr>
              <a:defRPr/>
            </a:pPr>
            <a:fld id="{A4D7D840-3C4D-4535-9FCE-221E1C945AAA}" type="slidenum">
              <a:rPr lang="en-US" smtClean="0"/>
              <a:pPr>
                <a:defRPr/>
              </a:pPr>
              <a:t>38</a:t>
            </a:fld>
            <a:endParaRPr lang="en-US"/>
          </a:p>
        </p:txBody>
      </p:sp>
    </p:spTree>
    <p:extLst>
      <p:ext uri="{BB962C8B-B14F-4D97-AF65-F5344CB8AC3E}">
        <p14:creationId xmlns:p14="http://schemas.microsoft.com/office/powerpoint/2010/main" val="201153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1C75C-BE22-40C0-AF74-E20E69EF054E}"/>
              </a:ext>
            </a:extLst>
          </p:cNvPr>
          <p:cNvSpPr>
            <a:spLocks noGrp="1"/>
          </p:cNvSpPr>
          <p:nvPr>
            <p:ph type="body" sz="quarter" idx="12"/>
          </p:nvPr>
        </p:nvSpPr>
        <p:spPr/>
        <p:txBody>
          <a:bodyPr/>
          <a:lstStyle/>
          <a:p>
            <a:r>
              <a:rPr lang="en-AU" cap="none" dirty="0">
                <a:solidFill>
                  <a:srgbClr val="FF0000"/>
                </a:solidFill>
              </a:rPr>
              <a:t>Referencing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F7998220-E7BC-418B-9B0D-32FAAF76BE36}"/>
              </a:ext>
            </a:extLst>
          </p:cNvPr>
          <p:cNvSpPr>
            <a:spLocks noGrp="1"/>
          </p:cNvSpPr>
          <p:nvPr>
            <p:ph type="body" sz="quarter" idx="13"/>
          </p:nvPr>
        </p:nvSpPr>
        <p:spPr/>
        <p:txBody>
          <a:bodyPr>
            <a:normAutofit/>
          </a:bodyPr>
          <a:lstStyle/>
          <a:p>
            <a:pPr marL="457200" indent="-457200" algn="just">
              <a:spcAft>
                <a:spcPts val="1200"/>
              </a:spcAft>
              <a:buFont typeface="Wingdings" panose="05000000000000000000" pitchFamily="2" charset="2"/>
              <a:buChar char="q"/>
            </a:pPr>
            <a:r>
              <a:rPr lang="en-AU" sz="2600" dirty="0"/>
              <a:t>Another possible style is to use a number in parentheses, e.g. (4), with a numbered references list at the end of the paper. </a:t>
            </a:r>
          </a:p>
          <a:p>
            <a:pPr marL="457200" indent="-457200" algn="just">
              <a:spcAft>
                <a:spcPts val="1200"/>
              </a:spcAft>
              <a:buFont typeface="Wingdings" panose="05000000000000000000" pitchFamily="2" charset="2"/>
              <a:buChar char="q"/>
            </a:pPr>
            <a:r>
              <a:rPr lang="en-AU" sz="2600" dirty="0">
                <a:solidFill>
                  <a:srgbClr val="FF00FF"/>
                </a:solidFill>
              </a:rPr>
              <a:t>Many different styles are used for the References section. It is best to refer to the style used by the agency or publication to which you are submitting the paper. </a:t>
            </a:r>
          </a:p>
          <a:p>
            <a:pPr marL="0" indent="0" algn="just">
              <a:spcAft>
                <a:spcPts val="1200"/>
              </a:spcAft>
              <a:buNone/>
            </a:pPr>
            <a:r>
              <a:rPr lang="en-AU" sz="2600" b="1" dirty="0"/>
              <a:t>	e.g. </a:t>
            </a:r>
            <a:r>
              <a:rPr lang="en-AU" sz="2600" dirty="0"/>
              <a:t>Ethridge, Don. 2004. Research methodology in 	applied economics. Ames, IA: Blackwell Publ. </a:t>
            </a:r>
          </a:p>
          <a:p>
            <a:pPr marL="457200" indent="-457200" algn="just">
              <a:spcAft>
                <a:spcPts val="1200"/>
              </a:spcAft>
              <a:buFont typeface="Wingdings" panose="05000000000000000000" pitchFamily="2" charset="2"/>
              <a:buChar char="q"/>
            </a:pPr>
            <a:r>
              <a:rPr lang="en-AU" sz="2600" dirty="0">
                <a:solidFill>
                  <a:srgbClr val="0070C0"/>
                </a:solidFill>
              </a:rPr>
              <a:t>Finally, the referencing of internet sources is not fully resolved. Generally, include the full web address and date of access of the website. </a:t>
            </a:r>
          </a:p>
        </p:txBody>
      </p:sp>
      <p:sp>
        <p:nvSpPr>
          <p:cNvPr id="4" name="Date Placeholder 3">
            <a:extLst>
              <a:ext uri="{FF2B5EF4-FFF2-40B4-BE49-F238E27FC236}">
                <a16:creationId xmlns:a16="http://schemas.microsoft.com/office/drawing/2014/main" id="{1AC36B06-6614-40BB-8D84-502BE1E5D9A5}"/>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B73D3AE2-8984-46AF-A671-ECCCAAAAA2A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1CA320DD-61C8-4BD4-B4F4-73630E52C653}"/>
              </a:ext>
            </a:extLst>
          </p:cNvPr>
          <p:cNvSpPr>
            <a:spLocks noGrp="1"/>
          </p:cNvSpPr>
          <p:nvPr>
            <p:ph type="sldNum" sz="quarter" idx="14"/>
          </p:nvPr>
        </p:nvSpPr>
        <p:spPr/>
        <p:txBody>
          <a:bodyPr/>
          <a:lstStyle/>
          <a:p>
            <a:pPr>
              <a:defRPr/>
            </a:pPr>
            <a:fld id="{A4D7D840-3C4D-4535-9FCE-221E1C945AAA}" type="slidenum">
              <a:rPr lang="en-US" smtClean="0"/>
              <a:pPr>
                <a:defRPr/>
              </a:pPr>
              <a:t>39</a:t>
            </a:fld>
            <a:endParaRPr lang="en-US"/>
          </a:p>
        </p:txBody>
      </p:sp>
    </p:spTree>
    <p:extLst>
      <p:ext uri="{BB962C8B-B14F-4D97-AF65-F5344CB8AC3E}">
        <p14:creationId xmlns:p14="http://schemas.microsoft.com/office/powerpoint/2010/main" val="145240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EE6CED-1698-40E7-8C28-EB0304D0F471}"/>
              </a:ext>
            </a:extLst>
          </p:cNvPr>
          <p:cNvSpPr>
            <a:spLocks noGrp="1"/>
          </p:cNvSpPr>
          <p:nvPr>
            <p:ph type="body" sz="quarter" idx="12"/>
          </p:nvPr>
        </p:nvSpPr>
        <p:spPr/>
        <p:txBody>
          <a:bodyPr/>
          <a:lstStyle/>
          <a:p>
            <a:r>
              <a:rPr lang="en-AU" cap="none" dirty="0">
                <a:solidFill>
                  <a:srgbClr val="FF0000"/>
                </a:solidFill>
              </a:rPr>
              <a:t>Purpose of Literature Review</a:t>
            </a:r>
          </a:p>
        </p:txBody>
      </p:sp>
      <p:sp>
        <p:nvSpPr>
          <p:cNvPr id="4" name="Date Placeholder 3">
            <a:extLst>
              <a:ext uri="{FF2B5EF4-FFF2-40B4-BE49-F238E27FC236}">
                <a16:creationId xmlns:a16="http://schemas.microsoft.com/office/drawing/2014/main" id="{84E3EF2D-17A0-44FD-813D-BDA1763D48B4}"/>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E235D6A4-41BC-4A51-8335-DC25623470AB}"/>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3A766E52-5045-42C8-A676-4EFF31D84BA7}"/>
              </a:ext>
            </a:extLst>
          </p:cNvPr>
          <p:cNvSpPr>
            <a:spLocks noGrp="1"/>
          </p:cNvSpPr>
          <p:nvPr>
            <p:ph type="sldNum" sz="quarter" idx="14"/>
          </p:nvPr>
        </p:nvSpPr>
        <p:spPr/>
        <p:txBody>
          <a:bodyPr/>
          <a:lstStyle/>
          <a:p>
            <a:pPr>
              <a:defRPr/>
            </a:pPr>
            <a:fld id="{A4D7D840-3C4D-4535-9FCE-221E1C945AAA}" type="slidenum">
              <a:rPr lang="en-US" smtClean="0"/>
              <a:pPr>
                <a:defRPr/>
              </a:pPr>
              <a:t>4</a:t>
            </a:fld>
            <a:endParaRPr lang="en-US"/>
          </a:p>
        </p:txBody>
      </p:sp>
      <p:pic>
        <p:nvPicPr>
          <p:cNvPr id="1026" name="Picture 2" descr="May be an image of text that says 'Show relatioships between previous studies or theories Find out what information already exists in your field of research 1 Identify gaps in literature Provide context for your own research ...Υ What is the purpose ofa a literature literaturereview review Find other people working in your field Identify main ideas, conclusions and theories and establish ndestablishsimilarities similarities and differences Identify major seminal works Identify main methodologies and research techniques'">
            <a:extLst>
              <a:ext uri="{FF2B5EF4-FFF2-40B4-BE49-F238E27FC236}">
                <a16:creationId xmlns:a16="http://schemas.microsoft.com/office/drawing/2014/main" id="{6204C7A5-CBE5-4BF7-A777-2149268882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5" t="795" r="2631" b="3152"/>
          <a:stretch/>
        </p:blipFill>
        <p:spPr bwMode="auto">
          <a:xfrm>
            <a:off x="2057400" y="990600"/>
            <a:ext cx="55626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166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413708-4505-4033-A38F-DA0482ADFB4E}"/>
              </a:ext>
            </a:extLst>
          </p:cNvPr>
          <p:cNvSpPr>
            <a:spLocks noGrp="1"/>
          </p:cNvSpPr>
          <p:nvPr>
            <p:ph type="body" sz="quarter" idx="12"/>
          </p:nvPr>
        </p:nvSpPr>
        <p:spPr/>
        <p:txBody>
          <a:bodyPr/>
          <a:lstStyle/>
          <a:p>
            <a:r>
              <a:rPr lang="en-US" dirty="0"/>
              <a:t>examples:</a:t>
            </a:r>
          </a:p>
        </p:txBody>
      </p:sp>
      <p:sp>
        <p:nvSpPr>
          <p:cNvPr id="3" name="Text Placeholder 2">
            <a:extLst>
              <a:ext uri="{FF2B5EF4-FFF2-40B4-BE49-F238E27FC236}">
                <a16:creationId xmlns:a16="http://schemas.microsoft.com/office/drawing/2014/main" id="{478F5C9A-804E-4427-AECE-4DC05A02EB8D}"/>
              </a:ext>
            </a:extLst>
          </p:cNvPr>
          <p:cNvSpPr>
            <a:spLocks noGrp="1"/>
          </p:cNvSpPr>
          <p:nvPr>
            <p:ph type="body" sz="quarter" idx="13"/>
          </p:nvPr>
        </p:nvSpPr>
        <p:spPr/>
        <p:txBody>
          <a:bodyPr>
            <a:normAutofit fontScale="92500"/>
          </a:bodyPr>
          <a:lstStyle/>
          <a:p>
            <a:pPr algn="just"/>
            <a:r>
              <a:rPr lang="en-US" b="0" i="0" u="none" strike="noStrike" baseline="0" dirty="0">
                <a:latin typeface="Times New Roman" panose="02020603050405020304" pitchFamily="18" charset="0"/>
              </a:rPr>
              <a:t>H. Abu-Amar and J. </a:t>
            </a:r>
            <a:r>
              <a:rPr lang="en-US" b="0" i="0" u="none" strike="noStrike" baseline="0" dirty="0" err="1">
                <a:latin typeface="Times New Roman" panose="02020603050405020304" pitchFamily="18" charset="0"/>
              </a:rPr>
              <a:t>Lokre</a:t>
            </a:r>
            <a:r>
              <a:rPr lang="en-US" b="0" i="0" u="none" strike="noStrike" baseline="0" dirty="0">
                <a:latin typeface="Times New Roman" panose="02020603050405020304" pitchFamily="18" charset="0"/>
              </a:rPr>
              <a:t> “Election In </a:t>
            </a:r>
            <a:r>
              <a:rPr lang="en-US" b="0" i="0" u="none" strike="noStrike" baseline="0" dirty="0" err="1">
                <a:latin typeface="Times New Roman" panose="02020603050405020304" pitchFamily="18" charset="0"/>
              </a:rPr>
              <a:t>Asyncrouns</a:t>
            </a:r>
            <a:r>
              <a:rPr lang="en-US" b="0" i="0" u="none" strike="noStrike" baseline="0" dirty="0">
                <a:latin typeface="Times New Roman" panose="02020603050405020304" pitchFamily="18" charset="0"/>
              </a:rPr>
              <a:t> Complete Network With Intermitted Link Failures” IEEE Transaction on Computers, vol. 43, no. 7, pp.778-788, 1994.</a:t>
            </a:r>
          </a:p>
          <a:p>
            <a:pPr algn="just"/>
            <a:endParaRPr lang="en-US" dirty="0">
              <a:latin typeface="Times New Roman" panose="02020603050405020304" pitchFamily="18" charset="0"/>
            </a:endParaRPr>
          </a:p>
          <a:p>
            <a:pPr algn="just"/>
            <a:r>
              <a:rPr lang="en-US" b="0" i="0" u="none" strike="noStrike" baseline="0" dirty="0">
                <a:solidFill>
                  <a:srgbClr val="2197D2"/>
                </a:solidFill>
                <a:latin typeface="AdvOT863180fb"/>
              </a:rPr>
              <a:t>M. </a:t>
            </a:r>
            <a:r>
              <a:rPr lang="en-US" b="0" i="0" u="none" strike="noStrike" baseline="0" dirty="0" err="1">
                <a:solidFill>
                  <a:srgbClr val="2197D2"/>
                </a:solidFill>
                <a:latin typeface="AdvOT863180fb"/>
              </a:rPr>
              <a:t>Hasanuzzaman</a:t>
            </a:r>
            <a:r>
              <a:rPr lang="en-US" b="0" i="0" u="none" strike="noStrike" baseline="0" dirty="0">
                <a:solidFill>
                  <a:srgbClr val="2197D2"/>
                </a:solidFill>
                <a:latin typeface="AdvOT863180fb"/>
              </a:rPr>
              <a:t>, A.Q. Al-Amin, S. Khanam, M. </a:t>
            </a:r>
            <a:r>
              <a:rPr lang="en-US" b="0" i="0" u="none" strike="noStrike" baseline="0" dirty="0" err="1">
                <a:solidFill>
                  <a:srgbClr val="2197D2"/>
                </a:solidFill>
                <a:latin typeface="AdvOT863180fb"/>
              </a:rPr>
              <a:t>Hosenuzzaman</a:t>
            </a:r>
            <a:r>
              <a:rPr lang="en-US" b="0" i="0" u="none" strike="noStrike" baseline="0" dirty="0">
                <a:solidFill>
                  <a:srgbClr val="2197D2"/>
                </a:solidFill>
                <a:latin typeface="AdvOT863180fb"/>
              </a:rPr>
              <a:t>, Photovoltaic power generation and its economic and environmental future in Bangladesh, </a:t>
            </a:r>
            <a:r>
              <a:rPr lang="fi-FI" b="0" i="0" u="none" strike="noStrike" baseline="0" dirty="0">
                <a:solidFill>
                  <a:srgbClr val="2197D2"/>
                </a:solidFill>
                <a:latin typeface="AdvOT863180fb"/>
              </a:rPr>
              <a:t>J. Renew. Sustain. Energy 7 (1) (2015) 1</a:t>
            </a:r>
            <a:r>
              <a:rPr lang="fi-FI" dirty="0">
                <a:solidFill>
                  <a:srgbClr val="2197D2"/>
                </a:solidFill>
                <a:latin typeface="AdvPS44A44B"/>
              </a:rPr>
              <a:t>-</a:t>
            </a:r>
            <a:r>
              <a:rPr lang="fi-FI" b="0" i="0" u="none" strike="noStrike" baseline="0" dirty="0">
                <a:solidFill>
                  <a:srgbClr val="2197D2"/>
                </a:solidFill>
                <a:latin typeface="AdvOT863180fb"/>
              </a:rPr>
              <a:t>12</a:t>
            </a:r>
            <a:r>
              <a:rPr lang="fi-FI" b="0" i="0" u="none" strike="noStrike" baseline="0" dirty="0">
                <a:solidFill>
                  <a:srgbClr val="000000"/>
                </a:solidFill>
                <a:latin typeface="AdvOT863180fb"/>
              </a:rPr>
              <a:t>.</a:t>
            </a:r>
          </a:p>
          <a:p>
            <a:pPr algn="just"/>
            <a:endParaRPr lang="fi-FI" dirty="0">
              <a:solidFill>
                <a:srgbClr val="000000"/>
              </a:solidFill>
              <a:latin typeface="AdvOT863180fb"/>
            </a:endParaRPr>
          </a:p>
          <a:p>
            <a:pPr algn="just"/>
            <a:r>
              <a:rPr lang="en-US" b="0" i="0" u="none" strike="noStrike" baseline="0" dirty="0">
                <a:latin typeface="AdvGulliv-R"/>
              </a:rPr>
              <a:t>Alvarez, A., </a:t>
            </a:r>
            <a:r>
              <a:rPr lang="en-US" b="0" i="0" u="none" strike="noStrike" baseline="0" dirty="0" err="1">
                <a:latin typeface="AdvGulliv-R"/>
              </a:rPr>
              <a:t>Muñiz</a:t>
            </a:r>
            <a:r>
              <a:rPr lang="en-US" b="0" i="0" u="none" strike="noStrike" baseline="0" dirty="0">
                <a:latin typeface="AdvGulliv-R"/>
              </a:rPr>
              <a:t>, M.C., Varela, L.M., 2010. Experimental and numerical investigation of a flat-plate solar collector. Energy 35, 3707–3716.</a:t>
            </a:r>
            <a:endParaRPr lang="fi-FI" b="0" i="0" u="none" strike="noStrike" baseline="0" dirty="0">
              <a:latin typeface="AdvOT863180fb"/>
            </a:endParaRPr>
          </a:p>
          <a:p>
            <a:pPr algn="just"/>
            <a:endParaRPr lang="fi-FI" dirty="0">
              <a:solidFill>
                <a:srgbClr val="000000"/>
              </a:solidFill>
              <a:latin typeface="AdvOT863180fb"/>
            </a:endParaRPr>
          </a:p>
          <a:p>
            <a:pPr algn="just"/>
            <a:r>
              <a:rPr lang="en-US" b="0" i="0" u="none" strike="noStrike" baseline="0" dirty="0" err="1">
                <a:solidFill>
                  <a:srgbClr val="000000"/>
                </a:solidFill>
                <a:latin typeface="AdvP6975"/>
              </a:rPr>
              <a:t>Hasanuzzaman</a:t>
            </a:r>
            <a:r>
              <a:rPr lang="en-US" b="0" i="0" u="none" strike="noStrike" baseline="0" dirty="0">
                <a:solidFill>
                  <a:srgbClr val="000000"/>
                </a:solidFill>
                <a:latin typeface="AdvP6975"/>
              </a:rPr>
              <a:t>, M., Al-Amin, A. Q., Khanam, S., and </a:t>
            </a:r>
            <a:r>
              <a:rPr lang="en-US" b="0" i="0" u="none" strike="noStrike" baseline="0" dirty="0" err="1">
                <a:solidFill>
                  <a:srgbClr val="000000"/>
                </a:solidFill>
                <a:latin typeface="AdvP6975"/>
              </a:rPr>
              <a:t>Hosenuzzaman</a:t>
            </a:r>
            <a:r>
              <a:rPr lang="en-US" b="0" i="0" u="none" strike="noStrike" baseline="0" dirty="0">
                <a:solidFill>
                  <a:srgbClr val="000000"/>
                </a:solidFill>
                <a:latin typeface="AdvP6975"/>
              </a:rPr>
              <a:t>, M., 2015, “Photovoltaic Power Generation and Its Economic and Environmental Future in Bangladesh,” </a:t>
            </a:r>
            <a:r>
              <a:rPr lang="en-US" b="0" i="0" u="none" strike="noStrike" baseline="0" dirty="0">
                <a:solidFill>
                  <a:srgbClr val="0000FF"/>
                </a:solidFill>
                <a:latin typeface="AdvP6975"/>
              </a:rPr>
              <a:t>J. Renewable Sustainable Energy</a:t>
            </a:r>
            <a:r>
              <a:rPr lang="en-US" b="0" i="0" u="none" strike="noStrike" baseline="0" dirty="0">
                <a:solidFill>
                  <a:srgbClr val="000000"/>
                </a:solidFill>
                <a:latin typeface="AdvP6975"/>
              </a:rPr>
              <a:t>, </a:t>
            </a:r>
            <a:r>
              <a:rPr lang="en-US" b="0" i="0" u="none" strike="noStrike" baseline="0" dirty="0">
                <a:solidFill>
                  <a:srgbClr val="000000"/>
                </a:solidFill>
                <a:latin typeface="AdvP6960"/>
              </a:rPr>
              <a:t>7</a:t>
            </a:r>
            <a:r>
              <a:rPr lang="en-US" b="0" i="0" u="none" strike="noStrike" baseline="0" dirty="0">
                <a:solidFill>
                  <a:srgbClr val="000000"/>
                </a:solidFill>
                <a:latin typeface="AdvP6975"/>
              </a:rPr>
              <a:t>(1), pp. 1–12.</a:t>
            </a:r>
            <a:endParaRPr lang="en-US" sz="3200" dirty="0"/>
          </a:p>
        </p:txBody>
      </p:sp>
      <p:sp>
        <p:nvSpPr>
          <p:cNvPr id="4" name="Date Placeholder 3">
            <a:extLst>
              <a:ext uri="{FF2B5EF4-FFF2-40B4-BE49-F238E27FC236}">
                <a16:creationId xmlns:a16="http://schemas.microsoft.com/office/drawing/2014/main" id="{D6047E8E-60D9-4B4A-B485-A8C5897F2F44}"/>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CF5DA3B1-4A60-45FD-ABAD-96155545B4F6}"/>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B1C17DE0-78AF-4AB9-A93F-D2926DEB8E13}"/>
              </a:ext>
            </a:extLst>
          </p:cNvPr>
          <p:cNvSpPr>
            <a:spLocks noGrp="1"/>
          </p:cNvSpPr>
          <p:nvPr>
            <p:ph type="sldNum" sz="quarter" idx="14"/>
          </p:nvPr>
        </p:nvSpPr>
        <p:spPr/>
        <p:txBody>
          <a:bodyPr/>
          <a:lstStyle/>
          <a:p>
            <a:pPr>
              <a:defRPr/>
            </a:pPr>
            <a:fld id="{A4D7D840-3C4D-4535-9FCE-221E1C945AAA}" type="slidenum">
              <a:rPr lang="en-US" smtClean="0"/>
              <a:pPr>
                <a:defRPr/>
              </a:pPr>
              <a:t>40</a:t>
            </a:fld>
            <a:endParaRPr lang="en-US"/>
          </a:p>
        </p:txBody>
      </p:sp>
    </p:spTree>
    <p:extLst>
      <p:ext uri="{BB962C8B-B14F-4D97-AF65-F5344CB8AC3E}">
        <p14:creationId xmlns:p14="http://schemas.microsoft.com/office/powerpoint/2010/main" val="4270353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A4DE5-97F6-42BB-AD81-5D722D8ABF9D}"/>
              </a:ext>
            </a:extLst>
          </p:cNvPr>
          <p:cNvSpPr>
            <a:spLocks noGrp="1"/>
          </p:cNvSpPr>
          <p:nvPr>
            <p:ph type="body" sz="quarter" idx="12"/>
          </p:nvPr>
        </p:nvSpPr>
        <p:spPr/>
        <p:txBody>
          <a:bodyPr/>
          <a:lstStyle/>
          <a:p>
            <a:r>
              <a:rPr lang="en-AU" dirty="0">
                <a:solidFill>
                  <a:srgbClr val="FF0000"/>
                </a:solidFill>
              </a:rPr>
              <a:t>Some referencing tools:</a:t>
            </a:r>
            <a:endParaRPr lang="en-AU" sz="3200" dirty="0">
              <a:solidFill>
                <a:srgbClr val="FF0000"/>
              </a:solidFill>
            </a:endParaRPr>
          </a:p>
        </p:txBody>
      </p:sp>
      <p:sp>
        <p:nvSpPr>
          <p:cNvPr id="3" name="Text Placeholder 2">
            <a:extLst>
              <a:ext uri="{FF2B5EF4-FFF2-40B4-BE49-F238E27FC236}">
                <a16:creationId xmlns:a16="http://schemas.microsoft.com/office/drawing/2014/main" id="{15140E90-14D4-42F6-9572-9351BD4F1986}"/>
              </a:ext>
            </a:extLst>
          </p:cNvPr>
          <p:cNvSpPr>
            <a:spLocks noGrp="1"/>
          </p:cNvSpPr>
          <p:nvPr>
            <p:ph type="body" sz="quarter" idx="13"/>
          </p:nvPr>
        </p:nvSpPr>
        <p:spPr/>
        <p:txBody>
          <a:bodyPr/>
          <a:lstStyle/>
          <a:p>
            <a:pPr marL="914400" lvl="1" indent="-457200">
              <a:lnSpc>
                <a:spcPct val="150000"/>
              </a:lnSpc>
              <a:buFont typeface="Wingdings" panose="05000000000000000000" pitchFamily="2" charset="2"/>
              <a:buChar char="Ø"/>
            </a:pPr>
            <a:r>
              <a:rPr lang="en-AU" sz="2800" dirty="0"/>
              <a:t>EndNote software: www.endnote.com </a:t>
            </a:r>
          </a:p>
          <a:p>
            <a:pPr marL="914400" lvl="1" indent="-457200">
              <a:lnSpc>
                <a:spcPct val="150000"/>
              </a:lnSpc>
              <a:buFont typeface="Wingdings" panose="05000000000000000000" pitchFamily="2" charset="2"/>
              <a:buChar char="Ø"/>
            </a:pPr>
            <a:r>
              <a:rPr lang="en-AU" sz="2800" dirty="0" err="1">
                <a:solidFill>
                  <a:srgbClr val="0070C0"/>
                </a:solidFill>
              </a:rPr>
              <a:t>ReferenceManager</a:t>
            </a:r>
            <a:r>
              <a:rPr lang="en-AU" sz="2800" dirty="0">
                <a:solidFill>
                  <a:srgbClr val="0070C0"/>
                </a:solidFill>
              </a:rPr>
              <a:t>: www.refman.com/ </a:t>
            </a:r>
          </a:p>
          <a:p>
            <a:pPr marL="914400" lvl="1" indent="-457200">
              <a:lnSpc>
                <a:spcPct val="150000"/>
              </a:lnSpc>
              <a:buFont typeface="Wingdings" panose="05000000000000000000" pitchFamily="2" charset="2"/>
              <a:buChar char="Ø"/>
            </a:pPr>
            <a:r>
              <a:rPr lang="en-AU" sz="2800" dirty="0" err="1"/>
              <a:t>ProCite</a:t>
            </a:r>
            <a:r>
              <a:rPr lang="en-AU" sz="2800" dirty="0"/>
              <a:t>: www.procite.com </a:t>
            </a:r>
          </a:p>
          <a:p>
            <a:pPr marL="914400" lvl="1" indent="-457200">
              <a:lnSpc>
                <a:spcPct val="150000"/>
              </a:lnSpc>
              <a:buFont typeface="Wingdings" panose="05000000000000000000" pitchFamily="2" charset="2"/>
              <a:buChar char="Ø"/>
            </a:pPr>
            <a:r>
              <a:rPr lang="en-AU" sz="2800" dirty="0" err="1">
                <a:solidFill>
                  <a:srgbClr val="0070C0"/>
                </a:solidFill>
              </a:rPr>
              <a:t>Biblioscape</a:t>
            </a:r>
            <a:r>
              <a:rPr lang="en-AU" sz="2800" dirty="0">
                <a:solidFill>
                  <a:srgbClr val="0070C0"/>
                </a:solidFill>
              </a:rPr>
              <a:t>: www.biblioscape.com/biblioscape.htm </a:t>
            </a:r>
          </a:p>
          <a:p>
            <a:pPr marL="914400" lvl="1" indent="-457200">
              <a:lnSpc>
                <a:spcPct val="150000"/>
              </a:lnSpc>
              <a:buFont typeface="Wingdings" panose="05000000000000000000" pitchFamily="2" charset="2"/>
              <a:buChar char="Ø"/>
            </a:pPr>
            <a:r>
              <a:rPr lang="en-AU" sz="2800" dirty="0" err="1"/>
              <a:t>Bibliographix</a:t>
            </a:r>
            <a:r>
              <a:rPr lang="en-AU" sz="2800" dirty="0"/>
              <a:t>: http://home.mybibliographix.com/</a:t>
            </a:r>
          </a:p>
          <a:p>
            <a:pPr marL="914400" lvl="1" indent="-457200">
              <a:lnSpc>
                <a:spcPct val="150000"/>
              </a:lnSpc>
              <a:buFont typeface="Wingdings" panose="05000000000000000000" pitchFamily="2" charset="2"/>
              <a:buChar char="Ø"/>
            </a:pPr>
            <a:r>
              <a:rPr lang="en-AU" sz="2800" dirty="0">
                <a:solidFill>
                  <a:srgbClr val="0070C0"/>
                </a:solidFill>
              </a:rPr>
              <a:t>Mendeley: https://www.mendeley.com/</a:t>
            </a:r>
          </a:p>
          <a:p>
            <a:endParaRPr lang="en-US" dirty="0"/>
          </a:p>
        </p:txBody>
      </p:sp>
      <p:sp>
        <p:nvSpPr>
          <p:cNvPr id="4" name="Date Placeholder 3">
            <a:extLst>
              <a:ext uri="{FF2B5EF4-FFF2-40B4-BE49-F238E27FC236}">
                <a16:creationId xmlns:a16="http://schemas.microsoft.com/office/drawing/2014/main" id="{1083C72E-714D-46AA-AE6D-93BE09BD4E62}"/>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F753746D-36E0-4B5B-9322-20E468A46473}"/>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AD81BC58-ECF0-422D-A71A-F659ECD66FF3}"/>
              </a:ext>
            </a:extLst>
          </p:cNvPr>
          <p:cNvSpPr>
            <a:spLocks noGrp="1"/>
          </p:cNvSpPr>
          <p:nvPr>
            <p:ph type="sldNum" sz="quarter" idx="14"/>
          </p:nvPr>
        </p:nvSpPr>
        <p:spPr/>
        <p:txBody>
          <a:bodyPr/>
          <a:lstStyle/>
          <a:p>
            <a:pPr>
              <a:defRPr/>
            </a:pPr>
            <a:fld id="{A4D7D840-3C4D-4535-9FCE-221E1C945AAA}" type="slidenum">
              <a:rPr lang="en-US" smtClean="0"/>
              <a:pPr>
                <a:defRPr/>
              </a:pPr>
              <a:t>41</a:t>
            </a:fld>
            <a:endParaRPr lang="en-US"/>
          </a:p>
        </p:txBody>
      </p:sp>
    </p:spTree>
    <p:extLst>
      <p:ext uri="{BB962C8B-B14F-4D97-AF65-F5344CB8AC3E}">
        <p14:creationId xmlns:p14="http://schemas.microsoft.com/office/powerpoint/2010/main" val="55057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B4D626-43FD-483B-82D2-F6BAA6996E70}"/>
              </a:ext>
            </a:extLst>
          </p:cNvPr>
          <p:cNvSpPr>
            <a:spLocks noGrp="1"/>
          </p:cNvSpPr>
          <p:nvPr>
            <p:ph type="body" sz="quarter" idx="12"/>
          </p:nvPr>
        </p:nvSpPr>
        <p:spPr/>
        <p:txBody>
          <a:bodyPr/>
          <a:lstStyle/>
          <a:p>
            <a:r>
              <a:rPr lang="en-AU" cap="none" dirty="0">
                <a:solidFill>
                  <a:srgbClr val="FF0000"/>
                </a:solidFill>
              </a:rPr>
              <a:t>Conclusion</a:t>
            </a:r>
          </a:p>
        </p:txBody>
      </p:sp>
      <p:sp>
        <p:nvSpPr>
          <p:cNvPr id="4" name="Date Placeholder 3">
            <a:extLst>
              <a:ext uri="{FF2B5EF4-FFF2-40B4-BE49-F238E27FC236}">
                <a16:creationId xmlns:a16="http://schemas.microsoft.com/office/drawing/2014/main" id="{265C79D2-D7CD-4D42-9686-2B4C37CDB5EA}"/>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F31EFEC4-D228-4B76-A051-7BB8C71615FA}"/>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18090F88-542D-4DE9-B292-DCFE5057C4F6}"/>
              </a:ext>
            </a:extLst>
          </p:cNvPr>
          <p:cNvSpPr>
            <a:spLocks noGrp="1"/>
          </p:cNvSpPr>
          <p:nvPr>
            <p:ph type="sldNum" sz="quarter" idx="14"/>
          </p:nvPr>
        </p:nvSpPr>
        <p:spPr/>
        <p:txBody>
          <a:bodyPr/>
          <a:lstStyle/>
          <a:p>
            <a:pPr>
              <a:defRPr/>
            </a:pPr>
            <a:fld id="{A4D7D840-3C4D-4535-9FCE-221E1C945AAA}" type="slidenum">
              <a:rPr lang="en-US" smtClean="0"/>
              <a:pPr>
                <a:defRPr/>
              </a:pPr>
              <a:t>42</a:t>
            </a:fld>
            <a:endParaRPr lang="en-US"/>
          </a:p>
        </p:txBody>
      </p:sp>
      <p:sp>
        <p:nvSpPr>
          <p:cNvPr id="7" name="Subtitle 2">
            <a:extLst>
              <a:ext uri="{FF2B5EF4-FFF2-40B4-BE49-F238E27FC236}">
                <a16:creationId xmlns:a16="http://schemas.microsoft.com/office/drawing/2014/main" id="{5A3DB72C-9C97-4490-A01D-B0BB06A23D9B}"/>
              </a:ext>
            </a:extLst>
          </p:cNvPr>
          <p:cNvSpPr txBox="1">
            <a:spLocks/>
          </p:cNvSpPr>
          <p:nvPr/>
        </p:nvSpPr>
        <p:spPr>
          <a:xfrm>
            <a:off x="76200" y="1066800"/>
            <a:ext cx="4469567" cy="5105400"/>
          </a:xfrm>
          <a:prstGeom prst="rect">
            <a:avLst/>
          </a:prstGeom>
        </p:spPr>
        <p:txBody>
          <a:bodyPr vert="horz" lIns="91440" tIns="45720" rIns="91440" bIns="45720" rtlCol="0">
            <a:noAutofit/>
          </a:bodyPr>
          <a:lstStyle/>
          <a:p>
            <a:pPr>
              <a:spcAft>
                <a:spcPts val="600"/>
              </a:spcAft>
            </a:pPr>
            <a:r>
              <a:rPr lang="en-AU" sz="2800" dirty="0">
                <a:solidFill>
                  <a:srgbClr val="7030A0"/>
                </a:solidFill>
              </a:rPr>
              <a:t>Literature review is –</a:t>
            </a:r>
          </a:p>
          <a:p>
            <a:pPr marL="457200" indent="-457200" algn="just">
              <a:buFont typeface="Wingdings" panose="05000000000000000000" pitchFamily="2" charset="2"/>
              <a:buChar char="q"/>
            </a:pPr>
            <a:r>
              <a:rPr lang="en-AU" sz="2200" dirty="0"/>
              <a:t> </a:t>
            </a:r>
            <a:r>
              <a:rPr lang="en-AU" sz="2200" dirty="0">
                <a:solidFill>
                  <a:srgbClr val="0070C0"/>
                </a:solidFill>
              </a:rPr>
              <a:t>Your argument which you present by reading, analysing, evaluating and synthesizing</a:t>
            </a:r>
          </a:p>
          <a:p>
            <a:pPr marL="457200" indent="-457200" algn="just">
              <a:buFont typeface="Wingdings" panose="05000000000000000000" pitchFamily="2" charset="2"/>
              <a:buChar char="q"/>
            </a:pPr>
            <a:endParaRPr lang="en-AU" sz="2000" dirty="0">
              <a:solidFill>
                <a:srgbClr val="0070C0"/>
              </a:solidFill>
            </a:endParaRPr>
          </a:p>
          <a:p>
            <a:pPr marL="800100" lvl="1" indent="-342900" algn="just">
              <a:buFont typeface="Wingdings" panose="05000000000000000000" pitchFamily="2" charset="2"/>
              <a:buChar char="Ø"/>
            </a:pPr>
            <a:r>
              <a:rPr lang="en-AU" sz="2200" dirty="0">
                <a:solidFill>
                  <a:srgbClr val="0070C0"/>
                </a:solidFill>
              </a:rPr>
              <a:t> a book of work you have critically selected that is relevant to your problem statement</a:t>
            </a:r>
          </a:p>
          <a:p>
            <a:pPr marL="800100" lvl="1" indent="-342900" algn="just">
              <a:buFont typeface="Wingdings" panose="05000000000000000000" pitchFamily="2" charset="2"/>
              <a:buChar char="Ø"/>
            </a:pPr>
            <a:r>
              <a:rPr lang="en-AU" sz="2200" dirty="0">
                <a:solidFill>
                  <a:srgbClr val="0070C0"/>
                </a:solidFill>
              </a:rPr>
              <a:t> wherein you present new developments, gaps, directions, changes which shows </a:t>
            </a:r>
            <a:r>
              <a:rPr lang="en-AU" sz="2200" b="1" dirty="0">
                <a:solidFill>
                  <a:srgbClr val="0070C0"/>
                </a:solidFill>
              </a:rPr>
              <a:t>your contribution</a:t>
            </a:r>
            <a:r>
              <a:rPr lang="en-AU" sz="2200" dirty="0">
                <a:solidFill>
                  <a:srgbClr val="0070C0"/>
                </a:solidFill>
              </a:rPr>
              <a:t> to the field</a:t>
            </a:r>
          </a:p>
          <a:p>
            <a:pPr>
              <a:buFont typeface="Arial" pitchFamily="34" charset="0"/>
              <a:buChar char="•"/>
            </a:pPr>
            <a:endParaRPr lang="en-AU" sz="2200" dirty="0"/>
          </a:p>
        </p:txBody>
      </p:sp>
      <p:sp>
        <p:nvSpPr>
          <p:cNvPr id="8" name="Subtitle 2">
            <a:extLst>
              <a:ext uri="{FF2B5EF4-FFF2-40B4-BE49-F238E27FC236}">
                <a16:creationId xmlns:a16="http://schemas.microsoft.com/office/drawing/2014/main" id="{F3EB9AB9-2BFD-492F-AF9F-75AB441817B0}"/>
              </a:ext>
            </a:extLst>
          </p:cNvPr>
          <p:cNvSpPr txBox="1">
            <a:spLocks/>
          </p:cNvSpPr>
          <p:nvPr/>
        </p:nvSpPr>
        <p:spPr>
          <a:xfrm>
            <a:off x="4724400" y="883920"/>
            <a:ext cx="4114800" cy="5105400"/>
          </a:xfrm>
          <a:prstGeom prst="rect">
            <a:avLst/>
          </a:prstGeom>
        </p:spPr>
        <p:txBody>
          <a:bodyPr vert="horz" lIns="91440" tIns="45720" rIns="91440" bIns="45720" rtlCol="0">
            <a:noAutofit/>
          </a:bodyPr>
          <a:lstStyle/>
          <a:p>
            <a:pPr>
              <a:lnSpc>
                <a:spcPct val="150000"/>
              </a:lnSpc>
            </a:pPr>
            <a:r>
              <a:rPr lang="en-AU" sz="2800" dirty="0">
                <a:solidFill>
                  <a:srgbClr val="7030A0"/>
                </a:solidFill>
              </a:rPr>
              <a:t>Literature review is not –</a:t>
            </a:r>
          </a:p>
          <a:p>
            <a:pPr marL="457200" indent="-457200">
              <a:spcAft>
                <a:spcPts val="1200"/>
              </a:spcAft>
              <a:buFont typeface="Wingdings" panose="05000000000000000000" pitchFamily="2" charset="2"/>
              <a:buChar char="Ø"/>
            </a:pPr>
            <a:r>
              <a:rPr lang="en-AU" sz="2400" dirty="0">
                <a:solidFill>
                  <a:srgbClr val="FF00FF"/>
                </a:solidFill>
              </a:rPr>
              <a:t>An annotated bibliography</a:t>
            </a:r>
          </a:p>
          <a:p>
            <a:pPr marL="342900" indent="-342900">
              <a:spcAft>
                <a:spcPts val="1200"/>
              </a:spcAft>
              <a:buFont typeface="Wingdings" panose="05000000000000000000" pitchFamily="2" charset="2"/>
              <a:buChar char="Ø"/>
            </a:pPr>
            <a:r>
              <a:rPr lang="en-AU" sz="2400" dirty="0">
                <a:solidFill>
                  <a:srgbClr val="FF00FF"/>
                </a:solidFill>
              </a:rPr>
              <a:t> A book or review article</a:t>
            </a:r>
          </a:p>
          <a:p>
            <a:pPr marL="342900" indent="-342900">
              <a:spcAft>
                <a:spcPts val="1200"/>
              </a:spcAft>
              <a:buFont typeface="Wingdings" panose="05000000000000000000" pitchFamily="2" charset="2"/>
              <a:buChar char="Ø"/>
            </a:pPr>
            <a:r>
              <a:rPr lang="en-AU" sz="2400" dirty="0">
                <a:solidFill>
                  <a:srgbClr val="FF00FF"/>
                </a:solidFill>
              </a:rPr>
              <a:t> An article summary or critique</a:t>
            </a:r>
          </a:p>
          <a:p>
            <a:pPr marL="342900" indent="-342900">
              <a:spcAft>
                <a:spcPts val="1200"/>
              </a:spcAft>
              <a:buFont typeface="Wingdings" panose="05000000000000000000" pitchFamily="2" charset="2"/>
              <a:buChar char="Ø"/>
            </a:pPr>
            <a:r>
              <a:rPr lang="en-AU" sz="2400" dirty="0">
                <a:solidFill>
                  <a:srgbClr val="FF00FF"/>
                </a:solidFill>
              </a:rPr>
              <a:t>A survey </a:t>
            </a:r>
            <a:r>
              <a:rPr lang="en-AU" sz="2400" dirty="0"/>
              <a:t>of literature</a:t>
            </a:r>
            <a:endParaRPr lang="en-AU" sz="2800" dirty="0"/>
          </a:p>
          <a:p>
            <a:pPr>
              <a:lnSpc>
                <a:spcPct val="150000"/>
              </a:lnSpc>
              <a:buFont typeface="Arial" pitchFamily="34" charset="0"/>
              <a:buChar char="•"/>
            </a:pPr>
            <a:endParaRPr lang="en-AU" sz="2800" dirty="0"/>
          </a:p>
        </p:txBody>
      </p:sp>
    </p:spTree>
    <p:extLst>
      <p:ext uri="{BB962C8B-B14F-4D97-AF65-F5344CB8AC3E}">
        <p14:creationId xmlns:p14="http://schemas.microsoft.com/office/powerpoint/2010/main" val="2898695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9B8214-3E71-4F11-9507-4C1A0EB64621}"/>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EA22B4EF-7D7C-4547-B9DC-DB460292EC1F}"/>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0EFF0677-D695-4444-A5FE-F079FC0AC444}"/>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F2555038-FC23-4621-B98C-5EF92264EDB0}"/>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38B1FA41-DDEE-4833-BA3C-39F25C1927E0}"/>
              </a:ext>
            </a:extLst>
          </p:cNvPr>
          <p:cNvSpPr>
            <a:spLocks noGrp="1"/>
          </p:cNvSpPr>
          <p:nvPr>
            <p:ph type="sldNum" sz="quarter" idx="14"/>
          </p:nvPr>
        </p:nvSpPr>
        <p:spPr/>
        <p:txBody>
          <a:bodyPr/>
          <a:lstStyle/>
          <a:p>
            <a:pPr>
              <a:defRPr/>
            </a:pPr>
            <a:fld id="{A4D7D840-3C4D-4535-9FCE-221E1C945AAA}" type="slidenum">
              <a:rPr lang="en-US" smtClean="0"/>
              <a:pPr>
                <a:defRPr/>
              </a:pPr>
              <a:t>43</a:t>
            </a:fld>
            <a:endParaRPr lang="en-US"/>
          </a:p>
        </p:txBody>
      </p:sp>
      <p:pic>
        <p:nvPicPr>
          <p:cNvPr id="1026" name="Picture 2" descr="May be an image of text">
            <a:extLst>
              <a:ext uri="{FF2B5EF4-FFF2-40B4-BE49-F238E27FC236}">
                <a16:creationId xmlns:a16="http://schemas.microsoft.com/office/drawing/2014/main" id="{A29740FF-06D7-48D6-8451-0DB8CA71D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49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28421F-F0DC-4192-AEA3-EAA1A5500A48}"/>
              </a:ext>
            </a:extLst>
          </p:cNvPr>
          <p:cNvSpPr>
            <a:spLocks noGrp="1"/>
          </p:cNvSpPr>
          <p:nvPr>
            <p:ph type="body" sz="quarter" idx="12"/>
          </p:nvPr>
        </p:nvSpPr>
        <p:spPr/>
        <p:txBody>
          <a:bodyPr/>
          <a:lstStyle/>
          <a:p>
            <a:r>
              <a:rPr lang="en-US" sz="4400" dirty="0">
                <a:solidFill>
                  <a:srgbClr val="FF0000"/>
                </a:solidFill>
              </a:rPr>
              <a:t>Research Design</a:t>
            </a:r>
          </a:p>
        </p:txBody>
      </p:sp>
      <p:sp>
        <p:nvSpPr>
          <p:cNvPr id="4" name="Date Placeholder 3">
            <a:extLst>
              <a:ext uri="{FF2B5EF4-FFF2-40B4-BE49-F238E27FC236}">
                <a16:creationId xmlns:a16="http://schemas.microsoft.com/office/drawing/2014/main" id="{14ABA67C-985A-428B-B349-E2676E5857F0}"/>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93A9DC4D-03AB-48A3-9E29-13E8F5E9416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36D35E76-1DB4-49E9-865E-83B54D7FCCFB}"/>
              </a:ext>
            </a:extLst>
          </p:cNvPr>
          <p:cNvSpPr>
            <a:spLocks noGrp="1"/>
          </p:cNvSpPr>
          <p:nvPr>
            <p:ph type="sldNum" sz="quarter" idx="14"/>
          </p:nvPr>
        </p:nvSpPr>
        <p:spPr/>
        <p:txBody>
          <a:bodyPr/>
          <a:lstStyle/>
          <a:p>
            <a:pPr>
              <a:defRPr/>
            </a:pPr>
            <a:fld id="{A4D7D840-3C4D-4535-9FCE-221E1C945AAA}" type="slidenum">
              <a:rPr lang="en-US" smtClean="0"/>
              <a:pPr>
                <a:defRPr/>
              </a:pPr>
              <a:t>44</a:t>
            </a:fld>
            <a:endParaRPr lang="en-US"/>
          </a:p>
        </p:txBody>
      </p:sp>
      <p:pic>
        <p:nvPicPr>
          <p:cNvPr id="2050" name="Picture 2" descr="May be an image of text that says 'Topic Research Design Refine Question Methods Operationalize Varlables Data Collect Analyze Results Interpret Discussion Summarize Conclusion'">
            <a:extLst>
              <a:ext uri="{FF2B5EF4-FFF2-40B4-BE49-F238E27FC236}">
                <a16:creationId xmlns:a16="http://schemas.microsoft.com/office/drawing/2014/main" id="{A93B2C3F-3661-4727-9FDD-66EE31AA3F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138"/>
          <a:stretch/>
        </p:blipFill>
        <p:spPr bwMode="auto">
          <a:xfrm>
            <a:off x="717134" y="914399"/>
            <a:ext cx="7969666" cy="563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589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57E681-7A34-404B-ABC0-6650CB28DD2E}"/>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27C9669F-EDAA-4D46-9936-4845E6B6B8D2}"/>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51F0D9D8-9570-47A8-8BE9-837611BA0AA6}"/>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A01A4012-8A61-4691-A5B4-00CE1B6DF65D}"/>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A57F911C-4A44-4C60-962D-7F90569582BB}"/>
              </a:ext>
            </a:extLst>
          </p:cNvPr>
          <p:cNvSpPr>
            <a:spLocks noGrp="1"/>
          </p:cNvSpPr>
          <p:nvPr>
            <p:ph type="sldNum" sz="quarter" idx="14"/>
          </p:nvPr>
        </p:nvSpPr>
        <p:spPr/>
        <p:txBody>
          <a:bodyPr/>
          <a:lstStyle/>
          <a:p>
            <a:pPr>
              <a:defRPr/>
            </a:pPr>
            <a:fld id="{A4D7D840-3C4D-4535-9FCE-221E1C945AAA}" type="slidenum">
              <a:rPr lang="en-US" smtClean="0"/>
              <a:pPr>
                <a:defRPr/>
              </a:pPr>
              <a:t>45</a:t>
            </a:fld>
            <a:endParaRPr lang="en-US"/>
          </a:p>
        </p:txBody>
      </p:sp>
      <p:pic>
        <p:nvPicPr>
          <p:cNvPr id="2050" name="Picture 2" descr="May be an image of text that says '1. Purpose 9.Report Writing 2. Research Questions 8. Data Analysis 3.Assump tions Components of Research Process 7.Quality Criteria Sampling Sam Methods 6.Research Methods 5. Data Collection Methods'">
            <a:extLst>
              <a:ext uri="{FF2B5EF4-FFF2-40B4-BE49-F238E27FC236}">
                <a16:creationId xmlns:a16="http://schemas.microsoft.com/office/drawing/2014/main" id="{30A941C3-326A-4192-B775-0B7365DD6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871538"/>
            <a:ext cx="537210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90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 y="1066800"/>
            <a:ext cx="8610600" cy="5029200"/>
          </a:xfrm>
          <a:prstGeom prst="rect">
            <a:avLst/>
          </a:prstGeom>
        </p:spPr>
        <p:txBody>
          <a:bodyPr vert="horz" lIns="91440" tIns="45720" rIns="91440" bIns="45720" rtlCol="0">
            <a:noAutofit/>
          </a:bodyPr>
          <a:lstStyle/>
          <a:p>
            <a:pPr algn="just"/>
            <a:r>
              <a:rPr lang="en-AU" sz="3200" b="1" dirty="0"/>
              <a:t>Test your literature reviewing quality: </a:t>
            </a:r>
          </a:p>
          <a:p>
            <a:pPr algn="just"/>
            <a:endParaRPr lang="en-AU" sz="2400" dirty="0"/>
          </a:p>
          <a:p>
            <a:pPr algn="just"/>
            <a:r>
              <a:rPr lang="en-AU" sz="2800" dirty="0">
                <a:solidFill>
                  <a:srgbClr val="0070C0"/>
                </a:solidFill>
              </a:rPr>
              <a:t>Using a journal paper selected in your cs discipline of interest, write a 400 word evaluation of the quality of the literature review. In particular.</a:t>
            </a:r>
          </a:p>
          <a:p>
            <a:pPr algn="just"/>
            <a:r>
              <a:rPr lang="en-AU" sz="2800" dirty="0"/>
              <a:t> </a:t>
            </a:r>
          </a:p>
          <a:p>
            <a:pPr marL="914400" lvl="1" indent="-457200" algn="just">
              <a:buFont typeface="Wingdings" panose="05000000000000000000" pitchFamily="2" charset="2"/>
              <a:buChar char="Ø"/>
            </a:pPr>
            <a:r>
              <a:rPr lang="en-AU" sz="2800" dirty="0"/>
              <a:t>The quality and relevance of the cited papers, </a:t>
            </a:r>
          </a:p>
          <a:p>
            <a:pPr marL="914400" lvl="1" indent="-457200" algn="just">
              <a:buFont typeface="Wingdings" panose="05000000000000000000" pitchFamily="2" charset="2"/>
              <a:buChar char="Ø"/>
            </a:pPr>
            <a:r>
              <a:rPr lang="en-AU" sz="2800" dirty="0"/>
              <a:t>The comments made on those papers’ contribution to the general field. </a:t>
            </a:r>
          </a:p>
        </p:txBody>
      </p:sp>
      <p:sp>
        <p:nvSpPr>
          <p:cNvPr id="5" name="Rectangle 1026"/>
          <p:cNvSpPr>
            <a:spLocks noGrp="1" noChangeArrowheads="1"/>
          </p:cNvSpPr>
          <p:nvPr>
            <p:ph type="title"/>
          </p:nvPr>
        </p:nvSpPr>
        <p:spPr>
          <a:xfrm>
            <a:off x="0" y="152400"/>
            <a:ext cx="9144000" cy="914400"/>
          </a:xfrm>
        </p:spPr>
        <p:txBody>
          <a:bodyPr>
            <a:noAutofit/>
          </a:bodyPr>
          <a:lstStyle/>
          <a:p>
            <a:pPr algn="l"/>
            <a:r>
              <a:rPr lang="en-AU" b="1">
                <a:solidFill>
                  <a:srgbClr val="FF0000"/>
                </a:solidFill>
              </a:rPr>
              <a:t>Home Work </a:t>
            </a:r>
            <a:endParaRPr lang="en-GB" b="1" dirty="0">
              <a:solidFill>
                <a:srgbClr val="FF0000"/>
              </a:solidFill>
            </a:endParaRPr>
          </a:p>
        </p:txBody>
      </p:sp>
      <p:sp>
        <p:nvSpPr>
          <p:cNvPr id="2" name="Date Placeholder 1"/>
          <p:cNvSpPr>
            <a:spLocks noGrp="1"/>
          </p:cNvSpPr>
          <p:nvPr>
            <p:ph type="dt" sz="half" idx="10"/>
          </p:nvPr>
        </p:nvSpPr>
        <p:spPr/>
        <p:txBody>
          <a:bodyPr/>
          <a:lstStyle/>
          <a:p>
            <a:fld id="{1127B4B6-9CA5-4E61-8C08-81B2A4785A2C}" type="datetime1">
              <a:rPr lang="en-US" smtClean="0"/>
              <a:t>10/10/2022</a:t>
            </a:fld>
            <a:endParaRPr lang="en-US"/>
          </a:p>
        </p:txBody>
      </p:sp>
      <p:sp>
        <p:nvSpPr>
          <p:cNvPr id="3" name="Footer Placeholder 2"/>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5C1DEB-5C95-424E-AE12-FF7BBC9B27C0}"/>
              </a:ext>
            </a:extLst>
          </p:cNvPr>
          <p:cNvSpPr>
            <a:spLocks noGrp="1"/>
          </p:cNvSpPr>
          <p:nvPr>
            <p:ph type="body" sz="quarter" idx="12"/>
          </p:nvPr>
        </p:nvSpPr>
        <p:spPr/>
        <p:txBody>
          <a:bodyPr/>
          <a:lstStyle/>
          <a:p>
            <a:r>
              <a:rPr lang="en-AU" cap="none" dirty="0">
                <a:solidFill>
                  <a:srgbClr val="FF0000"/>
                </a:solidFill>
              </a:rPr>
              <a:t>Purpose of Literature Review</a:t>
            </a:r>
          </a:p>
        </p:txBody>
      </p:sp>
      <p:sp>
        <p:nvSpPr>
          <p:cNvPr id="3" name="Text Placeholder 2">
            <a:extLst>
              <a:ext uri="{FF2B5EF4-FFF2-40B4-BE49-F238E27FC236}">
                <a16:creationId xmlns:a16="http://schemas.microsoft.com/office/drawing/2014/main" id="{9E133651-CC33-4536-879E-9F9333E3FB01}"/>
              </a:ext>
            </a:extLst>
          </p:cNvPr>
          <p:cNvSpPr>
            <a:spLocks noGrp="1"/>
          </p:cNvSpPr>
          <p:nvPr>
            <p:ph type="body" sz="quarter" idx="13"/>
          </p:nvPr>
        </p:nvSpPr>
        <p:spPr>
          <a:xfrm>
            <a:off x="152400" y="846142"/>
            <a:ext cx="8983665" cy="5591175"/>
          </a:xfrm>
        </p:spPr>
        <p:txBody>
          <a:bodyPr>
            <a:normAutofit/>
          </a:bodyPr>
          <a:lstStyle/>
          <a:p>
            <a:pPr>
              <a:spcBef>
                <a:spcPts val="1200"/>
              </a:spcBef>
              <a:spcAft>
                <a:spcPts val="600"/>
              </a:spcAft>
              <a:buFont typeface="Wingdings" pitchFamily="2" charset="2"/>
              <a:buChar char="q"/>
            </a:pPr>
            <a:r>
              <a:rPr lang="en-US" sz="2800" dirty="0">
                <a:solidFill>
                  <a:srgbClr val="000000"/>
                </a:solidFill>
              </a:rPr>
              <a:t>To avoid the ambiguity of research problems</a:t>
            </a:r>
          </a:p>
          <a:p>
            <a:pPr>
              <a:spcBef>
                <a:spcPts val="1200"/>
              </a:spcBef>
              <a:spcAft>
                <a:spcPts val="600"/>
              </a:spcAft>
              <a:buFont typeface="Wingdings" pitchFamily="2" charset="2"/>
              <a:buChar char="q"/>
            </a:pPr>
            <a:r>
              <a:rPr lang="en-US" sz="2800" dirty="0">
                <a:solidFill>
                  <a:srgbClr val="0070C0"/>
                </a:solidFill>
              </a:rPr>
              <a:t>  To ensure the chosen research problems are researchable</a:t>
            </a:r>
          </a:p>
          <a:p>
            <a:pPr>
              <a:spcBef>
                <a:spcPts val="1200"/>
              </a:spcBef>
              <a:spcAft>
                <a:spcPts val="600"/>
              </a:spcAft>
              <a:buFont typeface="Wingdings" pitchFamily="2" charset="2"/>
              <a:buChar char="q"/>
            </a:pPr>
            <a:r>
              <a:rPr lang="en-US" sz="2800" dirty="0"/>
              <a:t>  To depict the “intellectual environment” of the research problems</a:t>
            </a:r>
          </a:p>
          <a:p>
            <a:pPr>
              <a:spcBef>
                <a:spcPts val="1200"/>
              </a:spcBef>
              <a:spcAft>
                <a:spcPts val="600"/>
              </a:spcAft>
              <a:buFont typeface="Wingdings" pitchFamily="2" charset="2"/>
              <a:buChar char="q"/>
            </a:pPr>
            <a:r>
              <a:rPr lang="en-US" sz="2800" dirty="0">
                <a:solidFill>
                  <a:srgbClr val="0000FF"/>
                </a:solidFill>
              </a:rPr>
              <a:t>  </a:t>
            </a:r>
            <a:r>
              <a:rPr lang="en-US" sz="2800" dirty="0">
                <a:solidFill>
                  <a:srgbClr val="0070C0"/>
                </a:solidFill>
              </a:rPr>
              <a:t>To acknowledge the intellectual social network related to the research problems</a:t>
            </a:r>
          </a:p>
          <a:p>
            <a:pPr>
              <a:spcBef>
                <a:spcPts val="1200"/>
              </a:spcBef>
              <a:spcAft>
                <a:spcPts val="600"/>
              </a:spcAft>
            </a:pPr>
            <a:endParaRPr lang="en-US" sz="2800" dirty="0"/>
          </a:p>
        </p:txBody>
      </p:sp>
      <p:sp>
        <p:nvSpPr>
          <p:cNvPr id="4" name="Date Placeholder 3">
            <a:extLst>
              <a:ext uri="{FF2B5EF4-FFF2-40B4-BE49-F238E27FC236}">
                <a16:creationId xmlns:a16="http://schemas.microsoft.com/office/drawing/2014/main" id="{F0C62726-AF43-48BC-9234-F5A9CF3BE914}"/>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5FA9C674-B48A-4C16-9BFE-B66768F7F726}"/>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F2584C76-9EEE-417B-B80C-A23FE5A6AFA0}"/>
              </a:ext>
            </a:extLst>
          </p:cNvPr>
          <p:cNvSpPr>
            <a:spLocks noGrp="1"/>
          </p:cNvSpPr>
          <p:nvPr>
            <p:ph type="sldNum" sz="quarter" idx="14"/>
          </p:nvPr>
        </p:nvSpPr>
        <p:spPr/>
        <p:txBody>
          <a:bodyPr/>
          <a:lstStyle/>
          <a:p>
            <a:pPr>
              <a:defRPr/>
            </a:pPr>
            <a:fld id="{A4D7D840-3C4D-4535-9FCE-221E1C945AAA}" type="slidenum">
              <a:rPr lang="en-US" smtClean="0"/>
              <a:pPr>
                <a:defRPr/>
              </a:pPr>
              <a:t>5</a:t>
            </a:fld>
            <a:endParaRPr lang="en-US"/>
          </a:p>
        </p:txBody>
      </p:sp>
    </p:spTree>
    <p:extLst>
      <p:ext uri="{BB962C8B-B14F-4D97-AF65-F5344CB8AC3E}">
        <p14:creationId xmlns:p14="http://schemas.microsoft.com/office/powerpoint/2010/main" val="62948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26C0DF-D3B1-40A7-BBB1-3C30DF99149E}"/>
              </a:ext>
            </a:extLst>
          </p:cNvPr>
          <p:cNvSpPr>
            <a:spLocks noGrp="1"/>
          </p:cNvSpPr>
          <p:nvPr>
            <p:ph type="body" sz="quarter" idx="12"/>
          </p:nvPr>
        </p:nvSpPr>
        <p:spPr/>
        <p:txBody>
          <a:bodyPr/>
          <a:lstStyle/>
          <a:p>
            <a:r>
              <a:rPr lang="en-US" dirty="0">
                <a:solidFill>
                  <a:srgbClr val="FF0000"/>
                </a:solidFill>
              </a:rPr>
              <a:t>How to Find Relevant Literatures?</a:t>
            </a:r>
            <a:endParaRPr lang="en-US" dirty="0"/>
          </a:p>
        </p:txBody>
      </p:sp>
      <p:sp>
        <p:nvSpPr>
          <p:cNvPr id="3" name="Text Placeholder 2">
            <a:extLst>
              <a:ext uri="{FF2B5EF4-FFF2-40B4-BE49-F238E27FC236}">
                <a16:creationId xmlns:a16="http://schemas.microsoft.com/office/drawing/2014/main" id="{32E3735E-C02A-444D-9BA0-61C45D336482}"/>
              </a:ext>
            </a:extLst>
          </p:cNvPr>
          <p:cNvSpPr>
            <a:spLocks noGrp="1"/>
          </p:cNvSpPr>
          <p:nvPr>
            <p:ph type="body" sz="quarter" idx="13"/>
          </p:nvPr>
        </p:nvSpPr>
        <p:spPr>
          <a:xfrm>
            <a:off x="152400" y="846142"/>
            <a:ext cx="8983665" cy="5591175"/>
          </a:xfrm>
        </p:spPr>
        <p:txBody>
          <a:bodyPr>
            <a:normAutofit fontScale="92500" lnSpcReduction="20000"/>
          </a:bodyPr>
          <a:lstStyle/>
          <a:p>
            <a:pPr marL="457200" indent="-457200">
              <a:buFont typeface="Wingdings" panose="05000000000000000000" pitchFamily="2" charset="2"/>
              <a:buChar char="q"/>
            </a:pPr>
            <a:r>
              <a:rPr lang="en-US" sz="3000" dirty="0"/>
              <a:t>Search with the key‐word of the research topic.</a:t>
            </a:r>
          </a:p>
          <a:p>
            <a:pPr marL="914400">
              <a:lnSpc>
                <a:spcPct val="150000"/>
              </a:lnSpc>
              <a:spcBef>
                <a:spcPts val="0"/>
              </a:spcBef>
              <a:buFont typeface="Wingdings" pitchFamily="2" charset="2"/>
              <a:buChar char="Ø"/>
            </a:pPr>
            <a:r>
              <a:rPr lang="en-US" dirty="0">
                <a:solidFill>
                  <a:srgbClr val="0070C0"/>
                </a:solidFill>
              </a:rPr>
              <a:t>Use broader key‐word (term) if the documents retrieved are few or none.</a:t>
            </a:r>
          </a:p>
          <a:p>
            <a:pPr marL="914400">
              <a:lnSpc>
                <a:spcPct val="150000"/>
              </a:lnSpc>
              <a:spcBef>
                <a:spcPts val="0"/>
              </a:spcBef>
              <a:buFont typeface="Wingdings" pitchFamily="2" charset="2"/>
              <a:buChar char="Ø"/>
            </a:pPr>
            <a:r>
              <a:rPr lang="en-US" dirty="0">
                <a:solidFill>
                  <a:srgbClr val="0070C0"/>
                </a:solidFill>
              </a:rPr>
              <a:t>Use narrower key‐word if the documents retrieved are too much.</a:t>
            </a:r>
          </a:p>
          <a:p>
            <a:pPr marL="914400">
              <a:lnSpc>
                <a:spcPct val="150000"/>
              </a:lnSpc>
              <a:spcBef>
                <a:spcPts val="0"/>
              </a:spcBef>
              <a:buFont typeface="Wingdings" pitchFamily="2" charset="2"/>
              <a:buChar char="Ø"/>
            </a:pPr>
            <a:r>
              <a:rPr lang="en-US" dirty="0">
                <a:solidFill>
                  <a:srgbClr val="0070C0"/>
                </a:solidFill>
              </a:rPr>
              <a:t>Use synonym or related terms to enhance the search</a:t>
            </a:r>
          </a:p>
          <a:p>
            <a:pPr marL="914400">
              <a:lnSpc>
                <a:spcPct val="150000"/>
              </a:lnSpc>
              <a:spcBef>
                <a:spcPts val="0"/>
              </a:spcBef>
              <a:buFont typeface="Wingdings" pitchFamily="2" charset="2"/>
              <a:buChar char="Ø"/>
            </a:pPr>
            <a:r>
              <a:rPr lang="en-US" dirty="0">
                <a:solidFill>
                  <a:srgbClr val="0070C0"/>
                </a:solidFill>
              </a:rPr>
              <a:t>Employ Boolean operator: AND, OR, NOT to control the search</a:t>
            </a:r>
          </a:p>
          <a:p>
            <a:pPr marL="914400" indent="-171450">
              <a:lnSpc>
                <a:spcPct val="150000"/>
              </a:lnSpc>
              <a:buFont typeface="Wingdings" pitchFamily="2" charset="2"/>
              <a:buChar char="Ø"/>
            </a:pPr>
            <a:endParaRPr lang="en-US" sz="900" dirty="0"/>
          </a:p>
          <a:p>
            <a:pPr marL="457200" indent="-457200">
              <a:buFont typeface="Wingdings" panose="05000000000000000000" pitchFamily="2" charset="2"/>
              <a:buChar char="q"/>
            </a:pPr>
            <a:r>
              <a:rPr lang="en-US" sz="3000" dirty="0"/>
              <a:t>Pick the most recent and related article to start with.</a:t>
            </a:r>
          </a:p>
          <a:p>
            <a:pPr marL="285750" indent="-285750">
              <a:buFont typeface="Wingdings" panose="05000000000000000000" pitchFamily="2" charset="2"/>
              <a:buChar char="q"/>
            </a:pPr>
            <a:endParaRPr lang="en-US" sz="1600" dirty="0">
              <a:solidFill>
                <a:schemeClr val="accent6">
                  <a:lumMod val="75000"/>
                </a:schemeClr>
              </a:solidFill>
            </a:endParaRPr>
          </a:p>
          <a:p>
            <a:pPr marL="457200" indent="-457200">
              <a:buFont typeface="Wingdings" panose="05000000000000000000" pitchFamily="2" charset="2"/>
              <a:buChar char="q"/>
            </a:pPr>
            <a:r>
              <a:rPr lang="en-US" sz="3000" dirty="0"/>
              <a:t>Start look for another related articles through:</a:t>
            </a:r>
          </a:p>
          <a:p>
            <a:pPr marL="914400">
              <a:lnSpc>
                <a:spcPct val="150000"/>
              </a:lnSpc>
              <a:buFont typeface="Wingdings" pitchFamily="2" charset="2"/>
              <a:buChar char="Ø"/>
            </a:pPr>
            <a:r>
              <a:rPr lang="en-US" dirty="0">
                <a:solidFill>
                  <a:srgbClr val="0070C0"/>
                </a:solidFill>
              </a:rPr>
              <a:t>New search terms found in the related articles</a:t>
            </a:r>
          </a:p>
          <a:p>
            <a:pPr marL="914400">
              <a:lnSpc>
                <a:spcPct val="150000"/>
              </a:lnSpc>
              <a:buFont typeface="Wingdings" pitchFamily="2" charset="2"/>
              <a:buChar char="Ø"/>
            </a:pPr>
            <a:r>
              <a:rPr lang="en-US" dirty="0">
                <a:solidFill>
                  <a:srgbClr val="0070C0"/>
                </a:solidFill>
              </a:rPr>
              <a:t>List of references in the chosen article</a:t>
            </a:r>
          </a:p>
          <a:p>
            <a:pPr marL="914400">
              <a:lnSpc>
                <a:spcPct val="150000"/>
              </a:lnSpc>
              <a:buFont typeface="Wingdings" pitchFamily="2" charset="2"/>
              <a:buChar char="Ø"/>
            </a:pPr>
            <a:r>
              <a:rPr lang="en-US" sz="3000" dirty="0">
                <a:solidFill>
                  <a:srgbClr val="0070C0"/>
                </a:solidFill>
                <a:highlight>
                  <a:srgbClr val="FFFF00"/>
                </a:highlight>
              </a:rPr>
              <a:t>SEC: I</a:t>
            </a:r>
          </a:p>
          <a:p>
            <a:endParaRPr lang="en-US" dirty="0"/>
          </a:p>
        </p:txBody>
      </p:sp>
      <p:sp>
        <p:nvSpPr>
          <p:cNvPr id="4" name="Date Placeholder 3">
            <a:extLst>
              <a:ext uri="{FF2B5EF4-FFF2-40B4-BE49-F238E27FC236}">
                <a16:creationId xmlns:a16="http://schemas.microsoft.com/office/drawing/2014/main" id="{DA3E2D64-D01E-4272-A897-7AD0735DD9CF}"/>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8D89FFC1-7AF7-4EB1-9C64-D7C614E97DBC}"/>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2B9806F7-7A92-48A5-8371-7DDFC6AC867D}"/>
              </a:ext>
            </a:extLst>
          </p:cNvPr>
          <p:cNvSpPr>
            <a:spLocks noGrp="1"/>
          </p:cNvSpPr>
          <p:nvPr>
            <p:ph type="sldNum" sz="quarter" idx="14"/>
          </p:nvPr>
        </p:nvSpPr>
        <p:spPr/>
        <p:txBody>
          <a:bodyPr/>
          <a:lstStyle/>
          <a:p>
            <a:pPr>
              <a:defRPr/>
            </a:pPr>
            <a:fld id="{A4D7D840-3C4D-4535-9FCE-221E1C945AAA}" type="slidenum">
              <a:rPr lang="en-US" smtClean="0"/>
              <a:pPr>
                <a:defRPr/>
              </a:pPr>
              <a:t>6</a:t>
            </a:fld>
            <a:endParaRPr lang="en-US"/>
          </a:p>
        </p:txBody>
      </p:sp>
    </p:spTree>
    <p:extLst>
      <p:ext uri="{BB962C8B-B14F-4D97-AF65-F5344CB8AC3E}">
        <p14:creationId xmlns:p14="http://schemas.microsoft.com/office/powerpoint/2010/main" val="240997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E7210E-1019-47D0-945F-D2DB567C9CA2}"/>
              </a:ext>
            </a:extLst>
          </p:cNvPr>
          <p:cNvSpPr>
            <a:spLocks noGrp="1"/>
          </p:cNvSpPr>
          <p:nvPr>
            <p:ph type="body" sz="quarter" idx="12"/>
          </p:nvPr>
        </p:nvSpPr>
        <p:spPr/>
        <p:txBody>
          <a:bodyPr/>
          <a:lstStyle/>
          <a:p>
            <a:r>
              <a:rPr lang="en-AU" sz="4000" dirty="0">
                <a:solidFill>
                  <a:srgbClr val="FF0000"/>
                </a:solidFill>
              </a:rPr>
              <a:t>Sources</a:t>
            </a:r>
            <a:endParaRPr lang="en-AU" sz="4000" cap="none" dirty="0">
              <a:solidFill>
                <a:srgbClr val="FF0000"/>
              </a:solidFill>
            </a:endParaRPr>
          </a:p>
        </p:txBody>
      </p:sp>
      <p:sp>
        <p:nvSpPr>
          <p:cNvPr id="3" name="Text Placeholder 2">
            <a:extLst>
              <a:ext uri="{FF2B5EF4-FFF2-40B4-BE49-F238E27FC236}">
                <a16:creationId xmlns:a16="http://schemas.microsoft.com/office/drawing/2014/main" id="{AFDBBB48-2FDF-4E7F-A432-4F9DCE722A1B}"/>
              </a:ext>
            </a:extLst>
          </p:cNvPr>
          <p:cNvSpPr>
            <a:spLocks noGrp="1"/>
          </p:cNvSpPr>
          <p:nvPr>
            <p:ph type="body" sz="quarter" idx="13"/>
          </p:nvPr>
        </p:nvSpPr>
        <p:spPr>
          <a:xfrm>
            <a:off x="152400" y="846142"/>
            <a:ext cx="8983665" cy="5591175"/>
          </a:xfrm>
        </p:spPr>
        <p:txBody>
          <a:bodyPr>
            <a:normAutofit lnSpcReduction="10000"/>
          </a:bodyPr>
          <a:lstStyle/>
          <a:p>
            <a:pPr>
              <a:buFont typeface="Wingdings" panose="05000000000000000000" pitchFamily="2" charset="2"/>
              <a:buChar char="q"/>
            </a:pPr>
            <a:r>
              <a:rPr lang="en-AU" sz="2800" dirty="0"/>
              <a:t> The following types of sources can be used to prepare a bibliography: </a:t>
            </a:r>
          </a:p>
          <a:p>
            <a:endParaRPr lang="en-AU" dirty="0">
              <a:solidFill>
                <a:srgbClr val="7030A0"/>
              </a:solidFill>
            </a:endParaRPr>
          </a:p>
          <a:p>
            <a:pPr marL="0" indent="0">
              <a:buNone/>
            </a:pPr>
            <a:r>
              <a:rPr lang="en-AU" sz="2800" b="1" dirty="0"/>
              <a:t>a. </a:t>
            </a:r>
            <a:r>
              <a:rPr lang="en-AU" sz="2800" b="1" u="sng" dirty="0"/>
              <a:t>Books </a:t>
            </a:r>
          </a:p>
          <a:p>
            <a:pPr marL="1028700" lvl="1" indent="-571500" algn="just">
              <a:spcBef>
                <a:spcPts val="600"/>
              </a:spcBef>
              <a:buFont typeface="+mj-lt"/>
              <a:buAutoNum type="romanLcPeriod"/>
            </a:pPr>
            <a:r>
              <a:rPr lang="en-AU" sz="2200" b="1" dirty="0">
                <a:solidFill>
                  <a:srgbClr val="0070C0"/>
                </a:solidFill>
              </a:rPr>
              <a:t>Textbooks: </a:t>
            </a:r>
            <a:r>
              <a:rPr lang="en-AU" sz="2200" dirty="0">
                <a:solidFill>
                  <a:srgbClr val="0070C0"/>
                </a:solidFill>
              </a:rPr>
              <a:t>used in undergraduate and postgraduate courses and in training people to enter a certain profession </a:t>
            </a:r>
          </a:p>
          <a:p>
            <a:pPr marL="1028700" lvl="1" indent="-571500" algn="just">
              <a:spcBef>
                <a:spcPts val="600"/>
              </a:spcBef>
              <a:buFont typeface="+mj-lt"/>
              <a:buAutoNum type="romanLcPeriod"/>
            </a:pPr>
            <a:endParaRPr lang="en-AU" sz="1200" dirty="0"/>
          </a:p>
          <a:p>
            <a:pPr marL="1028700" lvl="1" indent="-571500" algn="just">
              <a:spcBef>
                <a:spcPts val="600"/>
              </a:spcBef>
              <a:buFont typeface="+mj-lt"/>
              <a:buAutoNum type="romanLcPeriod"/>
            </a:pPr>
            <a:r>
              <a:rPr lang="en-AU" sz="2200" b="1" dirty="0"/>
              <a:t>Reference books: </a:t>
            </a:r>
            <a:r>
              <a:rPr lang="en-AU" sz="2200" dirty="0"/>
              <a:t>These books might include ‘dictionary’, ‘encyclopedia,’ ‘reference’ in the title and commonly contain an alphabetically ordered index of terms. </a:t>
            </a:r>
          </a:p>
          <a:p>
            <a:pPr marL="1028700" lvl="1" indent="-571500" algn="just">
              <a:spcBef>
                <a:spcPts val="600"/>
              </a:spcBef>
              <a:buFont typeface="+mj-lt"/>
              <a:buAutoNum type="romanLcPeriod"/>
            </a:pPr>
            <a:endParaRPr lang="en-AU" sz="1100" dirty="0"/>
          </a:p>
          <a:p>
            <a:pPr marL="1028700" lvl="1" indent="-571500" algn="just">
              <a:spcBef>
                <a:spcPts val="600"/>
              </a:spcBef>
              <a:buFont typeface="+mj-lt"/>
              <a:buAutoNum type="romanLcPeriod"/>
            </a:pPr>
            <a:r>
              <a:rPr lang="en-AU" sz="2200" b="1" dirty="0">
                <a:solidFill>
                  <a:srgbClr val="0070C0"/>
                </a:solidFill>
              </a:rPr>
              <a:t>Research books (Monographs): </a:t>
            </a:r>
            <a:r>
              <a:rPr lang="en-AU" sz="2200" dirty="0">
                <a:solidFill>
                  <a:srgbClr val="0070C0"/>
                </a:solidFill>
              </a:rPr>
              <a:t>written by experts in the research field. The target audience is a small, more specialised academic community and the books contain higher level information on a specific topic. </a:t>
            </a:r>
          </a:p>
          <a:p>
            <a:endParaRPr lang="en-US" dirty="0"/>
          </a:p>
        </p:txBody>
      </p:sp>
      <p:sp>
        <p:nvSpPr>
          <p:cNvPr id="4" name="Date Placeholder 3">
            <a:extLst>
              <a:ext uri="{FF2B5EF4-FFF2-40B4-BE49-F238E27FC236}">
                <a16:creationId xmlns:a16="http://schemas.microsoft.com/office/drawing/2014/main" id="{04E62737-896C-4AE2-BE55-A52A1983F01E}"/>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AAA32825-4AC8-4C27-9925-CA48855DC04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30323939-3F43-476E-8C30-FEA3AF879F46}"/>
              </a:ext>
            </a:extLst>
          </p:cNvPr>
          <p:cNvSpPr>
            <a:spLocks noGrp="1"/>
          </p:cNvSpPr>
          <p:nvPr>
            <p:ph type="sldNum" sz="quarter" idx="14"/>
          </p:nvPr>
        </p:nvSpPr>
        <p:spPr/>
        <p:txBody>
          <a:bodyPr/>
          <a:lstStyle/>
          <a:p>
            <a:pPr>
              <a:defRPr/>
            </a:pPr>
            <a:fld id="{A4D7D840-3C4D-4535-9FCE-221E1C945AAA}" type="slidenum">
              <a:rPr lang="en-US" smtClean="0"/>
              <a:pPr>
                <a:defRPr/>
              </a:pPr>
              <a:t>7</a:t>
            </a:fld>
            <a:endParaRPr lang="en-US"/>
          </a:p>
        </p:txBody>
      </p:sp>
    </p:spTree>
    <p:extLst>
      <p:ext uri="{BB962C8B-B14F-4D97-AF65-F5344CB8AC3E}">
        <p14:creationId xmlns:p14="http://schemas.microsoft.com/office/powerpoint/2010/main" val="375192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F73A9C-1D3C-4C1B-B751-990C7C61487F}"/>
              </a:ext>
            </a:extLst>
          </p:cNvPr>
          <p:cNvSpPr>
            <a:spLocks noGrp="1"/>
          </p:cNvSpPr>
          <p:nvPr>
            <p:ph type="body" sz="quarter" idx="12"/>
          </p:nvPr>
        </p:nvSpPr>
        <p:spPr/>
        <p:txBody>
          <a:bodyPr/>
          <a:lstStyle/>
          <a:p>
            <a:r>
              <a:rPr lang="en-AU" dirty="0">
                <a:solidFill>
                  <a:srgbClr val="FF0000"/>
                </a:solidFill>
              </a:rPr>
              <a:t>Sources             				     </a:t>
            </a:r>
            <a:r>
              <a:rPr lang="en-AU" sz="1800" dirty="0">
                <a:solidFill>
                  <a:srgbClr val="FF0000"/>
                </a:solidFill>
              </a:rPr>
              <a:t>...contd.</a:t>
            </a:r>
            <a:endParaRPr lang="en-US" dirty="0"/>
          </a:p>
        </p:txBody>
      </p:sp>
      <p:sp>
        <p:nvSpPr>
          <p:cNvPr id="3" name="Text Placeholder 2">
            <a:extLst>
              <a:ext uri="{FF2B5EF4-FFF2-40B4-BE49-F238E27FC236}">
                <a16:creationId xmlns:a16="http://schemas.microsoft.com/office/drawing/2014/main" id="{FEB19D03-DD1C-45A7-B290-1829152F77EA}"/>
              </a:ext>
            </a:extLst>
          </p:cNvPr>
          <p:cNvSpPr>
            <a:spLocks noGrp="1"/>
          </p:cNvSpPr>
          <p:nvPr>
            <p:ph type="body" sz="quarter" idx="13"/>
          </p:nvPr>
        </p:nvSpPr>
        <p:spPr>
          <a:xfrm>
            <a:off x="228601" y="846142"/>
            <a:ext cx="8763000" cy="5591175"/>
          </a:xfrm>
        </p:spPr>
        <p:txBody>
          <a:bodyPr>
            <a:normAutofit fontScale="92500" lnSpcReduction="10000"/>
          </a:bodyPr>
          <a:lstStyle/>
          <a:p>
            <a:pPr marL="0" indent="0" algn="just">
              <a:buNone/>
            </a:pPr>
            <a:r>
              <a:rPr lang="en-AU" sz="2800" b="1" u="sng" dirty="0">
                <a:solidFill>
                  <a:srgbClr val="0070C0"/>
                </a:solidFill>
              </a:rPr>
              <a:t>b. Journals</a:t>
            </a:r>
          </a:p>
          <a:p>
            <a:pPr marL="1028700" lvl="1" indent="-571500" algn="just">
              <a:buFont typeface="+mj-lt"/>
              <a:buAutoNum type="romanLcPeriod"/>
            </a:pPr>
            <a:r>
              <a:rPr lang="en-AU" sz="2800" b="1" dirty="0"/>
              <a:t>Full articles </a:t>
            </a:r>
          </a:p>
          <a:p>
            <a:pPr marL="1028700" lvl="1" indent="-571500" algn="just">
              <a:buFont typeface="+mj-lt"/>
              <a:buAutoNum type="romanLcPeriod"/>
            </a:pPr>
            <a:r>
              <a:rPr lang="en-AU" sz="2600" b="1" dirty="0">
                <a:solidFill>
                  <a:srgbClr val="0070C0"/>
                </a:solidFill>
              </a:rPr>
              <a:t>Short communications/letters</a:t>
            </a:r>
            <a:r>
              <a:rPr lang="en-AU" sz="2600" b="1" dirty="0"/>
              <a:t>: </a:t>
            </a:r>
            <a:r>
              <a:rPr lang="en-AU" dirty="0"/>
              <a:t>confined to the publication of new but minor discoveries, however, some short communications are used as a mechanism to gain speedy publication of new ideas. Letters have limited explanations, descriptions and a smaller number of references. Letters are usually published much more rapidly than full papers.</a:t>
            </a:r>
          </a:p>
          <a:p>
            <a:pPr lvl="1" algn="just"/>
            <a:endParaRPr lang="en-AU" sz="2800" b="1" dirty="0"/>
          </a:p>
          <a:p>
            <a:pPr marL="514350" indent="-514350" algn="just">
              <a:buFont typeface="+mj-lt"/>
              <a:buAutoNum type="alphaLcPeriod" startAt="3"/>
            </a:pPr>
            <a:r>
              <a:rPr lang="en-AU" sz="3000" b="1" dirty="0">
                <a:solidFill>
                  <a:srgbClr val="0070C0"/>
                </a:solidFill>
              </a:rPr>
              <a:t>Conference papers: </a:t>
            </a:r>
            <a:r>
              <a:rPr lang="en-AU" dirty="0"/>
              <a:t>Conferences are meetings of researchers with the aim of updating and reporting research developments not yet published. The papers are released to attendees at the conference as ‘conference proceedings’. This is the printed record of the conference</a:t>
            </a:r>
            <a:r>
              <a:rPr lang="en-AU" dirty="0">
                <a:solidFill>
                  <a:srgbClr val="0070C0"/>
                </a:solidFill>
              </a:rPr>
              <a:t>. </a:t>
            </a:r>
          </a:p>
          <a:p>
            <a:pPr algn="just"/>
            <a:endParaRPr lang="en-AU" sz="1900" dirty="0"/>
          </a:p>
          <a:p>
            <a:pPr marL="0" indent="0" algn="just">
              <a:buNone/>
            </a:pPr>
            <a:r>
              <a:rPr lang="en-AU" sz="2800" b="1" dirty="0"/>
              <a:t>d. </a:t>
            </a:r>
            <a:r>
              <a:rPr lang="en-AU" sz="2600" b="1" dirty="0"/>
              <a:t>Technical reports </a:t>
            </a:r>
          </a:p>
          <a:p>
            <a:pPr marL="0" indent="0">
              <a:buNone/>
            </a:pPr>
            <a:endParaRPr lang="en-US" dirty="0"/>
          </a:p>
        </p:txBody>
      </p:sp>
      <p:sp>
        <p:nvSpPr>
          <p:cNvPr id="4" name="Date Placeholder 3">
            <a:extLst>
              <a:ext uri="{FF2B5EF4-FFF2-40B4-BE49-F238E27FC236}">
                <a16:creationId xmlns:a16="http://schemas.microsoft.com/office/drawing/2014/main" id="{2FC4CAB6-B45D-4FF4-BEAC-094FD4F46807}"/>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80107BED-19E1-4118-83F9-09BC8878C2B2}"/>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E7327809-8BF8-4D29-B6D2-1C264243FE2D}"/>
              </a:ext>
            </a:extLst>
          </p:cNvPr>
          <p:cNvSpPr>
            <a:spLocks noGrp="1"/>
          </p:cNvSpPr>
          <p:nvPr>
            <p:ph type="sldNum" sz="quarter" idx="14"/>
          </p:nvPr>
        </p:nvSpPr>
        <p:spPr/>
        <p:txBody>
          <a:bodyPr/>
          <a:lstStyle/>
          <a:p>
            <a:pPr>
              <a:defRPr/>
            </a:pPr>
            <a:fld id="{A4D7D840-3C4D-4535-9FCE-221E1C945AAA}" type="slidenum">
              <a:rPr lang="en-US" smtClean="0"/>
              <a:pPr>
                <a:defRPr/>
              </a:pPr>
              <a:t>8</a:t>
            </a:fld>
            <a:endParaRPr lang="en-US"/>
          </a:p>
        </p:txBody>
      </p:sp>
    </p:spTree>
    <p:extLst>
      <p:ext uri="{BB962C8B-B14F-4D97-AF65-F5344CB8AC3E}">
        <p14:creationId xmlns:p14="http://schemas.microsoft.com/office/powerpoint/2010/main" val="197573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F73A9C-1D3C-4C1B-B751-990C7C61487F}"/>
              </a:ext>
            </a:extLst>
          </p:cNvPr>
          <p:cNvSpPr>
            <a:spLocks noGrp="1"/>
          </p:cNvSpPr>
          <p:nvPr>
            <p:ph type="body" sz="quarter" idx="12"/>
          </p:nvPr>
        </p:nvSpPr>
        <p:spPr/>
        <p:txBody>
          <a:bodyPr/>
          <a:lstStyle/>
          <a:p>
            <a:r>
              <a:rPr lang="en-AU" dirty="0">
                <a:solidFill>
                  <a:srgbClr val="FF0000"/>
                </a:solidFill>
              </a:rPr>
              <a:t>Sources             				     </a:t>
            </a:r>
            <a:r>
              <a:rPr lang="en-AU" sz="1800" dirty="0">
                <a:solidFill>
                  <a:srgbClr val="FF0000"/>
                </a:solidFill>
              </a:rPr>
              <a:t>...contd.</a:t>
            </a:r>
            <a:endParaRPr lang="en-US" dirty="0"/>
          </a:p>
        </p:txBody>
      </p:sp>
      <p:sp>
        <p:nvSpPr>
          <p:cNvPr id="3" name="Text Placeholder 2">
            <a:extLst>
              <a:ext uri="{FF2B5EF4-FFF2-40B4-BE49-F238E27FC236}">
                <a16:creationId xmlns:a16="http://schemas.microsoft.com/office/drawing/2014/main" id="{FEB19D03-DD1C-45A7-B290-1829152F77EA}"/>
              </a:ext>
            </a:extLst>
          </p:cNvPr>
          <p:cNvSpPr>
            <a:spLocks noGrp="1"/>
          </p:cNvSpPr>
          <p:nvPr>
            <p:ph type="body" sz="quarter" idx="13"/>
          </p:nvPr>
        </p:nvSpPr>
        <p:spPr>
          <a:xfrm>
            <a:off x="304801" y="846142"/>
            <a:ext cx="8763000" cy="5591175"/>
          </a:xfrm>
        </p:spPr>
        <p:txBody>
          <a:bodyPr>
            <a:normAutofit/>
          </a:bodyPr>
          <a:lstStyle/>
          <a:p>
            <a:pPr marL="0" indent="0" algn="just">
              <a:spcBef>
                <a:spcPts val="600"/>
              </a:spcBef>
              <a:buNone/>
            </a:pPr>
            <a:r>
              <a:rPr lang="en-AU" b="1" dirty="0"/>
              <a:t>e. IP/patents: </a:t>
            </a:r>
            <a:r>
              <a:rPr lang="en-AU" dirty="0">
                <a:solidFill>
                  <a:srgbClr val="0070C0"/>
                </a:solidFill>
              </a:rPr>
              <a:t>A patent is a document written to protect an idea for commercial advantage and exploitation. The object of a patent is to protect an invention or innovation against commercial theft whereby one company makes a profit from an invention by another person or company.</a:t>
            </a:r>
            <a:r>
              <a:rPr lang="en-AU" b="1" dirty="0">
                <a:solidFill>
                  <a:srgbClr val="0070C0"/>
                </a:solidFill>
              </a:rPr>
              <a:t> </a:t>
            </a:r>
          </a:p>
          <a:p>
            <a:pPr algn="just">
              <a:spcBef>
                <a:spcPts val="600"/>
              </a:spcBef>
            </a:pPr>
            <a:endParaRPr lang="en-AU" sz="900" b="1" dirty="0"/>
          </a:p>
          <a:p>
            <a:pPr marL="0" indent="0" algn="just">
              <a:spcBef>
                <a:spcPts val="600"/>
              </a:spcBef>
              <a:buNone/>
            </a:pPr>
            <a:r>
              <a:rPr lang="en-AU" b="1" dirty="0"/>
              <a:t>f. Standards: </a:t>
            </a:r>
            <a:r>
              <a:rPr lang="en-AU" dirty="0"/>
              <a:t>a document that defines a particular experimental technique or a requirement specification. Standards can also be used to define engineering terms so that the profession uses terms in a well-accepted and defined way. </a:t>
            </a:r>
          </a:p>
          <a:p>
            <a:pPr algn="just">
              <a:spcBef>
                <a:spcPts val="600"/>
              </a:spcBef>
            </a:pPr>
            <a:endParaRPr lang="en-AU" sz="900" dirty="0"/>
          </a:p>
          <a:p>
            <a:pPr marL="0" indent="0" algn="just">
              <a:spcBef>
                <a:spcPts val="600"/>
              </a:spcBef>
              <a:buNone/>
            </a:pPr>
            <a:r>
              <a:rPr lang="en-AU" b="1" dirty="0"/>
              <a:t> e.g.</a:t>
            </a:r>
            <a:r>
              <a:rPr lang="en-AU" dirty="0"/>
              <a:t> </a:t>
            </a:r>
            <a:r>
              <a:rPr lang="en-AU" dirty="0">
                <a:solidFill>
                  <a:srgbClr val="0070C0"/>
                </a:solidFill>
              </a:rPr>
              <a:t>International Organization for Standards (ISO), and the   International Electrotechnical Commission (IEC).</a:t>
            </a:r>
            <a:r>
              <a:rPr lang="en-AU" dirty="0">
                <a:solidFill>
                  <a:srgbClr val="FF00FF"/>
                </a:solidFill>
              </a:rPr>
              <a:t> </a:t>
            </a:r>
          </a:p>
          <a:p>
            <a:pPr marL="0" indent="0" algn="just">
              <a:spcBef>
                <a:spcPts val="600"/>
              </a:spcBef>
              <a:buNone/>
            </a:pPr>
            <a:r>
              <a:rPr lang="en-AU" b="1" dirty="0"/>
              <a:t>g. Thesis/dissertations </a:t>
            </a:r>
          </a:p>
          <a:p>
            <a:pPr marL="0" indent="0" algn="just">
              <a:spcBef>
                <a:spcPts val="600"/>
              </a:spcBef>
              <a:buNone/>
            </a:pPr>
            <a:r>
              <a:rPr lang="en-AU" b="1" dirty="0"/>
              <a:t>h. Internet.</a:t>
            </a:r>
            <a:endParaRPr lang="en-US" sz="2000" dirty="0"/>
          </a:p>
        </p:txBody>
      </p:sp>
      <p:sp>
        <p:nvSpPr>
          <p:cNvPr id="4" name="Date Placeholder 3">
            <a:extLst>
              <a:ext uri="{FF2B5EF4-FFF2-40B4-BE49-F238E27FC236}">
                <a16:creationId xmlns:a16="http://schemas.microsoft.com/office/drawing/2014/main" id="{2FC4CAB6-B45D-4FF4-BEAC-094FD4F46807}"/>
              </a:ext>
            </a:extLst>
          </p:cNvPr>
          <p:cNvSpPr>
            <a:spLocks noGrp="1"/>
          </p:cNvSpPr>
          <p:nvPr>
            <p:ph type="dt" sz="half" idx="10"/>
          </p:nvPr>
        </p:nvSpPr>
        <p:spPr/>
        <p:txBody>
          <a:bodyPr/>
          <a:lstStyle/>
          <a:p>
            <a:pPr>
              <a:defRPr/>
            </a:pPr>
            <a:fld id="{69A52D0F-A1E2-42CE-91A9-618E0BB64790}" type="datetime1">
              <a:rPr lang="en-US" smtClean="0"/>
              <a:t>10/10/2022</a:t>
            </a:fld>
            <a:endParaRPr lang="en-US"/>
          </a:p>
        </p:txBody>
      </p:sp>
      <p:sp>
        <p:nvSpPr>
          <p:cNvPr id="5" name="Footer Placeholder 4">
            <a:extLst>
              <a:ext uri="{FF2B5EF4-FFF2-40B4-BE49-F238E27FC236}">
                <a16:creationId xmlns:a16="http://schemas.microsoft.com/office/drawing/2014/main" id="{80107BED-19E1-4118-83F9-09BC8878C2B2}"/>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E7327809-8BF8-4D29-B6D2-1C264243FE2D}"/>
              </a:ext>
            </a:extLst>
          </p:cNvPr>
          <p:cNvSpPr>
            <a:spLocks noGrp="1"/>
          </p:cNvSpPr>
          <p:nvPr>
            <p:ph type="sldNum" sz="quarter" idx="14"/>
          </p:nvPr>
        </p:nvSpPr>
        <p:spPr/>
        <p:txBody>
          <a:bodyPr/>
          <a:lstStyle/>
          <a:p>
            <a:pPr>
              <a:defRPr/>
            </a:pPr>
            <a:fld id="{A4D7D840-3C4D-4535-9FCE-221E1C945AAA}" type="slidenum">
              <a:rPr lang="en-US" smtClean="0"/>
              <a:pPr>
                <a:defRPr/>
              </a:pPr>
              <a:t>9</a:t>
            </a:fld>
            <a:endParaRPr lang="en-US"/>
          </a:p>
        </p:txBody>
      </p:sp>
    </p:spTree>
    <p:extLst>
      <p:ext uri="{BB962C8B-B14F-4D97-AF65-F5344CB8AC3E}">
        <p14:creationId xmlns:p14="http://schemas.microsoft.com/office/powerpoint/2010/main" val="138812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2F7F668C363140987CCE55C0BA8066" ma:contentTypeVersion="0" ma:contentTypeDescription="Create a new document." ma:contentTypeScope="" ma:versionID="e03e3e629eb034595093e6018dedbc5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F7FA43-7B32-4ED0-BB11-97861D4F24A0}"/>
</file>

<file path=customXml/itemProps2.xml><?xml version="1.0" encoding="utf-8"?>
<ds:datastoreItem xmlns:ds="http://schemas.openxmlformats.org/officeDocument/2006/customXml" ds:itemID="{63AC3859-C765-48DA-88FB-9D5E7DFAF8A1}"/>
</file>

<file path=customXml/itemProps3.xml><?xml version="1.0" encoding="utf-8"?>
<ds:datastoreItem xmlns:ds="http://schemas.openxmlformats.org/officeDocument/2006/customXml" ds:itemID="{3ABB9F56-2531-4588-83AF-7F78B6DF6209}"/>
</file>

<file path=docProps/app.xml><?xml version="1.0" encoding="utf-8"?>
<Properties xmlns="http://schemas.openxmlformats.org/officeDocument/2006/extended-properties" xmlns:vt="http://schemas.openxmlformats.org/officeDocument/2006/docPropsVTypes">
  <Template/>
  <TotalTime>4868</TotalTime>
  <Words>3367</Words>
  <Application>Microsoft Office PowerPoint</Application>
  <PresentationFormat>On-screen Show (4:3)</PresentationFormat>
  <Paragraphs>424</Paragraphs>
  <Slides>46</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AdvGulliv-R</vt:lpstr>
      <vt:lpstr>AdvOT863180fb</vt:lpstr>
      <vt:lpstr>AdvP6960</vt:lpstr>
      <vt:lpstr>AdvP6975</vt:lpstr>
      <vt:lpstr>AdvPS44A44B</vt:lpstr>
      <vt:lpstr>Arial</vt:lpstr>
      <vt:lpstr>Calibri</vt:lpstr>
      <vt:lpstr>Garamond</vt:lpstr>
      <vt:lpstr>Times New Roman</vt:lpstr>
      <vt:lpstr>Wingdings</vt:lpstr>
      <vt:lpstr>Office Theme</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 Moinul Islam</dc:creator>
  <cp:lastModifiedBy>Dr. Afroza Nahar</cp:lastModifiedBy>
  <cp:revision>321</cp:revision>
  <dcterms:created xsi:type="dcterms:W3CDTF">2006-08-16T00:00:00Z</dcterms:created>
  <dcterms:modified xsi:type="dcterms:W3CDTF">2022-10-10T03:18:02Z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0x010100352F7F668C363140987CCE55C0BA8066</vt:lpwstr>
  </property>
</Properties>
</file>