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7"/>
  </p:notesMasterIdLst>
  <p:handoutMasterIdLst>
    <p:handoutMasterId r:id="rId58"/>
  </p:handoutMasterIdLst>
  <p:sldIdLst>
    <p:sldId id="330" r:id="rId2"/>
    <p:sldId id="328" r:id="rId3"/>
    <p:sldId id="288" r:id="rId4"/>
    <p:sldId id="320" r:id="rId5"/>
    <p:sldId id="278" r:id="rId6"/>
    <p:sldId id="321" r:id="rId7"/>
    <p:sldId id="289" r:id="rId8"/>
    <p:sldId id="261" r:id="rId9"/>
    <p:sldId id="290" r:id="rId10"/>
    <p:sldId id="291" r:id="rId11"/>
    <p:sldId id="292" r:id="rId12"/>
    <p:sldId id="265" r:id="rId13"/>
    <p:sldId id="287" r:id="rId14"/>
    <p:sldId id="286" r:id="rId15"/>
    <p:sldId id="269" r:id="rId16"/>
    <p:sldId id="298" r:id="rId17"/>
    <p:sldId id="270" r:id="rId18"/>
    <p:sldId id="280" r:id="rId19"/>
    <p:sldId id="271" r:id="rId20"/>
    <p:sldId id="281" r:id="rId21"/>
    <p:sldId id="329" r:id="rId22"/>
    <p:sldId id="300" r:id="rId23"/>
    <p:sldId id="272" r:id="rId24"/>
    <p:sldId id="299" r:id="rId25"/>
    <p:sldId id="282" r:id="rId26"/>
    <p:sldId id="306" r:id="rId27"/>
    <p:sldId id="267" r:id="rId28"/>
    <p:sldId id="315" r:id="rId29"/>
    <p:sldId id="262" r:id="rId30"/>
    <p:sldId id="263" r:id="rId31"/>
    <p:sldId id="316" r:id="rId32"/>
    <p:sldId id="283" r:id="rId33"/>
    <p:sldId id="314" r:id="rId34"/>
    <p:sldId id="317" r:id="rId35"/>
    <p:sldId id="264" r:id="rId36"/>
    <p:sldId id="266" r:id="rId37"/>
    <p:sldId id="313" r:id="rId38"/>
    <p:sldId id="273" r:id="rId39"/>
    <p:sldId id="301" r:id="rId40"/>
    <p:sldId id="274" r:id="rId41"/>
    <p:sldId id="302" r:id="rId42"/>
    <p:sldId id="260" r:id="rId43"/>
    <p:sldId id="303" r:id="rId44"/>
    <p:sldId id="275" r:id="rId45"/>
    <p:sldId id="277" r:id="rId46"/>
    <p:sldId id="305" r:id="rId47"/>
    <p:sldId id="304" r:id="rId48"/>
    <p:sldId id="307" r:id="rId49"/>
    <p:sldId id="308" r:id="rId50"/>
    <p:sldId id="310" r:id="rId51"/>
    <p:sldId id="309" r:id="rId52"/>
    <p:sldId id="311" r:id="rId53"/>
    <p:sldId id="268" r:id="rId54"/>
    <p:sldId id="319" r:id="rId55"/>
    <p:sldId id="31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D89B88"/>
    <a:srgbClr val="CC8AC7"/>
    <a:srgbClr val="CC00CC"/>
    <a:srgbClr val="FF0066"/>
    <a:srgbClr val="3A3A3A"/>
    <a:srgbClr val="FF33CC"/>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35" autoAdjust="0"/>
    <p:restoredTop sz="94249" autoAdjust="0"/>
  </p:normalViewPr>
  <p:slideViewPr>
    <p:cSldViewPr>
      <p:cViewPr varScale="1">
        <p:scale>
          <a:sx n="46" d="100"/>
          <a:sy n="46" d="100"/>
        </p:scale>
        <p:origin x="1764" y="55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9/19/2022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dirty="0"/>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9/19/2022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dirty="0"/>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14</a:t>
            </a:fld>
            <a:endParaRPr lang="en-US" dirty="0"/>
          </a:p>
        </p:txBody>
      </p:sp>
    </p:spTree>
    <p:extLst>
      <p:ext uri="{BB962C8B-B14F-4D97-AF65-F5344CB8AC3E}">
        <p14:creationId xmlns:p14="http://schemas.microsoft.com/office/powerpoint/2010/main" val="292127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24</a:t>
            </a:fld>
            <a:endParaRPr lang="en-US" dirty="0"/>
          </a:p>
        </p:txBody>
      </p:sp>
    </p:spTree>
    <p:extLst>
      <p:ext uri="{BB962C8B-B14F-4D97-AF65-F5344CB8AC3E}">
        <p14:creationId xmlns:p14="http://schemas.microsoft.com/office/powerpoint/2010/main" val="257297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30</a:t>
            </a:fld>
            <a:endParaRPr lang="en-US" dirty="0"/>
          </a:p>
        </p:txBody>
      </p:sp>
    </p:spTree>
    <p:extLst>
      <p:ext uri="{BB962C8B-B14F-4D97-AF65-F5344CB8AC3E}">
        <p14:creationId xmlns:p14="http://schemas.microsoft.com/office/powerpoint/2010/main" val="289883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32</a:t>
            </a:fld>
            <a:endParaRPr lang="en-US" dirty="0"/>
          </a:p>
        </p:txBody>
      </p:sp>
    </p:spTree>
    <p:extLst>
      <p:ext uri="{BB962C8B-B14F-4D97-AF65-F5344CB8AC3E}">
        <p14:creationId xmlns:p14="http://schemas.microsoft.com/office/powerpoint/2010/main" val="27895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38</a:t>
            </a:fld>
            <a:endParaRPr lang="en-US" dirty="0"/>
          </a:p>
        </p:txBody>
      </p:sp>
    </p:spTree>
    <p:extLst>
      <p:ext uri="{BB962C8B-B14F-4D97-AF65-F5344CB8AC3E}">
        <p14:creationId xmlns:p14="http://schemas.microsoft.com/office/powerpoint/2010/main" val="8871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43</a:t>
            </a:fld>
            <a:endParaRPr lang="en-US" dirty="0"/>
          </a:p>
        </p:txBody>
      </p:sp>
    </p:spTree>
    <p:extLst>
      <p:ext uri="{BB962C8B-B14F-4D97-AF65-F5344CB8AC3E}">
        <p14:creationId xmlns:p14="http://schemas.microsoft.com/office/powerpoint/2010/main" val="65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8F7B5-ED33-483E-BD4B-ACC7C3649F99}" type="slidenum">
              <a:rPr lang="en-US" smtClean="0"/>
              <a:t>46</a:t>
            </a:fld>
            <a:endParaRPr lang="en-US" dirty="0"/>
          </a:p>
        </p:txBody>
      </p:sp>
    </p:spTree>
    <p:extLst>
      <p:ext uri="{BB962C8B-B14F-4D97-AF65-F5344CB8AC3E}">
        <p14:creationId xmlns:p14="http://schemas.microsoft.com/office/powerpoint/2010/main" val="428891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38F7B5-ED33-483E-BD4B-ACC7C3649F99}" type="slidenum">
              <a:rPr lang="en-US" smtClean="0"/>
              <a:t>51</a:t>
            </a:fld>
            <a:endParaRPr lang="en-US" dirty="0"/>
          </a:p>
        </p:txBody>
      </p:sp>
    </p:spTree>
    <p:extLst>
      <p:ext uri="{BB962C8B-B14F-4D97-AF65-F5344CB8AC3E}">
        <p14:creationId xmlns:p14="http://schemas.microsoft.com/office/powerpoint/2010/main" val="2011461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DA3011-6F44-4013-A23F-D08FED7F66FD}" type="datetime1">
              <a:rPr lang="en-US" smtClean="0"/>
              <a:t>9/19/2022</a:t>
            </a:fld>
            <a:endParaRPr lang="en-US" dirty="0"/>
          </a:p>
        </p:txBody>
      </p:sp>
      <p:sp>
        <p:nvSpPr>
          <p:cNvPr id="5" name="Footer Placeholder 4"/>
          <p:cNvSpPr>
            <a:spLocks noGrp="1"/>
          </p:cNvSpPr>
          <p:nvPr>
            <p:ph type="ftr" sz="quarter" idx="11"/>
          </p:nvPr>
        </p:nvSpPr>
        <p:spPr>
          <a:xfrm>
            <a:off x="199698" y="6437032"/>
            <a:ext cx="3457902" cy="365125"/>
          </a:xfrm>
        </p:spPr>
        <p:txBody>
          <a:bodyPr/>
          <a:lstStyle/>
          <a:p>
            <a:r>
              <a:rPr lang="en-US" dirty="0"/>
              <a:t>Dr. Afroza Nahar</a:t>
            </a:r>
          </a:p>
        </p:txBody>
      </p:sp>
      <p:sp>
        <p:nvSpPr>
          <p:cNvPr id="6" name="Slide Number Placeholder 5"/>
          <p:cNvSpPr>
            <a:spLocks noGrp="1"/>
          </p:cNvSpPr>
          <p:nvPr>
            <p:ph type="sldNum" sz="quarter" idx="12"/>
          </p:nvPr>
        </p:nvSpPr>
        <p:spPr>
          <a:xfrm>
            <a:off x="5029200" y="6437032"/>
            <a:ext cx="630621" cy="359760"/>
          </a:xfrm>
        </p:spPr>
        <p:txBody>
          <a:bodyPr/>
          <a:lstStyle/>
          <a:p>
            <a:fld id="{B6F15528-21DE-4FAA-801E-634DDDAF4B2B}" type="slidenum">
              <a:rPr lang="en-US" smtClean="0"/>
              <a:pPr/>
              <a:t>‹#›</a:t>
            </a:fld>
            <a:endParaRPr lang="en-US" dirty="0"/>
          </a:p>
        </p:txBody>
      </p:sp>
      <p:grpSp>
        <p:nvGrpSpPr>
          <p:cNvPr id="8" name="Group 16"/>
          <p:cNvGrpSpPr/>
          <p:nvPr/>
        </p:nvGrpSpPr>
        <p:grpSpPr>
          <a:xfrm>
            <a:off x="284163" y="1066800"/>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a:xfrm>
            <a:off x="284163" y="152271"/>
            <a:ext cx="7808976" cy="838329"/>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rgbClr val="FF0000"/>
                </a:solidFill>
                <a:latin typeface="+mj-lt"/>
                <a:ea typeface="+mj-ea"/>
                <a:cs typeface="+mj-cs"/>
              </a:defRPr>
            </a:lvl1pPr>
          </a:lstStyle>
          <a:p>
            <a:r>
              <a:rPr lang="en-US" dirty="0"/>
              <a:t>Click to edit Master title style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0074F6-D5C4-4B8F-AF57-EB7BB0CDAC7D}" type="datetime1">
              <a:rPr lang="en-US" smtClean="0"/>
              <a:t>9/19/2022</a:t>
            </a:fld>
            <a:endParaRPr lang="en-US" dirty="0"/>
          </a:p>
        </p:txBody>
      </p:sp>
      <p:sp>
        <p:nvSpPr>
          <p:cNvPr id="6" name="Footer Placeholder 5"/>
          <p:cNvSpPr>
            <a:spLocks noGrp="1"/>
          </p:cNvSpPr>
          <p:nvPr>
            <p:ph type="ftr" sz="quarter" idx="11"/>
          </p:nvPr>
        </p:nvSpPr>
        <p:spPr>
          <a:xfrm>
            <a:off x="199698" y="6437032"/>
            <a:ext cx="3762702" cy="365125"/>
          </a:xfrm>
        </p:spPr>
        <p:txBody>
          <a:bodyPr/>
          <a:lstStyle/>
          <a:p>
            <a:r>
              <a:rPr lang="en-US" dirty="0"/>
              <a:t>Dr. Afroza Nahar</a:t>
            </a:r>
          </a:p>
        </p:txBody>
      </p:sp>
      <p:sp>
        <p:nvSpPr>
          <p:cNvPr id="7" name="Slide Number Placeholder 6"/>
          <p:cNvSpPr>
            <a:spLocks noGrp="1"/>
          </p:cNvSpPr>
          <p:nvPr>
            <p:ph type="sldNum" sz="quarter" idx="12"/>
          </p:nvPr>
        </p:nvSpPr>
        <p:spPr>
          <a:xfrm>
            <a:off x="4866291" y="6442397"/>
            <a:ext cx="630621" cy="359760"/>
          </a:xfrm>
        </p:spPr>
        <p:txBody>
          <a:bodyPr/>
          <a:lstStyle/>
          <a:p>
            <a:fld id="{B6F15528-21DE-4FAA-801E-634DDDAF4B2B}" type="slidenum">
              <a:rPr lang="en-US" smtClean="0"/>
              <a:pPr/>
              <a:t>‹#›</a:t>
            </a:fld>
            <a:endParaRPr lang="en-US" dirty="0"/>
          </a:p>
        </p:txBody>
      </p:sp>
      <p:grpSp>
        <p:nvGrpSpPr>
          <p:cNvPr id="8" name="Group 7"/>
          <p:cNvGrpSpPr/>
          <p:nvPr/>
        </p:nvGrpSpPr>
        <p:grpSpPr>
          <a:xfrm>
            <a:off x="284163" y="108178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94873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33B43E-4B53-4CF5-981D-BDCBE0D41CC2}" type="datetime1">
              <a:rPr lang="en-US" smtClean="0"/>
              <a:t>9/19/2022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32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9/19/2022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70530"/>
            <a:ext cx="630621" cy="35976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4783530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9BC6642-4EDB-4C1B-BCFE-5894BE4D51D7}" type="datetime1">
              <a:rPr lang="en-US" smtClean="0"/>
              <a:t>9/19/2022</a:t>
            </a:fld>
            <a:endParaRPr lang="en-US" dirty="0"/>
          </a:p>
        </p:txBody>
      </p:sp>
      <p:sp>
        <p:nvSpPr>
          <p:cNvPr id="6" name="Footer Placeholder 5"/>
          <p:cNvSpPr>
            <a:spLocks noGrp="1"/>
          </p:cNvSpPr>
          <p:nvPr>
            <p:ph type="ftr" sz="quarter" idx="11"/>
          </p:nvPr>
        </p:nvSpPr>
        <p:spPr>
          <a:xfrm>
            <a:off x="199698" y="6437032"/>
            <a:ext cx="3991302" cy="365125"/>
          </a:xfrm>
        </p:spPr>
        <p:txBody>
          <a:bodyPr/>
          <a:lstStyle/>
          <a:p>
            <a:r>
              <a:rPr lang="en-US" dirty="0"/>
              <a:t>Dr. Afroza Nahar</a:t>
            </a:r>
          </a:p>
        </p:txBody>
      </p:sp>
      <p:sp>
        <p:nvSpPr>
          <p:cNvPr id="7" name="Slide Number Placeholder 6"/>
          <p:cNvSpPr>
            <a:spLocks noGrp="1"/>
          </p:cNvSpPr>
          <p:nvPr>
            <p:ph type="sldNum" sz="quarter" idx="12"/>
          </p:nvPr>
        </p:nvSpPr>
        <p:spPr>
          <a:xfrm>
            <a:off x="5177657" y="6450227"/>
            <a:ext cx="630621" cy="359760"/>
          </a:xfrm>
        </p:spPr>
        <p:txBody>
          <a:bodyPr/>
          <a:lstStyle/>
          <a:p>
            <a:fld id="{B6F15528-21DE-4FAA-801E-634DDDAF4B2B}" type="slidenum">
              <a:rPr lang="en-US" smtClean="0"/>
              <a:pPr/>
              <a:t>‹#›</a:t>
            </a:fld>
            <a:endParaRPr lang="en-US" dirty="0"/>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dirty="0"/>
              <a:t>Click icon to add picture</a:t>
            </a:r>
            <a:endParaRPr dirty="0"/>
          </a:p>
        </p:txBody>
      </p:sp>
      <p:grpSp>
        <p:nvGrpSpPr>
          <p:cNvPr id="8" name="Group 14"/>
          <p:cNvGrpSpPr/>
          <p:nvPr/>
        </p:nvGrpSpPr>
        <p:grpSpPr>
          <a:xfrm>
            <a:off x="284163" y="1081789"/>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86210160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C6642-4EDB-4C1B-BCFE-5894BE4D51D7}" type="datetime1">
              <a:rPr lang="en-US" smtClean="0"/>
              <a:t>9/19/2022</a:t>
            </a:fld>
            <a:endParaRPr lang="en-US" dirty="0"/>
          </a:p>
        </p:txBody>
      </p:sp>
      <p:sp>
        <p:nvSpPr>
          <p:cNvPr id="6" name="Footer Placeholder 5"/>
          <p:cNvSpPr>
            <a:spLocks noGrp="1"/>
          </p:cNvSpPr>
          <p:nvPr>
            <p:ph type="ftr" sz="quarter" idx="11"/>
          </p:nvPr>
        </p:nvSpPr>
        <p:spPr>
          <a:xfrm>
            <a:off x="199698" y="6437032"/>
            <a:ext cx="4067502" cy="365125"/>
          </a:xfrm>
        </p:spPr>
        <p:txBody>
          <a:bodyPr/>
          <a:lstStyle/>
          <a:p>
            <a:r>
              <a:rPr lang="en-US" dirty="0"/>
              <a:t>Dr. Afroza Nahar</a:t>
            </a:r>
          </a:p>
        </p:txBody>
      </p:sp>
      <p:sp>
        <p:nvSpPr>
          <p:cNvPr id="7" name="Slide Number Placeholder 6"/>
          <p:cNvSpPr>
            <a:spLocks noGrp="1"/>
          </p:cNvSpPr>
          <p:nvPr>
            <p:ph type="sldNum" sz="quarter" idx="12"/>
          </p:nvPr>
        </p:nvSpPr>
        <p:spPr>
          <a:xfrm>
            <a:off x="4876802" y="6442397"/>
            <a:ext cx="630621" cy="359760"/>
          </a:xfrm>
        </p:spPr>
        <p:txBody>
          <a:bodyPr/>
          <a:lstStyle/>
          <a:p>
            <a:fld id="{B6F15528-21DE-4FAA-801E-634DDDAF4B2B}" type="slidenum">
              <a:rPr lang="en-US" smtClean="0"/>
              <a:pPr/>
              <a:t>‹#›</a:t>
            </a:fld>
            <a:endParaRPr lang="en-US" dirty="0"/>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Tree>
    <p:extLst>
      <p:ext uri="{BB962C8B-B14F-4D97-AF65-F5344CB8AC3E}">
        <p14:creationId xmlns:p14="http://schemas.microsoft.com/office/powerpoint/2010/main" val="227406169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 name="Group 7"/>
          <p:cNvGrpSpPr/>
          <p:nvPr/>
        </p:nvGrpSpPr>
        <p:grpSpPr>
          <a:xfrm>
            <a:off x="199698" y="1060268"/>
            <a:ext cx="8576373" cy="12045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145199"/>
            <a:ext cx="8574087" cy="706790"/>
          </a:xfrm>
        </p:spPr>
        <p:txBody>
          <a:bodyPr/>
          <a:lstStyle>
            <a:lvl1pPr algn="l">
              <a:defRPr>
                <a:solidFill>
                  <a:srgbClr val="FF0000"/>
                </a:solidFill>
              </a:defRPr>
            </a:lvl1pPr>
          </a:lstStyle>
          <a:p>
            <a:r>
              <a:rPr lang="en-US" dirty="0"/>
              <a:t>Click to edit Master title style</a:t>
            </a:r>
            <a:endParaRPr dirty="0"/>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50E5495-9758-4026-B0DB-B925A29DC565}"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13" name="Picture 2" descr="Image result for AIUB logo">
            <a:extLst>
              <a:ext uri="{FF2B5EF4-FFF2-40B4-BE49-F238E27FC236}">
                <a16:creationId xmlns:a16="http://schemas.microsoft.com/office/drawing/2014/main" id="{78DC8A57-9089-4A1C-81B5-4244CEA166B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3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B78114A-7891-4F54-91D4-135562816A29}"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4117807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985062950"/>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77552316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06228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 name="Group 7"/>
          <p:cNvGrpSpPr/>
          <p:nvPr/>
        </p:nvGrpSpPr>
        <p:grpSpPr>
          <a:xfrm>
            <a:off x="284163" y="99060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48491" y="126054"/>
            <a:ext cx="8574087" cy="782704"/>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idx="1"/>
          </p:nvPr>
        </p:nvSpPr>
        <p:spPr>
          <a:xfrm>
            <a:off x="199698" y="1297159"/>
            <a:ext cx="8538257" cy="4988363"/>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p:cNvSpPr>
            <a:spLocks noGrp="1"/>
          </p:cNvSpPr>
          <p:nvPr>
            <p:ph type="ftr" sz="quarter" idx="11"/>
          </p:nvPr>
        </p:nvSpPr>
        <p:spPr>
          <a:xfrm>
            <a:off x="199698" y="6437032"/>
            <a:ext cx="4067502" cy="365125"/>
          </a:xfrm>
        </p:spPr>
        <p:txBody>
          <a:bodyPr/>
          <a:lstStyle/>
          <a:p>
            <a:r>
              <a:rPr lang="en-US" dirty="0"/>
              <a:t>Dr. Afroza Nahar</a:t>
            </a:r>
          </a:p>
        </p:txBody>
      </p:sp>
      <p:sp>
        <p:nvSpPr>
          <p:cNvPr id="6" name="Slide Number Placeholder 5"/>
          <p:cNvSpPr>
            <a:spLocks noGrp="1"/>
          </p:cNvSpPr>
          <p:nvPr>
            <p:ph type="sldNum" sz="quarter" idx="12"/>
          </p:nvPr>
        </p:nvSpPr>
        <p:spPr>
          <a:xfrm>
            <a:off x="5236539" y="6437032"/>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id="{8FA60440-F98B-4351-B601-519EA932D72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6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C6642-4EDB-4C1B-BCFE-5894BE4D51D7}" type="datetime1">
              <a:rPr lang="en-US" smtClean="0"/>
              <a:t>9/19/2022</a:t>
            </a:fld>
            <a:endParaRPr lang="en-US" dirty="0"/>
          </a:p>
        </p:txBody>
      </p:sp>
      <p:sp>
        <p:nvSpPr>
          <p:cNvPr id="5" name="Footer Placeholder 4"/>
          <p:cNvSpPr>
            <a:spLocks noGrp="1"/>
          </p:cNvSpPr>
          <p:nvPr>
            <p:ph type="ftr" sz="quarter" idx="11"/>
          </p:nvPr>
        </p:nvSpPr>
        <p:spPr>
          <a:xfrm>
            <a:off x="199698" y="6437032"/>
            <a:ext cx="4372302" cy="365125"/>
          </a:xfrm>
        </p:spPr>
        <p:txBody>
          <a:bodyPr/>
          <a:lstStyle/>
          <a:p>
            <a:r>
              <a:rPr lang="en-US" dirty="0"/>
              <a:t>Dr. Afroza Nahar</a:t>
            </a:r>
          </a:p>
        </p:txBody>
      </p:sp>
      <p:sp>
        <p:nvSpPr>
          <p:cNvPr id="6" name="Slide Number Placeholder 5"/>
          <p:cNvSpPr>
            <a:spLocks noGrp="1"/>
          </p:cNvSpPr>
          <p:nvPr>
            <p:ph type="sldNum" sz="quarter" idx="12"/>
          </p:nvPr>
        </p:nvSpPr>
        <p:spPr>
          <a:xfrm>
            <a:off x="5181600" y="6425256"/>
            <a:ext cx="630621" cy="359760"/>
          </a:xfrm>
        </p:spPr>
        <p:txBody>
          <a:bodyPr/>
          <a:lstStyle/>
          <a:p>
            <a:fld id="{B6F15528-21DE-4FAA-801E-634DDDAF4B2B}" type="slidenum">
              <a:rPr lang="en-US" smtClean="0"/>
              <a:pPr/>
              <a:t>‹#›</a:t>
            </a:fld>
            <a:endParaRPr lang="en-US" dirty="0"/>
          </a:p>
        </p:txBody>
      </p:sp>
      <p:sp>
        <p:nvSpPr>
          <p:cNvPr id="8" name="Picture Placeholder 7"/>
          <p:cNvSpPr>
            <a:spLocks noGrp="1"/>
          </p:cNvSpPr>
          <p:nvPr>
            <p:ph type="pic" sz="quarter" idx="13"/>
          </p:nvPr>
        </p:nvSpPr>
        <p:spPr>
          <a:xfrm>
            <a:off x="284162" y="1363142"/>
            <a:ext cx="8574087" cy="4797613"/>
          </a:xfrm>
        </p:spPr>
        <p:txBody>
          <a:bodyPr/>
          <a:lstStyle>
            <a:lvl1pPr>
              <a:buNone/>
              <a:defRPr/>
            </a:lvl1pPr>
          </a:lstStyle>
          <a:p>
            <a:r>
              <a:rPr lang="en-US" dirty="0"/>
              <a:t>Click icon to add picture</a:t>
            </a:r>
            <a:endParaRPr dirty="0"/>
          </a:p>
        </p:txBody>
      </p:sp>
      <p:grpSp>
        <p:nvGrpSpPr>
          <p:cNvPr id="7" name="Group 16"/>
          <p:cNvGrpSpPr/>
          <p:nvPr/>
        </p:nvGrpSpPr>
        <p:grpSpPr>
          <a:xfrm>
            <a:off x="284163" y="1143000"/>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9" name="TextBox 18"/>
          <p:cNvSpPr txBox="1"/>
          <p:nvPr/>
        </p:nvSpPr>
        <p:spPr>
          <a:xfrm>
            <a:off x="8230889" y="124981"/>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ctrTitle"/>
          </p:nvPr>
        </p:nvSpPr>
        <p:spPr>
          <a:xfrm>
            <a:off x="170031" y="130689"/>
            <a:ext cx="7810967" cy="929580"/>
          </a:xfrm>
          <a:noFill/>
        </p:spPr>
        <p:txBody>
          <a:bodyPr bIns="45720" anchor="b" anchorCtr="0">
            <a:normAutofit/>
          </a:bodyPr>
          <a:lstStyle>
            <a:lvl1pPr algn="l">
              <a:lnSpc>
                <a:spcPts val="4600"/>
              </a:lnSpc>
              <a:defRPr>
                <a:solidFill>
                  <a:srgbClr val="FF0000"/>
                </a:solidFill>
              </a:defRPr>
            </a:lvl1pPr>
          </a:lstStyle>
          <a:p>
            <a:r>
              <a:rPr lang="en-US" dirty="0"/>
              <a:t>Click to edit Master title style</a:t>
            </a:r>
            <a:endParaRPr dirty="0"/>
          </a:p>
        </p:txBody>
      </p:sp>
      <p:pic>
        <p:nvPicPr>
          <p:cNvPr id="16" name="Picture 2" descr="Image result for AIUB logo">
            <a:extLst>
              <a:ext uri="{FF2B5EF4-FFF2-40B4-BE49-F238E27FC236}">
                <a16:creationId xmlns:a16="http://schemas.microsoft.com/office/drawing/2014/main" id="{E93E4CD6-8BF5-45E9-BD29-F455E29772D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8102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dirty="0"/>
              <a:t>Click to edit Master title style</a:t>
            </a:r>
            <a:endParaRPr dirty="0"/>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6B4EEC2F-977E-4EFA-90C6-39DFA494FA51}"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91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dirty="0"/>
              <a:t>Click icon to add picture</a:t>
            </a:r>
            <a:endParaRPr dirty="0"/>
          </a:p>
        </p:txBody>
      </p:sp>
      <p:sp>
        <p:nvSpPr>
          <p:cNvPr id="4" name="Date Placeholder 3"/>
          <p:cNvSpPr>
            <a:spLocks noGrp="1"/>
          </p:cNvSpPr>
          <p:nvPr>
            <p:ph type="dt" sz="half" idx="10"/>
          </p:nvPr>
        </p:nvSpPr>
        <p:spPr/>
        <p:txBody>
          <a:bodyPr/>
          <a:lstStyle/>
          <a:p>
            <a:fld id="{99BC6642-4EDB-4C1B-BCFE-5894BE4D51D7}"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dirty="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sym typeface="Wingdings"/>
              </a:rPr>
              <a:t></a:t>
            </a:r>
            <a:endParaRPr sz="3600" dirty="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2453290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9" name="Group 8"/>
          <p:cNvGrpSpPr/>
          <p:nvPr/>
        </p:nvGrpSpPr>
        <p:grpSpPr>
          <a:xfrm>
            <a:off x="186627" y="1066800"/>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86627" y="152400"/>
            <a:ext cx="8574087" cy="831668"/>
          </a:xfrm>
          <a:noFill/>
        </p:spPr>
        <p:txBody>
          <a:bodyPr/>
          <a:lstStyle>
            <a:lvl1pPr algn="l">
              <a:defRPr>
                <a:solidFill>
                  <a:srgbClr val="FF0000"/>
                </a:solidFill>
              </a:defRPr>
            </a:lvl1pPr>
          </a:lstStyle>
          <a:p>
            <a:r>
              <a:rPr lang="en-US" dirty="0"/>
              <a:t>Click to edit Master title style</a:t>
            </a:r>
            <a:endParaRPr dirty="0"/>
          </a:p>
        </p:txBody>
      </p:sp>
      <p:sp>
        <p:nvSpPr>
          <p:cNvPr id="3" name="Content Placeholder 2"/>
          <p:cNvSpPr>
            <a:spLocks noGrp="1"/>
          </p:cNvSpPr>
          <p:nvPr>
            <p:ph sz="half" idx="1"/>
          </p:nvPr>
        </p:nvSpPr>
        <p:spPr>
          <a:xfrm>
            <a:off x="403412"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4778188" y="1587237"/>
            <a:ext cx="3931920" cy="4538926"/>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A7C7343-11D5-4BC7-9E47-2E7EE15FE520}" type="datetime1">
              <a:rPr lang="en-US" smtClean="0"/>
              <a:t>9/19/2022</a:t>
            </a:fld>
            <a:endParaRPr lang="en-US" dirty="0"/>
          </a:p>
        </p:txBody>
      </p:sp>
      <p:sp>
        <p:nvSpPr>
          <p:cNvPr id="6" name="Footer Placeholder 5"/>
          <p:cNvSpPr>
            <a:spLocks noGrp="1"/>
          </p:cNvSpPr>
          <p:nvPr>
            <p:ph type="ftr" sz="quarter" idx="11"/>
          </p:nvPr>
        </p:nvSpPr>
        <p:spPr>
          <a:xfrm>
            <a:off x="199698" y="6437032"/>
            <a:ext cx="3931920" cy="365125"/>
          </a:xfrm>
        </p:spPr>
        <p:txBody>
          <a:bodyPr/>
          <a:lstStyle/>
          <a:p>
            <a:r>
              <a:rPr lang="en-US" dirty="0"/>
              <a:t>Dr. Afroza Nahar</a:t>
            </a:r>
          </a:p>
        </p:txBody>
      </p:sp>
      <p:sp>
        <p:nvSpPr>
          <p:cNvPr id="7" name="Slide Number Placeholder 6"/>
          <p:cNvSpPr>
            <a:spLocks noGrp="1"/>
          </p:cNvSpPr>
          <p:nvPr>
            <p:ph type="sldNum" sz="quarter" idx="12"/>
          </p:nvPr>
        </p:nvSpPr>
        <p:spPr>
          <a:xfrm>
            <a:off x="4778188" y="6437032"/>
            <a:ext cx="630621" cy="359760"/>
          </a:xfrm>
        </p:spPr>
        <p:txBody>
          <a:bodyPr/>
          <a:lstStyle/>
          <a:p>
            <a:fld id="{B6F15528-21DE-4FAA-801E-634DDDAF4B2B}" type="slidenum">
              <a:rPr lang="en-US" smtClean="0"/>
              <a:pPr/>
              <a:t>‹#›</a:t>
            </a:fld>
            <a:endParaRPr lang="en-US" dirty="0"/>
          </a:p>
        </p:txBody>
      </p:sp>
      <p:pic>
        <p:nvPicPr>
          <p:cNvPr id="14" name="Picture 2" descr="Image result for AIUB logo">
            <a:extLst>
              <a:ext uri="{FF2B5EF4-FFF2-40B4-BE49-F238E27FC236}">
                <a16:creationId xmlns:a16="http://schemas.microsoft.com/office/drawing/2014/main" id="{7C06A188-565A-4FBF-8972-F954765B22D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5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p:cNvGrpSpPr/>
          <p:nvPr/>
        </p:nvGrpSpPr>
        <p:grpSpPr>
          <a:xfrm>
            <a:off x="284163" y="1066800"/>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222032" y="145008"/>
            <a:ext cx="8574087" cy="833250"/>
          </a:xfrm>
          <a:noFill/>
        </p:spPr>
        <p:txBody>
          <a:bodyPr/>
          <a:lstStyle>
            <a:lvl1pPr algn="l">
              <a:defRPr>
                <a:solidFill>
                  <a:srgbClr val="FF0000"/>
                </a:solidFill>
              </a:defRPr>
            </a:lvl1pPr>
          </a:lstStyle>
          <a:p>
            <a:r>
              <a:rPr lang="en-US" dirty="0"/>
              <a:t>Click to edit Master title style</a:t>
            </a:r>
            <a:endParaRPr dirty="0"/>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E684DC10-895E-4BA3-ADE8-F605C6670C62}" type="datetime1">
              <a:rPr lang="en-US" smtClean="0"/>
              <a:t>9/19/2022</a:t>
            </a:fld>
            <a:endParaRPr lang="en-US" dirty="0"/>
          </a:p>
        </p:txBody>
      </p:sp>
      <p:sp>
        <p:nvSpPr>
          <p:cNvPr id="8" name="Footer Placeholder 7"/>
          <p:cNvSpPr>
            <a:spLocks noGrp="1"/>
          </p:cNvSpPr>
          <p:nvPr>
            <p:ph type="ftr" sz="quarter" idx="11"/>
          </p:nvPr>
        </p:nvSpPr>
        <p:spPr>
          <a:xfrm>
            <a:off x="194323" y="6437032"/>
            <a:ext cx="2929877" cy="365125"/>
          </a:xfrm>
        </p:spPr>
        <p:txBody>
          <a:bodyPr/>
          <a:lstStyle/>
          <a:p>
            <a:r>
              <a:rPr lang="en-US" dirty="0"/>
              <a:t>Dr. Afroza Nahar</a:t>
            </a:r>
          </a:p>
        </p:txBody>
      </p:sp>
      <p:sp>
        <p:nvSpPr>
          <p:cNvPr id="9" name="Slide Number Placeholder 8"/>
          <p:cNvSpPr>
            <a:spLocks noGrp="1"/>
          </p:cNvSpPr>
          <p:nvPr>
            <p:ph type="sldNum" sz="quarter" idx="12"/>
          </p:nvPr>
        </p:nvSpPr>
        <p:spPr>
          <a:xfrm>
            <a:off x="4873383" y="6442397"/>
            <a:ext cx="630621" cy="359760"/>
          </a:xfrm>
        </p:spPr>
        <p:txBody>
          <a:bodyPr/>
          <a:lstStyle/>
          <a:p>
            <a:fld id="{B6F15528-21DE-4FAA-801E-634DDDAF4B2B}" type="slidenum">
              <a:rPr lang="en-US" smtClean="0"/>
              <a:pPr/>
              <a:t>‹#›</a:t>
            </a:fld>
            <a:endParaRPr lang="en-US" dirty="0"/>
          </a:p>
        </p:txBody>
      </p:sp>
      <p:pic>
        <p:nvPicPr>
          <p:cNvPr id="16" name="Picture 2" descr="Image result for AIUB logo">
            <a:extLst>
              <a:ext uri="{FF2B5EF4-FFF2-40B4-BE49-F238E27FC236}">
                <a16:creationId xmlns:a16="http://schemas.microsoft.com/office/drawing/2014/main" id="{0D206B50-6A6D-4836-BF10-64A3907AE90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 name="Group 6"/>
          <p:cNvGrpSpPr/>
          <p:nvPr/>
        </p:nvGrpSpPr>
        <p:grpSpPr>
          <a:xfrm>
            <a:off x="284163" y="1066800"/>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199698" y="92428"/>
            <a:ext cx="8574087" cy="967840"/>
          </a:xfrm>
          <a:noFill/>
        </p:spPr>
        <p:txBody>
          <a:bodyPr/>
          <a:lstStyle>
            <a:lvl1pPr algn="l">
              <a:defRPr>
                <a:solidFill>
                  <a:srgbClr val="FF0000"/>
                </a:solidFill>
              </a:defRPr>
            </a:lvl1pPr>
          </a:lstStyle>
          <a:p>
            <a:r>
              <a:rPr lang="en-US" dirty="0"/>
              <a:t>Click to edit Master title style</a:t>
            </a:r>
            <a:endParaRPr dirty="0"/>
          </a:p>
        </p:txBody>
      </p:sp>
      <p:sp>
        <p:nvSpPr>
          <p:cNvPr id="3" name="Date Placeholder 2"/>
          <p:cNvSpPr>
            <a:spLocks noGrp="1"/>
          </p:cNvSpPr>
          <p:nvPr>
            <p:ph type="dt" sz="half" idx="10"/>
          </p:nvPr>
        </p:nvSpPr>
        <p:spPr/>
        <p:txBody>
          <a:bodyPr/>
          <a:lstStyle/>
          <a:p>
            <a:fld id="{B581E98A-A7DF-4FB2-9E3A-20D7A76B85F2}" type="datetime1">
              <a:rPr lang="en-US" smtClean="0"/>
              <a:t>9/19/2022</a:t>
            </a:fld>
            <a:endParaRPr lang="en-US" dirty="0"/>
          </a:p>
        </p:txBody>
      </p:sp>
      <p:sp>
        <p:nvSpPr>
          <p:cNvPr id="4" name="Footer Placeholder 3"/>
          <p:cNvSpPr>
            <a:spLocks noGrp="1"/>
          </p:cNvSpPr>
          <p:nvPr>
            <p:ph type="ftr" sz="quarter" idx="11"/>
          </p:nvPr>
        </p:nvSpPr>
        <p:spPr>
          <a:xfrm>
            <a:off x="199698" y="6437032"/>
            <a:ext cx="4067502" cy="365125"/>
          </a:xfrm>
        </p:spPr>
        <p:txBody>
          <a:bodyPr/>
          <a:lstStyle/>
          <a:p>
            <a:r>
              <a:rPr lang="en-US" dirty="0"/>
              <a:t>Dr. Afroza Nahar</a:t>
            </a:r>
          </a:p>
        </p:txBody>
      </p:sp>
      <p:sp>
        <p:nvSpPr>
          <p:cNvPr id="5" name="Slide Number Placeholder 4"/>
          <p:cNvSpPr>
            <a:spLocks noGrp="1"/>
          </p:cNvSpPr>
          <p:nvPr>
            <p:ph type="sldNum" sz="quarter" idx="12"/>
          </p:nvPr>
        </p:nvSpPr>
        <p:spPr>
          <a:xfrm>
            <a:off x="5215757" y="6442397"/>
            <a:ext cx="630621" cy="359760"/>
          </a:xfrm>
        </p:spPr>
        <p:txBody>
          <a:bodyPr/>
          <a:lstStyle/>
          <a:p>
            <a:fld id="{B6F15528-21DE-4FAA-801E-634DDDAF4B2B}" type="slidenum">
              <a:rPr lang="en-US" smtClean="0"/>
              <a:pPr/>
              <a:t>‹#›</a:t>
            </a:fld>
            <a:endParaRPr lang="en-US" dirty="0"/>
          </a:p>
        </p:txBody>
      </p:sp>
      <p:pic>
        <p:nvPicPr>
          <p:cNvPr id="12" name="Picture 2" descr="Image result for AIUB logo">
            <a:extLst>
              <a:ext uri="{FF2B5EF4-FFF2-40B4-BE49-F238E27FC236}">
                <a16:creationId xmlns:a16="http://schemas.microsoft.com/office/drawing/2014/main" id="{218FF0B2-D054-4510-9CAA-41529A3C1699}"/>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7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22D7-8C84-426E-A9C3-3C1AD72AE498}"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grpSp>
        <p:nvGrpSpPr>
          <p:cNvPr id="5" name="Group 4"/>
          <p:cNvGrpSpPr/>
          <p:nvPr/>
        </p:nvGrpSpPr>
        <p:grpSpPr>
          <a:xfrm>
            <a:off x="284164" y="1157989"/>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pic>
        <p:nvPicPr>
          <p:cNvPr id="9" name="Picture 2" descr="Image result for AIUB logo">
            <a:extLst>
              <a:ext uri="{FF2B5EF4-FFF2-40B4-BE49-F238E27FC236}">
                <a16:creationId xmlns:a16="http://schemas.microsoft.com/office/drawing/2014/main" id="{D66BA638-FFE0-49B7-B13A-AD046AA8A38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53400" y="140153"/>
            <a:ext cx="914400" cy="92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0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99BC6642-4EDB-4C1B-BCFE-5894BE4D51D7}" type="datetime1">
              <a:rPr lang="en-US" smtClean="0"/>
              <a:t>9/19/2022</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dirty="0"/>
              <a:t>Dr. Afroza Nahar</a:t>
            </a: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B6F15528-21DE-4FAA-801E-634DDDAF4B2B}" type="slidenum">
              <a:rPr lang="en-US" smtClean="0"/>
              <a:pPr/>
              <a:t>‹#›</a:t>
            </a:fld>
            <a:endParaRPr lang="en-US" dirty="0"/>
          </a:p>
        </p:txBody>
      </p:sp>
      <p:sp>
        <p:nvSpPr>
          <p:cNvPr id="2" name="Title Placeholder 1"/>
          <p:cNvSpPr>
            <a:spLocks noGrp="1"/>
          </p:cNvSpPr>
          <p:nvPr>
            <p:ph type="title"/>
          </p:nvPr>
        </p:nvSpPr>
        <p:spPr>
          <a:xfrm>
            <a:off x="47682" y="81766"/>
            <a:ext cx="8574087" cy="967840"/>
          </a:xfrm>
          <a:prstGeom prst="rect">
            <a:avLst/>
          </a:prstGeom>
          <a:noFill/>
        </p:spPr>
        <p:txBody>
          <a:bodyPr vert="horz" lIns="91440" tIns="45720" rIns="91440" bIns="45720" rtlCol="0" anchor="ctr">
            <a:normAutofit/>
          </a:bodyPr>
          <a:lstStyle/>
          <a:p>
            <a:r>
              <a:rPr lang="en-US"/>
              <a:t>Click to edit Master title style</a:t>
            </a:r>
            <a:endParaRPr/>
          </a:p>
        </p:txBody>
      </p:sp>
      <p:pic>
        <p:nvPicPr>
          <p:cNvPr id="7" name="Picture 2" descr="Image result for AIUB logo">
            <a:extLst>
              <a:ext uri="{FF2B5EF4-FFF2-40B4-BE49-F238E27FC236}">
                <a16:creationId xmlns:a16="http://schemas.microsoft.com/office/drawing/2014/main" id="{238BB81E-19F7-48F6-B4B0-70AA4CE86E33}"/>
              </a:ext>
            </a:extLst>
          </p:cNvPr>
          <p:cNvPicPr>
            <a:picLocks noChangeAspect="1" noChangeArrowheads="1"/>
          </p:cNvPicPr>
          <p:nvPr userDrawn="1"/>
        </p:nvPicPr>
        <p:blipFill>
          <a:blip r:embed="rId19" cstate="email">
            <a:extLst>
              <a:ext uri="{28A0092B-C50C-407E-A947-70E740481C1C}">
                <a14:useLocalDpi xmlns:a14="http://schemas.microsoft.com/office/drawing/2010/main" val="0"/>
              </a:ext>
            </a:extLst>
          </a:blip>
          <a:srcRect/>
          <a:stretch>
            <a:fillRect/>
          </a:stretch>
        </p:blipFill>
        <p:spPr bwMode="auto">
          <a:xfrm>
            <a:off x="8075949" y="57602"/>
            <a:ext cx="1081377" cy="108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0178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p:txStyles>
    <p:titleStyle>
      <a:lvl1pPr algn="r" defTabSz="914400" rtl="0" eaLnBrk="1" latinLnBrk="0" hangingPunct="1">
        <a:spcBef>
          <a:spcPct val="0"/>
        </a:spcBef>
        <a:buNone/>
        <a:defRPr sz="4200" kern="1200">
          <a:solidFill>
            <a:srgbClr val="FF0000"/>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pPr lvl="0">
              <a:defRPr/>
            </a:pPr>
            <a:r>
              <a:rPr lang="en-AU" sz="3600" b="1" dirty="0">
                <a:solidFill>
                  <a:srgbClr val="FF0000"/>
                </a:solidFill>
              </a:rPr>
              <a:t>CSC 4195 Research Methodology</a:t>
            </a:r>
            <a:endParaRPr lang="en-AU" b="1" dirty="0">
              <a:solidFill>
                <a:srgbClr val="FF0000"/>
              </a:solidFill>
            </a:endParaRP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tx2">
              <a:lumMod val="60000"/>
              <a:lumOff val="40000"/>
            </a:schemeClr>
          </a:solidFill>
          <a:ln>
            <a:solidFill>
              <a:schemeClr val="accent1"/>
            </a:solidFill>
          </a:ln>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tx2">
              <a:lumMod val="60000"/>
              <a:lumOff val="40000"/>
            </a:schemeClr>
          </a:solidFill>
        </p:spPr>
        <p:txBody>
          <a:bodyPr/>
          <a:lstStyle/>
          <a:p>
            <a:pPr algn="ctr"/>
            <a:r>
              <a:rPr lang="en-US" dirty="0"/>
              <a:t>1b</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tx2">
              <a:lumMod val="60000"/>
              <a:lumOff val="40000"/>
            </a:schemeClr>
          </a:solidFill>
        </p:spPr>
        <p:txBody>
          <a:bodyPr/>
          <a:lstStyle/>
          <a:p>
            <a:pPr algn="ctr"/>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53200" y="2735949"/>
            <a:ext cx="1828800" cy="407988"/>
          </a:xfrm>
          <a:solidFill>
            <a:schemeClr val="tx2">
              <a:lumMod val="60000"/>
              <a:lumOff val="40000"/>
            </a:schemeClr>
          </a:solidFill>
        </p:spPr>
        <p:txBody>
          <a:bodyPr/>
          <a:lstStyle/>
          <a:p>
            <a:pPr algn="ctr"/>
            <a:r>
              <a:rPr lang="en-US" dirty="0"/>
              <a:t>Fall  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fontScale="92500" lnSpcReduction="10000"/>
          </a:bodyPr>
          <a:lstStyle/>
          <a:p>
            <a:pPr>
              <a:lnSpc>
                <a:spcPct val="120000"/>
              </a:lnSpc>
              <a:spcBef>
                <a:spcPts val="0"/>
              </a:spcBef>
              <a:spcAft>
                <a:spcPts val="600"/>
              </a:spcAft>
            </a:pPr>
            <a:r>
              <a:rPr lang="en-US" dirty="0">
                <a:solidFill>
                  <a:srgbClr val="FF0000"/>
                </a:solidFill>
              </a:rPr>
              <a:t>Dr. Afroza Nahar, Associate Professor, </a:t>
            </a:r>
          </a:p>
          <a:p>
            <a:pPr>
              <a:lnSpc>
                <a:spcPct val="120000"/>
              </a:lnSpc>
              <a:spcBef>
                <a:spcPts val="0"/>
              </a:spcBef>
              <a:spcAft>
                <a:spcPts val="600"/>
              </a:spcAft>
            </a:pPr>
            <a:r>
              <a:rPr lang="en-US" dirty="0">
                <a:solidFill>
                  <a:schemeClr val="tx1"/>
                </a:solidFill>
              </a:rPr>
              <a:t>Department of Computer Science, Faculty of Science &amp; Technology.</a:t>
            </a:r>
          </a:p>
          <a:p>
            <a:pPr>
              <a:lnSpc>
                <a:spcPct val="120000"/>
              </a:lnSpc>
              <a:spcBef>
                <a:spcPts val="0"/>
              </a:spcBef>
              <a:spcAft>
                <a:spcPts val="600"/>
              </a:spcAft>
            </a:pPr>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5800" y="1569422"/>
            <a:ext cx="7772400" cy="2616101"/>
          </a:xfrm>
          <a:prstGeom prst="rect">
            <a:avLst/>
          </a:prstGeom>
          <a:noFill/>
          <a:ln w="9525">
            <a:solidFill>
              <a:srgbClr val="6600CC"/>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Bulmer,</a:t>
            </a:r>
            <a:endParaRPr kumimoji="0" lang="en-US" b="1" i="0" u="none" strike="noStrike" cap="none" normalizeH="0" baseline="0" dirty="0">
              <a:ln>
                <a:noFill/>
              </a:ln>
              <a:solidFill>
                <a:srgbClr val="FF0000"/>
              </a:solidFill>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solidFill>
                  <a:schemeClr val="bg2">
                    <a:lumMod val="50000"/>
                  </a:schemeClr>
                </a:solidFill>
                <a:latin typeface="Constantia" pitchFamily="18" charset="0"/>
                <a:ea typeface="Calibri" pitchFamily="34" charset="0"/>
                <a:cs typeface="Calibri" pitchFamily="34" charset="0"/>
              </a:rPr>
              <a:t>“</a:t>
            </a:r>
            <a:r>
              <a:rPr kumimoji="0" lang="en-US" sz="32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Research </a:t>
            </a:r>
            <a:r>
              <a:rPr kumimoji="0" lang="en-US" sz="3200" b="0" i="0" u="none" strike="noStrike" cap="none" normalizeH="0" baseline="0" dirty="0">
                <a:ln>
                  <a:noFill/>
                </a:ln>
                <a:effectLst/>
                <a:latin typeface="Constantia" pitchFamily="18" charset="0"/>
                <a:ea typeface="Calibri" pitchFamily="34" charset="0"/>
                <a:cs typeface="Calibri" pitchFamily="34" charset="0"/>
              </a:rPr>
              <a:t>is primarily committed to establishing systematic, reliable and valid knowledge about the social world.” </a:t>
            </a:r>
            <a:endParaRPr kumimoji="0" lang="en-US" sz="4400" b="0" i="0" u="none" strike="noStrike" cap="none" normalizeH="0" baseline="0" dirty="0">
              <a:ln>
                <a:noFill/>
              </a:ln>
              <a:effectLst/>
              <a:latin typeface="Constantia" pitchFamily="18" charset="0"/>
              <a:cs typeface="Arial" pitchFamily="34" charset="0"/>
            </a:endParaRPr>
          </a:p>
        </p:txBody>
      </p:sp>
      <p:sp>
        <p:nvSpPr>
          <p:cNvPr id="4" name="Date Placeholder 3"/>
          <p:cNvSpPr>
            <a:spLocks noGrp="1"/>
          </p:cNvSpPr>
          <p:nvPr>
            <p:ph type="dt" sz="half" idx="10"/>
          </p:nvPr>
        </p:nvSpPr>
        <p:spPr/>
        <p:txBody>
          <a:bodyPr/>
          <a:lstStyle/>
          <a:p>
            <a:fld id="{C9744452-A34E-4C08-8E40-91247EEA0795}"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4294967295"/>
          </p:nvPr>
        </p:nvSpPr>
        <p:spPr>
          <a:xfrm>
            <a:off x="7010400" y="6356350"/>
            <a:ext cx="2133600" cy="365125"/>
          </a:xfrm>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417810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5">
                                            <p:txEl>
                                              <p:pRg st="2" end="2"/>
                                            </p:txEl>
                                          </p:spTgt>
                                        </p:tgtEl>
                                        <p:attrNameLst>
                                          <p:attrName>style.visibility</p:attrName>
                                        </p:attrNameLst>
                                      </p:cBhvr>
                                      <p:to>
                                        <p:strVal val="visible"/>
                                      </p:to>
                                    </p:set>
                                    <p:animEffect transition="in" filter="barn(inVertical)">
                                      <p:cBhvr>
                                        <p:cTn id="7" dur="500"/>
                                        <p:tgtEl>
                                          <p:spTgt spid="10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381000" y="358929"/>
            <a:ext cx="8382000" cy="61401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Acc. To </a:t>
            </a:r>
            <a:r>
              <a:rPr kumimoji="0" lang="en-US" sz="3600" b="1" i="0" u="none" strike="noStrike" cap="none" normalizeH="0" baseline="0" dirty="0">
                <a:ln>
                  <a:noFill/>
                </a:ln>
                <a:solidFill>
                  <a:srgbClr val="FF0000"/>
                </a:solidFill>
                <a:effectLst/>
                <a:latin typeface="Constantia" pitchFamily="18" charset="0"/>
                <a:ea typeface="Calibri" pitchFamily="34" charset="0"/>
                <a:cs typeface="Calibri" pitchFamily="34" charset="0"/>
              </a:rPr>
              <a:t>Clifford Woody</a:t>
            </a:r>
            <a:r>
              <a:rPr kumimoji="0" lang="en-US" sz="3600" b="0" i="0" u="none" strike="noStrike" cap="none" normalizeH="0" baseline="0" dirty="0">
                <a:ln>
                  <a:noFill/>
                </a:ln>
                <a:solidFill>
                  <a:srgbClr val="FF0000"/>
                </a:solidFill>
                <a:effectLst/>
                <a:latin typeface="Constantia" pitchFamily="18" charset="0"/>
                <a:ea typeface="Calibri" pitchFamily="34" charset="0"/>
                <a:cs typeface="Calibri" pitchFamily="34" charset="0"/>
              </a:rPr>
              <a:t>, -----------</a:t>
            </a:r>
          </a:p>
          <a:p>
            <a:pPr marL="914400" lvl="1" indent="-457200" algn="just" eaLnBrk="0" fontAlgn="base" hangingPunct="0">
              <a:spcBef>
                <a:spcPct val="0"/>
              </a:spcBef>
              <a:spcAft>
                <a:spcPct val="0"/>
              </a:spcAft>
              <a:buFont typeface="Wingdings" panose="05000000000000000000" pitchFamily="2" charset="2"/>
              <a:buChar char="Ø"/>
            </a:pPr>
            <a:endParaRPr kumimoji="0" lang="en-US" sz="2600" b="0" i="0" u="none" strike="noStrike" cap="none" normalizeH="0" baseline="0" dirty="0">
              <a:ln>
                <a:noFill/>
              </a:ln>
              <a:solidFill>
                <a:srgbClr val="FF33CC"/>
              </a:solidFill>
              <a:effectLst/>
              <a:latin typeface="Constantia" pitchFamily="18" charset="0"/>
              <a:ea typeface="Calibri" pitchFamily="34" charset="0"/>
              <a:cs typeface="Calibri"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Defining and redefining problems. </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Formulating hypothesis (basic idea)</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Collecting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Organizing</a:t>
            </a:r>
            <a:r>
              <a:rPr kumimoji="0" lang="en-US" sz="2600" b="0" i="0" u="none" strike="noStrike" cap="none" normalizeH="0" baseline="0" dirty="0">
                <a:ln>
                  <a:noFill/>
                </a:ln>
                <a:effectLst/>
                <a:latin typeface="Constantia" pitchFamily="18" charset="0"/>
                <a:ea typeface="Calibri" pitchFamily="34" charset="0"/>
                <a:cs typeface="Calibri" pitchFamily="34" charset="0"/>
              </a:rPr>
              <a:t>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Evaluating data</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Making decisions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Suggesting solutions</a:t>
            </a:r>
            <a:endParaRPr kumimoji="0" lang="en-US" sz="2600" b="0" i="0" u="none" strike="noStrike" cap="none" normalizeH="0" baseline="0" dirty="0">
              <a:ln>
                <a:noFill/>
              </a:ln>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Reaching conclusions</a:t>
            </a:r>
            <a:endParaRPr kumimoji="0" lang="en-US" sz="2600" b="0" i="0" u="none" strike="noStrike" cap="none" normalizeH="0" baseline="0" dirty="0">
              <a:ln>
                <a:noFill/>
              </a:ln>
              <a:solidFill>
                <a:schemeClr val="bg2">
                  <a:lumMod val="50000"/>
                </a:schemeClr>
              </a:solidFill>
              <a:effectLst/>
              <a:latin typeface="Constantia" pitchFamily="18" charset="0"/>
              <a:cs typeface="Arial" pitchFamily="34" charset="0"/>
            </a:endParaRPr>
          </a:p>
          <a:p>
            <a:pPr marL="914400" lvl="1" indent="-457200" algn="just" eaLnBrk="0" fontAlgn="base" hangingPunct="0">
              <a:spcBef>
                <a:spcPts val="600"/>
              </a:spcBef>
              <a:spcAft>
                <a:spcPct val="0"/>
              </a:spcAft>
              <a:buFont typeface="Wingdings" panose="05000000000000000000" pitchFamily="2" charset="2"/>
              <a:buChar char="Ø"/>
            </a:pPr>
            <a:r>
              <a:rPr kumimoji="0" lang="en-US" sz="2600" b="0" i="0" u="none" strike="noStrike" cap="none" normalizeH="0" baseline="0" dirty="0">
                <a:ln>
                  <a:noFill/>
                </a:ln>
                <a:effectLst/>
                <a:latin typeface="Constantia" pitchFamily="18" charset="0"/>
                <a:ea typeface="Calibri" pitchFamily="34" charset="0"/>
                <a:cs typeface="Calibri" pitchFamily="34" charset="0"/>
              </a:rPr>
              <a:t>Finally, carefully testing the conclusions </a:t>
            </a:r>
            <a:endParaRPr kumimoji="0" lang="en-US" sz="2600" b="0" i="0" u="none" strike="noStrike" cap="none" normalizeH="0" baseline="0" dirty="0">
              <a:ln>
                <a:noFill/>
              </a:ln>
              <a:effectLst/>
              <a:latin typeface="Constantia"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solidFill>
                  <a:schemeClr val="bg2">
                    <a:lumMod val="50000"/>
                  </a:schemeClr>
                </a:solidFill>
                <a:effectLst/>
                <a:latin typeface="Constantia" pitchFamily="18" charset="0"/>
                <a:ea typeface="Calibri" pitchFamily="34" charset="0"/>
                <a:cs typeface="Calibri" pitchFamily="34" charset="0"/>
              </a:rPr>
              <a:t>To determine whether they fit the formulated Hypothesis</a:t>
            </a:r>
            <a:r>
              <a:rPr kumimoji="0" lang="en-US" sz="2600" b="0" i="0" u="none" strike="noStrike" cap="none" normalizeH="0" baseline="0" dirty="0">
                <a:ln>
                  <a:noFill/>
                </a:ln>
                <a:solidFill>
                  <a:schemeClr val="tx1"/>
                </a:solidFill>
                <a:effectLst/>
                <a:latin typeface="Constantia" pitchFamily="18" charset="0"/>
                <a:ea typeface="Calibri" pitchFamily="34" charset="0"/>
                <a:cs typeface="Calibri" pitchFamily="34" charset="0"/>
              </a:rPr>
              <a:t>. </a:t>
            </a:r>
            <a:endParaRPr kumimoji="0" lang="en-US" sz="2600" b="0" i="0" u="none" strike="noStrike" cap="none" normalizeH="0" baseline="0" dirty="0">
              <a:ln>
                <a:noFill/>
              </a:ln>
              <a:solidFill>
                <a:schemeClr val="tx1"/>
              </a:solidFill>
              <a:effectLst/>
              <a:latin typeface="Constantia" pitchFamily="18" charset="0"/>
              <a:cs typeface="Arial" pitchFamily="34" charset="0"/>
            </a:endParaRPr>
          </a:p>
        </p:txBody>
      </p:sp>
    </p:spTree>
    <p:extLst>
      <p:ext uri="{BB962C8B-B14F-4D97-AF65-F5344CB8AC3E}">
        <p14:creationId xmlns:p14="http://schemas.microsoft.com/office/powerpoint/2010/main" val="284216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1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0417">
                                            <p:txEl>
                                              <p:pRg st="10" end="10"/>
                                            </p:txEl>
                                          </p:spTgt>
                                        </p:tgtEl>
                                        <p:attrNameLst>
                                          <p:attrName>style.visibility</p:attrName>
                                        </p:attrNameLst>
                                      </p:cBhvr>
                                      <p:to>
                                        <p:strVal val="visible"/>
                                      </p:to>
                                    </p:set>
                                    <p:anim calcmode="lin" valueType="num">
                                      <p:cBhvr additive="base">
                                        <p:cTn id="39" dur="500" fill="hold"/>
                                        <p:tgtEl>
                                          <p:spTgt spid="6041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0417">
                                            <p:txEl>
                                              <p:pRg st="12" end="12"/>
                                            </p:txEl>
                                          </p:spTgt>
                                        </p:tgtEl>
                                        <p:attrNameLst>
                                          <p:attrName>style.visibility</p:attrName>
                                        </p:attrNameLst>
                                      </p:cBhvr>
                                      <p:to>
                                        <p:strVal val="visible"/>
                                      </p:to>
                                    </p:set>
                                    <p:anim calcmode="lin" valueType="num">
                                      <p:cBhvr additive="base">
                                        <p:cTn id="45" dur="500" fill="hold"/>
                                        <p:tgtEl>
                                          <p:spTgt spid="60417">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041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1675A-EC51-401A-ABC6-7B72017A80A0}"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p:cNvSpPr>
            <a:spLocks noGrp="1"/>
          </p:cNvSpPr>
          <p:nvPr>
            <p:ph type="ctrTitle"/>
          </p:nvPr>
        </p:nvSpPr>
        <p:spPr>
          <a:xfrm>
            <a:off x="199698" y="16933"/>
            <a:ext cx="8534400" cy="914400"/>
          </a:xfrm>
        </p:spPr>
        <p:txBody>
          <a:bodyPr>
            <a:normAutofit/>
          </a:bodyPr>
          <a:lstStyle/>
          <a:p>
            <a:pPr algn="l"/>
            <a:r>
              <a:rPr lang="en-AU" sz="4000" b="1" dirty="0"/>
              <a:t>Purpose of conducting research 	 </a:t>
            </a:r>
            <a:r>
              <a:rPr lang="en-AU" sz="1800" b="1" dirty="0"/>
              <a:t>... contd.</a:t>
            </a:r>
          </a:p>
        </p:txBody>
      </p:sp>
      <p:sp>
        <p:nvSpPr>
          <p:cNvPr id="9" name="Subtitle 2"/>
          <p:cNvSpPr>
            <a:spLocks noGrp="1"/>
          </p:cNvSpPr>
          <p:nvPr>
            <p:ph type="subTitle" idx="4294967295"/>
          </p:nvPr>
        </p:nvSpPr>
        <p:spPr>
          <a:xfrm>
            <a:off x="457200" y="1600201"/>
            <a:ext cx="8534400" cy="4449538"/>
          </a:xfrm>
        </p:spPr>
        <p:txBody>
          <a:bodyPr>
            <a:noAutofit/>
          </a:bodyPr>
          <a:lstStyle/>
          <a:p>
            <a:pPr marL="457200" indent="-457200" algn="l">
              <a:buClrTx/>
              <a:buFont typeface="Wingdings" panose="05000000000000000000" pitchFamily="2" charset="2"/>
              <a:buChar char="Ø"/>
            </a:pPr>
            <a:r>
              <a:rPr lang="en-AU" sz="2800" dirty="0">
                <a:solidFill>
                  <a:schemeClr val="bg2">
                    <a:lumMod val="50000"/>
                  </a:schemeClr>
                </a:solidFill>
              </a:rPr>
              <a:t>To fill in the gaps of our knowledge about a particular field. </a:t>
            </a:r>
          </a:p>
          <a:p>
            <a:pPr marL="457200" indent="-457200" algn="l">
              <a:buClrTx/>
              <a:buFont typeface="Wingdings" panose="05000000000000000000" pitchFamily="2" charset="2"/>
              <a:buChar char="Ø"/>
            </a:pPr>
            <a:endParaRPr lang="en-AU" sz="2000" dirty="0">
              <a:solidFill>
                <a:srgbClr val="FF0066"/>
              </a:solidFill>
            </a:endParaRPr>
          </a:p>
          <a:p>
            <a:pPr marL="457200" indent="-457200" algn="l">
              <a:buClrTx/>
              <a:buFont typeface="Wingdings" panose="05000000000000000000" pitchFamily="2" charset="2"/>
              <a:buChar char="Ø"/>
            </a:pPr>
            <a:r>
              <a:rPr lang="en-AU" sz="2800" dirty="0">
                <a:solidFill>
                  <a:srgbClr val="3A3A3A"/>
                </a:solidFill>
              </a:rPr>
              <a:t> To identify a new problem. </a:t>
            </a:r>
          </a:p>
          <a:p>
            <a:pPr marL="457200" indent="-457200" algn="l">
              <a:buClrTx/>
              <a:buFont typeface="Wingdings" panose="05000000000000000000" pitchFamily="2" charset="2"/>
              <a:buChar char="Ø"/>
            </a:pPr>
            <a:endParaRPr lang="en-AU" sz="2400" dirty="0">
              <a:solidFill>
                <a:srgbClr val="FF0066"/>
              </a:solidFill>
            </a:endParaRPr>
          </a:p>
          <a:p>
            <a:pPr marL="457200" indent="-457200" algn="l">
              <a:buClrTx/>
              <a:buFont typeface="Wingdings" panose="05000000000000000000" pitchFamily="2" charset="2"/>
              <a:buChar char="Ø"/>
            </a:pPr>
            <a:r>
              <a:rPr lang="en-AU" sz="2800" dirty="0">
                <a:solidFill>
                  <a:schemeClr val="bg2">
                    <a:lumMod val="50000"/>
                  </a:schemeClr>
                </a:solidFill>
              </a:rPr>
              <a:t> To test a new solution for an existing issue or    	phenomenon.</a:t>
            </a:r>
          </a:p>
          <a:p>
            <a:pPr algn="just"/>
            <a:endParaRPr lang="en-AU" sz="2400" b="1" dirty="0">
              <a:solidFill>
                <a:srgbClr val="FF0066"/>
              </a:solidFill>
            </a:endParaRPr>
          </a:p>
          <a:p>
            <a:pPr algn="just"/>
            <a:endParaRPr lang="en-AU" sz="4000" dirty="0">
              <a:solidFill>
                <a:srgbClr val="FF0066"/>
              </a:solidFill>
            </a:endParaRPr>
          </a:p>
          <a:p>
            <a:pPr lvl="0" algn="just"/>
            <a:r>
              <a:rPr lang="en-AU" sz="4000" dirty="0">
                <a:solidFill>
                  <a:srgbClr val="FF0066"/>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noGrp="1"/>
          </p:cNvSpPr>
          <p:nvPr>
            <p:ph idx="1"/>
          </p:nvPr>
        </p:nvSpPr>
        <p:spPr>
          <a:xfrm>
            <a:off x="228428" y="1752600"/>
            <a:ext cx="8534571" cy="4525963"/>
          </a:xfrm>
          <a:prstGeom prst="rect">
            <a:avLst/>
          </a:prstGeom>
        </p:spPr>
        <p:txBody>
          <a:bodyPr vert="horz" lIns="91440" tIns="45720" rIns="91440" bIns="45720" rtlCol="0">
            <a:noAutofit/>
          </a:bodyPr>
          <a:lstStyle/>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Asking a question that nobody has asked before.</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sz="2000"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a:t>
            </a:r>
            <a:r>
              <a:rPr kumimoji="0" lang="en-AU" sz="3200" b="0" i="0" u="none" strike="noStrike" kern="1200" cap="none" spc="0" normalizeH="0" baseline="0" noProof="0" dirty="0">
                <a:ln>
                  <a:noFill/>
                </a:ln>
                <a:solidFill>
                  <a:srgbClr val="0070C0"/>
                </a:solidFill>
                <a:effectLst/>
                <a:uLnTx/>
                <a:uFillTx/>
                <a:latin typeface="+mn-lt"/>
                <a:ea typeface="+mn-ea"/>
                <a:cs typeface="+mn-cs"/>
              </a:rPr>
              <a:t>Doing the necessary work to find the answer.</a:t>
            </a: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R="0" lvl="0" algn="just" defTabSz="914400" rtl="0" eaLnBrk="1" fontAlgn="auto" latinLnBrk="0" hangingPunct="1">
              <a:spcBef>
                <a:spcPct val="20000"/>
              </a:spcBef>
              <a:spcAft>
                <a:spcPts val="0"/>
              </a:spcAft>
              <a:buClr>
                <a:srgbClr val="6600CC"/>
              </a:buClr>
              <a:buSzTx/>
              <a:buFont typeface="Wingdings" pitchFamily="2" charset="2"/>
              <a:buChar char="Ø"/>
              <a:tabLst/>
              <a:defRPr/>
            </a:pPr>
            <a:r>
              <a:rPr kumimoji="0" lang="en-AU" sz="3200" b="0" i="0" u="none" strike="noStrike" kern="1200" cap="none" spc="0" normalizeH="0" baseline="0" noProof="0" dirty="0">
                <a:ln>
                  <a:noFill/>
                </a:ln>
                <a:solidFill>
                  <a:schemeClr val="tx1"/>
                </a:solidFill>
                <a:effectLst/>
                <a:uLnTx/>
                <a:uFillTx/>
                <a:latin typeface="+mn-lt"/>
                <a:ea typeface="+mn-ea"/>
                <a:cs typeface="+mn-cs"/>
              </a:rPr>
              <a:t> Communicating the knowledge you have acquired to a larger audience.</a:t>
            </a:r>
            <a:endParaRPr kumimoji="0" lang="en-AU" sz="3200" b="1"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914400" rtl="0" eaLnBrk="1" fontAlgn="auto" latinLnBrk="0" hangingPunct="1">
              <a:spcBef>
                <a:spcPct val="20000"/>
              </a:spcBef>
              <a:spcAft>
                <a:spcPts val="0"/>
              </a:spcAft>
              <a:buClrTx/>
              <a:buSzTx/>
              <a:buFont typeface="Arial" pitchFamily="34" charset="0"/>
              <a:buNone/>
              <a:tabLst/>
              <a:defRPr/>
            </a:pPr>
            <a:endParaRPr kumimoji="0" lang="en-AU"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fld id="{24E9DAF8-131A-4CD6-8971-56966635B360}"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Title 1"/>
          <p:cNvSpPr txBox="1">
            <a:spLocks/>
          </p:cNvSpPr>
          <p:nvPr/>
        </p:nvSpPr>
        <p:spPr>
          <a:xfrm>
            <a:off x="165831" y="122237"/>
            <a:ext cx="91440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r>
              <a:rPr lang="en-AU" b="1" dirty="0">
                <a:solidFill>
                  <a:srgbClr val="FF0000"/>
                </a:solidFill>
              </a:rPr>
              <a:t> Research consists of 			  </a:t>
            </a:r>
            <a:r>
              <a:rPr lang="en-AU" sz="1400" b="1" dirty="0">
                <a:solidFill>
                  <a:srgbClr val="FF0000"/>
                </a:solidFill>
              </a:rPr>
              <a:t>... </a:t>
            </a:r>
            <a:r>
              <a:rPr lang="en-AU" sz="2000" b="1" dirty="0">
                <a:solidFill>
                  <a:srgbClr val="FF0000"/>
                </a:solidFill>
              </a:rPr>
              <a:t>contd.</a:t>
            </a:r>
          </a:p>
        </p:txBody>
      </p:sp>
    </p:spTree>
    <p:extLst>
      <p:ext uri="{BB962C8B-B14F-4D97-AF65-F5344CB8AC3E}">
        <p14:creationId xmlns:p14="http://schemas.microsoft.com/office/powerpoint/2010/main" val="27672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452CB-8D84-4731-B596-BFB150710305}"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Title 1"/>
          <p:cNvSpPr>
            <a:spLocks noGrp="1"/>
          </p:cNvSpPr>
          <p:nvPr>
            <p:ph type="ctrTitle"/>
          </p:nvPr>
        </p:nvSpPr>
        <p:spPr>
          <a:xfrm>
            <a:off x="174298" y="72776"/>
            <a:ext cx="7496502" cy="914400"/>
          </a:xfrm>
        </p:spPr>
        <p:txBody>
          <a:bodyPr>
            <a:normAutofit/>
          </a:bodyPr>
          <a:lstStyle/>
          <a:p>
            <a:pPr algn="l"/>
            <a:r>
              <a:rPr lang="en-AU" b="1" dirty="0">
                <a:latin typeface="+mn-lt"/>
              </a:rPr>
              <a:t>Common Mistakes in Research</a:t>
            </a:r>
          </a:p>
        </p:txBody>
      </p:sp>
      <p:sp>
        <p:nvSpPr>
          <p:cNvPr id="9" name="Subtitle 2"/>
          <p:cNvSpPr>
            <a:spLocks noGrp="1"/>
          </p:cNvSpPr>
          <p:nvPr>
            <p:ph type="subTitle" idx="4294967295"/>
          </p:nvPr>
        </p:nvSpPr>
        <p:spPr>
          <a:xfrm>
            <a:off x="457200" y="1905000"/>
            <a:ext cx="8305800" cy="4891792"/>
          </a:xfrm>
        </p:spPr>
        <p:txBody>
          <a:bodyPr>
            <a:noAutofit/>
          </a:bodyPr>
          <a:lstStyle/>
          <a:p>
            <a:pPr algn="just">
              <a:spcBef>
                <a:spcPts val="1800"/>
              </a:spcBef>
            </a:pPr>
            <a:r>
              <a:rPr lang="en-AU" sz="3200" b="1" dirty="0">
                <a:solidFill>
                  <a:srgbClr val="FF0000"/>
                </a:solidFill>
              </a:rPr>
              <a:t>Failure to -</a:t>
            </a:r>
          </a:p>
          <a:p>
            <a:pPr marL="800100" lvl="1" indent="-342900" algn="just">
              <a:spcAft>
                <a:spcPts val="600"/>
              </a:spcAft>
              <a:buFont typeface="Wingdings" pitchFamily="2" charset="2"/>
              <a:buChar char="Ø"/>
            </a:pPr>
            <a:r>
              <a:rPr lang="en-AU" dirty="0">
                <a:solidFill>
                  <a:schemeClr val="bg1"/>
                </a:solidFill>
              </a:rPr>
              <a:t> </a:t>
            </a:r>
            <a:r>
              <a:rPr lang="en-AU" dirty="0">
                <a:solidFill>
                  <a:schemeClr val="tx1"/>
                </a:solidFill>
              </a:rPr>
              <a:t>Establish the reason for the research </a:t>
            </a:r>
          </a:p>
          <a:p>
            <a:pPr marL="800100" lvl="1" indent="-342900" algn="just">
              <a:spcAft>
                <a:spcPts val="600"/>
              </a:spcAft>
              <a:buFont typeface="Wingdings" pitchFamily="2" charset="2"/>
              <a:buChar char="Ø"/>
            </a:pPr>
            <a:r>
              <a:rPr lang="en-AU" dirty="0">
                <a:solidFill>
                  <a:schemeClr val="bg2">
                    <a:lumMod val="50000"/>
                  </a:schemeClr>
                </a:solidFill>
              </a:rPr>
              <a:t>Provide clear &amp; concise objectives </a:t>
            </a:r>
          </a:p>
          <a:p>
            <a:pPr marL="800100" lvl="1" indent="-342900" algn="just">
              <a:spcAft>
                <a:spcPts val="600"/>
              </a:spcAft>
              <a:buFont typeface="Wingdings" pitchFamily="2" charset="2"/>
              <a:buChar char="Ø"/>
            </a:pPr>
            <a:r>
              <a:rPr lang="en-AU" dirty="0">
                <a:solidFill>
                  <a:schemeClr val="tx1"/>
                </a:solidFill>
              </a:rPr>
              <a:t>Provide complete reference to prior research on the subject and methods </a:t>
            </a:r>
          </a:p>
          <a:p>
            <a:pPr marL="800100" lvl="1" indent="-342900" algn="just">
              <a:spcAft>
                <a:spcPts val="600"/>
              </a:spcAft>
              <a:buFont typeface="Wingdings" pitchFamily="2" charset="2"/>
              <a:buChar char="Ø"/>
            </a:pPr>
            <a:r>
              <a:rPr lang="en-AU" dirty="0">
                <a:solidFill>
                  <a:schemeClr val="bg2">
                    <a:lumMod val="50000"/>
                  </a:schemeClr>
                </a:solidFill>
              </a:rPr>
              <a:t>Lack of understanding for the conceptual and theoretical basis</a:t>
            </a:r>
          </a:p>
          <a:p>
            <a:pPr marL="800100" lvl="1" indent="-342900" algn="just">
              <a:spcAft>
                <a:spcPts val="600"/>
              </a:spcAft>
              <a:buFont typeface="Wingdings" pitchFamily="2" charset="2"/>
              <a:buChar char="Ø"/>
            </a:pPr>
            <a:r>
              <a:rPr lang="en-AU" dirty="0">
                <a:solidFill>
                  <a:schemeClr val="tx1"/>
                </a:solidFill>
              </a:rPr>
              <a:t>Selection of analytical structural model for mere empirical convenience (or familiarity) </a:t>
            </a:r>
          </a:p>
          <a:p>
            <a:pPr marL="800100" lvl="1" indent="-342900" algn="just">
              <a:spcAft>
                <a:spcPts val="600"/>
              </a:spcAft>
              <a:buFont typeface="Wingdings" pitchFamily="2" charset="2"/>
              <a:buChar char="Ø"/>
            </a:pPr>
            <a:r>
              <a:rPr lang="en-AU" dirty="0">
                <a:solidFill>
                  <a:schemeClr val="bg2">
                    <a:lumMod val="50000"/>
                  </a:schemeClr>
                </a:solidFill>
              </a:rPr>
              <a:t>Presenting conclusions that are merely restatements of analytical findings</a:t>
            </a:r>
          </a:p>
          <a:p>
            <a:pPr marL="800100" lvl="1" indent="-342900" algn="just">
              <a:spcAft>
                <a:spcPts val="600"/>
              </a:spcAft>
              <a:buFont typeface="Wingdings" pitchFamily="2" charset="2"/>
              <a:buChar char="Ø"/>
            </a:pPr>
            <a:r>
              <a:rPr lang="en-AU" dirty="0">
                <a:solidFill>
                  <a:schemeClr val="bg2">
                    <a:lumMod val="50000"/>
                  </a:schemeClr>
                </a:solidFill>
                <a:highlight>
                  <a:srgbClr val="FFFF00"/>
                </a:highlight>
              </a:rPr>
              <a:t>SEC</a:t>
            </a:r>
            <a:r>
              <a:rPr lang="en-AU">
                <a:solidFill>
                  <a:schemeClr val="bg2">
                    <a:lumMod val="50000"/>
                  </a:schemeClr>
                </a:solidFill>
                <a:highlight>
                  <a:srgbClr val="FFFF00"/>
                </a:highlight>
              </a:rPr>
              <a:t>: J</a:t>
            </a:r>
            <a:endParaRPr lang="en-AU" dirty="0">
              <a:solidFill>
                <a:schemeClr val="bg2">
                  <a:lumMod val="50000"/>
                </a:schemeClr>
              </a:solidFill>
              <a:highlight>
                <a:srgbClr val="FFFF00"/>
              </a:highlight>
            </a:endParaRPr>
          </a:p>
        </p:txBody>
      </p:sp>
    </p:spTree>
    <p:extLst>
      <p:ext uri="{BB962C8B-B14F-4D97-AF65-F5344CB8AC3E}">
        <p14:creationId xmlns:p14="http://schemas.microsoft.com/office/powerpoint/2010/main" val="166809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029200" y="6498240"/>
            <a:ext cx="630621" cy="359760"/>
          </a:xfrm>
        </p:spPr>
        <p:txBody>
          <a:bodyPr/>
          <a:lstStyle/>
          <a:p>
            <a:fld id="{B6F15528-21DE-4FAA-801E-634DDDAF4B2B}" type="slidenum">
              <a:rPr lang="en-US" smtClean="0"/>
              <a:pPr/>
              <a:t>15</a:t>
            </a:fld>
            <a:endParaRPr lang="en-US" dirty="0"/>
          </a:p>
        </p:txBody>
      </p:sp>
      <p:sp>
        <p:nvSpPr>
          <p:cNvPr id="8" name="Title 1"/>
          <p:cNvSpPr>
            <a:spLocks noGrp="1"/>
          </p:cNvSpPr>
          <p:nvPr>
            <p:ph type="ctrTitle"/>
          </p:nvPr>
        </p:nvSpPr>
        <p:spPr>
          <a:xfrm>
            <a:off x="150708" y="83059"/>
            <a:ext cx="7307579" cy="914400"/>
          </a:xfrm>
        </p:spPr>
        <p:txBody>
          <a:bodyPr>
            <a:normAutofit/>
          </a:bodyPr>
          <a:lstStyle/>
          <a:p>
            <a:pPr algn="l"/>
            <a:r>
              <a:rPr lang="en-AU" sz="3200" b="1" dirty="0"/>
              <a:t>Types of Research</a:t>
            </a:r>
            <a:endParaRPr lang="en-AU" sz="1400" b="1" dirty="0"/>
          </a:p>
        </p:txBody>
      </p:sp>
      <p:grpSp>
        <p:nvGrpSpPr>
          <p:cNvPr id="84" name="Group 83"/>
          <p:cNvGrpSpPr/>
          <p:nvPr/>
        </p:nvGrpSpPr>
        <p:grpSpPr>
          <a:xfrm>
            <a:off x="198120" y="457201"/>
            <a:ext cx="8747760" cy="6400800"/>
            <a:chOff x="91440" y="1066800"/>
            <a:chExt cx="8747760" cy="5523131"/>
          </a:xfrm>
        </p:grpSpPr>
        <p:sp>
          <p:nvSpPr>
            <p:cNvPr id="5" name="TextBox 4"/>
            <p:cNvSpPr txBox="1"/>
            <p:nvPr/>
          </p:nvSpPr>
          <p:spPr>
            <a:xfrm>
              <a:off x="3733800" y="1066800"/>
              <a:ext cx="1752600" cy="369332"/>
            </a:xfrm>
            <a:prstGeom prst="rect">
              <a:avLst/>
            </a:prstGeom>
            <a:solidFill>
              <a:schemeClr val="accent3">
                <a:lumMod val="60000"/>
                <a:lumOff val="40000"/>
              </a:schemeClr>
            </a:solidFill>
            <a:ln w="28575">
              <a:solidFill>
                <a:srgbClr val="00B050">
                  <a:alpha val="90000"/>
                </a:srgbClr>
              </a:solidFill>
            </a:ln>
          </p:spPr>
          <p:txBody>
            <a:bodyPr wrap="square" rtlCol="0">
              <a:spAutoFit/>
            </a:bodyPr>
            <a:lstStyle/>
            <a:p>
              <a:pPr algn="ctr"/>
              <a:r>
                <a:rPr lang="en-AU" b="1" dirty="0">
                  <a:solidFill>
                    <a:schemeClr val="accent2">
                      <a:lumMod val="50000"/>
                    </a:schemeClr>
                  </a:solidFill>
                </a:rPr>
                <a:t>Research Types</a:t>
              </a:r>
            </a:p>
          </p:txBody>
        </p:sp>
        <p:sp>
          <p:nvSpPr>
            <p:cNvPr id="6" name="TextBox 5"/>
            <p:cNvSpPr txBox="1"/>
            <p:nvPr/>
          </p:nvSpPr>
          <p:spPr>
            <a:xfrm>
              <a:off x="4373880" y="2450068"/>
              <a:ext cx="16764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Enquiry Mode</a:t>
              </a:r>
            </a:p>
          </p:txBody>
        </p:sp>
        <p:sp>
          <p:nvSpPr>
            <p:cNvPr id="7" name="TextBox 6"/>
            <p:cNvSpPr txBox="1"/>
            <p:nvPr/>
          </p:nvSpPr>
          <p:spPr>
            <a:xfrm>
              <a:off x="6614160" y="2438400"/>
              <a:ext cx="1752600" cy="369332"/>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Manipulation </a:t>
              </a:r>
            </a:p>
          </p:txBody>
        </p:sp>
        <p:sp>
          <p:nvSpPr>
            <p:cNvPr id="10" name="TextBox 9"/>
            <p:cNvSpPr txBox="1"/>
            <p:nvPr/>
          </p:nvSpPr>
          <p:spPr>
            <a:xfrm>
              <a:off x="2499360" y="2438400"/>
              <a:ext cx="13716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Objectives</a:t>
              </a:r>
            </a:p>
          </p:txBody>
        </p:sp>
        <p:sp>
          <p:nvSpPr>
            <p:cNvPr id="11" name="TextBox 10"/>
            <p:cNvSpPr txBox="1"/>
            <p:nvPr/>
          </p:nvSpPr>
          <p:spPr>
            <a:xfrm>
              <a:off x="609600" y="2438400"/>
              <a:ext cx="1447800" cy="381000"/>
            </a:xfrm>
            <a:prstGeom prst="rect">
              <a:avLst/>
            </a:prstGeom>
            <a:solidFill>
              <a:schemeClr val="accent3">
                <a:lumMod val="40000"/>
                <a:lumOff val="60000"/>
              </a:schemeClr>
            </a:solidFill>
            <a:ln w="28575">
              <a:solidFill>
                <a:schemeClr val="accent1"/>
              </a:solidFill>
            </a:ln>
          </p:spPr>
          <p:txBody>
            <a:bodyPr wrap="square" rtlCol="0">
              <a:spAutoFit/>
            </a:bodyPr>
            <a:lstStyle/>
            <a:p>
              <a:pPr algn="ctr"/>
              <a:r>
                <a:rPr lang="en-AU" b="1" dirty="0"/>
                <a:t>Application</a:t>
              </a:r>
            </a:p>
          </p:txBody>
        </p:sp>
        <p:cxnSp>
          <p:nvCxnSpPr>
            <p:cNvPr id="13" name="Straight Connector 12"/>
            <p:cNvCxnSpPr/>
            <p:nvPr/>
          </p:nvCxnSpPr>
          <p:spPr>
            <a:xfrm>
              <a:off x="4572000" y="1447800"/>
              <a:ext cx="0" cy="381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954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95400" y="2057400"/>
              <a:ext cx="6172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21208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00400" y="2057400"/>
              <a:ext cx="0" cy="3657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67600" y="20574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76600" y="1718846"/>
              <a:ext cx="2590800" cy="338554"/>
            </a:xfrm>
            <a:prstGeom prst="rect">
              <a:avLst/>
            </a:prstGeom>
            <a:noFill/>
            <a:ln w="28575">
              <a:noFill/>
            </a:ln>
          </p:spPr>
          <p:txBody>
            <a:bodyPr wrap="square" rtlCol="0">
              <a:spAutoFit/>
            </a:bodyPr>
            <a:lstStyle/>
            <a:p>
              <a:pPr algn="ctr"/>
              <a:r>
                <a:rPr lang="en-AU" sz="1600" b="1" dirty="0">
                  <a:solidFill>
                    <a:srgbClr val="FF0000"/>
                  </a:solidFill>
                </a:rPr>
                <a:t>Perspective</a:t>
              </a:r>
            </a:p>
          </p:txBody>
        </p:sp>
        <p:sp>
          <p:nvSpPr>
            <p:cNvPr id="25" name="TextBox 24"/>
            <p:cNvSpPr txBox="1"/>
            <p:nvPr/>
          </p:nvSpPr>
          <p:spPr>
            <a:xfrm>
              <a:off x="152400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Applied Research</a:t>
              </a:r>
            </a:p>
          </p:txBody>
        </p:sp>
        <p:sp>
          <p:nvSpPr>
            <p:cNvPr id="26" name="TextBox 25"/>
            <p:cNvSpPr txBox="1"/>
            <p:nvPr/>
          </p:nvSpPr>
          <p:spPr>
            <a:xfrm>
              <a:off x="243840" y="3733800"/>
              <a:ext cx="1066800" cy="646331"/>
            </a:xfrm>
            <a:prstGeom prst="rect">
              <a:avLst/>
            </a:prstGeom>
            <a:solidFill>
              <a:srgbClr val="D89B88"/>
            </a:solidFill>
            <a:ln w="28575">
              <a:solidFill>
                <a:schemeClr val="accent1"/>
              </a:solidFill>
            </a:ln>
          </p:spPr>
          <p:txBody>
            <a:bodyPr wrap="square" rtlCol="0">
              <a:spAutoFit/>
            </a:bodyPr>
            <a:lstStyle/>
            <a:p>
              <a:pPr algn="ctr"/>
              <a:r>
                <a:rPr lang="en-AU" b="1" dirty="0"/>
                <a:t>Basic Research</a:t>
              </a:r>
            </a:p>
          </p:txBody>
        </p:sp>
        <p:cxnSp>
          <p:nvCxnSpPr>
            <p:cNvPr id="27" name="Straight Arrow Connector 26"/>
            <p:cNvCxnSpPr/>
            <p:nvPr/>
          </p:nvCxnSpPr>
          <p:spPr>
            <a:xfrm>
              <a:off x="73152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42160" y="33528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44440" y="5943600"/>
              <a:ext cx="1371600" cy="646331"/>
            </a:xfrm>
            <a:prstGeom prst="rect">
              <a:avLst/>
            </a:prstGeom>
            <a:solidFill>
              <a:srgbClr val="92D050"/>
            </a:solidFill>
            <a:ln w="28575">
              <a:solidFill>
                <a:schemeClr val="accent1"/>
              </a:solidFill>
            </a:ln>
          </p:spPr>
          <p:txBody>
            <a:bodyPr wrap="square" rtlCol="0">
              <a:spAutoFit/>
            </a:bodyPr>
            <a:lstStyle/>
            <a:p>
              <a:pPr algn="ctr"/>
              <a:r>
                <a:rPr lang="en-AU" b="1" dirty="0"/>
                <a:t>Explanatory Research</a:t>
              </a:r>
            </a:p>
          </p:txBody>
        </p:sp>
        <p:sp>
          <p:nvSpPr>
            <p:cNvPr id="30" name="TextBox 29"/>
            <p:cNvSpPr txBox="1"/>
            <p:nvPr/>
          </p:nvSpPr>
          <p:spPr>
            <a:xfrm>
              <a:off x="32918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Correlational Research</a:t>
              </a:r>
            </a:p>
          </p:txBody>
        </p:sp>
        <p:cxnSp>
          <p:nvCxnSpPr>
            <p:cNvPr id="31" name="Straight Arrow Connector 30"/>
            <p:cNvCxnSpPr/>
            <p:nvPr/>
          </p:nvCxnSpPr>
          <p:spPr>
            <a:xfrm>
              <a:off x="39776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730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102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Qualitative Research</a:t>
              </a:r>
            </a:p>
          </p:txBody>
        </p:sp>
        <p:sp>
          <p:nvSpPr>
            <p:cNvPr id="34" name="TextBox 33"/>
            <p:cNvSpPr txBox="1"/>
            <p:nvPr/>
          </p:nvSpPr>
          <p:spPr>
            <a:xfrm>
              <a:off x="3657600" y="3657600"/>
              <a:ext cx="1447800" cy="646331"/>
            </a:xfrm>
            <a:prstGeom prst="rect">
              <a:avLst/>
            </a:prstGeom>
            <a:solidFill>
              <a:srgbClr val="D89B88"/>
            </a:solidFill>
            <a:ln w="28575">
              <a:solidFill>
                <a:schemeClr val="accent1"/>
              </a:solidFill>
            </a:ln>
          </p:spPr>
          <p:txBody>
            <a:bodyPr wrap="square" rtlCol="0">
              <a:spAutoFit/>
            </a:bodyPr>
            <a:lstStyle/>
            <a:p>
              <a:pPr algn="ctr"/>
              <a:r>
                <a:rPr lang="en-AU" b="1" dirty="0"/>
                <a:t>Quantitative Research</a:t>
              </a:r>
            </a:p>
          </p:txBody>
        </p:sp>
        <p:cxnSp>
          <p:nvCxnSpPr>
            <p:cNvPr id="35" name="Straight Arrow Connector 34"/>
            <p:cNvCxnSpPr/>
            <p:nvPr/>
          </p:nvCxnSpPr>
          <p:spPr>
            <a:xfrm>
              <a:off x="43434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96000" y="327660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26215" y="4842748"/>
              <a:ext cx="1312985" cy="923330"/>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Non-obtrusive Research</a:t>
              </a:r>
            </a:p>
          </p:txBody>
        </p:sp>
        <p:sp>
          <p:nvSpPr>
            <p:cNvPr id="38" name="TextBox 37"/>
            <p:cNvSpPr txBox="1"/>
            <p:nvPr/>
          </p:nvSpPr>
          <p:spPr>
            <a:xfrm>
              <a:off x="5836920" y="4842748"/>
              <a:ext cx="1447800" cy="646331"/>
            </a:xfrm>
            <a:prstGeom prst="rect">
              <a:avLst/>
            </a:prstGeom>
            <a:solidFill>
              <a:schemeClr val="tx2">
                <a:lumMod val="40000"/>
                <a:lumOff val="60000"/>
              </a:schemeClr>
            </a:solidFill>
            <a:ln w="28575">
              <a:solidFill>
                <a:schemeClr val="accent1"/>
              </a:solidFill>
            </a:ln>
          </p:spPr>
          <p:txBody>
            <a:bodyPr wrap="square" rtlCol="0">
              <a:spAutoFit/>
            </a:bodyPr>
            <a:lstStyle/>
            <a:p>
              <a:pPr algn="ctr"/>
              <a:r>
                <a:rPr lang="en-AU" b="1" dirty="0"/>
                <a:t>Obtrusive Research</a:t>
              </a:r>
            </a:p>
          </p:txBody>
        </p:sp>
        <p:cxnSp>
          <p:nvCxnSpPr>
            <p:cNvPr id="39" name="Straight Arrow Connector 38"/>
            <p:cNvCxnSpPr/>
            <p:nvPr/>
          </p:nvCxnSpPr>
          <p:spPr>
            <a:xfrm>
              <a:off x="64922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244840" y="4446508"/>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13560" y="5943600"/>
              <a:ext cx="1371600" cy="646331"/>
            </a:xfrm>
            <a:prstGeom prst="rect">
              <a:avLst/>
            </a:prstGeom>
            <a:solidFill>
              <a:srgbClr val="92D050"/>
            </a:solidFill>
            <a:ln w="28575">
              <a:solidFill>
                <a:srgbClr val="00B050"/>
              </a:solidFill>
            </a:ln>
          </p:spPr>
          <p:txBody>
            <a:bodyPr wrap="square" rtlCol="0">
              <a:spAutoFit/>
            </a:bodyPr>
            <a:lstStyle/>
            <a:p>
              <a:pPr algn="ctr"/>
              <a:r>
                <a:rPr lang="en-AU" b="1" dirty="0"/>
                <a:t>Exploratory Research</a:t>
              </a:r>
            </a:p>
          </p:txBody>
        </p:sp>
        <p:sp>
          <p:nvSpPr>
            <p:cNvPr id="42" name="TextBox 41"/>
            <p:cNvSpPr txBox="1"/>
            <p:nvPr/>
          </p:nvSpPr>
          <p:spPr>
            <a:xfrm>
              <a:off x="91440" y="5943600"/>
              <a:ext cx="1447800" cy="646331"/>
            </a:xfrm>
            <a:prstGeom prst="rect">
              <a:avLst/>
            </a:prstGeom>
            <a:solidFill>
              <a:srgbClr val="92D050"/>
            </a:solidFill>
            <a:ln w="28575">
              <a:solidFill>
                <a:srgbClr val="00B050"/>
              </a:solidFill>
            </a:ln>
          </p:spPr>
          <p:txBody>
            <a:bodyPr wrap="square" rtlCol="0">
              <a:spAutoFit/>
            </a:bodyPr>
            <a:lstStyle/>
            <a:p>
              <a:pPr algn="ctr"/>
              <a:r>
                <a:rPr lang="en-AU" b="1" dirty="0"/>
                <a:t>Descriptive Research</a:t>
              </a:r>
            </a:p>
          </p:txBody>
        </p:sp>
        <p:cxnSp>
          <p:nvCxnSpPr>
            <p:cNvPr id="43" name="Straight Arrow Connector 42"/>
            <p:cNvCxnSpPr/>
            <p:nvPr/>
          </p:nvCxnSpPr>
          <p:spPr>
            <a:xfrm>
              <a:off x="7772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29840" y="5562600"/>
              <a:ext cx="0" cy="3810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492240" y="4431268"/>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452360" y="2822972"/>
              <a:ext cx="22860" cy="16118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77240" y="5562600"/>
              <a:ext cx="4953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200400" y="2819400"/>
              <a:ext cx="0" cy="2743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343400" y="3276600"/>
              <a:ext cx="1752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731520" y="3352800"/>
              <a:ext cx="1295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356360" y="2819400"/>
              <a:ext cx="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212080" y="2849880"/>
              <a:ext cx="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52400" y="152400"/>
            <a:ext cx="8610600" cy="914400"/>
          </a:xfrm>
        </p:spPr>
        <p:txBody>
          <a:bodyPr>
            <a:normAutofit/>
          </a:bodyPr>
          <a:lstStyle/>
          <a:p>
            <a:r>
              <a:rPr lang="en-AU" b="1" dirty="0"/>
              <a:t>Types of Research </a:t>
            </a:r>
            <a:r>
              <a:rPr lang="en-AU" sz="2000" b="1" dirty="0"/>
              <a:t>               	  ... contd.</a:t>
            </a:r>
          </a:p>
        </p:txBody>
      </p:sp>
      <p:sp>
        <p:nvSpPr>
          <p:cNvPr id="9" name="Subtitle 2"/>
          <p:cNvSpPr>
            <a:spLocks noGrp="1"/>
          </p:cNvSpPr>
          <p:nvPr>
            <p:ph type="subTitle" idx="4294967295"/>
          </p:nvPr>
        </p:nvSpPr>
        <p:spPr>
          <a:xfrm>
            <a:off x="304800" y="1524000"/>
            <a:ext cx="8305800" cy="4953000"/>
          </a:xfrm>
        </p:spPr>
        <p:txBody>
          <a:bodyPr>
            <a:noAutofit/>
          </a:bodyPr>
          <a:lstStyle/>
          <a:p>
            <a:pPr algn="l"/>
            <a:r>
              <a:rPr lang="en-AU" sz="2800" b="1" i="1" u="sng" dirty="0">
                <a:solidFill>
                  <a:srgbClr val="FF0000"/>
                </a:solidFill>
              </a:rPr>
              <a:t>Basic vs. Applied Research : </a:t>
            </a:r>
          </a:p>
          <a:p>
            <a:pPr algn="l"/>
            <a:endParaRPr lang="en-AU" sz="1800" b="1" i="1" u="sng" dirty="0">
              <a:solidFill>
                <a:srgbClr val="00B0F0"/>
              </a:solidFill>
            </a:endParaRPr>
          </a:p>
          <a:p>
            <a:pPr marL="457200" indent="-457200" algn="just">
              <a:buFont typeface="Wingdings" panose="05000000000000000000" pitchFamily="2" charset="2"/>
              <a:buChar char="q"/>
            </a:pPr>
            <a:r>
              <a:rPr lang="en-AU" sz="2800" b="1" dirty="0">
                <a:solidFill>
                  <a:schemeClr val="tx1"/>
                </a:solidFill>
              </a:rPr>
              <a:t> </a:t>
            </a:r>
            <a:r>
              <a:rPr lang="en-AU" sz="2400" dirty="0">
                <a:solidFill>
                  <a:schemeClr val="tx1"/>
                </a:solidFill>
              </a:rPr>
              <a:t>Basic or pure or fundamental research involves </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Developing and testing theories and hypotheses that are intellectually challenging to the researcher but may or </a:t>
            </a:r>
            <a:r>
              <a:rPr lang="en-AU" sz="2000" u="sng" dirty="0">
                <a:solidFill>
                  <a:schemeClr val="bg2">
                    <a:lumMod val="50000"/>
                  </a:schemeClr>
                </a:solidFill>
              </a:rPr>
              <a:t>may not have practical application at present</a:t>
            </a:r>
          </a:p>
          <a:p>
            <a:pPr marL="800100" lvl="1" indent="-342900" algn="just">
              <a:spcBef>
                <a:spcPts val="2400"/>
              </a:spcBef>
              <a:buFont typeface="Wingdings" panose="05000000000000000000" pitchFamily="2" charset="2"/>
              <a:buChar char="Ø"/>
            </a:pPr>
            <a:r>
              <a:rPr lang="en-AU" sz="2000" dirty="0">
                <a:solidFill>
                  <a:schemeClr val="bg2">
                    <a:lumMod val="50000"/>
                  </a:schemeClr>
                </a:solidFill>
              </a:rPr>
              <a:t>Development, examination, verification and refinement of research methods, procedures, techniques and tools that form the body of research methodology. </a:t>
            </a:r>
          </a:p>
          <a:p>
            <a:pPr marL="342900" indent="-342900" algn="just">
              <a:spcBef>
                <a:spcPts val="2400"/>
              </a:spcBef>
              <a:buFont typeface="Wingdings" panose="05000000000000000000" pitchFamily="2" charset="2"/>
              <a:buChar char="q"/>
            </a:pPr>
            <a:r>
              <a:rPr lang="en-AU" sz="2000" dirty="0">
                <a:solidFill>
                  <a:schemeClr val="tx1"/>
                </a:solidFill>
              </a:rPr>
              <a:t> </a:t>
            </a:r>
            <a:r>
              <a:rPr lang="en-AU" sz="2000" b="1" dirty="0">
                <a:solidFill>
                  <a:schemeClr val="tx1"/>
                </a:solidFill>
              </a:rPr>
              <a:t>e.g</a:t>
            </a:r>
            <a:r>
              <a:rPr lang="en-AU" sz="2000" dirty="0">
                <a:solidFill>
                  <a:schemeClr val="tx1"/>
                </a:solidFill>
              </a:rPr>
              <a:t>. : developing a sampling technique that can be applied to a particular situation. </a:t>
            </a:r>
          </a:p>
        </p:txBody>
      </p:sp>
    </p:spTree>
    <p:extLst>
      <p:ext uri="{BB962C8B-B14F-4D97-AF65-F5344CB8AC3E}">
        <p14:creationId xmlns:p14="http://schemas.microsoft.com/office/powerpoint/2010/main" val="236277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7A04-74D8-4E01-BD54-4504D65B4DBC}"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Subtitle 2"/>
          <p:cNvSpPr>
            <a:spLocks noGrp="1"/>
          </p:cNvSpPr>
          <p:nvPr>
            <p:ph type="subTitle" idx="4294967295"/>
          </p:nvPr>
        </p:nvSpPr>
        <p:spPr>
          <a:xfrm>
            <a:off x="381000" y="1447800"/>
            <a:ext cx="8305800" cy="4704416"/>
          </a:xfrm>
        </p:spPr>
        <p:txBody>
          <a:bodyPr>
            <a:noAutofit/>
          </a:bodyPr>
          <a:lstStyle/>
          <a:p>
            <a:pPr algn="just"/>
            <a:r>
              <a:rPr lang="en-AU" sz="2800" b="1" dirty="0">
                <a:solidFill>
                  <a:srgbClr val="FF0000"/>
                </a:solidFill>
              </a:rPr>
              <a:t>Basic </a:t>
            </a:r>
            <a:r>
              <a:rPr lang="en-AU" sz="2800" b="1" dirty="0">
                <a:solidFill>
                  <a:srgbClr val="00B0F0"/>
                </a:solidFill>
              </a:rPr>
              <a:t>vs. </a:t>
            </a:r>
            <a:r>
              <a:rPr lang="en-AU" sz="2800" b="1" dirty="0">
                <a:solidFill>
                  <a:srgbClr val="FF0000"/>
                </a:solidFill>
              </a:rPr>
              <a:t>Applied Research  </a:t>
            </a:r>
          </a:p>
          <a:p>
            <a:pPr algn="just"/>
            <a:endParaRPr lang="en-AU" sz="1400" b="1" dirty="0">
              <a:solidFill>
                <a:srgbClr val="FF33CC"/>
              </a:solidFill>
            </a:endParaRPr>
          </a:p>
          <a:p>
            <a:pPr algn="just">
              <a:buFont typeface="Arial" pitchFamily="34" charset="0"/>
              <a:buChar char="•"/>
            </a:pPr>
            <a:r>
              <a:rPr lang="en-AU" sz="2400" b="1" dirty="0">
                <a:solidFill>
                  <a:schemeClr val="tx1"/>
                </a:solidFill>
              </a:rPr>
              <a:t> </a:t>
            </a:r>
            <a:r>
              <a:rPr lang="en-AU" sz="2400" b="1" dirty="0">
                <a:solidFill>
                  <a:srgbClr val="00B0F0"/>
                </a:solidFill>
              </a:rPr>
              <a:t> </a:t>
            </a:r>
            <a:r>
              <a:rPr lang="en-AU" sz="2800" b="1" dirty="0">
                <a:solidFill>
                  <a:srgbClr val="00B0F0"/>
                </a:solidFill>
              </a:rPr>
              <a:t>Applied research involves</a:t>
            </a:r>
          </a:p>
          <a:p>
            <a:pPr marL="800100" lvl="1" indent="-342900" algn="just">
              <a:spcBef>
                <a:spcPts val="1800"/>
              </a:spcBef>
              <a:buFont typeface="Wingdings" panose="05000000000000000000" pitchFamily="2" charset="2"/>
              <a:buChar char="Ø"/>
            </a:pPr>
            <a:r>
              <a:rPr lang="en-AU" dirty="0">
                <a:solidFill>
                  <a:srgbClr val="CC00CC"/>
                </a:solidFill>
              </a:rPr>
              <a:t> </a:t>
            </a:r>
            <a:r>
              <a:rPr lang="en-AU" dirty="0">
                <a:solidFill>
                  <a:schemeClr val="bg2">
                    <a:lumMod val="50000"/>
                  </a:schemeClr>
                </a:solidFill>
              </a:rPr>
              <a:t>Collection of information about various aspects of a situation, issue, problem or phenomenon so that the information gathered can be used in other ways. </a:t>
            </a:r>
          </a:p>
          <a:p>
            <a:pPr marL="800100" lvl="1" indent="-342900" algn="just">
              <a:spcBef>
                <a:spcPts val="1800"/>
              </a:spcBef>
              <a:buFont typeface="Wingdings" panose="05000000000000000000" pitchFamily="2" charset="2"/>
              <a:buChar char="Ø"/>
            </a:pPr>
            <a:r>
              <a:rPr lang="en-AU" dirty="0">
                <a:solidFill>
                  <a:schemeClr val="tx1"/>
                </a:solidFill>
              </a:rPr>
              <a:t>The purpose of applied research is to solve an immediate practical problem</a:t>
            </a:r>
          </a:p>
          <a:p>
            <a:pPr marL="800100" lvl="1" indent="-342900" algn="just">
              <a:spcBef>
                <a:spcPts val="1800"/>
              </a:spcBef>
              <a:buFont typeface="Wingdings" panose="05000000000000000000" pitchFamily="2" charset="2"/>
              <a:buChar char="Ø"/>
            </a:pPr>
            <a:endParaRPr lang="en-AU" sz="2400" dirty="0">
              <a:solidFill>
                <a:srgbClr val="6600CC"/>
              </a:solidFill>
            </a:endParaRPr>
          </a:p>
          <a:p>
            <a:pPr algn="just"/>
            <a:endParaRPr lang="en-AU" sz="1400" b="1" dirty="0">
              <a:solidFill>
                <a:schemeClr val="tx1"/>
              </a:solidFill>
            </a:endParaRPr>
          </a:p>
        </p:txBody>
      </p:sp>
      <p:sp>
        <p:nvSpPr>
          <p:cNvPr id="7" name="Title 1">
            <a:extLst>
              <a:ext uri="{FF2B5EF4-FFF2-40B4-BE49-F238E27FC236}">
                <a16:creationId xmlns:a16="http://schemas.microsoft.com/office/drawing/2014/main" id="{6C51A393-E8CB-4A10-A875-A0CCC39B834A}"/>
              </a:ext>
            </a:extLst>
          </p:cNvPr>
          <p:cNvSpPr>
            <a:spLocks noGrp="1"/>
          </p:cNvSpPr>
          <p:nvPr>
            <p:ph type="ctrTitle"/>
          </p:nvPr>
        </p:nvSpPr>
        <p:spPr>
          <a:xfrm>
            <a:off x="317936"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6F85A-6A09-4B27-A6B9-8EB0C80CE4FF}"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
        <p:nvSpPr>
          <p:cNvPr id="9" name="Subtitle 2"/>
          <p:cNvSpPr>
            <a:spLocks noGrp="1"/>
          </p:cNvSpPr>
          <p:nvPr>
            <p:ph type="subTitle" idx="4294967295"/>
          </p:nvPr>
        </p:nvSpPr>
        <p:spPr>
          <a:xfrm>
            <a:off x="419100" y="1580216"/>
            <a:ext cx="8305800" cy="4856816"/>
          </a:xfrm>
        </p:spPr>
        <p:txBody>
          <a:bodyPr>
            <a:noAutofit/>
          </a:bodyPr>
          <a:lstStyle/>
          <a:p>
            <a:pPr algn="just"/>
            <a:r>
              <a:rPr lang="en-AU" sz="2800" b="1" dirty="0">
                <a:solidFill>
                  <a:srgbClr val="00B0F0"/>
                </a:solidFill>
              </a:rPr>
              <a:t>Obtrusive </a:t>
            </a:r>
            <a:r>
              <a:rPr lang="en-AU" sz="2800" b="1" dirty="0">
                <a:solidFill>
                  <a:schemeClr val="accent6">
                    <a:lumMod val="75000"/>
                  </a:schemeClr>
                </a:solidFill>
              </a:rPr>
              <a:t>vs</a:t>
            </a:r>
            <a:r>
              <a:rPr lang="en-AU" sz="2800" b="1" dirty="0">
                <a:solidFill>
                  <a:srgbClr val="00B0F0"/>
                </a:solidFill>
              </a:rPr>
              <a:t>. Non-obtrusive Research  </a:t>
            </a:r>
          </a:p>
          <a:p>
            <a:pPr algn="just"/>
            <a:endParaRPr lang="en-AU" sz="2000" b="1" dirty="0">
              <a:solidFill>
                <a:srgbClr val="00B0F0"/>
              </a:solidFill>
            </a:endParaRPr>
          </a:p>
          <a:p>
            <a:pPr marL="457200" indent="-457200" algn="just">
              <a:buFont typeface="Wingdings" panose="05000000000000000000" pitchFamily="2" charset="2"/>
              <a:buChar char="Ø"/>
            </a:pPr>
            <a:r>
              <a:rPr lang="en-AU" sz="2600" dirty="0">
                <a:solidFill>
                  <a:schemeClr val="bg2">
                    <a:lumMod val="50000"/>
                  </a:schemeClr>
                </a:solidFill>
              </a:rPr>
              <a:t>In</a:t>
            </a:r>
            <a:r>
              <a:rPr lang="en-AU" sz="2600" dirty="0">
                <a:solidFill>
                  <a:schemeClr val="accent6">
                    <a:lumMod val="75000"/>
                  </a:schemeClr>
                </a:solidFill>
              </a:rPr>
              <a:t> </a:t>
            </a:r>
            <a:r>
              <a:rPr lang="en-AU" sz="2600" b="1" dirty="0">
                <a:solidFill>
                  <a:srgbClr val="FF0066"/>
                </a:solidFill>
              </a:rPr>
              <a:t>obtrusive</a:t>
            </a:r>
            <a:r>
              <a:rPr lang="en-AU" sz="2600" b="1" dirty="0">
                <a:solidFill>
                  <a:schemeClr val="accent6">
                    <a:lumMod val="75000"/>
                  </a:schemeClr>
                </a:solidFill>
              </a:rPr>
              <a:t> research </a:t>
            </a:r>
            <a:r>
              <a:rPr lang="en-AU" sz="2600" dirty="0">
                <a:solidFill>
                  <a:schemeClr val="bg2">
                    <a:lumMod val="50000"/>
                  </a:schemeClr>
                </a:solidFill>
              </a:rPr>
              <a:t>researcher introduces conditions that influence participants and manipulates the environment. </a:t>
            </a:r>
          </a:p>
          <a:p>
            <a:pPr algn="just">
              <a:buFont typeface="Arial" pitchFamily="34" charset="0"/>
              <a:buChar char="•"/>
            </a:pPr>
            <a:endParaRPr lang="en-AU" sz="2600" dirty="0">
              <a:solidFill>
                <a:schemeClr val="accent6">
                  <a:lumMod val="75000"/>
                </a:schemeClr>
              </a:solidFill>
            </a:endParaRPr>
          </a:p>
          <a:p>
            <a:pPr marL="342900" indent="-342900" algn="just">
              <a:buClr>
                <a:srgbClr val="7030A0"/>
              </a:buClr>
              <a:buFont typeface="Wingdings" panose="05000000000000000000" pitchFamily="2" charset="2"/>
              <a:buChar char="Ø"/>
            </a:pPr>
            <a:r>
              <a:rPr lang="en-AU" sz="2600" b="1" dirty="0">
                <a:solidFill>
                  <a:schemeClr val="tx1"/>
                </a:solidFill>
              </a:rPr>
              <a:t> </a:t>
            </a:r>
            <a:r>
              <a:rPr lang="en-AU" sz="2600" dirty="0">
                <a:solidFill>
                  <a:schemeClr val="tx1"/>
                </a:solidFill>
              </a:rPr>
              <a:t>In </a:t>
            </a:r>
            <a:r>
              <a:rPr lang="en-AU" sz="2600" dirty="0">
                <a:solidFill>
                  <a:srgbClr val="FF0066"/>
                </a:solidFill>
              </a:rPr>
              <a:t>non-</a:t>
            </a:r>
            <a:r>
              <a:rPr lang="en-AU" sz="2600" b="1" dirty="0">
                <a:solidFill>
                  <a:srgbClr val="FF0066"/>
                </a:solidFill>
              </a:rPr>
              <a:t>obtrusive</a:t>
            </a:r>
            <a:r>
              <a:rPr lang="en-AU" sz="2600" b="1" dirty="0">
                <a:solidFill>
                  <a:srgbClr val="7030A0"/>
                </a:solidFill>
              </a:rPr>
              <a:t> research </a:t>
            </a:r>
            <a:r>
              <a:rPr lang="en-AU" sz="2600" dirty="0">
                <a:solidFill>
                  <a:schemeClr val="tx1"/>
                </a:solidFill>
              </a:rPr>
              <a:t>researcher avoids influencing subjects in any way and tries to be as inconspicuous as possible. </a:t>
            </a:r>
          </a:p>
          <a:p>
            <a:pPr algn="just"/>
            <a:endParaRPr lang="en-AU" sz="1600" b="1" dirty="0">
              <a:solidFill>
                <a:schemeClr val="tx1"/>
              </a:solidFill>
            </a:endParaRPr>
          </a:p>
        </p:txBody>
      </p:sp>
      <p:sp>
        <p:nvSpPr>
          <p:cNvPr id="7" name="Title 1">
            <a:extLst>
              <a:ext uri="{FF2B5EF4-FFF2-40B4-BE49-F238E27FC236}">
                <a16:creationId xmlns:a16="http://schemas.microsoft.com/office/drawing/2014/main" id="{B143A90A-37E5-4870-B2FF-656494E723EC}"/>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6748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ADFF-D664-4DCB-9850-CFB10B63F4ED}"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Subtitle 2"/>
          <p:cNvSpPr>
            <a:spLocks noGrp="1"/>
          </p:cNvSpPr>
          <p:nvPr>
            <p:ph type="subTitle" idx="4294967295"/>
          </p:nvPr>
        </p:nvSpPr>
        <p:spPr>
          <a:xfrm>
            <a:off x="292536" y="1565170"/>
            <a:ext cx="8305800" cy="4389120"/>
          </a:xfrm>
        </p:spPr>
        <p:txBody>
          <a:bodyPr>
            <a:noAutofit/>
          </a:bodyPr>
          <a:lstStyle/>
          <a:p>
            <a:pPr algn="l"/>
            <a:r>
              <a:rPr lang="en-AU" sz="2800" b="1" dirty="0">
                <a:solidFill>
                  <a:srgbClr val="FF0000"/>
                </a:solidFill>
              </a:rPr>
              <a:t>Quantitative vs. Qualitative Research  </a:t>
            </a:r>
          </a:p>
          <a:p>
            <a:pPr algn="l"/>
            <a:endParaRPr lang="en-AU" sz="1050" b="1" dirty="0">
              <a:solidFill>
                <a:schemeClr val="tx1"/>
              </a:solidFill>
            </a:endParaRPr>
          </a:p>
          <a:p>
            <a:pPr algn="just">
              <a:buFont typeface="Arial" pitchFamily="34" charset="0"/>
              <a:buChar char="•"/>
            </a:pPr>
            <a:r>
              <a:rPr lang="en-AU" sz="2800" b="1" dirty="0">
                <a:solidFill>
                  <a:schemeClr val="tx1"/>
                </a:solidFill>
              </a:rPr>
              <a:t> </a:t>
            </a:r>
            <a:r>
              <a:rPr lang="en-AU" sz="2800" b="1" dirty="0">
                <a:solidFill>
                  <a:schemeClr val="bg2">
                    <a:lumMod val="50000"/>
                  </a:schemeClr>
                </a:solidFill>
              </a:rPr>
              <a:t>Quantitative research</a:t>
            </a:r>
            <a:endParaRPr lang="en-AU" sz="2800" dirty="0">
              <a:solidFill>
                <a:schemeClr val="bg2">
                  <a:lumMod val="50000"/>
                </a:schemeClr>
              </a:solidFill>
            </a:endParaRPr>
          </a:p>
          <a:p>
            <a:pPr marL="800100" lvl="1" indent="-342900" algn="just">
              <a:buFont typeface="Wingdings" panose="05000000000000000000" pitchFamily="2" charset="2"/>
              <a:buChar char="Ø"/>
            </a:pPr>
            <a:r>
              <a:rPr lang="en-AU" sz="2600" dirty="0">
                <a:solidFill>
                  <a:srgbClr val="FFFF00"/>
                </a:solidFill>
              </a:rPr>
              <a:t> </a:t>
            </a:r>
            <a:r>
              <a:rPr lang="en-AU" sz="2600" dirty="0">
                <a:solidFill>
                  <a:schemeClr val="tx1"/>
                </a:solidFill>
              </a:rPr>
              <a:t>A </a:t>
            </a:r>
            <a:r>
              <a:rPr lang="en-AU" sz="2600" b="1" dirty="0">
                <a:solidFill>
                  <a:schemeClr val="tx1"/>
                </a:solidFill>
              </a:rPr>
              <a:t>structured approach</a:t>
            </a:r>
            <a:r>
              <a:rPr lang="en-AU" sz="2600" dirty="0">
                <a:solidFill>
                  <a:schemeClr val="tx1"/>
                </a:solidFill>
              </a:rPr>
              <a:t> of enquiry where everything that forms a research process (objectives, design, sample, etc.) is predetermined</a:t>
            </a:r>
          </a:p>
          <a:p>
            <a:pPr marL="1257300" lvl="2" indent="-342900" algn="just">
              <a:buFont typeface="Wingdings" panose="05000000000000000000" pitchFamily="2" charset="2"/>
              <a:buChar char="Ø"/>
            </a:pPr>
            <a:endParaRPr lang="en-AU" sz="2600" dirty="0">
              <a:solidFill>
                <a:srgbClr val="FFFF00"/>
              </a:solidFill>
            </a:endParaRPr>
          </a:p>
          <a:p>
            <a:pPr marL="800100" lvl="1" indent="-342900" algn="just">
              <a:buFont typeface="Wingdings" panose="05000000000000000000" pitchFamily="2" charset="2"/>
              <a:buChar char="Ø"/>
            </a:pPr>
            <a:r>
              <a:rPr lang="en-AU" sz="2600" dirty="0">
                <a:solidFill>
                  <a:srgbClr val="CC00CC"/>
                </a:solidFill>
              </a:rPr>
              <a:t> </a:t>
            </a:r>
            <a:r>
              <a:rPr lang="en-AU" sz="2600" dirty="0">
                <a:solidFill>
                  <a:schemeClr val="bg2">
                    <a:lumMod val="50000"/>
                  </a:schemeClr>
                </a:solidFill>
              </a:rPr>
              <a:t>More appropriate for determining the extent of a problem</a:t>
            </a:r>
          </a:p>
          <a:p>
            <a:pPr marL="1200150" lvl="2" indent="-285750" algn="just">
              <a:buFont typeface="Wingdings" panose="05000000000000000000" pitchFamily="2" charset="2"/>
              <a:buChar char="Ø"/>
            </a:pPr>
            <a:endParaRPr lang="en-AU" sz="2600" dirty="0">
              <a:solidFill>
                <a:schemeClr val="tx1"/>
              </a:solidFill>
            </a:endParaRPr>
          </a:p>
          <a:p>
            <a:pPr lvl="2" algn="just"/>
            <a:endParaRPr lang="en-AU" sz="2800" dirty="0">
              <a:solidFill>
                <a:schemeClr val="tx1"/>
              </a:solidFill>
            </a:endParaRPr>
          </a:p>
        </p:txBody>
      </p:sp>
      <p:sp>
        <p:nvSpPr>
          <p:cNvPr id="8" name="Title 1">
            <a:extLst>
              <a:ext uri="{FF2B5EF4-FFF2-40B4-BE49-F238E27FC236}">
                <a16:creationId xmlns:a16="http://schemas.microsoft.com/office/drawing/2014/main" id="{647F8871-3C9A-4DCE-AAB9-A1205E931A09}"/>
              </a:ext>
            </a:extLst>
          </p:cNvPr>
          <p:cNvSpPr>
            <a:spLocks noGrp="1"/>
          </p:cNvSpPr>
          <p:nvPr>
            <p:ph type="ctrTitle"/>
          </p:nvPr>
        </p:nvSpPr>
        <p:spPr>
          <a:xfrm>
            <a:off x="292536" y="134162"/>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normAutofit/>
          </a:bodyPr>
          <a:lstStyle/>
          <a:p>
            <a:r>
              <a:rPr lang="en-US" b="1" dirty="0"/>
              <a:t>Course Outlines</a:t>
            </a:r>
          </a:p>
        </p:txBody>
      </p:sp>
      <p:sp>
        <p:nvSpPr>
          <p:cNvPr id="4" name="Date Placeholder 3"/>
          <p:cNvSpPr>
            <a:spLocks noGrp="1"/>
          </p:cNvSpPr>
          <p:nvPr>
            <p:ph type="dt" sz="half" idx="10"/>
          </p:nvPr>
        </p:nvSpPr>
        <p:spPr/>
        <p:txBody>
          <a:bodyPr/>
          <a:lstStyle/>
          <a:p>
            <a:fld id="{822109D8-4F9F-416D-A530-C7042DE0A2AB}"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Content Placeholder 2">
            <a:extLst>
              <a:ext uri="{FF2B5EF4-FFF2-40B4-BE49-F238E27FC236}">
                <a16:creationId xmlns:a16="http://schemas.microsoft.com/office/drawing/2014/main" id="{51D931BD-2D69-4192-A30E-614583CE9644}"/>
              </a:ext>
            </a:extLst>
          </p:cNvPr>
          <p:cNvSpPr txBox="1">
            <a:spLocks/>
          </p:cNvSpPr>
          <p:nvPr/>
        </p:nvSpPr>
        <p:spPr>
          <a:xfrm>
            <a:off x="457200" y="1600200"/>
            <a:ext cx="8229600" cy="4525963"/>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2">
                    <a:lumMod val="60000"/>
                    <a:lumOff val="40000"/>
                  </a:schemeClr>
                </a:solidFill>
              </a:rPr>
              <a:t>What is/ Why do/ How to conduct Research</a:t>
            </a:r>
          </a:p>
          <a:p>
            <a:r>
              <a:rPr lang="en-US" dirty="0"/>
              <a:t>Problem identification and logical thinking (or hypothesis) </a:t>
            </a:r>
          </a:p>
          <a:p>
            <a:r>
              <a:rPr lang="en-US" dirty="0">
                <a:solidFill>
                  <a:srgbClr val="0070C0"/>
                </a:solidFill>
              </a:rPr>
              <a:t>Literature review </a:t>
            </a:r>
          </a:p>
          <a:p>
            <a:r>
              <a:rPr lang="en-US" dirty="0"/>
              <a:t>Research Proposal writing </a:t>
            </a:r>
          </a:p>
          <a:p>
            <a:r>
              <a:rPr lang="en-US" dirty="0">
                <a:solidFill>
                  <a:srgbClr val="0070C0"/>
                </a:solidFill>
              </a:rPr>
              <a:t>Research Ethics </a:t>
            </a:r>
          </a:p>
          <a:p>
            <a:r>
              <a:rPr lang="en-US" dirty="0"/>
              <a:t>Paper writing </a:t>
            </a:r>
          </a:p>
          <a:p>
            <a:r>
              <a:rPr lang="en-US" dirty="0">
                <a:solidFill>
                  <a:srgbClr val="0070C0"/>
                </a:solidFill>
              </a:rPr>
              <a:t>Report Writing </a:t>
            </a:r>
          </a:p>
          <a:p>
            <a:r>
              <a:rPr lang="en-US" dirty="0"/>
              <a:t>Tools: EndNote </a:t>
            </a:r>
          </a:p>
          <a:p>
            <a:r>
              <a:rPr lang="en-US" dirty="0">
                <a:solidFill>
                  <a:srgbClr val="0070C0"/>
                </a:solidFill>
              </a:rPr>
              <a:t>Making a Presentation </a:t>
            </a:r>
          </a:p>
          <a:p>
            <a:r>
              <a:rPr lang="en-US" dirty="0"/>
              <a:t>Oral Presentation</a:t>
            </a:r>
          </a:p>
        </p:txBody>
      </p:sp>
    </p:spTree>
    <p:extLst>
      <p:ext uri="{BB962C8B-B14F-4D97-AF65-F5344CB8AC3E}">
        <p14:creationId xmlns:p14="http://schemas.microsoft.com/office/powerpoint/2010/main" val="1788128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Subtitle 2"/>
          <p:cNvSpPr>
            <a:spLocks noGrp="1"/>
          </p:cNvSpPr>
          <p:nvPr>
            <p:ph type="subTitle" idx="4294967295"/>
          </p:nvPr>
        </p:nvSpPr>
        <p:spPr>
          <a:xfrm>
            <a:off x="266700" y="1588683"/>
            <a:ext cx="8305800" cy="4343400"/>
          </a:xfrm>
        </p:spPr>
        <p:txBody>
          <a:bodyPr>
            <a:noAutofit/>
          </a:bodyPr>
          <a:lstStyle/>
          <a:p>
            <a:pPr algn="just"/>
            <a:r>
              <a:rPr lang="en-AU" sz="2800" b="1" dirty="0">
                <a:solidFill>
                  <a:srgbClr val="FF0000"/>
                </a:solidFill>
              </a:rPr>
              <a:t>Quantitative vs. Qualitative Research  </a:t>
            </a:r>
          </a:p>
          <a:p>
            <a:pPr algn="just">
              <a:spcBef>
                <a:spcPts val="1800"/>
              </a:spcBef>
              <a:buFont typeface="Arial" pitchFamily="34" charset="0"/>
              <a:buChar char="•"/>
            </a:pPr>
            <a:r>
              <a:rPr lang="en-AU" sz="2800" b="1" dirty="0">
                <a:solidFill>
                  <a:srgbClr val="00B050"/>
                </a:solidFill>
              </a:rPr>
              <a:t> </a:t>
            </a:r>
            <a:r>
              <a:rPr lang="en-AU" sz="2800" b="1" dirty="0">
                <a:solidFill>
                  <a:schemeClr val="bg2">
                    <a:lumMod val="50000"/>
                  </a:schemeClr>
                </a:solidFill>
              </a:rPr>
              <a:t>Qualitative research</a:t>
            </a:r>
            <a:endParaRPr lang="en-AU" sz="2800" dirty="0">
              <a:solidFill>
                <a:schemeClr val="bg2">
                  <a:lumMod val="50000"/>
                </a:schemeClr>
              </a:solidFill>
            </a:endParaRPr>
          </a:p>
          <a:p>
            <a:pPr marL="800100" lvl="1" indent="-342900" algn="just">
              <a:buClr>
                <a:srgbClr val="6600CC"/>
              </a:buClr>
              <a:buFont typeface="Wingdings" panose="05000000000000000000" pitchFamily="2" charset="2"/>
              <a:buChar char="Ø"/>
            </a:pPr>
            <a:r>
              <a:rPr lang="en-AU" sz="2400" dirty="0">
                <a:solidFill>
                  <a:schemeClr val="tx1"/>
                </a:solidFill>
              </a:rPr>
              <a:t> An </a:t>
            </a:r>
            <a:r>
              <a:rPr lang="en-AU" sz="2400" b="1" dirty="0">
                <a:solidFill>
                  <a:schemeClr val="tx1"/>
                </a:solidFill>
              </a:rPr>
              <a:t>unstructured approach</a:t>
            </a:r>
            <a:r>
              <a:rPr lang="en-AU" sz="2400" dirty="0">
                <a:solidFill>
                  <a:schemeClr val="tx1"/>
                </a:solidFill>
              </a:rPr>
              <a:t> of enquiry that allows flexibility in all aspects of the research process</a:t>
            </a:r>
          </a:p>
          <a:p>
            <a:pPr marL="1257300" lvl="2" indent="-342900" algn="just">
              <a:buClr>
                <a:srgbClr val="6600CC"/>
              </a:buClr>
              <a:buFont typeface="Wingdings" panose="05000000000000000000" pitchFamily="2" charset="2"/>
              <a:buChar char="Ø"/>
            </a:pPr>
            <a:endParaRPr lang="en-AU" sz="2400" dirty="0">
              <a:solidFill>
                <a:schemeClr val="tx1"/>
              </a:solidFill>
            </a:endParaRPr>
          </a:p>
          <a:p>
            <a:pPr marL="800100" lvl="1" indent="-342900" algn="just">
              <a:buClr>
                <a:schemeClr val="accent6">
                  <a:lumMod val="75000"/>
                </a:schemeClr>
              </a:buClr>
              <a:buFont typeface="Wingdings" panose="05000000000000000000" pitchFamily="2" charset="2"/>
              <a:buChar char="Ø"/>
            </a:pPr>
            <a:r>
              <a:rPr lang="en-AU" sz="2400" dirty="0">
                <a:solidFill>
                  <a:schemeClr val="tx1"/>
                </a:solidFill>
              </a:rPr>
              <a:t> A more appropriate for determining the extent of a problem</a:t>
            </a:r>
          </a:p>
          <a:p>
            <a:pPr marL="342900" indent="-342900" algn="just">
              <a:buFont typeface="Wingdings" panose="05000000000000000000" pitchFamily="2" charset="2"/>
              <a:buChar char="Ø"/>
            </a:pPr>
            <a:endParaRPr lang="en-AU" sz="4000" dirty="0">
              <a:solidFill>
                <a:schemeClr val="accent6">
                  <a:lumMod val="75000"/>
                </a:schemeClr>
              </a:solidFill>
            </a:endParaRPr>
          </a:p>
        </p:txBody>
      </p:sp>
      <p:sp>
        <p:nvSpPr>
          <p:cNvPr id="9" name="Title 1">
            <a:extLst>
              <a:ext uri="{FF2B5EF4-FFF2-40B4-BE49-F238E27FC236}">
                <a16:creationId xmlns:a16="http://schemas.microsoft.com/office/drawing/2014/main" id="{541424EA-9BB3-4489-9BC6-49206B39F84F}"/>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28221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08EC-3432-4F6C-A4E9-807939890F1A}"/>
              </a:ext>
            </a:extLst>
          </p:cNvPr>
          <p:cNvSpPr>
            <a:spLocks noGrp="1"/>
          </p:cNvSpPr>
          <p:nvPr>
            <p:ph type="title"/>
          </p:nvPr>
        </p:nvSpPr>
        <p:spPr>
          <a:xfrm>
            <a:off x="48491" y="41387"/>
            <a:ext cx="8574087" cy="782704"/>
          </a:xfrm>
        </p:spPr>
        <p:txBody>
          <a:bodyPr/>
          <a:lstStyle/>
          <a:p>
            <a:r>
              <a:rPr lang="en-US" dirty="0">
                <a:highlight>
                  <a:srgbClr val="FFFF00"/>
                </a:highlight>
              </a:rPr>
              <a:t>QUANTATIVE  </a:t>
            </a:r>
            <a:r>
              <a:rPr lang="en-US">
                <a:highlight>
                  <a:srgbClr val="FFFF00"/>
                </a:highlight>
              </a:rPr>
              <a:t>vs QUALITATIVE</a:t>
            </a:r>
            <a:endParaRPr lang="en-US" dirty="0">
              <a:highlight>
                <a:srgbClr val="FFFF00"/>
              </a:highlight>
            </a:endParaRPr>
          </a:p>
        </p:txBody>
      </p:sp>
      <p:sp>
        <p:nvSpPr>
          <p:cNvPr id="4" name="Date Placeholder 3">
            <a:extLst>
              <a:ext uri="{FF2B5EF4-FFF2-40B4-BE49-F238E27FC236}">
                <a16:creationId xmlns:a16="http://schemas.microsoft.com/office/drawing/2014/main" id="{B4B7B42B-D564-4B5D-B7BE-47791F3AD646}"/>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97D4CF6A-8BBC-4A7C-A27D-80E097FEB0A8}"/>
              </a:ext>
            </a:extLst>
          </p:cNvPr>
          <p:cNvSpPr>
            <a:spLocks noGrp="1"/>
          </p:cNvSpPr>
          <p:nvPr>
            <p:ph type="ftr" sz="quarter" idx="11"/>
          </p:nvPr>
        </p:nvSpPr>
        <p:spPr/>
        <p:txBody>
          <a:bodyPr/>
          <a:lstStyle/>
          <a:p>
            <a:r>
              <a:rPr lang="en-US"/>
              <a:t>Dr. Afroza Nahar</a:t>
            </a:r>
            <a:endParaRPr lang="en-US" dirty="0"/>
          </a:p>
        </p:txBody>
      </p:sp>
      <p:sp>
        <p:nvSpPr>
          <p:cNvPr id="6" name="Slide Number Placeholder 5">
            <a:extLst>
              <a:ext uri="{FF2B5EF4-FFF2-40B4-BE49-F238E27FC236}">
                <a16:creationId xmlns:a16="http://schemas.microsoft.com/office/drawing/2014/main" id="{842FF614-7185-4E6D-BCF3-37815A166873}"/>
              </a:ext>
            </a:extLst>
          </p:cNvPr>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1026" name="Picture 2" descr="May be an image of text that says 'QUANTITATIVE Deals with numbers and statistics QUALITATIVE Deals with words and meanings Primary focus is on testing theories and hypothesis Focus is on exploring ideas and formulating theories Requires many respondents Requires few respondents Close Multiple choice questions Open ended questions Data collection methods include Surveys, experiments, and observations Data collectior methods include Interviews, focus groups, case studies and literature review Data analysis methods include finding common patterns in the data using tools such as R, SPSS, Excel etc. Data analysis methods include thematic analysis, discourse analysis and content analysis.'">
            <a:extLst>
              <a:ext uri="{FF2B5EF4-FFF2-40B4-BE49-F238E27FC236}">
                <a16:creationId xmlns:a16="http://schemas.microsoft.com/office/drawing/2014/main" id="{AB112848-10CF-4CC9-8372-45282762A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901912"/>
            <a:ext cx="6781800" cy="534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1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C2CC-75F9-406B-ADE5-75AEDED27AA2}"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Subtitle 2"/>
          <p:cNvSpPr>
            <a:spLocks noGrp="1"/>
          </p:cNvSpPr>
          <p:nvPr>
            <p:ph type="subTitle" idx="4294967295"/>
          </p:nvPr>
        </p:nvSpPr>
        <p:spPr>
          <a:xfrm>
            <a:off x="457200" y="1981200"/>
            <a:ext cx="8305800" cy="4419600"/>
          </a:xfrm>
        </p:spPr>
        <p:txBody>
          <a:bodyPr>
            <a:noAutofit/>
          </a:bodyPr>
          <a:lstStyle/>
          <a:p>
            <a:pPr marL="457200" indent="-457200" algn="just">
              <a:buFont typeface="Wingdings" panose="05000000000000000000" pitchFamily="2" charset="2"/>
              <a:buChar char="q"/>
            </a:pPr>
            <a:r>
              <a:rPr lang="en-AU" sz="2800" dirty="0">
                <a:solidFill>
                  <a:schemeClr val="tx1"/>
                </a:solidFill>
              </a:rPr>
              <a:t>Choice between quantitative and qualitative approaches depends </a:t>
            </a:r>
            <a:r>
              <a:rPr lang="en-AU" sz="2800" dirty="0">
                <a:solidFill>
                  <a:schemeClr val="bg1"/>
                </a:solidFill>
              </a:rPr>
              <a:t>on:</a:t>
            </a:r>
          </a:p>
          <a:p>
            <a:pPr marL="640080" lvl="3" indent="-342900" algn="just">
              <a:spcBef>
                <a:spcPts val="600"/>
              </a:spcBef>
              <a:spcAft>
                <a:spcPts val="1200"/>
              </a:spcAft>
              <a:buClr>
                <a:srgbClr val="FF0066"/>
              </a:buClr>
              <a:buFont typeface="Wingdings" panose="05000000000000000000" pitchFamily="2" charset="2"/>
              <a:buChar char="Ø"/>
            </a:pPr>
            <a:r>
              <a:rPr lang="en-AU" sz="2800" dirty="0">
                <a:solidFill>
                  <a:schemeClr val="tx1"/>
                </a:solidFill>
              </a:rPr>
              <a:t> </a:t>
            </a:r>
            <a:r>
              <a:rPr lang="en-AU" sz="2600" dirty="0">
                <a:solidFill>
                  <a:schemeClr val="bg2">
                    <a:lumMod val="50000"/>
                  </a:schemeClr>
                </a:solidFill>
              </a:rPr>
              <a:t>aim of the enquiry (exploration, confirmation or quantification)</a:t>
            </a:r>
          </a:p>
          <a:p>
            <a:pPr marL="640080" lvl="3" indent="-342900" algn="just">
              <a:spcBef>
                <a:spcPts val="600"/>
              </a:spcBef>
              <a:buClr>
                <a:srgbClr val="FF0066"/>
              </a:buClr>
              <a:buFont typeface="Wingdings" panose="05000000000000000000" pitchFamily="2" charset="2"/>
              <a:buChar char="Ø"/>
            </a:pPr>
            <a:r>
              <a:rPr lang="en-AU" sz="2600" dirty="0">
                <a:solidFill>
                  <a:schemeClr val="tx1"/>
                </a:solidFill>
              </a:rPr>
              <a:t> use of the research findings (policy making or process understanding)</a:t>
            </a:r>
          </a:p>
          <a:p>
            <a:pPr lvl="3" algn="just">
              <a:buFont typeface="Arial" pitchFamily="34" charset="0"/>
              <a:buChar char="•"/>
            </a:pPr>
            <a:endParaRPr lang="en-AU" sz="1800" dirty="0">
              <a:solidFill>
                <a:schemeClr val="tx1"/>
              </a:solidFill>
            </a:endParaRPr>
          </a:p>
          <a:p>
            <a:pPr marL="457200" indent="-457200" algn="just">
              <a:buFont typeface="Wingdings" panose="05000000000000000000" pitchFamily="2" charset="2"/>
              <a:buChar char="q"/>
            </a:pPr>
            <a:r>
              <a:rPr lang="en-AU" sz="2800" dirty="0">
                <a:solidFill>
                  <a:srgbClr val="6600CC"/>
                </a:solidFill>
              </a:rPr>
              <a:t> </a:t>
            </a:r>
            <a:r>
              <a:rPr lang="en-AU" sz="2800" b="1" dirty="0">
                <a:solidFill>
                  <a:schemeClr val="tx1"/>
                </a:solidFill>
              </a:rPr>
              <a:t>Mixed methods </a:t>
            </a:r>
            <a:r>
              <a:rPr lang="en-AU" sz="2800" dirty="0">
                <a:solidFill>
                  <a:schemeClr val="bg2">
                    <a:lumMod val="50000"/>
                  </a:schemeClr>
                </a:solidFill>
              </a:rPr>
              <a:t>involves combining both </a:t>
            </a:r>
            <a:r>
              <a:rPr lang="en-AU" sz="2800" b="1" dirty="0">
                <a:solidFill>
                  <a:schemeClr val="bg2">
                    <a:lumMod val="50000"/>
                  </a:schemeClr>
                </a:solidFill>
              </a:rPr>
              <a:t>qualitative</a:t>
            </a:r>
            <a:r>
              <a:rPr lang="en-AU" sz="2800" dirty="0">
                <a:solidFill>
                  <a:schemeClr val="bg2">
                    <a:lumMod val="50000"/>
                  </a:schemeClr>
                </a:solidFill>
              </a:rPr>
              <a:t> and </a:t>
            </a:r>
            <a:r>
              <a:rPr lang="en-AU" sz="2800" b="1" dirty="0">
                <a:solidFill>
                  <a:schemeClr val="bg2">
                    <a:lumMod val="50000"/>
                  </a:schemeClr>
                </a:solidFill>
              </a:rPr>
              <a:t>quantitative</a:t>
            </a:r>
            <a:r>
              <a:rPr lang="en-AU" sz="2800" dirty="0">
                <a:solidFill>
                  <a:schemeClr val="bg2">
                    <a:lumMod val="50000"/>
                  </a:schemeClr>
                </a:solidFill>
              </a:rPr>
              <a:t> study and data in a research</a:t>
            </a:r>
          </a:p>
          <a:p>
            <a:pPr lvl="3" algn="just"/>
            <a:endParaRPr lang="en-AU" sz="2800" dirty="0">
              <a:solidFill>
                <a:schemeClr val="tx1"/>
              </a:solidFill>
            </a:endParaRPr>
          </a:p>
        </p:txBody>
      </p:sp>
      <p:sp>
        <p:nvSpPr>
          <p:cNvPr id="9" name="Title 1">
            <a:extLst>
              <a:ext uri="{FF2B5EF4-FFF2-40B4-BE49-F238E27FC236}">
                <a16:creationId xmlns:a16="http://schemas.microsoft.com/office/drawing/2014/main" id="{6E642300-0476-48C1-8C14-6B6B6A53B9A1}"/>
              </a:ext>
            </a:extLst>
          </p:cNvPr>
          <p:cNvSpPr>
            <a:spLocks noGrp="1"/>
          </p:cNvSpPr>
          <p:nvPr>
            <p:ph type="ctrTitle"/>
          </p:nvPr>
        </p:nvSpPr>
        <p:spPr>
          <a:xfrm>
            <a:off x="2286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42873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Subtitle 2"/>
          <p:cNvSpPr>
            <a:spLocks noGrp="1"/>
          </p:cNvSpPr>
          <p:nvPr>
            <p:ph type="subTitle" idx="4294967295"/>
          </p:nvPr>
        </p:nvSpPr>
        <p:spPr>
          <a:xfrm>
            <a:off x="457200" y="1905000"/>
            <a:ext cx="8305800" cy="4724400"/>
          </a:xfrm>
        </p:spPr>
        <p:txBody>
          <a:bodyPr>
            <a:noAutofit/>
          </a:bodyPr>
          <a:lstStyle/>
          <a:p>
            <a:pPr algn="l">
              <a:spcBef>
                <a:spcPts val="1200"/>
              </a:spcBef>
            </a:pPr>
            <a:r>
              <a:rPr lang="en-AU" sz="3200" b="1" dirty="0">
                <a:solidFill>
                  <a:srgbClr val="FF0000"/>
                </a:solidFill>
              </a:rPr>
              <a:t>Research types from objective perspective</a:t>
            </a:r>
            <a:endParaRPr lang="en-AU" sz="4400" b="1" dirty="0">
              <a:solidFill>
                <a:srgbClr val="FF0000"/>
              </a:solidFill>
            </a:endParaRPr>
          </a:p>
          <a:p>
            <a:pPr marL="342900" indent="-342900" algn="just">
              <a:spcBef>
                <a:spcPts val="1800"/>
              </a:spcBef>
              <a:buFont typeface="Wingdings" panose="05000000000000000000" pitchFamily="2" charset="2"/>
              <a:buChar char="q"/>
            </a:pPr>
            <a:r>
              <a:rPr lang="en-AU" sz="2400" b="1" dirty="0">
                <a:solidFill>
                  <a:srgbClr val="FF0066"/>
                </a:solidFill>
              </a:rPr>
              <a:t> </a:t>
            </a:r>
            <a:r>
              <a:rPr lang="en-AU" sz="2800" b="1" dirty="0">
                <a:solidFill>
                  <a:srgbClr val="00B050"/>
                </a:solidFill>
              </a:rPr>
              <a:t>Descriptive research </a:t>
            </a:r>
            <a:r>
              <a:rPr lang="en-AU" sz="2800" dirty="0">
                <a:solidFill>
                  <a:srgbClr val="00B050"/>
                </a:solidFill>
              </a:rPr>
              <a:t> </a:t>
            </a:r>
            <a:endParaRPr lang="en-AU" sz="2400" dirty="0">
              <a:solidFill>
                <a:srgbClr val="00B050"/>
              </a:solidFill>
            </a:endParaRPr>
          </a:p>
          <a:p>
            <a:pPr marL="800100" lvl="1" indent="-342900" algn="just">
              <a:spcBef>
                <a:spcPts val="2400"/>
              </a:spcBef>
              <a:buFont typeface="Wingdings" panose="05000000000000000000" pitchFamily="2" charset="2"/>
              <a:buChar char="Ø"/>
            </a:pPr>
            <a:r>
              <a:rPr lang="en-AU" sz="2400" dirty="0">
                <a:solidFill>
                  <a:srgbClr val="990099"/>
                </a:solidFill>
              </a:rPr>
              <a:t>Describes systematically a situation, problem, phenomenon, service or programme, or provide information</a:t>
            </a:r>
            <a:endParaRPr lang="en-AU" sz="2400" u="sng" dirty="0">
              <a:solidFill>
                <a:srgbClr val="990099"/>
              </a:solidFill>
            </a:endParaRPr>
          </a:p>
          <a:p>
            <a:pPr marL="800100" lvl="1" indent="-342900" algn="just">
              <a:spcBef>
                <a:spcPts val="2400"/>
              </a:spcBef>
              <a:buClr>
                <a:schemeClr val="bg1"/>
              </a:buClr>
              <a:buFont typeface="Wingdings" panose="05000000000000000000" pitchFamily="2" charset="2"/>
              <a:buChar char="Ø"/>
            </a:pPr>
            <a:r>
              <a:rPr lang="en-AU" sz="2400" dirty="0">
                <a:solidFill>
                  <a:schemeClr val="tx1"/>
                </a:solidFill>
              </a:rPr>
              <a:t> The main purpose of such studies is to describe what is prevalent with respect to an issue/problem under study. </a:t>
            </a:r>
          </a:p>
          <a:p>
            <a:pPr marL="800100" lvl="1" indent="-342900" algn="just">
              <a:spcBef>
                <a:spcPts val="2400"/>
              </a:spcBef>
              <a:buFont typeface="Wingdings" panose="05000000000000000000" pitchFamily="2" charset="2"/>
              <a:buChar char="Ø"/>
            </a:pPr>
            <a:r>
              <a:rPr lang="en-AU" sz="2400" b="1" dirty="0">
                <a:solidFill>
                  <a:schemeClr val="tx1"/>
                </a:solidFill>
              </a:rPr>
              <a:t>e.g</a:t>
            </a:r>
            <a:r>
              <a:rPr lang="en-AU" sz="2400" dirty="0">
                <a:solidFill>
                  <a:schemeClr val="tx1"/>
                </a:solidFill>
              </a:rPr>
              <a:t>.  describing the living condition of Maori tribes in Ne</a:t>
            </a:r>
            <a:r>
              <a:rPr lang="en-AU" sz="2400" dirty="0">
                <a:solidFill>
                  <a:srgbClr val="0070C0"/>
                </a:solidFill>
              </a:rPr>
              <a:t>w Zealand</a:t>
            </a:r>
            <a:endParaRPr lang="en-AU" sz="2400" dirty="0">
              <a:solidFill>
                <a:srgbClr val="0070C0"/>
              </a:solidFill>
              <a:highlight>
                <a:srgbClr val="FFFF00"/>
              </a:highlight>
            </a:endParaRPr>
          </a:p>
          <a:p>
            <a:pPr algn="just">
              <a:buFont typeface="Arial" pitchFamily="34" charset="0"/>
              <a:buChar char="•"/>
            </a:pPr>
            <a:endParaRPr lang="en-AU" sz="1400" b="1" dirty="0">
              <a:solidFill>
                <a:schemeClr val="tx1"/>
              </a:solidFill>
            </a:endParaRPr>
          </a:p>
        </p:txBody>
      </p:sp>
      <p:sp>
        <p:nvSpPr>
          <p:cNvPr id="8" name="Title 1">
            <a:extLst>
              <a:ext uri="{FF2B5EF4-FFF2-40B4-BE49-F238E27FC236}">
                <a16:creationId xmlns:a16="http://schemas.microsoft.com/office/drawing/2014/main" id="{A5AA54AF-9049-47C6-B9F5-1937BFBA3B57}"/>
              </a:ext>
            </a:extLst>
          </p:cNvPr>
          <p:cNvSpPr>
            <a:spLocks noGrp="1"/>
          </p:cNvSpPr>
          <p:nvPr>
            <p:ph type="ctrTitle"/>
          </p:nvPr>
        </p:nvSpPr>
        <p:spPr>
          <a:xfrm>
            <a:off x="216631" y="55843"/>
            <a:ext cx="8610600" cy="914400"/>
          </a:xfrm>
        </p:spPr>
        <p:txBody>
          <a:bodyPr>
            <a:normAutofit/>
          </a:bodyPr>
          <a:lstStyle/>
          <a:p>
            <a:r>
              <a:rPr lang="en-AU" b="1" dirty="0"/>
              <a:t>Types of Research </a:t>
            </a:r>
            <a:r>
              <a:rPr lang="en-AU" sz="2000" b="1" dirty="0"/>
              <a:t>               	  ...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2F5B-6C34-4B53-B223-205D7CFFC30C}"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Subtitle 2"/>
          <p:cNvSpPr>
            <a:spLocks noGrp="1"/>
          </p:cNvSpPr>
          <p:nvPr>
            <p:ph type="subTitle" idx="4294967295"/>
          </p:nvPr>
        </p:nvSpPr>
        <p:spPr>
          <a:xfrm>
            <a:off x="457200" y="1905000"/>
            <a:ext cx="8305800" cy="483235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Correlational research</a:t>
            </a:r>
            <a:endParaRPr lang="en-AU" sz="2800" dirty="0">
              <a:solidFill>
                <a:schemeClr val="tx1"/>
              </a:solidFill>
            </a:endParaRPr>
          </a:p>
          <a:p>
            <a:pPr marL="742950" lvl="1" indent="-285750" algn="just">
              <a:spcBef>
                <a:spcPts val="3000"/>
              </a:spcBef>
              <a:buFont typeface="Wingdings" panose="05000000000000000000" pitchFamily="2" charset="2"/>
              <a:buChar char="Ø"/>
            </a:pPr>
            <a:r>
              <a:rPr lang="en-AU" sz="2600" dirty="0">
                <a:solidFill>
                  <a:schemeClr val="bg2">
                    <a:lumMod val="50000"/>
                  </a:schemeClr>
                </a:solidFill>
              </a:rPr>
              <a:t>Discover or establish the existence of a relationship/association/interdependence between two or more aspects of a situation </a:t>
            </a:r>
          </a:p>
          <a:p>
            <a:pPr marL="742950" lvl="1" indent="-285750" algn="just">
              <a:spcBef>
                <a:spcPts val="3000"/>
              </a:spcBef>
              <a:buFont typeface="Wingdings" panose="05000000000000000000" pitchFamily="2" charset="2"/>
              <a:buChar char="Ø"/>
            </a:pPr>
            <a:r>
              <a:rPr lang="en-AU" sz="2600" dirty="0">
                <a:solidFill>
                  <a:schemeClr val="tx1"/>
                </a:solidFill>
              </a:rPr>
              <a:t> </a:t>
            </a:r>
            <a:r>
              <a:rPr lang="en-AU" sz="2600" b="1" dirty="0">
                <a:solidFill>
                  <a:schemeClr val="tx1"/>
                </a:solidFill>
              </a:rPr>
              <a:t>e.g</a:t>
            </a:r>
            <a:r>
              <a:rPr lang="en-AU" sz="2600" dirty="0">
                <a:solidFill>
                  <a:schemeClr val="tx1"/>
                </a:solidFill>
              </a:rPr>
              <a:t>.   What is the relationship between technology and unemployment?</a:t>
            </a:r>
          </a:p>
        </p:txBody>
      </p:sp>
      <p:sp>
        <p:nvSpPr>
          <p:cNvPr id="9" name="Title 1">
            <a:extLst>
              <a:ext uri="{FF2B5EF4-FFF2-40B4-BE49-F238E27FC236}">
                <a16:creationId xmlns:a16="http://schemas.microsoft.com/office/drawing/2014/main" id="{E3B6CD4A-17D0-4071-8490-6189781BA808}"/>
              </a:ext>
            </a:extLst>
          </p:cNvPr>
          <p:cNvSpPr txBox="1">
            <a:spLocks/>
          </p:cNvSpPr>
          <p:nvPr/>
        </p:nvSpPr>
        <p:spPr>
          <a:xfrm>
            <a:off x="304800" y="120650"/>
            <a:ext cx="8610600" cy="9144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AU" b="1" dirty="0">
                <a:solidFill>
                  <a:srgbClr val="FF0000"/>
                </a:solidFill>
              </a:rPr>
              <a:t>Types of Research </a:t>
            </a:r>
            <a:r>
              <a:rPr lang="en-AU" sz="2000" b="1" dirty="0">
                <a:solidFill>
                  <a:srgbClr val="FF0000"/>
                </a:solidFill>
              </a:rPr>
              <a:t>               	  ... contd.</a:t>
            </a:r>
          </a:p>
        </p:txBody>
      </p:sp>
    </p:spTree>
    <p:extLst>
      <p:ext uri="{BB962C8B-B14F-4D97-AF65-F5344CB8AC3E}">
        <p14:creationId xmlns:p14="http://schemas.microsoft.com/office/powerpoint/2010/main" val="3427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Subtitle 2"/>
          <p:cNvSpPr>
            <a:spLocks noGrp="1"/>
          </p:cNvSpPr>
          <p:nvPr>
            <p:ph type="subTitle" idx="4294967295"/>
          </p:nvPr>
        </p:nvSpPr>
        <p:spPr>
          <a:xfrm>
            <a:off x="457200" y="1905000"/>
            <a:ext cx="8305800" cy="4191000"/>
          </a:xfrm>
        </p:spPr>
        <p:txBody>
          <a:bodyPr>
            <a:noAutofit/>
          </a:bodyPr>
          <a:lstStyle/>
          <a:p>
            <a:pPr algn="l">
              <a:spcBef>
                <a:spcPts val="1800"/>
              </a:spcBef>
            </a:pPr>
            <a:r>
              <a:rPr lang="en-AU" sz="32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b="1" dirty="0">
                <a:solidFill>
                  <a:schemeClr val="tx1"/>
                </a:solidFill>
              </a:rPr>
              <a:t>Explanatory research</a:t>
            </a:r>
          </a:p>
          <a:p>
            <a:pPr algn="just">
              <a:buFont typeface="Arial" pitchFamily="34" charset="0"/>
              <a:buChar char="•"/>
            </a:pPr>
            <a:endParaRPr lang="en-AU" sz="1600" dirty="0">
              <a:solidFill>
                <a:schemeClr val="tx1"/>
              </a:solidFill>
            </a:endParaRPr>
          </a:p>
          <a:p>
            <a:pPr marL="742950" lvl="1" indent="-285750" algn="just">
              <a:buFont typeface="Wingdings" panose="05000000000000000000" pitchFamily="2" charset="2"/>
              <a:buChar char="Ø"/>
            </a:pPr>
            <a:r>
              <a:rPr lang="en-AU" sz="2600" dirty="0">
                <a:solidFill>
                  <a:srgbClr val="0070C0"/>
                </a:solidFill>
              </a:rPr>
              <a:t>To clarify why and how there is a relationship between two aspects of a situation or phenomenon</a:t>
            </a:r>
          </a:p>
          <a:p>
            <a:pPr marL="742950" lvl="1" indent="-285750" algn="just">
              <a:buFont typeface="Wingdings" panose="05000000000000000000" pitchFamily="2" charset="2"/>
              <a:buChar char="Ø"/>
            </a:pPr>
            <a:endParaRPr lang="en-AU" sz="2600" dirty="0">
              <a:solidFill>
                <a:schemeClr val="tx1"/>
              </a:solidFill>
            </a:endParaRPr>
          </a:p>
          <a:p>
            <a:pPr lvl="1" algn="just"/>
            <a:r>
              <a:rPr lang="en-AU" sz="2600" dirty="0">
                <a:solidFill>
                  <a:schemeClr val="tx1"/>
                </a:solidFill>
              </a:rPr>
              <a:t> </a:t>
            </a:r>
            <a:r>
              <a:rPr lang="en-AU" sz="2600" b="1" dirty="0">
                <a:solidFill>
                  <a:schemeClr val="tx1"/>
                </a:solidFill>
              </a:rPr>
              <a:t>e.g</a:t>
            </a:r>
            <a:r>
              <a:rPr lang="en-AU" sz="2600" dirty="0">
                <a:solidFill>
                  <a:schemeClr val="tx1"/>
                </a:solidFill>
              </a:rPr>
              <a:t>. Why stressful living results in heart attacks?</a:t>
            </a:r>
          </a:p>
          <a:p>
            <a:pPr lvl="1" algn="just"/>
            <a:endParaRPr lang="en-AU" sz="2600" dirty="0">
              <a:solidFill>
                <a:schemeClr val="tx1"/>
              </a:solidFill>
            </a:endParaRPr>
          </a:p>
          <a:p>
            <a:pPr algn="just">
              <a:buFont typeface="Arial" pitchFamily="34" charset="0"/>
              <a:buChar char="•"/>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id="{CBB3216D-39BF-4B1B-823B-746AADB3347F}"/>
              </a:ext>
            </a:extLst>
          </p:cNvPr>
          <p:cNvSpPr>
            <a:spLocks noGrp="1"/>
          </p:cNvSpPr>
          <p:nvPr>
            <p:ph type="ctrTitle"/>
          </p:nvPr>
        </p:nvSpPr>
        <p:spPr>
          <a:xfrm>
            <a:off x="317936" y="8971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142245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8274-EBAD-4BA3-91A5-C0A527D7966A}"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Subtitle 2"/>
          <p:cNvSpPr>
            <a:spLocks noGrp="1"/>
          </p:cNvSpPr>
          <p:nvPr>
            <p:ph type="subTitle" idx="4294967295"/>
          </p:nvPr>
        </p:nvSpPr>
        <p:spPr>
          <a:xfrm>
            <a:off x="457200" y="1905000"/>
            <a:ext cx="8305800" cy="4532032"/>
          </a:xfrm>
        </p:spPr>
        <p:txBody>
          <a:bodyPr>
            <a:noAutofit/>
          </a:bodyPr>
          <a:lstStyle/>
          <a:p>
            <a:pPr algn="l">
              <a:spcBef>
                <a:spcPts val="1800"/>
              </a:spcBef>
            </a:pPr>
            <a:r>
              <a:rPr lang="en-AU" sz="2900" b="1" dirty="0">
                <a:solidFill>
                  <a:srgbClr val="FF0000"/>
                </a:solidFill>
              </a:rPr>
              <a:t>Research types from objective perspective</a:t>
            </a:r>
          </a:p>
          <a:p>
            <a:pPr marL="457200" indent="-457200" algn="just">
              <a:spcBef>
                <a:spcPts val="1800"/>
              </a:spcBef>
              <a:buFont typeface="Wingdings" panose="05000000000000000000" pitchFamily="2" charset="2"/>
              <a:buChar char="q"/>
            </a:pPr>
            <a:r>
              <a:rPr lang="en-AU" sz="2800" dirty="0">
                <a:solidFill>
                  <a:schemeClr val="tx1"/>
                </a:solidFill>
              </a:rPr>
              <a:t> </a:t>
            </a:r>
            <a:r>
              <a:rPr lang="en-AU" sz="2800" b="1" dirty="0">
                <a:solidFill>
                  <a:schemeClr val="tx1"/>
                </a:solidFill>
              </a:rPr>
              <a:t>Exploratory research</a:t>
            </a:r>
          </a:p>
          <a:p>
            <a:pPr algn="just">
              <a:buFont typeface="Arial" pitchFamily="34" charset="0"/>
              <a:buChar char="•"/>
            </a:pPr>
            <a:endParaRPr lang="en-AU" sz="1600" dirty="0">
              <a:solidFill>
                <a:schemeClr val="tx1"/>
              </a:solidFill>
            </a:endParaRPr>
          </a:p>
          <a:p>
            <a:pPr marL="742950" lvl="1" indent="-285750" algn="just">
              <a:spcBef>
                <a:spcPts val="1800"/>
              </a:spcBef>
              <a:buFont typeface="Wingdings" panose="05000000000000000000" pitchFamily="2" charset="2"/>
              <a:buChar char="Ø"/>
            </a:pPr>
            <a:r>
              <a:rPr lang="en-AU" sz="2600" dirty="0">
                <a:solidFill>
                  <a:schemeClr val="bg2">
                    <a:lumMod val="50000"/>
                  </a:schemeClr>
                </a:solidFill>
              </a:rPr>
              <a:t>To explore an area of knowledge very little known or to investigate the possibilities of undertaking a particular research</a:t>
            </a:r>
          </a:p>
          <a:p>
            <a:pPr marL="742950" lvl="1" indent="-285750" algn="just">
              <a:spcBef>
                <a:spcPts val="1800"/>
              </a:spcBef>
              <a:buFont typeface="Wingdings" panose="05000000000000000000" pitchFamily="2" charset="2"/>
              <a:buChar char="Ø"/>
            </a:pPr>
            <a:r>
              <a:rPr lang="en-AU" sz="2600" dirty="0">
                <a:solidFill>
                  <a:srgbClr val="6600CC"/>
                </a:solidFill>
              </a:rPr>
              <a:t> </a:t>
            </a:r>
            <a:r>
              <a:rPr lang="en-AU" sz="2600" dirty="0">
                <a:solidFill>
                  <a:schemeClr val="tx1"/>
                </a:solidFill>
              </a:rPr>
              <a:t>When a study is carried out to test its feasibility, it is called </a:t>
            </a:r>
            <a:r>
              <a:rPr lang="en-AU" sz="2600" b="1" dirty="0">
                <a:solidFill>
                  <a:schemeClr val="tx1"/>
                </a:solidFill>
              </a:rPr>
              <a:t>pilot study. </a:t>
            </a:r>
            <a:r>
              <a:rPr lang="en-AU" sz="2400" dirty="0">
                <a:solidFill>
                  <a:schemeClr val="tx1"/>
                </a:solidFill>
              </a:rPr>
              <a:t>conducted to develop, refine and/or test measurement tools and procedures </a:t>
            </a:r>
          </a:p>
          <a:p>
            <a:pPr marL="742950" lvl="1" indent="-285750" algn="just">
              <a:buFont typeface="Wingdings" panose="05000000000000000000" pitchFamily="2" charset="2"/>
              <a:buChar char="Ø"/>
            </a:pPr>
            <a:endParaRPr lang="en-AU" sz="1800" dirty="0">
              <a:solidFill>
                <a:schemeClr val="tx1"/>
              </a:solidFill>
            </a:endParaRPr>
          </a:p>
          <a:p>
            <a:pPr algn="just"/>
            <a:endParaRPr lang="en-AU" sz="1200" b="1" dirty="0">
              <a:solidFill>
                <a:schemeClr val="tx1"/>
              </a:solidFill>
            </a:endParaRPr>
          </a:p>
        </p:txBody>
      </p:sp>
      <p:sp>
        <p:nvSpPr>
          <p:cNvPr id="9" name="Title 1">
            <a:extLst>
              <a:ext uri="{FF2B5EF4-FFF2-40B4-BE49-F238E27FC236}">
                <a16:creationId xmlns:a16="http://schemas.microsoft.com/office/drawing/2014/main" id="{EE841A25-7949-42AB-83B4-49192EA29B27}"/>
              </a:ext>
            </a:extLst>
          </p:cNvPr>
          <p:cNvSpPr>
            <a:spLocks noGrp="1"/>
          </p:cNvSpPr>
          <p:nvPr>
            <p:ph type="ctrTitle"/>
          </p:nvPr>
        </p:nvSpPr>
        <p:spPr>
          <a:xfrm>
            <a:off x="266700" y="152400"/>
            <a:ext cx="8610600" cy="914400"/>
          </a:xfrm>
        </p:spPr>
        <p:txBody>
          <a:bodyPr>
            <a:normAutofit/>
          </a:bodyPr>
          <a:lstStyle/>
          <a:p>
            <a:r>
              <a:rPr lang="en-AU" b="1" dirty="0"/>
              <a:t>Types of Research </a:t>
            </a:r>
            <a:r>
              <a:rPr lang="en-AU" sz="2000" b="1" dirty="0"/>
              <a:t>               	  ... contd.</a:t>
            </a:r>
          </a:p>
        </p:txBody>
      </p:sp>
    </p:spTree>
    <p:extLst>
      <p:ext uri="{BB962C8B-B14F-4D97-AF65-F5344CB8AC3E}">
        <p14:creationId xmlns:p14="http://schemas.microsoft.com/office/powerpoint/2010/main" val="30878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Grp="1" noChangeAspect="1" noChangeArrowheads="1"/>
          </p:cNvPicPr>
          <p:nvPr>
            <p:ph idx="1"/>
          </p:nvPr>
        </p:nvPicPr>
        <p:blipFill>
          <a:blip r:embed="rId2" cstate="print"/>
          <a:srcRect/>
          <a:stretch>
            <a:fillRect/>
          </a:stretch>
        </p:blipFill>
        <p:spPr bwMode="auto">
          <a:xfrm>
            <a:off x="60960" y="2438400"/>
            <a:ext cx="8991600" cy="38862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1AB83F83-F0A1-43DC-9B30-703971F797D6}"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itle 1"/>
          <p:cNvSpPr txBox="1">
            <a:spLocks/>
          </p:cNvSpPr>
          <p:nvPr/>
        </p:nvSpPr>
        <p:spPr>
          <a:xfrm>
            <a:off x="245839" y="152400"/>
            <a:ext cx="8593361"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Process</a:t>
            </a:r>
          </a:p>
        </p:txBody>
      </p:sp>
      <p:sp>
        <p:nvSpPr>
          <p:cNvPr id="6" name="Rectangle 5">
            <a:extLst>
              <a:ext uri="{FF2B5EF4-FFF2-40B4-BE49-F238E27FC236}">
                <a16:creationId xmlns:a16="http://schemas.microsoft.com/office/drawing/2014/main" id="{1BD3AF02-5A4E-486C-82A3-0E19A183B89E}"/>
              </a:ext>
            </a:extLst>
          </p:cNvPr>
          <p:cNvSpPr/>
          <p:nvPr/>
        </p:nvSpPr>
        <p:spPr>
          <a:xfrm>
            <a:off x="381000" y="1447800"/>
            <a:ext cx="8458200" cy="830997"/>
          </a:xfrm>
          <a:prstGeom prst="rect">
            <a:avLst/>
          </a:prstGeom>
        </p:spPr>
        <p:txBody>
          <a:bodyPr wrap="square">
            <a:spAutoFit/>
          </a:bodyPr>
          <a:lstStyle/>
          <a:p>
            <a:pPr>
              <a:spcBef>
                <a:spcPts val="600"/>
              </a:spcBef>
              <a:spcAft>
                <a:spcPts val="600"/>
              </a:spcAft>
            </a:pPr>
            <a:r>
              <a:rPr lang="en-US" sz="2400" dirty="0"/>
              <a:t>A </a:t>
            </a:r>
            <a:r>
              <a:rPr lang="en-US" sz="2400" b="1" dirty="0">
                <a:solidFill>
                  <a:srgbClr val="FF0000"/>
                </a:solidFill>
              </a:rPr>
              <a:t>research plan </a:t>
            </a:r>
            <a:r>
              <a:rPr lang="en-US" sz="2400" dirty="0"/>
              <a:t>is the key to successful research. The approach to the research needs to be carefully constructed and designed.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372F1C-37DB-4A4C-A949-100A6D61752B}"/>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C908CDFC-ADEB-499E-BA20-814D3323C571}"/>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D659DB55-4773-4D46-81B8-788F77CDAC30}"/>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Title 1">
            <a:extLst>
              <a:ext uri="{FF2B5EF4-FFF2-40B4-BE49-F238E27FC236}">
                <a16:creationId xmlns:a16="http://schemas.microsoft.com/office/drawing/2014/main" id="{AC0F644A-84D2-45FE-96BE-B253357EC59A}"/>
              </a:ext>
            </a:extLst>
          </p:cNvPr>
          <p:cNvSpPr txBox="1">
            <a:spLocks/>
          </p:cNvSpPr>
          <p:nvPr/>
        </p:nvSpPr>
        <p:spPr>
          <a:xfrm>
            <a:off x="372533" y="1524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pic>
        <p:nvPicPr>
          <p:cNvPr id="2050" name="Picture 2" descr="May be an image of text that says '1. Purpose 9.Report Writing 2. Research Questions 8. Data Analysis 3.Assump tions Components of Research Process 7.Quality Criteria Sampling Sam Methods 6.Research Methods 5. Data Collection Methods'">
            <a:extLst>
              <a:ext uri="{FF2B5EF4-FFF2-40B4-BE49-F238E27FC236}">
                <a16:creationId xmlns:a16="http://schemas.microsoft.com/office/drawing/2014/main" id="{34146659-3900-428D-BAD2-552605FB31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322107"/>
            <a:ext cx="53721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4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3074" name="Picture 2" descr="Image result"/>
          <p:cNvPicPr>
            <a:picLocks noChangeAspect="1" noChangeArrowheads="1"/>
          </p:cNvPicPr>
          <p:nvPr/>
        </p:nvPicPr>
        <p:blipFill>
          <a:blip r:embed="rId2" cstate="print"/>
          <a:srcRect/>
          <a:stretch>
            <a:fillRect/>
          </a:stretch>
        </p:blipFill>
        <p:spPr bwMode="auto">
          <a:xfrm>
            <a:off x="105508" y="1752600"/>
            <a:ext cx="8915400" cy="5010151"/>
          </a:xfrm>
          <a:prstGeom prst="rect">
            <a:avLst/>
          </a:prstGeom>
          <a:noFill/>
        </p:spPr>
      </p:pic>
      <p:sp>
        <p:nvSpPr>
          <p:cNvPr id="8" name="Title 1">
            <a:extLst>
              <a:ext uri="{FF2B5EF4-FFF2-40B4-BE49-F238E27FC236}">
                <a16:creationId xmlns:a16="http://schemas.microsoft.com/office/drawing/2014/main" id="{B2630E8F-B2D9-435C-9EE7-1A3ED1275E21}"/>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normAutofit/>
          </a:bodyPr>
          <a:lstStyle/>
          <a:p>
            <a:pPr algn="l"/>
            <a:r>
              <a:rPr lang="en-US" b="1" dirty="0">
                <a:latin typeface="Constantia" pitchFamily="18" charset="0"/>
              </a:rPr>
              <a:t>Course Objectives</a:t>
            </a:r>
          </a:p>
        </p:txBody>
      </p:sp>
      <p:sp>
        <p:nvSpPr>
          <p:cNvPr id="3" name="Content Placeholder 2"/>
          <p:cNvSpPr>
            <a:spLocks noGrp="1"/>
          </p:cNvSpPr>
          <p:nvPr>
            <p:ph idx="1"/>
          </p:nvPr>
        </p:nvSpPr>
        <p:spPr>
          <a:xfrm>
            <a:off x="381000" y="1600200"/>
            <a:ext cx="8686800" cy="4800600"/>
          </a:xfrm>
        </p:spPr>
        <p:txBody>
          <a:bodyPr>
            <a:noAutofit/>
          </a:bodyPr>
          <a:lstStyle/>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research</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objectives of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why do research </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meaning of research methodology</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What is Methodology</a:t>
            </a:r>
          </a:p>
          <a:p>
            <a:pPr>
              <a:buSzPct val="103000"/>
              <a:buFont typeface="Wingdings" panose="05000000000000000000" pitchFamily="2" charset="2"/>
              <a:buChar char="q"/>
            </a:pPr>
            <a:r>
              <a:rPr lang="en-US" sz="2800" dirty="0">
                <a:solidFill>
                  <a:schemeClr val="bg2">
                    <a:lumMod val="50000"/>
                  </a:schemeClr>
                </a:solidFill>
                <a:cs typeface="Calibri" panose="020F0502020204030204" pitchFamily="34" charset="0"/>
              </a:rPr>
              <a:t>To understand the basic steps of conducting research</a:t>
            </a:r>
          </a:p>
          <a:p>
            <a:pPr lvl="1">
              <a:buSzPct val="103000"/>
              <a:buFont typeface="Wingdings" panose="05000000000000000000" pitchFamily="2" charset="2"/>
              <a:buChar char="Ø"/>
            </a:pPr>
            <a:r>
              <a:rPr lang="en-US" sz="2600" dirty="0">
                <a:solidFill>
                  <a:schemeClr val="tx1"/>
                </a:solidFill>
                <a:cs typeface="Calibri" panose="020F0502020204030204" pitchFamily="34" charset="0"/>
              </a:rPr>
              <a:t>How to do research</a:t>
            </a:r>
          </a:p>
        </p:txBody>
      </p:sp>
      <p:sp>
        <p:nvSpPr>
          <p:cNvPr id="4" name="Date Placeholder 3"/>
          <p:cNvSpPr>
            <a:spLocks noGrp="1"/>
          </p:cNvSpPr>
          <p:nvPr>
            <p:ph type="dt" sz="half" idx="10"/>
          </p:nvPr>
        </p:nvSpPr>
        <p:spPr/>
        <p:txBody>
          <a:bodyPr/>
          <a:lstStyle/>
          <a:p>
            <a:fld id="{822109D8-4F9F-416D-A530-C7042DE0A2AB}"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77266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0DAF2-A991-4536-93FB-17DF51E1DAEB}"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
        <p:nvSpPr>
          <p:cNvPr id="6" name="Title 1"/>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
        <p:nvSpPr>
          <p:cNvPr id="4" name="Subtitle 2"/>
          <p:cNvSpPr>
            <a:spLocks noGrp="1"/>
          </p:cNvSpPr>
          <p:nvPr>
            <p:ph type="subTitle" idx="4294967295"/>
          </p:nvPr>
        </p:nvSpPr>
        <p:spPr>
          <a:xfrm>
            <a:off x="381000" y="1447800"/>
            <a:ext cx="8458200" cy="5181600"/>
          </a:xfrm>
        </p:spPr>
        <p:txBody>
          <a:bodyPr>
            <a:noAutofit/>
          </a:bodyPr>
          <a:lstStyle/>
          <a:p>
            <a:pPr algn="just">
              <a:spcBef>
                <a:spcPts val="1800"/>
              </a:spcBef>
            </a:pPr>
            <a:r>
              <a:rPr lang="en-AU" sz="2800" b="1" dirty="0">
                <a:solidFill>
                  <a:srgbClr val="FF0000"/>
                </a:solidFill>
              </a:rPr>
              <a:t>Step 1: Define Research Problem</a:t>
            </a:r>
          </a:p>
          <a:p>
            <a:pPr marL="342900" indent="-342900" algn="just">
              <a:spcBef>
                <a:spcPts val="1800"/>
              </a:spcBef>
              <a:buClr>
                <a:srgbClr val="CC00CC"/>
              </a:buClr>
              <a:buFont typeface="Wingdings" panose="05000000000000000000" pitchFamily="2" charset="2"/>
              <a:buChar char="q"/>
            </a:pPr>
            <a:r>
              <a:rPr lang="en-AU" sz="2200" dirty="0">
                <a:solidFill>
                  <a:schemeClr val="tx1"/>
                </a:solidFill>
              </a:rPr>
              <a:t> Defining of a research problem aptly is crucial to attain veritable solution of a problem</a:t>
            </a:r>
            <a:endParaRPr lang="en-AU" sz="2200" b="1" dirty="0">
              <a:solidFill>
                <a:schemeClr val="tx1"/>
              </a:solidFill>
            </a:endParaRPr>
          </a:p>
          <a:p>
            <a:pPr marL="342900" indent="-342900" algn="just">
              <a:spcBef>
                <a:spcPts val="1800"/>
              </a:spcBef>
              <a:buClr>
                <a:srgbClr val="FF0000"/>
              </a:buClr>
              <a:buFont typeface="Wingdings" panose="05000000000000000000" pitchFamily="2" charset="2"/>
              <a:buChar char="q"/>
            </a:pPr>
            <a:r>
              <a:rPr lang="en-AU" sz="2200" dirty="0">
                <a:solidFill>
                  <a:srgbClr val="FF0000"/>
                </a:solidFill>
              </a:rPr>
              <a:t> Two basic types of research problems </a:t>
            </a:r>
          </a:p>
          <a:p>
            <a:pPr marL="1257300" lvl="2" indent="-342900" algn="just">
              <a:spcBef>
                <a:spcPts val="1800"/>
              </a:spcBef>
              <a:buFont typeface="Wingdings" panose="05000000000000000000" pitchFamily="2" charset="2"/>
              <a:buChar char="Ø"/>
            </a:pPr>
            <a:r>
              <a:rPr lang="en-AU" sz="2200" dirty="0">
                <a:solidFill>
                  <a:srgbClr val="0070C0"/>
                </a:solidFill>
              </a:rPr>
              <a:t> problems related to states of nature</a:t>
            </a:r>
          </a:p>
          <a:p>
            <a:pPr marL="1257300" lvl="2" indent="-342900" algn="just">
              <a:spcBef>
                <a:spcPts val="1800"/>
              </a:spcBef>
              <a:buFont typeface="Wingdings" panose="05000000000000000000" pitchFamily="2" charset="2"/>
              <a:buChar char="Ø"/>
            </a:pPr>
            <a:r>
              <a:rPr lang="en-AU" sz="2200" dirty="0">
                <a:solidFill>
                  <a:srgbClr val="0070C0"/>
                </a:solidFill>
              </a:rPr>
              <a:t> problems defining the relevance among variables</a:t>
            </a:r>
          </a:p>
          <a:p>
            <a:pPr marL="457200" indent="-457200" algn="just">
              <a:spcBef>
                <a:spcPts val="1800"/>
              </a:spcBef>
              <a:buClr>
                <a:srgbClr val="FF0000"/>
              </a:buClr>
              <a:buFont typeface="Wingdings" panose="05000000000000000000" pitchFamily="2" charset="2"/>
              <a:buChar char="q"/>
            </a:pPr>
            <a:r>
              <a:rPr lang="en-AU" sz="2200" dirty="0">
                <a:solidFill>
                  <a:srgbClr val="FF0000"/>
                </a:solidFill>
              </a:rPr>
              <a:t> Defining a research problem is two-step process</a:t>
            </a:r>
          </a:p>
          <a:p>
            <a:pPr marL="1257300" lvl="2" indent="-342900" algn="just">
              <a:spcBef>
                <a:spcPts val="1800"/>
              </a:spcBef>
              <a:buFont typeface="Wingdings" panose="05000000000000000000" pitchFamily="2" charset="2"/>
              <a:buChar char="Ø"/>
            </a:pPr>
            <a:r>
              <a:rPr lang="en-AU" sz="2200" dirty="0">
                <a:solidFill>
                  <a:schemeClr val="tx1"/>
                </a:solidFill>
              </a:rPr>
              <a:t>To realize  the problem thoroughly and minutely</a:t>
            </a:r>
          </a:p>
          <a:p>
            <a:pPr marL="1257300" lvl="2" indent="-342900" algn="just">
              <a:spcBef>
                <a:spcPts val="1800"/>
              </a:spcBef>
              <a:buFont typeface="Wingdings" panose="05000000000000000000" pitchFamily="2" charset="2"/>
              <a:buChar char="Ø"/>
            </a:pPr>
            <a:r>
              <a:rPr lang="en-AU" sz="2200" dirty="0">
                <a:solidFill>
                  <a:schemeClr val="tx1"/>
                </a:solidFill>
              </a:rPr>
              <a:t> To rephrase it into meaningful physical and/or mathematical terms</a:t>
            </a:r>
            <a:endParaRPr lang="en-AU" sz="2200" b="1" dirty="0">
              <a:solidFill>
                <a:schemeClr val="tx1"/>
              </a:solidFill>
            </a:endParaRPr>
          </a:p>
          <a:p>
            <a:pPr algn="just">
              <a:spcBef>
                <a:spcPts val="1800"/>
              </a:spcBef>
            </a:pPr>
            <a:endParaRPr lang="en-AU" sz="2200" dirty="0">
              <a:solidFill>
                <a:schemeClr val="tx1"/>
              </a:solidFill>
            </a:endParaRPr>
          </a:p>
          <a:p>
            <a:pPr lvl="0" algn="just">
              <a:spcBef>
                <a:spcPts val="1800"/>
              </a:spcBef>
            </a:pPr>
            <a:r>
              <a:rPr lang="en-AU" sz="2200"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161293-0B48-4679-A5B0-F3F2F60DB4D0}"/>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B4EB7A3B-9BF7-4F44-A2E7-C49DC8B5CAFC}"/>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284FE0D6-5430-429B-8E8C-56B7F7161DE7}"/>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Subtitle 9">
            <a:extLst>
              <a:ext uri="{FF2B5EF4-FFF2-40B4-BE49-F238E27FC236}">
                <a16:creationId xmlns:a16="http://schemas.microsoft.com/office/drawing/2014/main" id="{CEABF391-AAC1-4A5B-A061-9E9B3B0BF9C5}"/>
              </a:ext>
            </a:extLst>
          </p:cNvPr>
          <p:cNvSpPr txBox="1">
            <a:spLocks/>
          </p:cNvSpPr>
          <p:nvPr/>
        </p:nvSpPr>
        <p:spPr>
          <a:xfrm>
            <a:off x="330958" y="1447800"/>
            <a:ext cx="8606121" cy="5328124"/>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spcBef>
                <a:spcPts val="600"/>
              </a:spcBef>
              <a:buNone/>
            </a:pPr>
            <a:r>
              <a:rPr lang="en-AU" dirty="0">
                <a:solidFill>
                  <a:srgbClr val="FF0000"/>
                </a:solidFill>
              </a:rPr>
              <a:t>The research question can be phrased using one of the following questioning words:</a:t>
            </a:r>
            <a:r>
              <a:rPr lang="en-AU" sz="2000" dirty="0">
                <a:solidFill>
                  <a:srgbClr val="FF0000"/>
                </a:solidFill>
              </a:rPr>
              <a:t> </a:t>
            </a:r>
          </a:p>
          <a:p>
            <a:pPr marL="0" indent="0" algn="just">
              <a:spcBef>
                <a:spcPts val="600"/>
              </a:spcBef>
              <a:buNone/>
            </a:pPr>
            <a:endParaRPr lang="en-AU" sz="1800" dirty="0">
              <a:solidFill>
                <a:srgbClr val="FF0066"/>
              </a:solidFill>
            </a:endParaRPr>
          </a:p>
          <a:p>
            <a:pPr marL="0" indent="0" algn="just">
              <a:spcBef>
                <a:spcPts val="600"/>
              </a:spcBef>
              <a:buNone/>
            </a:pPr>
            <a:r>
              <a:rPr lang="en-AU" sz="2000" b="1" u="sng" dirty="0">
                <a:solidFill>
                  <a:schemeClr val="bg2">
                    <a:lumMod val="50000"/>
                  </a:schemeClr>
                </a:solidFill>
              </a:rPr>
              <a:t>1.</a:t>
            </a:r>
            <a:r>
              <a:rPr lang="en-AU" sz="2000" u="sng" dirty="0">
                <a:solidFill>
                  <a:schemeClr val="bg2">
                    <a:lumMod val="50000"/>
                  </a:schemeClr>
                </a:solidFill>
              </a:rPr>
              <a:t> </a:t>
            </a:r>
            <a:r>
              <a:rPr lang="en-AU" sz="2000" b="1" u="sng" dirty="0">
                <a:solidFill>
                  <a:schemeClr val="bg2">
                    <a:lumMod val="50000"/>
                  </a:schemeClr>
                </a:solidFill>
              </a:rPr>
              <a:t>Why? </a:t>
            </a:r>
          </a:p>
          <a:p>
            <a:pPr marL="0" indent="0" algn="just">
              <a:spcBef>
                <a:spcPts val="600"/>
              </a:spcBef>
              <a:buNone/>
            </a:pPr>
            <a:r>
              <a:rPr lang="en-AU" sz="2000" dirty="0">
                <a:solidFill>
                  <a:srgbClr val="FF0000"/>
                </a:solidFill>
              </a:rPr>
              <a:t>	</a:t>
            </a:r>
            <a:r>
              <a:rPr lang="en-AU" sz="2000" dirty="0">
                <a:solidFill>
                  <a:schemeClr val="tx1"/>
                </a:solidFill>
              </a:rPr>
              <a:t>•Example: Why did the wind turbine fail in 100 kph winds? </a:t>
            </a:r>
          </a:p>
          <a:p>
            <a:pPr marL="0" indent="0" algn="just">
              <a:spcBef>
                <a:spcPts val="600"/>
              </a:spcBef>
              <a:buNone/>
            </a:pPr>
            <a:r>
              <a:rPr lang="en-AU" sz="2000" b="1" u="sng" dirty="0">
                <a:solidFill>
                  <a:schemeClr val="bg2">
                    <a:lumMod val="50000"/>
                  </a:schemeClr>
                </a:solidFill>
              </a:rPr>
              <a:t>2.</a:t>
            </a:r>
            <a:r>
              <a:rPr lang="en-AU" sz="2000" u="sng" dirty="0">
                <a:solidFill>
                  <a:schemeClr val="bg2">
                    <a:lumMod val="50000"/>
                  </a:schemeClr>
                </a:solidFill>
              </a:rPr>
              <a:t> </a:t>
            </a:r>
            <a:r>
              <a:rPr lang="en-AU" sz="2000" b="1" u="sng" dirty="0">
                <a:solidFill>
                  <a:schemeClr val="bg2">
                    <a:lumMod val="50000"/>
                  </a:schemeClr>
                </a:solidFill>
              </a:rPr>
              <a:t>What? </a:t>
            </a:r>
          </a:p>
          <a:p>
            <a:pPr marL="0" indent="0" algn="just">
              <a:spcBef>
                <a:spcPts val="600"/>
              </a:spcBef>
              <a:buNone/>
            </a:pPr>
            <a:r>
              <a:rPr lang="en-AU" sz="2000" dirty="0">
                <a:solidFill>
                  <a:schemeClr val="tx1"/>
                </a:solidFill>
              </a:rPr>
              <a:t>	•</a:t>
            </a:r>
            <a:r>
              <a:rPr lang="en-AU" sz="2000" dirty="0">
                <a:solidFill>
                  <a:srgbClr val="FF33CC"/>
                </a:solidFill>
              </a:rPr>
              <a:t>Example: What is the effect on the strength of concrete when recycled 	concrete is used in the mix? </a:t>
            </a:r>
          </a:p>
          <a:p>
            <a:pPr marL="0" indent="0" algn="just">
              <a:spcBef>
                <a:spcPts val="600"/>
              </a:spcBef>
              <a:buNone/>
            </a:pPr>
            <a:r>
              <a:rPr lang="en-AU" sz="2000" b="1" u="sng" dirty="0">
                <a:solidFill>
                  <a:schemeClr val="bg2">
                    <a:lumMod val="50000"/>
                  </a:schemeClr>
                </a:solidFill>
              </a:rPr>
              <a:t>3.</a:t>
            </a:r>
            <a:r>
              <a:rPr lang="en-AU" sz="2000" u="sng" dirty="0">
                <a:solidFill>
                  <a:schemeClr val="bg2">
                    <a:lumMod val="50000"/>
                  </a:schemeClr>
                </a:solidFill>
              </a:rPr>
              <a:t> </a:t>
            </a:r>
            <a:r>
              <a:rPr lang="en-AU" sz="2000" b="1" u="sng" dirty="0">
                <a:solidFill>
                  <a:schemeClr val="bg2">
                    <a:lumMod val="50000"/>
                  </a:schemeClr>
                </a:solidFill>
              </a:rPr>
              <a:t>How? </a:t>
            </a:r>
          </a:p>
          <a:p>
            <a:pPr marL="0" indent="0" algn="just">
              <a:spcBef>
                <a:spcPts val="600"/>
              </a:spcBef>
              <a:buNone/>
            </a:pPr>
            <a:r>
              <a:rPr lang="en-AU" sz="2000" dirty="0">
                <a:solidFill>
                  <a:schemeClr val="tx1"/>
                </a:solidFill>
              </a:rPr>
              <a:t>	•</a:t>
            </a:r>
            <a:r>
              <a:rPr lang="en-AU" sz="2000" dirty="0">
                <a:solidFill>
                  <a:srgbClr val="6600CC"/>
                </a:solidFill>
              </a:rPr>
              <a:t>Example: How can the braking system of a railway carriage be self-	activating when its velocity exceeds a threshold value? </a:t>
            </a:r>
          </a:p>
          <a:p>
            <a:pPr marL="0" indent="0" algn="just">
              <a:spcBef>
                <a:spcPts val="600"/>
              </a:spcBef>
              <a:buNone/>
            </a:pPr>
            <a:r>
              <a:rPr lang="en-AU" sz="2000" b="1" u="sng" dirty="0">
                <a:solidFill>
                  <a:schemeClr val="bg2">
                    <a:lumMod val="50000"/>
                  </a:schemeClr>
                </a:solidFill>
              </a:rPr>
              <a:t>4.</a:t>
            </a:r>
            <a:r>
              <a:rPr lang="en-AU" sz="2000" u="sng" dirty="0">
                <a:solidFill>
                  <a:schemeClr val="bg2">
                    <a:lumMod val="50000"/>
                  </a:schemeClr>
                </a:solidFill>
              </a:rPr>
              <a:t> </a:t>
            </a:r>
            <a:r>
              <a:rPr lang="en-AU" sz="2000" b="1" u="sng" dirty="0">
                <a:solidFill>
                  <a:schemeClr val="bg2">
                    <a:lumMod val="50000"/>
                  </a:schemeClr>
                </a:solidFill>
              </a:rPr>
              <a:t>When? </a:t>
            </a:r>
          </a:p>
          <a:p>
            <a:pPr marL="0" indent="0" algn="just">
              <a:spcBef>
                <a:spcPts val="600"/>
              </a:spcBef>
              <a:buNone/>
            </a:pPr>
            <a:r>
              <a:rPr lang="en-AU" sz="2000" dirty="0">
                <a:solidFill>
                  <a:schemeClr val="tx1"/>
                </a:solidFill>
              </a:rPr>
              <a:t>	•</a:t>
            </a:r>
            <a:r>
              <a:rPr lang="en-AU" sz="2000" dirty="0">
                <a:solidFill>
                  <a:srgbClr val="00B050"/>
                </a:solidFill>
              </a:rPr>
              <a:t>Example: When will the roof bolts in an underground tunnel fail 	through 	environmental degradation? </a:t>
            </a:r>
          </a:p>
        </p:txBody>
      </p:sp>
      <p:sp>
        <p:nvSpPr>
          <p:cNvPr id="9" name="Title 1">
            <a:extLst>
              <a:ext uri="{FF2B5EF4-FFF2-40B4-BE49-F238E27FC236}">
                <a16:creationId xmlns:a16="http://schemas.microsoft.com/office/drawing/2014/main" id="{E36C7F73-AF30-4175-BEBE-CF0FEEA84883}"/>
              </a:ext>
            </a:extLst>
          </p:cNvPr>
          <p:cNvSpPr txBox="1">
            <a:spLocks/>
          </p:cNvSpPr>
          <p:nvPr/>
        </p:nvSpPr>
        <p:spPr>
          <a:xfrm>
            <a:off x="372533" y="76200"/>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27226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wipe(down)">
                                      <p:cBhvr>
                                        <p:cTn id="11" dur="500"/>
                                        <p:tgtEl>
                                          <p:spTgt spid="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wipe(down)">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 calcmode="lin" valueType="num">
                                      <p:cBhvr additive="base">
                                        <p:cTn id="34"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 calcmode="lin" valueType="num">
                                      <p:cBhvr additive="base">
                                        <p:cTn id="4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4" name="Subtitle 2"/>
          <p:cNvSpPr>
            <a:spLocks noGrp="1"/>
          </p:cNvSpPr>
          <p:nvPr>
            <p:ph type="subTitle" idx="4294967295"/>
          </p:nvPr>
        </p:nvSpPr>
        <p:spPr>
          <a:xfrm>
            <a:off x="381000" y="1828800"/>
            <a:ext cx="8458200" cy="4343400"/>
          </a:xfrm>
        </p:spPr>
        <p:txBody>
          <a:bodyPr>
            <a:noAutofit/>
          </a:bodyPr>
          <a:lstStyle/>
          <a:p>
            <a:pPr algn="l"/>
            <a:r>
              <a:rPr lang="en-AU" sz="3200" b="1" dirty="0">
                <a:solidFill>
                  <a:srgbClr val="FF0000"/>
                </a:solidFill>
              </a:rPr>
              <a:t>Step 2: Review of Literature </a:t>
            </a:r>
          </a:p>
          <a:p>
            <a:pPr marL="342900" indent="-342900" algn="l">
              <a:spcBef>
                <a:spcPts val="1800"/>
              </a:spcBef>
              <a:buFont typeface="Wingdings" panose="05000000000000000000" pitchFamily="2" charset="2"/>
              <a:buChar char="q"/>
            </a:pPr>
            <a:r>
              <a:rPr lang="en-AU" sz="2800" dirty="0">
                <a:solidFill>
                  <a:srgbClr val="CC00CC"/>
                </a:solidFill>
              </a:rPr>
              <a:t>Literature reviews are necessary </a:t>
            </a:r>
          </a:p>
          <a:p>
            <a:pPr marL="1257300" lvl="2" indent="-342900" algn="l">
              <a:spcBef>
                <a:spcPts val="1200"/>
              </a:spcBef>
              <a:spcAft>
                <a:spcPts val="600"/>
              </a:spcAft>
              <a:buFont typeface="Wingdings" panose="05000000000000000000" pitchFamily="2" charset="2"/>
              <a:buChar char="Ø"/>
            </a:pPr>
            <a:r>
              <a:rPr lang="en-AU" sz="2800" dirty="0">
                <a:solidFill>
                  <a:schemeClr val="tx1"/>
                </a:solidFill>
              </a:rPr>
              <a:t>To frame a research project </a:t>
            </a:r>
          </a:p>
          <a:p>
            <a:pPr marL="1257300" lvl="2" indent="-342900" algn="l">
              <a:spcBef>
                <a:spcPts val="1200"/>
              </a:spcBef>
              <a:spcAft>
                <a:spcPts val="600"/>
              </a:spcAft>
              <a:buFont typeface="Wingdings" panose="05000000000000000000" pitchFamily="2" charset="2"/>
              <a:buChar char="Ø"/>
            </a:pPr>
            <a:r>
              <a:rPr lang="en-AU" sz="2800" dirty="0">
                <a:solidFill>
                  <a:srgbClr val="6600CC"/>
                </a:solidFill>
              </a:rPr>
              <a:t>To ensure that your research question has not already been examined</a:t>
            </a:r>
          </a:p>
          <a:p>
            <a:pPr lvl="2" algn="l">
              <a:buFont typeface="Arial" pitchFamily="34" charset="0"/>
              <a:buChar char="•"/>
            </a:pPr>
            <a:endParaRPr lang="en-AU" sz="2800" b="1" dirty="0">
              <a:solidFill>
                <a:schemeClr val="tx1"/>
              </a:solidFill>
            </a:endParaRPr>
          </a:p>
        </p:txBody>
      </p:sp>
      <p:sp>
        <p:nvSpPr>
          <p:cNvPr id="11" name="Title 1">
            <a:extLst>
              <a:ext uri="{FF2B5EF4-FFF2-40B4-BE49-F238E27FC236}">
                <a16:creationId xmlns:a16="http://schemas.microsoft.com/office/drawing/2014/main" id="{0F9D3B97-C492-4D3E-BF80-DF2793F2B4F1}"/>
              </a:ext>
            </a:extLst>
          </p:cNvPr>
          <p:cNvSpPr>
            <a:spLocks noGrp="1"/>
          </p:cNvSpPr>
          <p:nvPr>
            <p:ph type="ctrTitle"/>
          </p:nvPr>
        </p:nvSpPr>
        <p:spPr>
          <a:xfrm>
            <a:off x="381000" y="55843"/>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7820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FA2A1-BBFD-494E-AC25-43BD729114F3}"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dirty="0"/>
          </a:p>
        </p:txBody>
      </p:sp>
      <p:sp>
        <p:nvSpPr>
          <p:cNvPr id="4" name="Subtitle 2"/>
          <p:cNvSpPr>
            <a:spLocks noGrp="1"/>
          </p:cNvSpPr>
          <p:nvPr>
            <p:ph type="subTitle" idx="4294967295"/>
          </p:nvPr>
        </p:nvSpPr>
        <p:spPr>
          <a:xfrm>
            <a:off x="381000" y="1676400"/>
            <a:ext cx="8458200" cy="4495800"/>
          </a:xfrm>
        </p:spPr>
        <p:txBody>
          <a:bodyPr>
            <a:noAutofit/>
          </a:bodyPr>
          <a:lstStyle/>
          <a:p>
            <a:pPr algn="just"/>
            <a:r>
              <a:rPr lang="en-AU" sz="3000" dirty="0">
                <a:solidFill>
                  <a:srgbClr val="FF0000"/>
                </a:solidFill>
              </a:rPr>
              <a:t> </a:t>
            </a:r>
            <a:r>
              <a:rPr lang="en-AU" sz="3000" b="1" dirty="0">
                <a:solidFill>
                  <a:srgbClr val="FF0000"/>
                </a:solidFill>
              </a:rPr>
              <a:t>Step 3: Formulate the Hypothesis or Problem Statement</a:t>
            </a:r>
            <a:endParaRPr lang="en-AU" sz="3000" dirty="0">
              <a:solidFill>
                <a:srgbClr val="FF0000"/>
              </a:solidFill>
            </a:endParaRPr>
          </a:p>
          <a:p>
            <a:pPr marL="800100" lvl="1" indent="-342900" algn="just">
              <a:buClr>
                <a:srgbClr val="7030A0"/>
              </a:buClr>
              <a:buFont typeface="Wingdings" panose="05000000000000000000" pitchFamily="2" charset="2"/>
              <a:buChar char="Ø"/>
            </a:pPr>
            <a:r>
              <a:rPr lang="en-AU" sz="2400" dirty="0">
                <a:solidFill>
                  <a:schemeClr val="tx1"/>
                </a:solidFill>
              </a:rPr>
              <a:t> </a:t>
            </a:r>
            <a:r>
              <a:rPr lang="en-AU" sz="2800" dirty="0">
                <a:solidFill>
                  <a:srgbClr val="6600CC"/>
                </a:solidFill>
              </a:rPr>
              <a:t>A </a:t>
            </a:r>
            <a:r>
              <a:rPr lang="en-AU" sz="2800" b="1" dirty="0">
                <a:solidFill>
                  <a:srgbClr val="6600CC"/>
                </a:solidFill>
              </a:rPr>
              <a:t>research hypothesis</a:t>
            </a:r>
            <a:r>
              <a:rPr lang="en-AU" sz="2800" dirty="0">
                <a:solidFill>
                  <a:srgbClr val="6600CC"/>
                </a:solidFill>
              </a:rPr>
              <a:t> is an educated prediction that provides an explanation for an observable event or condition</a:t>
            </a:r>
          </a:p>
          <a:p>
            <a:pPr marL="800100" lvl="1" indent="-342900" algn="just">
              <a:buFont typeface="Wingdings" panose="05000000000000000000" pitchFamily="2" charset="2"/>
              <a:buChar char="Ø"/>
            </a:pPr>
            <a:endParaRPr lang="en-AU" sz="1600" dirty="0">
              <a:solidFill>
                <a:srgbClr val="6600CC"/>
              </a:solidFill>
            </a:endParaRPr>
          </a:p>
          <a:p>
            <a:pPr marL="800100" lvl="1" indent="-342900" algn="just">
              <a:buFont typeface="Wingdings" panose="05000000000000000000" pitchFamily="2" charset="2"/>
              <a:buChar char="Ø"/>
            </a:pPr>
            <a:r>
              <a:rPr lang="en-AU" sz="2800" dirty="0">
                <a:solidFill>
                  <a:schemeClr val="accent6">
                    <a:lumMod val="75000"/>
                  </a:schemeClr>
                </a:solidFill>
              </a:rPr>
              <a:t>A </a:t>
            </a:r>
            <a:r>
              <a:rPr lang="en-AU" sz="2800" b="1" dirty="0">
                <a:solidFill>
                  <a:schemeClr val="accent6">
                    <a:lumMod val="75000"/>
                  </a:schemeClr>
                </a:solidFill>
              </a:rPr>
              <a:t>problem statement</a:t>
            </a:r>
            <a:r>
              <a:rPr lang="en-AU" sz="2800" dirty="0">
                <a:solidFill>
                  <a:schemeClr val="accent6">
                    <a:lumMod val="75000"/>
                  </a:schemeClr>
                </a:solidFill>
              </a:rPr>
              <a:t> is both a reiteration of the research problem along with the justification for studying it. </a:t>
            </a:r>
          </a:p>
          <a:p>
            <a:pPr lvl="3" algn="l">
              <a:buFont typeface="Arial" pitchFamily="34" charset="0"/>
              <a:buChar char="•"/>
            </a:pPr>
            <a:endParaRPr lang="en-AU" sz="2400" b="1" dirty="0">
              <a:solidFill>
                <a:schemeClr val="accent6">
                  <a:lumMod val="75000"/>
                </a:schemeClr>
              </a:solidFill>
            </a:endParaRPr>
          </a:p>
          <a:p>
            <a:pPr algn="just"/>
            <a:endParaRPr lang="en-AU" sz="2800" dirty="0">
              <a:solidFill>
                <a:schemeClr val="tx1"/>
              </a:solidFill>
            </a:endParaRPr>
          </a:p>
          <a:p>
            <a:pPr lvl="0" algn="just"/>
            <a:r>
              <a:rPr lang="en-AU" sz="2800" dirty="0">
                <a:solidFill>
                  <a:schemeClr val="tx1"/>
                </a:solidFill>
              </a:rPr>
              <a:t> </a:t>
            </a:r>
          </a:p>
        </p:txBody>
      </p:sp>
      <p:sp>
        <p:nvSpPr>
          <p:cNvPr id="11" name="Title 1">
            <a:extLst>
              <a:ext uri="{FF2B5EF4-FFF2-40B4-BE49-F238E27FC236}">
                <a16:creationId xmlns:a16="http://schemas.microsoft.com/office/drawing/2014/main" id="{0F9D3B97-C492-4D3E-BF80-DF2793F2B4F1}"/>
              </a:ext>
            </a:extLst>
          </p:cNvPr>
          <p:cNvSpPr>
            <a:spLocks noGrp="1"/>
          </p:cNvSpPr>
          <p:nvPr>
            <p:ph type="ctrTitle"/>
          </p:nvPr>
        </p:nvSpPr>
        <p:spPr>
          <a:xfrm>
            <a:off x="199698" y="76200"/>
            <a:ext cx="8305800" cy="914400"/>
          </a:xfrm>
        </p:spPr>
        <p:txBody>
          <a:bodyPr>
            <a:normAutofit fontScale="90000"/>
          </a:bodyPr>
          <a:lstStyle/>
          <a:p>
            <a:pPr algn="l">
              <a:lnSpc>
                <a:spcPct val="100000"/>
              </a:lnSpc>
            </a:pPr>
            <a:r>
              <a:rPr lang="en-AU" b="1" dirty="0"/>
              <a:t>Research Process </a:t>
            </a:r>
            <a:r>
              <a:rPr lang="en-AU" sz="2400" b="1" dirty="0"/>
              <a:t>        		           ...contd.</a:t>
            </a:r>
            <a:endParaRPr lang="en-AU" b="1" dirty="0"/>
          </a:p>
        </p:txBody>
      </p:sp>
    </p:spTree>
    <p:extLst>
      <p:ext uri="{BB962C8B-B14F-4D97-AF65-F5344CB8AC3E}">
        <p14:creationId xmlns:p14="http://schemas.microsoft.com/office/powerpoint/2010/main" val="137722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3E787-B4D3-4D60-95A5-A3429EA88D2F}"/>
              </a:ext>
            </a:extLst>
          </p:cNvPr>
          <p:cNvSpPr>
            <a:spLocks noGrp="1"/>
          </p:cNvSpPr>
          <p:nvPr>
            <p:ph idx="1"/>
          </p:nvPr>
        </p:nvSpPr>
        <p:spPr>
          <a:xfrm>
            <a:off x="319993" y="1447800"/>
            <a:ext cx="8538257" cy="4648200"/>
          </a:xfrm>
        </p:spPr>
        <p:txBody>
          <a:bodyPr>
            <a:normAutofit/>
          </a:bodyPr>
          <a:lstStyle/>
          <a:p>
            <a:pPr marL="0" indent="0">
              <a:buNone/>
            </a:pPr>
            <a:r>
              <a:rPr lang="en-US" sz="2800" dirty="0">
                <a:solidFill>
                  <a:srgbClr val="FF0000"/>
                </a:solidFill>
              </a:rPr>
              <a:t>Objectives are the goals you set out to attain in your research.</a:t>
            </a:r>
          </a:p>
          <a:p>
            <a:pPr lvl="1" algn="just">
              <a:spcAft>
                <a:spcPts val="600"/>
              </a:spcAft>
              <a:buClrTx/>
              <a:buFont typeface="Wingdings" panose="05000000000000000000" pitchFamily="2" charset="2"/>
              <a:buChar char="Ø"/>
            </a:pPr>
            <a:r>
              <a:rPr lang="en-US" dirty="0"/>
              <a:t>Both your main objectives and your sub-objectives need to be formulated, which arise out of your research questions. </a:t>
            </a:r>
          </a:p>
          <a:p>
            <a:pPr lvl="1" algn="just">
              <a:spcAft>
                <a:spcPts val="600"/>
              </a:spcAft>
              <a:buClrTx/>
              <a:buFont typeface="Wingdings" panose="05000000000000000000" pitchFamily="2" charset="2"/>
              <a:buChar char="Ø"/>
            </a:pPr>
            <a:r>
              <a:rPr lang="en-US" dirty="0"/>
              <a:t>The main objective is an overall statement of the thrust of your research.</a:t>
            </a:r>
          </a:p>
          <a:p>
            <a:pPr lvl="1" algn="just">
              <a:spcAft>
                <a:spcPts val="600"/>
              </a:spcAft>
              <a:buClrTx/>
              <a:buFont typeface="Wingdings" panose="05000000000000000000" pitchFamily="2" charset="2"/>
              <a:buChar char="Ø"/>
            </a:pPr>
            <a:r>
              <a:rPr lang="en-US" dirty="0"/>
              <a:t> The sub-objectives are the specific aspects of the topic that you want to investigate within the main framework of your study.</a:t>
            </a:r>
          </a:p>
          <a:p>
            <a:pPr lvl="1" algn="just">
              <a:spcAft>
                <a:spcPts val="600"/>
              </a:spcAft>
              <a:buClrTx/>
              <a:buFont typeface="Wingdings" panose="05000000000000000000" pitchFamily="2" charset="2"/>
              <a:buChar char="Ø"/>
            </a:pPr>
            <a:r>
              <a:rPr lang="en-US" dirty="0"/>
              <a:t>Use action-oriented words such as ‘to find out’, ‘to determine’, ‘to ascertain’ and ‘to examine’.</a:t>
            </a:r>
          </a:p>
        </p:txBody>
      </p:sp>
      <p:sp>
        <p:nvSpPr>
          <p:cNvPr id="4" name="Date Placeholder 3">
            <a:extLst>
              <a:ext uri="{FF2B5EF4-FFF2-40B4-BE49-F238E27FC236}">
                <a16:creationId xmlns:a16="http://schemas.microsoft.com/office/drawing/2014/main" id="{4E988B77-66A1-4736-A69F-02CB8D5A33A9}"/>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D47968D1-34C7-4FFE-9EAE-AEC2727ED541}"/>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842C0C50-3FE5-4C94-AB5F-722B9F716160}"/>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
        <p:nvSpPr>
          <p:cNvPr id="8" name="Title 1">
            <a:extLst>
              <a:ext uri="{FF2B5EF4-FFF2-40B4-BE49-F238E27FC236}">
                <a16:creationId xmlns:a16="http://schemas.microsoft.com/office/drawing/2014/main" id="{B1309787-454F-46FA-BE06-F41AD75CF302}"/>
              </a:ext>
            </a:extLst>
          </p:cNvPr>
          <p:cNvSpPr txBox="1">
            <a:spLocks/>
          </p:cNvSpPr>
          <p:nvPr/>
        </p:nvSpPr>
        <p:spPr>
          <a:xfrm>
            <a:off x="114300" y="55843"/>
            <a:ext cx="8305800" cy="914400"/>
          </a:xfrm>
          <a:prstGeom prst="rect">
            <a:avLst/>
          </a:prstGeom>
          <a:noFill/>
        </p:spPr>
        <p:txBody>
          <a:bodyPr vert="horz" lIns="91440" tIns="45720" rIns="91440" bIns="45720" rtlCol="0" anchor="ctr">
            <a:normAutofit fontScale="97500"/>
          </a:bodyPr>
          <a:lstStyle>
            <a:lvl1pPr algn="l" defTabSz="914400" rtl="0" eaLnBrk="1" latinLnBrk="0" hangingPunct="1">
              <a:spcBef>
                <a:spcPct val="0"/>
              </a:spcBef>
              <a:buNone/>
              <a:defRPr sz="4200" kern="1200">
                <a:solidFill>
                  <a:schemeClr val="bg1"/>
                </a:solidFill>
                <a:latin typeface="+mj-lt"/>
                <a:ea typeface="+mj-ea"/>
                <a:cs typeface="+mj-cs"/>
              </a:defRPr>
            </a:lvl1pPr>
          </a:lstStyle>
          <a:p>
            <a:r>
              <a:rPr lang="en-AU" b="1" dirty="0">
                <a:solidFill>
                  <a:srgbClr val="FF0000"/>
                </a:solidFill>
              </a:rPr>
              <a:t>Research Process </a:t>
            </a:r>
            <a:r>
              <a:rPr lang="en-AU" sz="2400" b="1" dirty="0">
                <a:solidFill>
                  <a:srgbClr val="FF0000"/>
                </a:solidFill>
              </a:rPr>
              <a:t>        		           ...contd.</a:t>
            </a:r>
            <a:endParaRPr lang="en-AU" b="1" dirty="0">
              <a:solidFill>
                <a:srgbClr val="FF0000"/>
              </a:solidFill>
            </a:endParaRPr>
          </a:p>
        </p:txBody>
      </p:sp>
    </p:spTree>
    <p:extLst>
      <p:ext uri="{BB962C8B-B14F-4D97-AF65-F5344CB8AC3E}">
        <p14:creationId xmlns:p14="http://schemas.microsoft.com/office/powerpoint/2010/main" val="115581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83537-8FE9-4C23-A7EF-34550C31615A}"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
        <p:nvSpPr>
          <p:cNvPr id="11" name="Subtitle 2"/>
          <p:cNvSpPr>
            <a:spLocks noGrp="1"/>
          </p:cNvSpPr>
          <p:nvPr>
            <p:ph type="subTitle" idx="4294967295"/>
          </p:nvPr>
        </p:nvSpPr>
        <p:spPr>
          <a:xfrm>
            <a:off x="381000" y="1828800"/>
            <a:ext cx="8305800" cy="4419600"/>
          </a:xfrm>
        </p:spPr>
        <p:txBody>
          <a:bodyPr>
            <a:noAutofit/>
          </a:bodyPr>
          <a:lstStyle/>
          <a:p>
            <a:pPr algn="just">
              <a:spcBef>
                <a:spcPts val="1800"/>
              </a:spcBef>
              <a:spcAft>
                <a:spcPts val="1200"/>
              </a:spcAft>
            </a:pPr>
            <a:r>
              <a:rPr lang="en-AU" sz="3200" b="1" dirty="0">
                <a:solidFill>
                  <a:srgbClr val="FF0000"/>
                </a:solidFill>
              </a:rPr>
              <a:t>Step 4: Select a Research Design</a:t>
            </a:r>
            <a:endParaRPr lang="en-AU" sz="3200" dirty="0">
              <a:solidFill>
                <a:srgbClr val="FF0000"/>
              </a:solidFill>
            </a:endParaRPr>
          </a:p>
          <a:p>
            <a:pPr algn="just">
              <a:spcBef>
                <a:spcPts val="1800"/>
              </a:spcBef>
            </a:pPr>
            <a:r>
              <a:rPr lang="en-AU" sz="2600" dirty="0">
                <a:solidFill>
                  <a:srgbClr val="CC00CC"/>
                </a:solidFill>
              </a:rPr>
              <a:t>Selection of research design depends on</a:t>
            </a:r>
          </a:p>
          <a:p>
            <a:pPr marL="800100" lvl="1" indent="-342900" algn="just">
              <a:spcBef>
                <a:spcPts val="1800"/>
              </a:spcBef>
              <a:buClr>
                <a:schemeClr val="accent6">
                  <a:lumMod val="75000"/>
                </a:schemeClr>
              </a:buClr>
              <a:buFont typeface="Wingdings" panose="05000000000000000000" pitchFamily="2" charset="2"/>
              <a:buChar char="Ø"/>
            </a:pPr>
            <a:r>
              <a:rPr lang="en-AU" sz="2600" b="1" dirty="0">
                <a:solidFill>
                  <a:srgbClr val="CC00CC"/>
                </a:solidFill>
              </a:rPr>
              <a:t> </a:t>
            </a:r>
            <a:r>
              <a:rPr lang="en-AU" sz="2600" dirty="0">
                <a:solidFill>
                  <a:schemeClr val="tx1"/>
                </a:solidFill>
              </a:rPr>
              <a:t>Will the research be qualitative or quantitative? </a:t>
            </a:r>
          </a:p>
          <a:p>
            <a:pPr marL="800100" lvl="1" indent="-342900" algn="just">
              <a:spcBef>
                <a:spcPts val="1800"/>
              </a:spcBef>
              <a:buClr>
                <a:schemeClr val="bg2">
                  <a:lumMod val="50000"/>
                </a:schemeClr>
              </a:buClr>
              <a:buFont typeface="Wingdings" panose="05000000000000000000" pitchFamily="2" charset="2"/>
              <a:buChar char="Ø"/>
            </a:pPr>
            <a:r>
              <a:rPr lang="en-AU" sz="2600" dirty="0">
                <a:solidFill>
                  <a:srgbClr val="0070C0"/>
                </a:solidFill>
              </a:rPr>
              <a:t> What methodology and design are to be chosen? </a:t>
            </a:r>
          </a:p>
          <a:p>
            <a:pPr marL="800100" lvl="1" indent="-342900" algn="just">
              <a:spcBef>
                <a:spcPts val="1800"/>
              </a:spcBef>
              <a:buClr>
                <a:srgbClr val="CC00CC"/>
              </a:buClr>
              <a:buFont typeface="Wingdings" panose="05000000000000000000" pitchFamily="2" charset="2"/>
              <a:buChar char="Ø"/>
            </a:pPr>
            <a:r>
              <a:rPr lang="en-AU" sz="2600" dirty="0">
                <a:solidFill>
                  <a:srgbClr val="6600CC"/>
                </a:solidFill>
              </a:rPr>
              <a:t> What methods, techniques and tools will be used to collect, </a:t>
            </a:r>
            <a:r>
              <a:rPr lang="en-AU" sz="2600" dirty="0" err="1">
                <a:solidFill>
                  <a:srgbClr val="6600CC"/>
                </a:solidFill>
              </a:rPr>
              <a:t>analyze</a:t>
            </a:r>
            <a:r>
              <a:rPr lang="en-AU" sz="2600" dirty="0">
                <a:solidFill>
                  <a:srgbClr val="6600CC"/>
                </a:solidFill>
              </a:rPr>
              <a:t>, and interpret the data?  </a:t>
            </a:r>
            <a:endParaRPr lang="en-AU" sz="2400" dirty="0">
              <a:solidFill>
                <a:schemeClr val="tx1"/>
              </a:solidFill>
            </a:endParaRPr>
          </a:p>
        </p:txBody>
      </p:sp>
      <p:sp>
        <p:nvSpPr>
          <p:cNvPr id="12" name="Title 1">
            <a:extLst>
              <a:ext uri="{FF2B5EF4-FFF2-40B4-BE49-F238E27FC236}">
                <a16:creationId xmlns:a16="http://schemas.microsoft.com/office/drawing/2014/main" id="{37B1F4BA-C781-4155-B7B2-60892700FDC8}"/>
              </a:ext>
            </a:extLst>
          </p:cNvPr>
          <p:cNvSpPr>
            <a:spLocks noGrp="1"/>
          </p:cNvSpPr>
          <p:nvPr>
            <p:ph type="ctrTitle"/>
          </p:nvPr>
        </p:nvSpPr>
        <p:spPr>
          <a:xfrm>
            <a:off x="199698" y="55843"/>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wipe(down)">
                                      <p:cBhvr>
                                        <p:cTn id="16" dur="500"/>
                                        <p:tgtEl>
                                          <p:spTgt spid="1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9/19/2022</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Subtitle 2"/>
          <p:cNvSpPr>
            <a:spLocks noGrp="1"/>
          </p:cNvSpPr>
          <p:nvPr>
            <p:ph type="subTitle" idx="4294967295"/>
          </p:nvPr>
        </p:nvSpPr>
        <p:spPr>
          <a:xfrm>
            <a:off x="372533" y="1828800"/>
            <a:ext cx="8305800" cy="4608232"/>
          </a:xfrm>
        </p:spPr>
        <p:txBody>
          <a:bodyPr>
            <a:noAutofit/>
          </a:bodyPr>
          <a:lstStyle/>
          <a:p>
            <a:pPr algn="just"/>
            <a:r>
              <a:rPr lang="en-AU" sz="3200" b="1" dirty="0">
                <a:solidFill>
                  <a:srgbClr val="FF0000"/>
                </a:solidFill>
              </a:rPr>
              <a:t>Step 5: Collect Data</a:t>
            </a:r>
            <a:endParaRPr lang="en-AU" sz="3200" dirty="0">
              <a:solidFill>
                <a:srgbClr val="FF0000"/>
              </a:solidFill>
            </a:endParaRPr>
          </a:p>
          <a:p>
            <a:pPr algn="just"/>
            <a:endParaRPr lang="en-AU" sz="1400" dirty="0">
              <a:solidFill>
                <a:schemeClr val="tx1"/>
              </a:solidFill>
            </a:endParaRPr>
          </a:p>
          <a:p>
            <a:pPr marL="800100" lvl="1" indent="-342900" algn="just">
              <a:buClrTx/>
              <a:buFont typeface="Wingdings" panose="05000000000000000000" pitchFamily="2" charset="2"/>
              <a:buChar char="Ø"/>
            </a:pPr>
            <a:r>
              <a:rPr lang="en-AU" sz="2500" dirty="0">
                <a:solidFill>
                  <a:schemeClr val="tx1"/>
                </a:solidFill>
              </a:rPr>
              <a:t>Experimentation or Survey</a:t>
            </a:r>
          </a:p>
          <a:p>
            <a:pPr algn="just"/>
            <a:endParaRPr lang="en-AU" sz="1600" dirty="0">
              <a:solidFill>
                <a:schemeClr val="tx1"/>
              </a:solidFill>
            </a:endParaRPr>
          </a:p>
          <a:p>
            <a:pPr algn="just"/>
            <a:r>
              <a:rPr lang="en-AU" sz="3200" b="1" dirty="0">
                <a:solidFill>
                  <a:srgbClr val="FF0000"/>
                </a:solidFill>
              </a:rPr>
              <a:t>Step 6: Analyse Data</a:t>
            </a:r>
            <a:endParaRPr lang="en-AU" sz="3200" dirty="0">
              <a:solidFill>
                <a:srgbClr val="FF0000"/>
              </a:solidFill>
            </a:endParaRPr>
          </a:p>
          <a:p>
            <a:pPr algn="just">
              <a:spcBef>
                <a:spcPts val="1800"/>
              </a:spcBef>
            </a:pPr>
            <a:r>
              <a:rPr lang="en-AU" sz="2400" dirty="0">
                <a:solidFill>
                  <a:srgbClr val="6600CC"/>
                </a:solidFill>
              </a:rPr>
              <a:t>Manipulating data in a number of different ways, such as </a:t>
            </a:r>
          </a:p>
          <a:p>
            <a:pPr marL="800100" lvl="1" indent="-342900" algn="just">
              <a:spcBef>
                <a:spcPts val="1800"/>
              </a:spcBef>
              <a:buFont typeface="Wingdings" panose="05000000000000000000" pitchFamily="2" charset="2"/>
              <a:buChar char="Ø"/>
            </a:pPr>
            <a:r>
              <a:rPr lang="en-AU" dirty="0">
                <a:solidFill>
                  <a:schemeClr val="tx1"/>
                </a:solidFill>
              </a:rPr>
              <a:t>Plotting it out and finding correlations  </a:t>
            </a:r>
          </a:p>
          <a:p>
            <a:pPr marL="800100" lvl="1" indent="-342900" algn="just">
              <a:spcBef>
                <a:spcPts val="1800"/>
              </a:spcBef>
              <a:buFont typeface="Wingdings" panose="05000000000000000000" pitchFamily="2" charset="2"/>
              <a:buChar char="Ø"/>
            </a:pPr>
            <a:r>
              <a:rPr lang="en-AU" dirty="0">
                <a:solidFill>
                  <a:schemeClr val="tx1"/>
                </a:solidFill>
              </a:rPr>
              <a:t>Creating a pivot table to sort and filter data by different variables and calculate the mean, maximum, minimum and standard deviation of data</a:t>
            </a: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id="{DAA7428C-0959-4616-B312-088E8853E445}"/>
              </a:ext>
            </a:extLst>
          </p:cNvPr>
          <p:cNvSpPr>
            <a:spLocks noGrp="1"/>
          </p:cNvSpPr>
          <p:nvPr>
            <p:ph type="ctrTitle"/>
          </p:nvPr>
        </p:nvSpPr>
        <p:spPr>
          <a:xfrm>
            <a:off x="208165" y="76200"/>
            <a:ext cx="8305800" cy="914400"/>
          </a:xfrm>
        </p:spPr>
        <p:txBody>
          <a:bodyPr>
            <a:normAutofit fontScale="90000"/>
          </a:bodyPr>
          <a:lstStyle/>
          <a:p>
            <a:pPr algn="l"/>
            <a:r>
              <a:rPr lang="en-AU" b="1" dirty="0"/>
              <a:t>Research Process </a:t>
            </a:r>
            <a:r>
              <a:rPr lang="en-AU" sz="2400" b="1" dirty="0"/>
              <a:t>        		           ...contd.</a:t>
            </a:r>
            <a:endParaRPr lang="en-AU"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down)">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circle(in)">
                                      <p:cBhvr>
                                        <p:cTn id="25" dur="20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circle(in)">
                                      <p:cBhvr>
                                        <p:cTn id="30"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06596-CD94-417D-838D-A0449DB3477D}" type="datetime1">
              <a:rPr lang="en-US" smtClean="0"/>
              <a:t>9/19/2022</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Subtitle 2"/>
          <p:cNvSpPr>
            <a:spLocks noGrp="1"/>
          </p:cNvSpPr>
          <p:nvPr>
            <p:ph type="subTitle" idx="4294967295"/>
          </p:nvPr>
        </p:nvSpPr>
        <p:spPr>
          <a:xfrm>
            <a:off x="372533" y="1828800"/>
            <a:ext cx="8305800" cy="4343400"/>
          </a:xfrm>
        </p:spPr>
        <p:txBody>
          <a:bodyPr>
            <a:noAutofit/>
          </a:bodyPr>
          <a:lstStyle/>
          <a:p>
            <a:pPr algn="just"/>
            <a:r>
              <a:rPr lang="en-AU" sz="3200" b="1" dirty="0">
                <a:solidFill>
                  <a:srgbClr val="FF0000"/>
                </a:solidFill>
              </a:rPr>
              <a:t>Step 7: Interpret Data and Report/</a:t>
            </a:r>
            <a:r>
              <a:rPr lang="en-AU" sz="3200" b="1" dirty="0" err="1">
                <a:solidFill>
                  <a:srgbClr val="FF0000"/>
                </a:solidFill>
              </a:rPr>
              <a:t>Conclution</a:t>
            </a:r>
            <a:endParaRPr lang="en-AU" sz="3200" b="1" dirty="0">
              <a:solidFill>
                <a:srgbClr val="FF0000"/>
              </a:solidFill>
            </a:endParaRPr>
          </a:p>
          <a:p>
            <a:pPr algn="just"/>
            <a:endParaRPr lang="en-AU" sz="2800" dirty="0">
              <a:solidFill>
                <a:srgbClr val="FF0000"/>
              </a:solidFill>
            </a:endParaRPr>
          </a:p>
          <a:p>
            <a:pPr marL="800100" lvl="1" indent="-342900" algn="l">
              <a:spcAft>
                <a:spcPts val="1800"/>
              </a:spcAft>
              <a:buFont typeface="Wingdings" panose="05000000000000000000" pitchFamily="2" charset="2"/>
              <a:buChar char="Ø"/>
            </a:pPr>
            <a:r>
              <a:rPr lang="en-AU" sz="2400" dirty="0">
                <a:solidFill>
                  <a:schemeClr val="tx1"/>
                </a:solidFill>
              </a:rPr>
              <a:t> </a:t>
            </a:r>
            <a:r>
              <a:rPr lang="en-AU" sz="2800" dirty="0">
                <a:solidFill>
                  <a:srgbClr val="6600CC"/>
                </a:solidFill>
              </a:rPr>
              <a:t>Interpretations must be supported by the evidence. </a:t>
            </a:r>
          </a:p>
          <a:p>
            <a:pPr marL="800100" lvl="1" indent="-342900" algn="l">
              <a:buFont typeface="Wingdings" panose="05000000000000000000" pitchFamily="2" charset="2"/>
              <a:buChar char="Ø"/>
            </a:pPr>
            <a:r>
              <a:rPr lang="en-AU" sz="2800" dirty="0">
                <a:solidFill>
                  <a:srgbClr val="6600CC"/>
                </a:solidFill>
              </a:rPr>
              <a:t> </a:t>
            </a:r>
            <a:r>
              <a:rPr lang="en-AU" sz="2800" dirty="0">
                <a:solidFill>
                  <a:schemeClr val="tx1"/>
                </a:solidFill>
              </a:rPr>
              <a:t>Avoid spurious conclusions of causality or   correlation! </a:t>
            </a:r>
          </a:p>
          <a:p>
            <a:pPr lvl="1" algn="just"/>
            <a:endParaRPr lang="en-AU" dirty="0">
              <a:solidFill>
                <a:schemeClr val="tx1"/>
              </a:solidFill>
            </a:endParaRPr>
          </a:p>
          <a:p>
            <a:pPr marL="342900" indent="-342900" algn="just">
              <a:buFont typeface="Wingdings" panose="05000000000000000000" pitchFamily="2" charset="2"/>
              <a:buChar char="Ø"/>
            </a:pPr>
            <a:endParaRPr lang="en-AU" sz="1600" dirty="0">
              <a:solidFill>
                <a:schemeClr val="tx1"/>
              </a:solidFill>
            </a:endParaRPr>
          </a:p>
        </p:txBody>
      </p:sp>
      <p:sp>
        <p:nvSpPr>
          <p:cNvPr id="10" name="Title 1">
            <a:extLst>
              <a:ext uri="{FF2B5EF4-FFF2-40B4-BE49-F238E27FC236}">
                <a16:creationId xmlns:a16="http://schemas.microsoft.com/office/drawing/2014/main" id="{DAA7428C-0959-4616-B312-088E8853E445}"/>
              </a:ext>
            </a:extLst>
          </p:cNvPr>
          <p:cNvSpPr>
            <a:spLocks noGrp="1"/>
          </p:cNvSpPr>
          <p:nvPr>
            <p:ph type="ctrTitle"/>
          </p:nvPr>
        </p:nvSpPr>
        <p:spPr>
          <a:xfrm>
            <a:off x="372533" y="76200"/>
            <a:ext cx="8305800" cy="914400"/>
          </a:xfrm>
        </p:spPr>
        <p:txBody>
          <a:bodyPr>
            <a:normAutofit fontScale="90000"/>
          </a:bodyPr>
          <a:lstStyle/>
          <a:p>
            <a:pPr algn="l"/>
            <a:r>
              <a:rPr lang="en-AU" b="1" dirty="0"/>
              <a:t>Research Process </a:t>
            </a:r>
            <a:r>
              <a:rPr lang="en-AU" sz="2400" b="1" dirty="0"/>
              <a:t>        		           ...contd.</a:t>
            </a:r>
            <a:endParaRPr lang="en-AU" b="1" dirty="0"/>
          </a:p>
        </p:txBody>
      </p:sp>
    </p:spTree>
    <p:extLst>
      <p:ext uri="{BB962C8B-B14F-4D97-AF65-F5344CB8AC3E}">
        <p14:creationId xmlns:p14="http://schemas.microsoft.com/office/powerpoint/2010/main" val="251321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CFFBD-A13A-412E-B899-DA059E45BC05}" type="datetime1">
              <a:rPr lang="en-US" smtClean="0"/>
              <a:t>9/19/2022</a:t>
            </a:fld>
            <a:endParaRPr lang="en-US"/>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a:spLocks noGrp="1"/>
          </p:cNvSpPr>
          <p:nvPr>
            <p:ph type="ctrTitle"/>
          </p:nvPr>
        </p:nvSpPr>
        <p:spPr>
          <a:xfrm>
            <a:off x="206919" y="76200"/>
            <a:ext cx="8556081" cy="914400"/>
          </a:xfrm>
        </p:spPr>
        <p:txBody>
          <a:bodyPr>
            <a:normAutofit/>
          </a:bodyPr>
          <a:lstStyle/>
          <a:p>
            <a:pPr algn="l"/>
            <a:r>
              <a:rPr lang="en-AU" b="1" dirty="0"/>
              <a:t>Philosophical Worldviews</a:t>
            </a:r>
            <a:endParaRPr lang="en-AU" sz="2000" b="1" dirty="0"/>
          </a:p>
        </p:txBody>
      </p:sp>
      <p:sp>
        <p:nvSpPr>
          <p:cNvPr id="6" name="Subtitle 2"/>
          <p:cNvSpPr>
            <a:spLocks noGrp="1"/>
          </p:cNvSpPr>
          <p:nvPr>
            <p:ph type="subTitle" idx="4294967295"/>
          </p:nvPr>
        </p:nvSpPr>
        <p:spPr>
          <a:xfrm>
            <a:off x="457200" y="1905000"/>
            <a:ext cx="8305800" cy="4267200"/>
          </a:xfrm>
        </p:spPr>
        <p:txBody>
          <a:bodyPr>
            <a:noAutofit/>
          </a:bodyPr>
          <a:lstStyle/>
          <a:p>
            <a:pPr algn="just"/>
            <a:r>
              <a:rPr lang="en-AU" sz="2800" b="1" dirty="0">
                <a:solidFill>
                  <a:srgbClr val="FF0000"/>
                </a:solidFill>
              </a:rPr>
              <a:t>Post-positivism</a:t>
            </a:r>
            <a:endParaRPr lang="en-AU" sz="2800" dirty="0">
              <a:solidFill>
                <a:srgbClr val="FF0000"/>
              </a:solidFill>
            </a:endParaRPr>
          </a:p>
          <a:p>
            <a:pPr marL="800100" lvl="1" indent="-342900" algn="just">
              <a:spcBef>
                <a:spcPts val="1800"/>
              </a:spcBef>
              <a:buFont typeface="Wingdings" panose="05000000000000000000" pitchFamily="2" charset="2"/>
              <a:buChar char="Ø"/>
            </a:pPr>
            <a:r>
              <a:rPr lang="en-AU" dirty="0">
                <a:solidFill>
                  <a:srgbClr val="6600CC"/>
                </a:solidFill>
              </a:rPr>
              <a:t>Traditional form of research, also known as positivism, empirical science, scientific method, etc.</a:t>
            </a:r>
          </a:p>
          <a:p>
            <a:pPr marL="800100" lvl="1" indent="-342900" algn="just">
              <a:spcBef>
                <a:spcPts val="1800"/>
              </a:spcBef>
              <a:buFont typeface="Wingdings" panose="05000000000000000000" pitchFamily="2" charset="2"/>
              <a:buChar char="Ø"/>
            </a:pPr>
            <a:r>
              <a:rPr lang="en-AU" dirty="0">
                <a:solidFill>
                  <a:srgbClr val="0070C0"/>
                </a:solidFill>
              </a:rPr>
              <a:t>Identify and assess the cause that influence outcomes (experimental results)</a:t>
            </a:r>
          </a:p>
          <a:p>
            <a:pPr marL="800100" lvl="1" indent="-342900" algn="just">
              <a:spcBef>
                <a:spcPts val="1800"/>
              </a:spcBef>
              <a:buFont typeface="Wingdings" panose="05000000000000000000" pitchFamily="2" charset="2"/>
              <a:buChar char="Ø"/>
            </a:pPr>
            <a:r>
              <a:rPr lang="en-AU" dirty="0">
                <a:solidFill>
                  <a:schemeClr val="tx1"/>
                </a:solidFill>
              </a:rPr>
              <a:t> Hold true more</a:t>
            </a:r>
            <a:r>
              <a:rPr lang="en-AU" sz="3200" dirty="0">
                <a:solidFill>
                  <a:schemeClr val="tx1"/>
                </a:solidFill>
              </a:rPr>
              <a:t> </a:t>
            </a:r>
            <a:r>
              <a:rPr lang="en-AU" dirty="0">
                <a:solidFill>
                  <a:schemeClr val="tx1"/>
                </a:solidFill>
              </a:rPr>
              <a:t>for quantitative research</a:t>
            </a:r>
            <a:endParaRPr lang="en-AU" sz="2200" dirty="0">
              <a:solidFill>
                <a:schemeClr val="tx1"/>
              </a:solidFill>
            </a:endParaRPr>
          </a:p>
          <a:p>
            <a:pPr lvl="0" algn="just"/>
            <a:endParaRPr lang="en-AU" sz="22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CFFBD-A13A-412E-B899-DA059E45BC05}"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dirty="0"/>
          </a:p>
        </p:txBody>
      </p:sp>
      <p:sp>
        <p:nvSpPr>
          <p:cNvPr id="6" name="Subtitle 2"/>
          <p:cNvSpPr>
            <a:spLocks noGrp="1"/>
          </p:cNvSpPr>
          <p:nvPr>
            <p:ph type="subTitle" idx="4294967295"/>
          </p:nvPr>
        </p:nvSpPr>
        <p:spPr>
          <a:xfrm>
            <a:off x="457200" y="1905000"/>
            <a:ext cx="8305800" cy="4343400"/>
          </a:xfrm>
        </p:spPr>
        <p:txBody>
          <a:bodyPr>
            <a:noAutofit/>
          </a:bodyPr>
          <a:lstStyle/>
          <a:p>
            <a:pPr algn="just"/>
            <a:r>
              <a:rPr lang="en-AU" sz="2800" b="1" dirty="0">
                <a:solidFill>
                  <a:srgbClr val="FF0000"/>
                </a:solidFill>
              </a:rPr>
              <a:t>Constructivism</a:t>
            </a:r>
            <a:endParaRPr lang="en-AU" sz="2800" dirty="0">
              <a:solidFill>
                <a:srgbClr val="FF0000"/>
              </a:solidFill>
            </a:endParaRPr>
          </a:p>
          <a:p>
            <a:pPr marL="457200" indent="-457200" algn="just">
              <a:spcBef>
                <a:spcPts val="2400"/>
              </a:spcBef>
              <a:buFont typeface="Wingdings" panose="05000000000000000000" pitchFamily="2" charset="2"/>
              <a:buChar char="Ø"/>
            </a:pPr>
            <a:r>
              <a:rPr lang="en-AU" sz="2400" dirty="0">
                <a:solidFill>
                  <a:srgbClr val="0070C0"/>
                </a:solidFill>
              </a:rPr>
              <a:t>An approach of qualitative research, also known as social constructivism (often combined with interpretivism)</a:t>
            </a:r>
          </a:p>
          <a:p>
            <a:pPr marL="342900" indent="-342900" algn="just">
              <a:spcBef>
                <a:spcPts val="2400"/>
              </a:spcBef>
              <a:buFont typeface="Wingdings" panose="05000000000000000000" pitchFamily="2" charset="2"/>
              <a:buChar char="Ø"/>
            </a:pPr>
            <a:r>
              <a:rPr lang="en-AU" sz="2400" dirty="0">
                <a:solidFill>
                  <a:schemeClr val="tx1"/>
                </a:solidFill>
              </a:rPr>
              <a:t> </a:t>
            </a:r>
            <a:r>
              <a:rPr lang="en-AU" sz="2400" dirty="0">
                <a:solidFill>
                  <a:srgbClr val="990099"/>
                </a:solidFill>
              </a:rPr>
              <a:t>The goal of the research is to rely as much as possible on the participants’ views of the situation being studied</a:t>
            </a:r>
          </a:p>
          <a:p>
            <a:pPr marL="342900" indent="-342900" algn="just">
              <a:spcBef>
                <a:spcPts val="2400"/>
              </a:spcBef>
              <a:buFont typeface="Wingdings" panose="05000000000000000000" pitchFamily="2" charset="2"/>
              <a:buChar char="Ø"/>
            </a:pPr>
            <a:r>
              <a:rPr lang="en-AU" sz="2400" dirty="0">
                <a:solidFill>
                  <a:schemeClr val="tx1"/>
                </a:solidFill>
              </a:rPr>
              <a:t> </a:t>
            </a:r>
            <a:r>
              <a:rPr lang="en-AU" sz="2400" dirty="0">
                <a:solidFill>
                  <a:schemeClr val="accent6">
                    <a:lumMod val="75000"/>
                  </a:schemeClr>
                </a:solidFill>
              </a:rPr>
              <a:t>The questions become broad, general and open-ended so that the participants can construct the meaning of a situation, typically forged in discussions or interactions with other persons. </a:t>
            </a:r>
          </a:p>
          <a:p>
            <a:pPr marL="342900" indent="-342900" algn="just">
              <a:buFont typeface="Wingdings" panose="05000000000000000000" pitchFamily="2" charset="2"/>
              <a:buChar char="Ø"/>
            </a:pPr>
            <a:endParaRPr lang="en-AU" sz="2400" dirty="0">
              <a:solidFill>
                <a:schemeClr val="tx1"/>
              </a:solidFill>
            </a:endParaRPr>
          </a:p>
          <a:p>
            <a:pPr lvl="1" algn="just"/>
            <a:r>
              <a:rPr lang="en-AU" sz="2400" dirty="0">
                <a:solidFill>
                  <a:schemeClr val="tx1"/>
                </a:solidFill>
              </a:rPr>
              <a:t> </a:t>
            </a:r>
          </a:p>
          <a:p>
            <a:pPr lvl="1" algn="just"/>
            <a:r>
              <a:rPr lang="en-AU" sz="2400" dirty="0">
                <a:solidFill>
                  <a:schemeClr val="tx1"/>
                </a:solidFill>
              </a:rPr>
              <a:t> </a:t>
            </a:r>
          </a:p>
          <a:p>
            <a:pPr algn="just"/>
            <a:endParaRPr lang="en-AU" sz="2400" dirty="0">
              <a:solidFill>
                <a:schemeClr val="tx1"/>
              </a:solidFill>
            </a:endParaRPr>
          </a:p>
          <a:p>
            <a:pPr lvl="0" algn="just"/>
            <a:r>
              <a:rPr lang="en-AU" sz="2400" dirty="0">
                <a:solidFill>
                  <a:schemeClr val="tx1"/>
                </a:solidFill>
              </a:rPr>
              <a:t> </a:t>
            </a:r>
          </a:p>
        </p:txBody>
      </p:sp>
      <p:sp>
        <p:nvSpPr>
          <p:cNvPr id="9" name="Title 1">
            <a:extLst>
              <a:ext uri="{FF2B5EF4-FFF2-40B4-BE49-F238E27FC236}">
                <a16:creationId xmlns:a16="http://schemas.microsoft.com/office/drawing/2014/main" id="{051F0757-7D0F-4AE4-ABFC-577A117CA828}"/>
              </a:ext>
            </a:extLst>
          </p:cNvPr>
          <p:cNvSpPr txBox="1">
            <a:spLocks/>
          </p:cNvSpPr>
          <p:nvPr/>
        </p:nvSpPr>
        <p:spPr>
          <a:xfrm>
            <a:off x="275898" y="76200"/>
            <a:ext cx="8487102"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 Philosophical Worldviews </a:t>
            </a:r>
            <a:r>
              <a:rPr lang="en-AU" sz="2000" b="1" dirty="0"/>
              <a:t>...contd.</a:t>
            </a:r>
          </a:p>
        </p:txBody>
      </p:sp>
    </p:spTree>
    <p:extLst>
      <p:ext uri="{BB962C8B-B14F-4D97-AF65-F5344CB8AC3E}">
        <p14:creationId xmlns:p14="http://schemas.microsoft.com/office/powerpoint/2010/main" val="64692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6727C-3214-45A5-8273-4955B8B3DE56}"/>
              </a:ext>
            </a:extLst>
          </p:cNvPr>
          <p:cNvSpPr>
            <a:spLocks noGrp="1"/>
          </p:cNvSpPr>
          <p:nvPr>
            <p:ph type="title"/>
          </p:nvPr>
        </p:nvSpPr>
        <p:spPr>
          <a:xfrm>
            <a:off x="228600" y="76200"/>
            <a:ext cx="8574087" cy="967840"/>
          </a:xfrm>
        </p:spPr>
        <p:txBody>
          <a:bodyPr/>
          <a:lstStyle/>
          <a:p>
            <a:pPr algn="l"/>
            <a:r>
              <a:rPr lang="en-US" b="1" dirty="0"/>
              <a:t>Learning Outcomes</a:t>
            </a:r>
          </a:p>
        </p:txBody>
      </p:sp>
      <p:sp>
        <p:nvSpPr>
          <p:cNvPr id="3" name="Content Placeholder 2">
            <a:extLst>
              <a:ext uri="{FF2B5EF4-FFF2-40B4-BE49-F238E27FC236}">
                <a16:creationId xmlns:a16="http://schemas.microsoft.com/office/drawing/2014/main" id="{BD212A6C-D28B-4497-ACE0-0B6EA81C9BB8}"/>
              </a:ext>
            </a:extLst>
          </p:cNvPr>
          <p:cNvSpPr>
            <a:spLocks noGrp="1"/>
          </p:cNvSpPr>
          <p:nvPr>
            <p:ph idx="1"/>
          </p:nvPr>
        </p:nvSpPr>
        <p:spPr>
          <a:xfrm>
            <a:off x="284163" y="1524000"/>
            <a:ext cx="8538257" cy="4724400"/>
          </a:xfrm>
        </p:spPr>
        <p:txBody>
          <a:bodyPr>
            <a:normAutofit/>
          </a:bodyPr>
          <a:lstStyle/>
          <a:p>
            <a:pPr marL="0" indent="0">
              <a:lnSpc>
                <a:spcPct val="150000"/>
              </a:lnSpc>
              <a:spcBef>
                <a:spcPts val="0"/>
              </a:spcBef>
              <a:buNone/>
            </a:pPr>
            <a:r>
              <a:rPr lang="en-US" sz="2800" dirty="0">
                <a:solidFill>
                  <a:srgbClr val="FF0000"/>
                </a:solidFill>
              </a:rPr>
              <a:t>At the end of this course, the student will be able to:</a:t>
            </a:r>
            <a:r>
              <a:rPr lang="en-US" sz="2800" dirty="0"/>
              <a:t> </a:t>
            </a:r>
          </a:p>
          <a:p>
            <a:pPr marL="1628775" lvl="4" indent="-257175" algn="just">
              <a:lnSpc>
                <a:spcPct val="130000"/>
              </a:lnSpc>
              <a:buClrTx/>
              <a:buFont typeface="Wingdings" panose="05000000000000000000" pitchFamily="2" charset="2"/>
              <a:buChar char="Ø"/>
            </a:pPr>
            <a:r>
              <a:rPr lang="en-AU" sz="2400" dirty="0"/>
              <a:t>To learn the research strategies and tactics</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To identify suitable research problem</a:t>
            </a:r>
          </a:p>
          <a:p>
            <a:pPr marL="1628775" lvl="4" indent="-257175" algn="just">
              <a:lnSpc>
                <a:spcPct val="130000"/>
              </a:lnSpc>
              <a:buClrTx/>
              <a:buFont typeface="Wingdings" panose="05000000000000000000" pitchFamily="2" charset="2"/>
              <a:buChar char="Ø"/>
            </a:pPr>
            <a:r>
              <a:rPr lang="en-AU" sz="2400" dirty="0"/>
              <a:t> To learn to render experimental design </a:t>
            </a:r>
          </a:p>
          <a:p>
            <a:pPr marL="1628775" lvl="4" indent="-257175" algn="just">
              <a:lnSpc>
                <a:spcPct val="130000"/>
              </a:lnSpc>
              <a:buClrTx/>
              <a:buFont typeface="Wingdings" panose="05000000000000000000" pitchFamily="2" charset="2"/>
              <a:buChar char="Ø"/>
            </a:pPr>
            <a:r>
              <a:rPr lang="en-AU" sz="2400" dirty="0">
                <a:solidFill>
                  <a:schemeClr val="bg2">
                    <a:lumMod val="50000"/>
                  </a:schemeClr>
                </a:solidFill>
              </a:rPr>
              <a:t> To apply statistical methods in research </a:t>
            </a:r>
          </a:p>
          <a:p>
            <a:pPr marL="1628775" lvl="4" indent="-257175" algn="just">
              <a:lnSpc>
                <a:spcPct val="130000"/>
              </a:lnSpc>
              <a:buClrTx/>
              <a:buFont typeface="Wingdings" panose="05000000000000000000" pitchFamily="2" charset="2"/>
              <a:buChar char="Ø"/>
            </a:pPr>
            <a:r>
              <a:rPr lang="en-AU" sz="2400" dirty="0">
                <a:solidFill>
                  <a:schemeClr val="tx1"/>
                </a:solidFill>
              </a:rPr>
              <a:t>To develop technical writing &amp; oral presentation skill</a:t>
            </a:r>
          </a:p>
          <a:p>
            <a:pPr marL="1628775" lvl="4" indent="-257175" algn="just">
              <a:lnSpc>
                <a:spcPct val="130000"/>
              </a:lnSpc>
              <a:buClrTx/>
              <a:buFont typeface="Wingdings" panose="05000000000000000000" pitchFamily="2" charset="2"/>
              <a:buChar char="Ø"/>
            </a:pPr>
            <a:r>
              <a:rPr lang="en-US" sz="2400" dirty="0">
                <a:solidFill>
                  <a:schemeClr val="bg2">
                    <a:lumMod val="50000"/>
                  </a:schemeClr>
                </a:solidFill>
              </a:rPr>
              <a:t>To prepare technical paper/ thesis/ dissertation</a:t>
            </a:r>
            <a:endParaRPr lang="en-AU" sz="2400" dirty="0">
              <a:solidFill>
                <a:schemeClr val="bg2">
                  <a:lumMod val="50000"/>
                </a:schemeClr>
              </a:solidFill>
            </a:endParaRPr>
          </a:p>
          <a:p>
            <a:pPr marL="1628775" lvl="4" indent="-257175" algn="just">
              <a:lnSpc>
                <a:spcPct val="130000"/>
              </a:lnSpc>
              <a:buClrTx/>
              <a:buFont typeface="Wingdings" panose="05000000000000000000" pitchFamily="2" charset="2"/>
              <a:buChar char="Ø"/>
            </a:pPr>
            <a:endParaRPr lang="en-AU" sz="2400" dirty="0">
              <a:solidFill>
                <a:schemeClr val="bg2">
                  <a:lumMod val="50000"/>
                </a:schemeClr>
              </a:solidFill>
            </a:endParaRPr>
          </a:p>
          <a:p>
            <a:pPr lvl="1">
              <a:lnSpc>
                <a:spcPct val="150000"/>
              </a:lnSpc>
              <a:spcBef>
                <a:spcPts val="0"/>
              </a:spcBef>
              <a:buFont typeface="Wingdings" panose="05000000000000000000" pitchFamily="2" charset="2"/>
              <a:buChar char="Ø"/>
            </a:pPr>
            <a:endParaRPr lang="en-US" sz="2400" dirty="0"/>
          </a:p>
        </p:txBody>
      </p:sp>
      <p:sp>
        <p:nvSpPr>
          <p:cNvPr id="4" name="Date Placeholder 3">
            <a:extLst>
              <a:ext uri="{FF2B5EF4-FFF2-40B4-BE49-F238E27FC236}">
                <a16:creationId xmlns:a16="http://schemas.microsoft.com/office/drawing/2014/main" id="{6D3347AA-0D3F-40DE-805F-2FCBD5FAD1EB}"/>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4A5935E4-8A6B-450B-9810-4A0106E43263}"/>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2933BC24-FA32-4185-8970-9139BEAD14F0}"/>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0840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39ECF-D27F-4110-B798-B17A4CAF49E1}"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
        <p:nvSpPr>
          <p:cNvPr id="6" name="Subtitle 2"/>
          <p:cNvSpPr>
            <a:spLocks noGrp="1"/>
          </p:cNvSpPr>
          <p:nvPr>
            <p:ph type="subTitle" idx="4294967295"/>
          </p:nvPr>
        </p:nvSpPr>
        <p:spPr>
          <a:xfrm>
            <a:off x="457200" y="1905000"/>
            <a:ext cx="8305800" cy="4572000"/>
          </a:xfrm>
        </p:spPr>
        <p:txBody>
          <a:bodyPr>
            <a:noAutofit/>
          </a:bodyPr>
          <a:lstStyle/>
          <a:p>
            <a:pPr algn="just"/>
            <a:r>
              <a:rPr lang="en-AU" sz="2800" b="1" dirty="0">
                <a:solidFill>
                  <a:srgbClr val="FF0000"/>
                </a:solidFill>
              </a:rPr>
              <a:t>Transformative Worldview</a:t>
            </a:r>
          </a:p>
          <a:p>
            <a:pPr algn="just"/>
            <a:endParaRPr lang="en-AU" sz="1400" dirty="0">
              <a:solidFill>
                <a:schemeClr val="tx1"/>
              </a:solidFill>
            </a:endParaRPr>
          </a:p>
          <a:p>
            <a:pPr marL="342900" indent="-342900" algn="just">
              <a:spcBef>
                <a:spcPts val="1800"/>
              </a:spcBef>
              <a:buFont typeface="Wingdings" panose="05000000000000000000" pitchFamily="2" charset="2"/>
              <a:buChar char="Ø"/>
            </a:pPr>
            <a:r>
              <a:rPr lang="en-AU" sz="2000" dirty="0">
                <a:solidFill>
                  <a:schemeClr val="tx1"/>
                </a:solidFill>
              </a:rPr>
              <a:t> </a:t>
            </a:r>
            <a:r>
              <a:rPr lang="en-AU" sz="2400" dirty="0">
                <a:solidFill>
                  <a:srgbClr val="0070C0"/>
                </a:solidFill>
              </a:rPr>
              <a:t>A transformative worldview holds that research inquiry needs to be intertwined with a political change agenda to confront social oppression at whatever levels it occurs. </a:t>
            </a:r>
          </a:p>
          <a:p>
            <a:pPr marL="342900" indent="-342900" algn="just">
              <a:spcBef>
                <a:spcPts val="1800"/>
              </a:spcBef>
              <a:buFont typeface="Wingdings" panose="05000000000000000000" pitchFamily="2" charset="2"/>
              <a:buChar char="Ø"/>
            </a:pPr>
            <a:r>
              <a:rPr lang="en-AU" sz="2400" dirty="0">
                <a:solidFill>
                  <a:srgbClr val="FF0066"/>
                </a:solidFill>
              </a:rPr>
              <a:t>The research contains an action agenda for reform that may change lives of the participants, the institutions in which individuals work or live</a:t>
            </a:r>
          </a:p>
          <a:p>
            <a:pPr marL="342900" indent="-342900" algn="just">
              <a:spcBef>
                <a:spcPts val="1800"/>
              </a:spcBef>
              <a:buFont typeface="Wingdings" panose="05000000000000000000" pitchFamily="2" charset="2"/>
              <a:buChar char="Ø"/>
            </a:pPr>
            <a:r>
              <a:rPr lang="en-AU" sz="2400" dirty="0">
                <a:solidFill>
                  <a:srgbClr val="00B050"/>
                </a:solidFill>
              </a:rPr>
              <a:t>e. g. - research on social issues such as empowerment, inequality, oppression, etc. </a:t>
            </a:r>
          </a:p>
          <a:p>
            <a:pPr algn="just"/>
            <a:endParaRPr lang="en-AU" sz="1050" dirty="0">
              <a:solidFill>
                <a:schemeClr val="tx1"/>
              </a:solidFill>
            </a:endParaRPr>
          </a:p>
          <a:p>
            <a:pPr algn="just">
              <a:buFont typeface="Arial" pitchFamily="34" charset="0"/>
              <a:buChar char="•"/>
            </a:pPr>
            <a:endParaRPr lang="en-AU" sz="2000" dirty="0">
              <a:solidFill>
                <a:schemeClr val="tx1"/>
              </a:solidFill>
            </a:endParaRPr>
          </a:p>
          <a:p>
            <a:pPr lvl="1" algn="just"/>
            <a:r>
              <a:rPr lang="en-AU" sz="2200" dirty="0">
                <a:solidFill>
                  <a:schemeClr val="tx1"/>
                </a:solidFill>
              </a:rPr>
              <a:t> </a:t>
            </a:r>
          </a:p>
          <a:p>
            <a:pPr lvl="1" algn="just"/>
            <a:r>
              <a:rPr lang="en-AU" sz="2200" dirty="0">
                <a:solidFill>
                  <a:schemeClr val="tx1"/>
                </a:solidFill>
              </a:rPr>
              <a:t> </a:t>
            </a:r>
          </a:p>
          <a:p>
            <a:pPr algn="just"/>
            <a:endParaRPr lang="en-AU" sz="2200" dirty="0">
              <a:solidFill>
                <a:schemeClr val="tx1"/>
              </a:solidFill>
            </a:endParaRPr>
          </a:p>
          <a:p>
            <a:pPr lvl="0" algn="just"/>
            <a:r>
              <a:rPr lang="en-AU" sz="2200" dirty="0">
                <a:solidFill>
                  <a:schemeClr val="tx1"/>
                </a:solidFill>
              </a:rPr>
              <a:t> </a:t>
            </a:r>
          </a:p>
        </p:txBody>
      </p:sp>
      <p:sp>
        <p:nvSpPr>
          <p:cNvPr id="7" name="Title 1">
            <a:extLst>
              <a:ext uri="{FF2B5EF4-FFF2-40B4-BE49-F238E27FC236}">
                <a16:creationId xmlns:a16="http://schemas.microsoft.com/office/drawing/2014/main" id="{38B8AB0C-1747-4B24-8A2C-8811505621F8}"/>
              </a:ext>
            </a:extLst>
          </p:cNvPr>
          <p:cNvSpPr txBox="1">
            <a:spLocks/>
          </p:cNvSpPr>
          <p:nvPr/>
        </p:nvSpPr>
        <p:spPr>
          <a:xfrm>
            <a:off x="182765" y="55843"/>
            <a:ext cx="8487102"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 Philosophical Worldviews </a:t>
            </a:r>
            <a:r>
              <a:rPr lang="en-AU" sz="2000" b="1" dirty="0"/>
              <a:t>...contd.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39ECF-D27F-4110-B798-B17A4CAF49E1}"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
        <p:nvSpPr>
          <p:cNvPr id="6" name="Subtitle 2"/>
          <p:cNvSpPr>
            <a:spLocks noGrp="1"/>
          </p:cNvSpPr>
          <p:nvPr>
            <p:ph type="subTitle" idx="4294967295"/>
          </p:nvPr>
        </p:nvSpPr>
        <p:spPr>
          <a:xfrm>
            <a:off x="457200" y="1905000"/>
            <a:ext cx="8305800" cy="4648200"/>
          </a:xfrm>
        </p:spPr>
        <p:txBody>
          <a:bodyPr>
            <a:noAutofit/>
          </a:bodyPr>
          <a:lstStyle/>
          <a:p>
            <a:pPr algn="just"/>
            <a:r>
              <a:rPr lang="en-AU" sz="2800" b="1" dirty="0">
                <a:solidFill>
                  <a:srgbClr val="FF0000"/>
                </a:solidFill>
              </a:rPr>
              <a:t>Pragmatism</a:t>
            </a:r>
            <a:endParaRPr lang="en-AU" sz="2800" dirty="0">
              <a:solidFill>
                <a:srgbClr val="FF0000"/>
              </a:solidFill>
            </a:endParaRPr>
          </a:p>
          <a:p>
            <a:pPr marL="457200" indent="-457200" algn="just">
              <a:spcBef>
                <a:spcPts val="3000"/>
              </a:spcBef>
              <a:buFont typeface="Wingdings" panose="05000000000000000000" pitchFamily="2" charset="2"/>
              <a:buChar char="Ø"/>
            </a:pPr>
            <a:r>
              <a:rPr lang="en-AU" sz="2400" dirty="0">
                <a:solidFill>
                  <a:srgbClr val="00B050"/>
                </a:solidFill>
              </a:rPr>
              <a:t>Mainly focus on prescriptive knowledge (what ought to be) and emphasize problem solving</a:t>
            </a:r>
          </a:p>
          <a:p>
            <a:pPr marL="342900" indent="-342900" algn="just">
              <a:spcBef>
                <a:spcPts val="3000"/>
              </a:spcBef>
              <a:buFont typeface="Wingdings" panose="05000000000000000000" pitchFamily="2" charset="2"/>
              <a:buChar char="Ø"/>
            </a:pPr>
            <a:r>
              <a:rPr lang="en-AU" sz="2400" dirty="0">
                <a:solidFill>
                  <a:srgbClr val="CC00CC"/>
                </a:solidFill>
              </a:rPr>
              <a:t>Researchers look to the </a:t>
            </a:r>
            <a:r>
              <a:rPr lang="en-AU" sz="2400" i="1" dirty="0">
                <a:solidFill>
                  <a:srgbClr val="0070C0"/>
                </a:solidFill>
              </a:rPr>
              <a:t>what</a:t>
            </a:r>
            <a:r>
              <a:rPr lang="en-AU" sz="2400" dirty="0">
                <a:solidFill>
                  <a:srgbClr val="CC00CC"/>
                </a:solidFill>
              </a:rPr>
              <a:t> and </a:t>
            </a:r>
            <a:r>
              <a:rPr lang="en-AU" sz="2400" i="1" dirty="0">
                <a:solidFill>
                  <a:srgbClr val="0070C0"/>
                </a:solidFill>
              </a:rPr>
              <a:t>how</a:t>
            </a:r>
            <a:r>
              <a:rPr lang="en-AU" sz="2400" dirty="0">
                <a:solidFill>
                  <a:srgbClr val="CC00CC"/>
                </a:solidFill>
              </a:rPr>
              <a:t> of research and where they want to go with it</a:t>
            </a:r>
          </a:p>
          <a:p>
            <a:pPr marL="342900" indent="-342900" algn="just">
              <a:spcBef>
                <a:spcPts val="3000"/>
              </a:spcBef>
              <a:buFont typeface="Wingdings" panose="05000000000000000000" pitchFamily="2" charset="2"/>
              <a:buChar char="Ø"/>
            </a:pPr>
            <a:r>
              <a:rPr lang="en-AU" sz="2400" dirty="0">
                <a:solidFill>
                  <a:schemeClr val="tx1"/>
                </a:solidFill>
              </a:rPr>
              <a:t> Pragmatism plays the greatest role in problem-solving research.</a:t>
            </a:r>
          </a:p>
        </p:txBody>
      </p:sp>
      <p:sp>
        <p:nvSpPr>
          <p:cNvPr id="7" name="Title 1">
            <a:extLst>
              <a:ext uri="{FF2B5EF4-FFF2-40B4-BE49-F238E27FC236}">
                <a16:creationId xmlns:a16="http://schemas.microsoft.com/office/drawing/2014/main" id="{64E9A721-4BB4-4A39-AB96-E0EE19EF144C}"/>
              </a:ext>
            </a:extLst>
          </p:cNvPr>
          <p:cNvSpPr txBox="1">
            <a:spLocks/>
          </p:cNvSpPr>
          <p:nvPr/>
        </p:nvSpPr>
        <p:spPr>
          <a:xfrm>
            <a:off x="174298" y="76200"/>
            <a:ext cx="8487102"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 Philosophical Worldviews </a:t>
            </a:r>
            <a:r>
              <a:rPr lang="en-AU" sz="2000" b="1" dirty="0"/>
              <a:t>...contd.</a:t>
            </a:r>
          </a:p>
        </p:txBody>
      </p:sp>
    </p:spTree>
    <p:extLst>
      <p:ext uri="{BB962C8B-B14F-4D97-AF65-F5344CB8AC3E}">
        <p14:creationId xmlns:p14="http://schemas.microsoft.com/office/powerpoint/2010/main" val="2270850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Title 1"/>
          <p:cNvSpPr>
            <a:spLocks noGrp="1"/>
          </p:cNvSpPr>
          <p:nvPr>
            <p:ph type="ctrTitle"/>
          </p:nvPr>
        </p:nvSpPr>
        <p:spPr>
          <a:xfrm>
            <a:off x="152400" y="55843"/>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99359" y="1905000"/>
            <a:ext cx="8539841" cy="4114800"/>
          </a:xfrm>
        </p:spPr>
        <p:txBody>
          <a:bodyPr>
            <a:normAutofit fontScale="92500" lnSpcReduction="20000"/>
          </a:bodyPr>
          <a:lstStyle/>
          <a:p>
            <a:pPr algn="just"/>
            <a:r>
              <a:rPr lang="en-AU" sz="2800" b="1" dirty="0">
                <a:solidFill>
                  <a:srgbClr val="FF0000"/>
                </a:solidFill>
              </a:rPr>
              <a:t>Method vs. Methodology</a:t>
            </a:r>
          </a:p>
          <a:p>
            <a:pPr algn="just"/>
            <a:endParaRPr lang="en-AU" sz="2800" b="1"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FF0066"/>
                </a:solidFill>
              </a:rPr>
              <a:t>Method</a:t>
            </a:r>
            <a:r>
              <a:rPr lang="en-AU" sz="2400" b="1" dirty="0">
                <a:solidFill>
                  <a:schemeClr val="tx1"/>
                </a:solidFill>
              </a:rPr>
              <a:t> </a:t>
            </a:r>
            <a:r>
              <a:rPr lang="en-AU" sz="2400" dirty="0">
                <a:solidFill>
                  <a:srgbClr val="0070C0"/>
                </a:solidFill>
              </a:rPr>
              <a:t>refers to an specific details and/or procedures to accomplish a task to attain a certain goal. </a:t>
            </a:r>
          </a:p>
          <a:p>
            <a:pPr marL="800100" lvl="1" indent="-342900" algn="just">
              <a:buFont typeface="Wingdings" panose="05000000000000000000" pitchFamily="2" charset="2"/>
              <a:buChar char="Ø"/>
            </a:pPr>
            <a:r>
              <a:rPr lang="en-AU" sz="2400" b="1" dirty="0">
                <a:solidFill>
                  <a:srgbClr val="00B050"/>
                </a:solidFill>
              </a:rPr>
              <a:t>e.g. </a:t>
            </a:r>
            <a:r>
              <a:rPr lang="en-AU" sz="2400" dirty="0">
                <a:solidFill>
                  <a:srgbClr val="00B050"/>
                </a:solidFill>
              </a:rPr>
              <a:t>–</a:t>
            </a:r>
            <a:r>
              <a:rPr lang="en-AU" sz="2400" b="1" dirty="0">
                <a:solidFill>
                  <a:srgbClr val="00B050"/>
                </a:solidFill>
              </a:rPr>
              <a:t> </a:t>
            </a:r>
            <a:r>
              <a:rPr lang="en-AU" sz="2400" dirty="0">
                <a:solidFill>
                  <a:srgbClr val="00B050"/>
                </a:solidFill>
              </a:rPr>
              <a:t>regression analysis, optimization models, etc.</a:t>
            </a:r>
          </a:p>
          <a:p>
            <a:pPr marL="342900" indent="-342900" algn="just">
              <a:buFont typeface="Wingdings" panose="05000000000000000000" pitchFamily="2" charset="2"/>
              <a:buChar char="Ø"/>
            </a:pPr>
            <a:endParaRPr lang="en-AU" sz="2000" dirty="0">
              <a:solidFill>
                <a:schemeClr val="tx1"/>
              </a:solidFill>
            </a:endParaRPr>
          </a:p>
          <a:p>
            <a:pPr marL="342900" indent="-342900" algn="just">
              <a:buFont typeface="Wingdings" panose="05000000000000000000" pitchFamily="2" charset="2"/>
              <a:buChar char="q"/>
            </a:pPr>
            <a:r>
              <a:rPr lang="en-AU" sz="2400" b="1" dirty="0">
                <a:solidFill>
                  <a:schemeClr val="tx1"/>
                </a:solidFill>
              </a:rPr>
              <a:t> </a:t>
            </a:r>
            <a:r>
              <a:rPr lang="en-AU" sz="2400" b="1" dirty="0">
                <a:solidFill>
                  <a:srgbClr val="0070C0"/>
                </a:solidFill>
              </a:rPr>
              <a:t>Methodology</a:t>
            </a:r>
            <a:r>
              <a:rPr lang="en-AU" sz="2400" b="1" dirty="0">
                <a:solidFill>
                  <a:schemeClr val="tx1"/>
                </a:solidFill>
              </a:rPr>
              <a:t> </a:t>
            </a:r>
            <a:r>
              <a:rPr lang="en-AU" sz="2400" dirty="0">
                <a:solidFill>
                  <a:srgbClr val="FF33CC"/>
                </a:solidFill>
              </a:rPr>
              <a:t>refers to the study of the methods involved in some field, endeavour, or in problem solving. </a:t>
            </a:r>
          </a:p>
          <a:p>
            <a:pPr marL="800100" lvl="1" indent="-342900" algn="just">
              <a:buFont typeface="Wingdings" panose="05000000000000000000" pitchFamily="2" charset="2"/>
              <a:buChar char="Ø"/>
            </a:pPr>
            <a:r>
              <a:rPr lang="en-AU" sz="2000" b="1" dirty="0">
                <a:solidFill>
                  <a:srgbClr val="7030A0"/>
                </a:solidFill>
              </a:rPr>
              <a:t>e.g. </a:t>
            </a:r>
            <a:r>
              <a:rPr lang="en-AU" sz="2000" dirty="0">
                <a:solidFill>
                  <a:srgbClr val="7030A0"/>
                </a:solidFill>
              </a:rPr>
              <a:t>– a collection of theories, concepts or ideas; a comparative study of different approaches, etc.</a:t>
            </a:r>
          </a:p>
          <a:p>
            <a:pPr marL="457200" lvl="1" indent="0" algn="just">
              <a:buNone/>
            </a:pPr>
            <a:endParaRPr lang="en-AU" sz="2000" dirty="0">
              <a:solidFill>
                <a:srgbClr val="7030A0"/>
              </a:solidFill>
              <a:highlight>
                <a:srgbClr val="FFFF00"/>
              </a:highlight>
            </a:endParaRPr>
          </a:p>
          <a:p>
            <a:pPr algn="just"/>
            <a:endParaRPr lang="en-AU" sz="2400" dirty="0">
              <a:solidFill>
                <a:schemeClr val="tx1"/>
              </a:solidFill>
            </a:endParaRPr>
          </a:p>
          <a:p>
            <a:pPr algn="just">
              <a:buFont typeface="Arial" pitchFamily="34" charset="0"/>
              <a:buChar char="•"/>
            </a:pPr>
            <a:endParaRPr lang="en-AU" sz="2400" dirty="0">
              <a:solidFill>
                <a:schemeClr val="tx1"/>
              </a:solidFill>
            </a:endParaRPr>
          </a:p>
          <a:p>
            <a:pPr algn="just"/>
            <a:endParaRPr lang="en-AU" sz="2800" b="1"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8DBF7-E267-4B36-ACCA-BCADBEECDFC0}"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
        <p:nvSpPr>
          <p:cNvPr id="8" name="Title 1"/>
          <p:cNvSpPr>
            <a:spLocks noGrp="1"/>
          </p:cNvSpPr>
          <p:nvPr>
            <p:ph type="ctrTitle"/>
          </p:nvPr>
        </p:nvSpPr>
        <p:spPr>
          <a:xfrm>
            <a:off x="199698" y="104278"/>
            <a:ext cx="9144000" cy="914400"/>
          </a:xfrm>
        </p:spPr>
        <p:txBody>
          <a:bodyPr>
            <a:normAutofit/>
          </a:bodyPr>
          <a:lstStyle/>
          <a:p>
            <a:pPr algn="l"/>
            <a:r>
              <a:rPr lang="en-AU" b="1" dirty="0"/>
              <a:t>Research Terminology</a:t>
            </a:r>
          </a:p>
        </p:txBody>
      </p:sp>
      <p:sp>
        <p:nvSpPr>
          <p:cNvPr id="10" name="Subtitle 9"/>
          <p:cNvSpPr>
            <a:spLocks noGrp="1"/>
          </p:cNvSpPr>
          <p:nvPr>
            <p:ph type="subTitle" idx="4294967295"/>
          </p:nvPr>
        </p:nvSpPr>
        <p:spPr>
          <a:xfrm>
            <a:off x="222183" y="1524000"/>
            <a:ext cx="8540817" cy="4913032"/>
          </a:xfrm>
        </p:spPr>
        <p:txBody>
          <a:bodyPr>
            <a:normAutofit fontScale="85000" lnSpcReduction="20000"/>
          </a:bodyPr>
          <a:lstStyle/>
          <a:p>
            <a:pPr algn="just"/>
            <a:r>
              <a:rPr lang="en-AU" sz="2800" b="1" dirty="0">
                <a:solidFill>
                  <a:srgbClr val="FF0000"/>
                </a:solidFill>
              </a:rPr>
              <a:t>Hypothesis vs. Thesis (Theory)</a:t>
            </a:r>
          </a:p>
          <a:p>
            <a:pPr algn="just"/>
            <a:endParaRPr lang="en-AU" b="1" dirty="0">
              <a:solidFill>
                <a:schemeClr val="tx1"/>
              </a:solidFill>
            </a:endParaRPr>
          </a:p>
          <a:p>
            <a:pPr marL="342900" indent="-342900" algn="just">
              <a:buFont typeface="Wingdings" panose="05000000000000000000" pitchFamily="2" charset="2"/>
              <a:buChar char="Ø"/>
            </a:pPr>
            <a:r>
              <a:rPr lang="en-AU" sz="1800" b="1" dirty="0">
                <a:solidFill>
                  <a:srgbClr val="7030A0"/>
                </a:solidFill>
              </a:rPr>
              <a:t> </a:t>
            </a:r>
            <a:r>
              <a:rPr lang="en-AU" b="1" dirty="0">
                <a:solidFill>
                  <a:srgbClr val="7030A0"/>
                </a:solidFill>
              </a:rPr>
              <a:t>Hypothesis </a:t>
            </a:r>
            <a:r>
              <a:rPr lang="en-AU" dirty="0">
                <a:solidFill>
                  <a:srgbClr val="FF33CC"/>
                </a:solidFill>
              </a:rPr>
              <a:t>is an educated guess based upon observation. It is a rational explanation of a single event or phenomenon based upon what is observed, </a:t>
            </a:r>
            <a:r>
              <a:rPr lang="en-AU" i="1" u="sng" dirty="0">
                <a:solidFill>
                  <a:srgbClr val="FF33CC"/>
                </a:solidFill>
              </a:rPr>
              <a:t>but which has not been proved</a:t>
            </a:r>
            <a:r>
              <a:rPr lang="en-AU" i="1" dirty="0">
                <a:solidFill>
                  <a:srgbClr val="FF33CC"/>
                </a:solidFill>
              </a:rPr>
              <a:t>. </a:t>
            </a:r>
          </a:p>
          <a:p>
            <a:pPr marL="342900" indent="-342900" algn="just">
              <a:buFont typeface="Wingdings" panose="05000000000000000000" pitchFamily="2" charset="2"/>
              <a:buChar char="Ø"/>
            </a:pPr>
            <a:endParaRPr lang="en-AU" i="1" dirty="0">
              <a:solidFill>
                <a:schemeClr val="tx1"/>
              </a:solidFill>
            </a:endParaRPr>
          </a:p>
          <a:p>
            <a:pPr marL="342900" indent="-342900" algn="just">
              <a:buFont typeface="Wingdings" panose="05000000000000000000" pitchFamily="2" charset="2"/>
              <a:buChar char="Ø"/>
            </a:pPr>
            <a:r>
              <a:rPr lang="en-AU" dirty="0">
                <a:solidFill>
                  <a:schemeClr val="tx1"/>
                </a:solidFill>
              </a:rPr>
              <a:t> A </a:t>
            </a:r>
            <a:r>
              <a:rPr lang="en-AU" b="1" dirty="0">
                <a:solidFill>
                  <a:schemeClr val="tx1"/>
                </a:solidFill>
              </a:rPr>
              <a:t>theory (thesis) </a:t>
            </a:r>
            <a:r>
              <a:rPr lang="en-AU" dirty="0">
                <a:solidFill>
                  <a:srgbClr val="00B050"/>
                </a:solidFill>
              </a:rPr>
              <a:t>is a statement declares what you believe and what you intend to prove. </a:t>
            </a:r>
          </a:p>
          <a:p>
            <a:pPr marL="342900" indent="-342900" algn="just">
              <a:buFont typeface="Wingdings" panose="05000000000000000000" pitchFamily="2" charset="2"/>
              <a:buChar char="Ø"/>
            </a:pPr>
            <a:endParaRPr lang="en-AU" dirty="0">
              <a:solidFill>
                <a:schemeClr val="tx1"/>
              </a:solidFill>
            </a:endParaRPr>
          </a:p>
          <a:p>
            <a:pPr marL="342900" indent="-342900" algn="just">
              <a:buFont typeface="Wingdings" panose="05000000000000000000" pitchFamily="2" charset="2"/>
              <a:buChar char="Ø"/>
            </a:pPr>
            <a:r>
              <a:rPr lang="en-AU" dirty="0">
                <a:solidFill>
                  <a:schemeClr val="tx1"/>
                </a:solidFill>
              </a:rPr>
              <a:t> </a:t>
            </a:r>
            <a:r>
              <a:rPr lang="en-AU" dirty="0">
                <a:solidFill>
                  <a:srgbClr val="6600CC"/>
                </a:solidFill>
              </a:rPr>
              <a:t>When a hypothesis passes test it is adopted as a theory (or thesis) as it correctly explains a range of phenomena but it can, at any time, be falsified by new experimental evidence</a:t>
            </a:r>
            <a:r>
              <a:rPr lang="en-AU" dirty="0">
                <a:solidFill>
                  <a:schemeClr val="tx1"/>
                </a:solidFill>
              </a:rPr>
              <a:t>. </a:t>
            </a:r>
          </a:p>
          <a:p>
            <a:pPr marL="342900" indent="-342900" algn="just">
              <a:buFont typeface="Wingdings" panose="05000000000000000000" pitchFamily="2" charset="2"/>
              <a:buChar char="Ø"/>
            </a:pPr>
            <a:endParaRPr lang="en-AU" dirty="0">
              <a:solidFill>
                <a:schemeClr val="tx1"/>
              </a:solidFill>
            </a:endParaRPr>
          </a:p>
          <a:p>
            <a:pPr algn="just"/>
            <a:endParaRPr lang="en-AU" b="1" dirty="0">
              <a:solidFill>
                <a:schemeClr val="tx1"/>
              </a:solidFill>
            </a:endParaRPr>
          </a:p>
        </p:txBody>
      </p:sp>
    </p:spTree>
    <p:extLst>
      <p:ext uri="{BB962C8B-B14F-4D97-AF65-F5344CB8AC3E}">
        <p14:creationId xmlns:p14="http://schemas.microsoft.com/office/powerpoint/2010/main" val="1336596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4871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000" b="1" i="0" u="none" strike="noStrike" kern="1200" cap="none" spc="0" normalizeH="0" baseline="0" noProof="0" dirty="0">
                <a:ln>
                  <a:noFill/>
                </a:ln>
                <a:solidFill>
                  <a:srgbClr val="FF0000"/>
                </a:solidFill>
                <a:effectLst/>
                <a:uLnTx/>
                <a:uFillTx/>
                <a:latin typeface="+mj-lt"/>
                <a:ea typeface="+mj-ea"/>
                <a:cs typeface="+mj-cs"/>
              </a:rPr>
              <a:t>Research in Computer Science (CS)</a:t>
            </a:r>
          </a:p>
        </p:txBody>
      </p:sp>
      <p:sp>
        <p:nvSpPr>
          <p:cNvPr id="5" name="Rectangle 3"/>
          <p:cNvSpPr txBox="1">
            <a:spLocks noChangeArrowheads="1"/>
          </p:cNvSpPr>
          <p:nvPr/>
        </p:nvSpPr>
        <p:spPr>
          <a:xfrm>
            <a:off x="685800" y="1371600"/>
            <a:ext cx="7848600" cy="1143000"/>
          </a:xfrm>
          <a:prstGeom prst="rect">
            <a:avLst/>
          </a:prstGeom>
        </p:spPr>
        <p:txBody>
          <a:bodyPr vert="horz" lIns="91440" tIns="45720" rIns="91440" bIns="45720" rtlCol="0">
            <a:noAutofit/>
          </a:bodyPr>
          <a:lstStyle/>
          <a:p>
            <a:pPr marL="342900" indent="-342900">
              <a:buFont typeface="Wingdings" panose="05000000000000000000" pitchFamily="2" charset="2"/>
              <a:buChar char="q"/>
            </a:pPr>
            <a:r>
              <a:rPr lang="en-AU" sz="2400" dirty="0"/>
              <a:t> </a:t>
            </a:r>
            <a:r>
              <a:rPr lang="en-AU" sz="2400" dirty="0">
                <a:solidFill>
                  <a:srgbClr val="0070C0"/>
                </a:solidFill>
              </a:rPr>
              <a:t>Computer Science as a research discipline has always struggled with its identity </a:t>
            </a:r>
          </a:p>
          <a:p>
            <a:pPr marL="285750" indent="-285750">
              <a:buFont typeface="Wingdings" panose="05000000000000000000" pitchFamily="2" charset="2"/>
              <a:buChar char="q"/>
            </a:pPr>
            <a:endParaRPr lang="en-AU" sz="1400" dirty="0">
              <a:solidFill>
                <a:srgbClr val="CC00CC"/>
              </a:solidFill>
            </a:endParaRPr>
          </a:p>
          <a:p>
            <a:pPr marL="342900" indent="-342900">
              <a:buFont typeface="Wingdings" panose="05000000000000000000" pitchFamily="2" charset="2"/>
              <a:buChar char="q"/>
            </a:pPr>
            <a:r>
              <a:rPr lang="en-AU" sz="2400" dirty="0">
                <a:solidFill>
                  <a:srgbClr val="CC00CC"/>
                </a:solidFill>
              </a:rPr>
              <a:t> It is a field deeply rooted in mathematics</a:t>
            </a:r>
            <a:endParaRPr kumimoji="0" lang="en-US" sz="2400" b="0" i="0" u="none" strike="noStrike" kern="1200" cap="none" spc="0" normalizeH="0" baseline="0" noProof="0" dirty="0">
              <a:ln>
                <a:noFill/>
              </a:ln>
              <a:solidFill>
                <a:srgbClr val="CC00CC"/>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effectLst/>
              <a:uLnTx/>
              <a:uFillTx/>
              <a:latin typeface="+mn-lt"/>
              <a:ea typeface="+mn-ea"/>
              <a:cs typeface="+mn-cs"/>
            </a:endParaRPr>
          </a:p>
        </p:txBody>
      </p:sp>
      <p:pic>
        <p:nvPicPr>
          <p:cNvPr id="6" name="Picture 2" descr="Image result for comic in computer science"/>
          <p:cNvPicPr>
            <a:picLocks noChangeAspect="1" noChangeArrowheads="1"/>
          </p:cNvPicPr>
          <p:nvPr/>
        </p:nvPicPr>
        <p:blipFill>
          <a:blip r:embed="rId2" cstate="print"/>
          <a:srcRect/>
          <a:stretch>
            <a:fillRect/>
          </a:stretch>
        </p:blipFill>
        <p:spPr bwMode="auto">
          <a:xfrm>
            <a:off x="1428035" y="3124200"/>
            <a:ext cx="6463489" cy="3601068"/>
          </a:xfrm>
          <a:prstGeom prst="rect">
            <a:avLst/>
          </a:prstGeom>
          <a:noFill/>
        </p:spPr>
      </p:pic>
      <p:sp>
        <p:nvSpPr>
          <p:cNvPr id="2" name="Date Placeholder 1"/>
          <p:cNvSpPr>
            <a:spLocks noGrp="1"/>
          </p:cNvSpPr>
          <p:nvPr>
            <p:ph type="dt" sz="half" idx="10"/>
          </p:nvPr>
        </p:nvSpPr>
        <p:spPr/>
        <p:txBody>
          <a:bodyPr/>
          <a:lstStyle/>
          <a:p>
            <a:fld id="{E6091258-CC94-49FF-B726-D3C1BF19FAA4}"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
        <p:nvSpPr>
          <p:cNvPr id="6" name="Rectangle 3"/>
          <p:cNvSpPr txBox="1">
            <a:spLocks noChangeArrowheads="1"/>
          </p:cNvSpPr>
          <p:nvPr/>
        </p:nvSpPr>
        <p:spPr>
          <a:xfrm>
            <a:off x="457200" y="1600200"/>
            <a:ext cx="8153400" cy="4495800"/>
          </a:xfrm>
          <a:prstGeom prst="rect">
            <a:avLst/>
          </a:prstGeom>
        </p:spPr>
        <p:txBody>
          <a:bodyPr vert="horz" lIns="91440" tIns="45720" rIns="91440" bIns="45720" rtlCol="0">
            <a:normAutofit fontScale="92500"/>
          </a:bodyPr>
          <a:lstStyle/>
          <a:p>
            <a:pPr marL="0" marR="0" lvl="0" indent="0" algn="just"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FF0000"/>
                </a:solidFill>
                <a:effectLst/>
                <a:uLnTx/>
                <a:uFillTx/>
                <a:latin typeface="+mn-lt"/>
                <a:ea typeface="+mn-ea"/>
                <a:cs typeface="+mn-cs"/>
              </a:rPr>
              <a:t>Research culture in CS:</a:t>
            </a:r>
          </a:p>
          <a:p>
            <a:pPr marL="457200" marR="0" lvl="0" indent="-4572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rgbClr val="FF0066"/>
                </a:solidFill>
                <a:effectLst/>
                <a:uLnTx/>
                <a:uFillTx/>
                <a:latin typeface="+mn-lt"/>
                <a:ea typeface="+mn-ea"/>
                <a:cs typeface="+mn-cs"/>
              </a:rPr>
              <a:t>Inherently multidisciplinary (no other field</a:t>
            </a:r>
            <a:r>
              <a:rPr kumimoji="0" lang="en-US" sz="2400" b="0" i="0" u="none" strike="noStrike" kern="1200" cap="none" spc="0" normalizeH="0" noProof="0" dirty="0">
                <a:ln>
                  <a:noFill/>
                </a:ln>
                <a:solidFill>
                  <a:srgbClr val="FF0066"/>
                </a:solidFill>
                <a:effectLst/>
                <a:uLnTx/>
                <a:uFillTx/>
                <a:latin typeface="+mn-lt"/>
                <a:ea typeface="+mn-ea"/>
                <a:cs typeface="+mn-cs"/>
              </a:rPr>
              <a:t> is </a:t>
            </a:r>
            <a:r>
              <a:rPr kumimoji="0" lang="en-US" sz="2400" b="0" i="0" u="none" strike="noStrike" kern="1200" cap="none" spc="0" normalizeH="0" baseline="0" noProof="0" dirty="0">
                <a:ln>
                  <a:noFill/>
                </a:ln>
                <a:solidFill>
                  <a:srgbClr val="FF0066"/>
                </a:solidFill>
                <a:effectLst/>
                <a:uLnTx/>
                <a:uFillTx/>
                <a:latin typeface="+mn-lt"/>
                <a:ea typeface="+mn-ea"/>
                <a:cs typeface="+mn-cs"/>
              </a:rPr>
              <a:t>so multidisciplinary as computer science)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Planned and specific purpose</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a:t>
            </a:r>
            <a:r>
              <a:rPr kumimoji="0" lang="en-US" sz="2400" b="0" i="0" u="none" strike="noStrike" kern="1200" cap="none" spc="0" normalizeH="0" baseline="0" noProof="0" dirty="0">
                <a:ln>
                  <a:noFill/>
                </a:ln>
                <a:solidFill>
                  <a:srgbClr val="990099"/>
                </a:solidFill>
                <a:effectLst/>
                <a:uLnTx/>
                <a:uFillTx/>
                <a:latin typeface="+mn-lt"/>
                <a:ea typeface="+mn-ea"/>
                <a:cs typeface="+mn-cs"/>
              </a:rPr>
              <a:t>Clear start and finish dates</a:t>
            </a:r>
          </a:p>
          <a:p>
            <a:pPr marL="342900" marR="0" lvl="0" indent="-342900" algn="just" defTabSz="9144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effectLst/>
                <a:uLnTx/>
                <a:uFillTx/>
                <a:latin typeface="+mn-lt"/>
                <a:ea typeface="+mn-ea"/>
                <a:cs typeface="+mn-cs"/>
              </a:rPr>
              <a:t> Finite resources (lack of skilled people)</a:t>
            </a:r>
          </a:p>
          <a:p>
            <a:pPr marL="342900" indent="-342900" algn="just">
              <a:spcBef>
                <a:spcPts val="1800"/>
              </a:spcBef>
              <a:buFont typeface="Wingdings" panose="05000000000000000000" pitchFamily="2" charset="2"/>
              <a:buChar char="Ø"/>
            </a:pPr>
            <a:r>
              <a:rPr lang="en-AU" sz="2400" dirty="0">
                <a:solidFill>
                  <a:srgbClr val="0070C0"/>
                </a:solidFill>
              </a:rPr>
              <a:t>CS has a long tradition of using conference publications as the primary unit of dissemination (which is in contrast with other scientific disciplines where emphasis is on journal publications)</a:t>
            </a:r>
          </a:p>
          <a:p>
            <a:pPr marL="342900" indent="-342900" algn="just">
              <a:spcBef>
                <a:spcPts val="1800"/>
              </a:spcBef>
              <a:buFont typeface="Wingdings" panose="05000000000000000000" pitchFamily="2" charset="2"/>
              <a:buChar char="Ø"/>
            </a:pPr>
            <a:endParaRPr kumimoji="0" lang="en-US" sz="2400" b="0" i="0" u="none" strike="noStrike" kern="1200" cap="none" spc="0" normalizeH="0" baseline="0" noProof="0" dirty="0">
              <a:ln>
                <a:noFill/>
              </a:ln>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effectLst/>
              <a:uLnTx/>
              <a:uFillTx/>
              <a:latin typeface="+mn-lt"/>
              <a:ea typeface="+mn-ea"/>
              <a:cs typeface="+mn-cs"/>
            </a:endParaRPr>
          </a:p>
        </p:txBody>
      </p:sp>
      <p:sp>
        <p:nvSpPr>
          <p:cNvPr id="2" name="Date Placeholder 1"/>
          <p:cNvSpPr>
            <a:spLocks noGrp="1"/>
          </p:cNvSpPr>
          <p:nvPr>
            <p:ph type="dt" sz="half" idx="10"/>
          </p:nvPr>
        </p:nvSpPr>
        <p:spPr/>
        <p:txBody>
          <a:bodyPr/>
          <a:lstStyle/>
          <a:p>
            <a:fld id="{822703A0-5388-4D9D-BF12-7242B0AB68FC}"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C1DC4EE-5724-4F52-99C5-D77C1BDE66C1}"/>
              </a:ext>
            </a:extLst>
          </p:cNvPr>
          <p:cNvSpPr>
            <a:spLocks noGrp="1"/>
          </p:cNvSpPr>
          <p:nvPr>
            <p:ph sz="half" idx="2"/>
          </p:nvPr>
        </p:nvSpPr>
        <p:spPr>
          <a:xfrm>
            <a:off x="304800" y="1752600"/>
            <a:ext cx="4340225" cy="4572000"/>
          </a:xfrm>
          <a:ln>
            <a:solidFill>
              <a:schemeClr val="accent1"/>
            </a:solidFill>
          </a:ln>
        </p:spPr>
        <p:txBody>
          <a:bodyPr>
            <a:noAutofit/>
          </a:bodyPr>
          <a:lstStyle/>
          <a:p>
            <a:pPr marL="274320" lvl="2" indent="-342900">
              <a:spcAft>
                <a:spcPts val="600"/>
              </a:spcAft>
              <a:buFont typeface="Wingdings" panose="05000000000000000000" pitchFamily="2" charset="2"/>
              <a:buChar char="Ø"/>
              <a:defRPr/>
            </a:pPr>
            <a:r>
              <a:rPr lang="en-US" sz="2200" dirty="0">
                <a:solidFill>
                  <a:schemeClr val="tx1"/>
                </a:solidFill>
              </a:rPr>
              <a:t>Algorithm and complexity</a:t>
            </a:r>
          </a:p>
          <a:p>
            <a:pPr marL="274320" lvl="2" indent="-342900">
              <a:spcAft>
                <a:spcPts val="600"/>
              </a:spcAft>
              <a:buFont typeface="Wingdings" panose="05000000000000000000" pitchFamily="2" charset="2"/>
              <a:buChar char="Ø"/>
              <a:defRPr/>
            </a:pPr>
            <a:r>
              <a:rPr lang="en-US" sz="2200" dirty="0">
                <a:solidFill>
                  <a:schemeClr val="tx1"/>
                </a:solidFill>
              </a:rPr>
              <a:t>Artificial intelligence and Machine learning</a:t>
            </a:r>
          </a:p>
          <a:p>
            <a:pPr marL="274320" lvl="2" indent="-342900">
              <a:spcAft>
                <a:spcPts val="600"/>
              </a:spcAft>
              <a:buFont typeface="Wingdings" panose="05000000000000000000" pitchFamily="2" charset="2"/>
              <a:buChar char="Ø"/>
              <a:defRPr/>
            </a:pPr>
            <a:r>
              <a:rPr lang="en-US" sz="2200" dirty="0">
                <a:solidFill>
                  <a:schemeClr val="tx1"/>
                </a:solidFill>
              </a:rPr>
              <a:t>Biomedical  and Computational biology</a:t>
            </a:r>
          </a:p>
          <a:p>
            <a:pPr marL="274320" lvl="2" indent="-342900">
              <a:spcAft>
                <a:spcPts val="600"/>
              </a:spcAft>
              <a:buFont typeface="Wingdings" panose="05000000000000000000" pitchFamily="2" charset="2"/>
              <a:buChar char="Ø"/>
              <a:defRPr/>
            </a:pPr>
            <a:r>
              <a:rPr lang="en-US" sz="2200" dirty="0">
                <a:solidFill>
                  <a:schemeClr val="tx1"/>
                </a:solidFill>
              </a:rPr>
              <a:t>Computer architecture and design</a:t>
            </a:r>
          </a:p>
          <a:p>
            <a:pPr marL="274320" lvl="2" indent="-342900">
              <a:spcAft>
                <a:spcPts val="600"/>
              </a:spcAft>
              <a:buFont typeface="Wingdings" panose="05000000000000000000" pitchFamily="2" charset="2"/>
              <a:buChar char="Ø"/>
              <a:defRPr/>
            </a:pPr>
            <a:r>
              <a:rPr lang="en-US" sz="2200" dirty="0">
                <a:solidFill>
                  <a:schemeClr val="tx1"/>
                </a:solidFill>
              </a:rPr>
              <a:t>Computer graphics and visualization</a:t>
            </a:r>
          </a:p>
          <a:p>
            <a:pPr marL="274320" lvl="2" indent="-342900">
              <a:spcAft>
                <a:spcPts val="600"/>
              </a:spcAft>
              <a:buFont typeface="Wingdings" panose="05000000000000000000" pitchFamily="2" charset="2"/>
              <a:buChar char="Ø"/>
              <a:defRPr/>
            </a:pPr>
            <a:r>
              <a:rPr lang="en-US" sz="2200" dirty="0">
                <a:solidFill>
                  <a:schemeClr val="tx1"/>
                </a:solidFill>
              </a:rPr>
              <a:t>Computer vision</a:t>
            </a:r>
          </a:p>
        </p:txBody>
      </p:sp>
      <p:sp>
        <p:nvSpPr>
          <p:cNvPr id="11" name="Content Placeholder 10">
            <a:extLst>
              <a:ext uri="{FF2B5EF4-FFF2-40B4-BE49-F238E27FC236}">
                <a16:creationId xmlns:a16="http://schemas.microsoft.com/office/drawing/2014/main" id="{490C3A88-C4A6-4C44-8638-EE223419B95E}"/>
              </a:ext>
            </a:extLst>
          </p:cNvPr>
          <p:cNvSpPr>
            <a:spLocks noGrp="1"/>
          </p:cNvSpPr>
          <p:nvPr>
            <p:ph sz="quarter" idx="4"/>
          </p:nvPr>
        </p:nvSpPr>
        <p:spPr>
          <a:xfrm>
            <a:off x="4645025" y="1752599"/>
            <a:ext cx="4498975" cy="4572000"/>
          </a:xfrm>
          <a:ln>
            <a:solidFill>
              <a:schemeClr val="accent1"/>
            </a:solidFill>
          </a:ln>
        </p:spPr>
        <p:txBody>
          <a:bodyPr>
            <a:normAutofit fontScale="85000" lnSpcReduction="10000"/>
          </a:bodyPr>
          <a:lstStyle/>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Network and distributed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Operating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Programming languages and systems</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Scientific and numerical computing</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Security, privacy and cryptography</a:t>
            </a:r>
          </a:p>
          <a:p>
            <a:pPr marL="457200" lvl="2" indent="-342900">
              <a:lnSpc>
                <a:spcPct val="120000"/>
              </a:lnSpc>
              <a:spcAft>
                <a:spcPts val="600"/>
              </a:spcAft>
              <a:buFont typeface="Wingdings" panose="05000000000000000000" pitchFamily="2" charset="2"/>
              <a:buChar char="Ø"/>
              <a:defRPr/>
            </a:pPr>
            <a:r>
              <a:rPr lang="en-US" sz="2600" dirty="0">
                <a:solidFill>
                  <a:srgbClr val="CC00CC"/>
                </a:solidFill>
              </a:rPr>
              <a:t> Software engineering </a:t>
            </a:r>
          </a:p>
          <a:p>
            <a:pPr marL="457200" indent="0">
              <a:buNone/>
            </a:pPr>
            <a:endParaRPr lang="en-US" sz="2000" dirty="0"/>
          </a:p>
        </p:txBody>
      </p:sp>
      <p:sp>
        <p:nvSpPr>
          <p:cNvPr id="4" name="Date Placeholder 3">
            <a:extLst>
              <a:ext uri="{FF2B5EF4-FFF2-40B4-BE49-F238E27FC236}">
                <a16:creationId xmlns:a16="http://schemas.microsoft.com/office/drawing/2014/main" id="{39158A9B-AC79-478C-9904-A623B3E3F41C}"/>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789DB134-2EB1-4C32-8AE3-5445BEEAFCD8}"/>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F2453988-ABA7-44F3-BAF0-3F3DFABF5426}"/>
              </a:ext>
            </a:extLst>
          </p:cNvPr>
          <p:cNvSpPr>
            <a:spLocks noGrp="1"/>
          </p:cNvSpPr>
          <p:nvPr>
            <p:ph type="sldNum" sz="quarter" idx="12"/>
          </p:nvPr>
        </p:nvSpPr>
        <p:spPr/>
        <p:txBody>
          <a:bodyPr/>
          <a:lstStyle/>
          <a:p>
            <a:fld id="{B6F15528-21DE-4FAA-801E-634DDDAF4B2B}" type="slidenum">
              <a:rPr lang="en-US" smtClean="0"/>
              <a:pPr/>
              <a:t>46</a:t>
            </a:fld>
            <a:endParaRPr lang="en-US" dirty="0"/>
          </a:p>
        </p:txBody>
      </p:sp>
      <p:sp>
        <p:nvSpPr>
          <p:cNvPr id="12" name="Title 1">
            <a:extLst>
              <a:ext uri="{FF2B5EF4-FFF2-40B4-BE49-F238E27FC236}">
                <a16:creationId xmlns:a16="http://schemas.microsoft.com/office/drawing/2014/main" id="{800AC833-3FF7-411B-8756-7E037D9938D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258392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A5F712F6-4ABF-4CC3-80E3-91B8EC591861}"/>
              </a:ext>
            </a:extLst>
          </p:cNvPr>
          <p:cNvSpPr>
            <a:spLocks noGrp="1"/>
          </p:cNvSpPr>
          <p:nvPr>
            <p:ph type="body" idx="1"/>
          </p:nvPr>
        </p:nvSpPr>
        <p:spPr>
          <a:xfrm>
            <a:off x="199698" y="1625301"/>
            <a:ext cx="4040188" cy="548640"/>
          </a:xfrm>
        </p:spPr>
        <p:txBody>
          <a:bodyPr>
            <a:normAutofit/>
          </a:bodyPr>
          <a:lstStyle/>
          <a:p>
            <a:r>
              <a:rPr lang="en-US" sz="2800" dirty="0">
                <a:solidFill>
                  <a:srgbClr val="FF0000"/>
                </a:solidFill>
              </a:rPr>
              <a:t>Research Areas in CS</a:t>
            </a:r>
          </a:p>
        </p:txBody>
      </p:sp>
      <p:sp>
        <p:nvSpPr>
          <p:cNvPr id="9" name="Content Placeholder 8">
            <a:extLst>
              <a:ext uri="{FF2B5EF4-FFF2-40B4-BE49-F238E27FC236}">
                <a16:creationId xmlns:a16="http://schemas.microsoft.com/office/drawing/2014/main" id="{F1C92205-8CA5-42EA-86CF-1038C232FE32}"/>
              </a:ext>
            </a:extLst>
          </p:cNvPr>
          <p:cNvSpPr>
            <a:spLocks noGrp="1"/>
          </p:cNvSpPr>
          <p:nvPr>
            <p:ph sz="half" idx="2"/>
          </p:nvPr>
        </p:nvSpPr>
        <p:spPr>
          <a:xfrm>
            <a:off x="184540" y="2173941"/>
            <a:ext cx="4192588" cy="3902075"/>
          </a:xfrm>
          <a:ln>
            <a:solidFill>
              <a:schemeClr val="accent1"/>
            </a:solidFill>
          </a:ln>
        </p:spPr>
        <p:txBody>
          <a:bodyPr>
            <a:normAutofit/>
          </a:bodyPr>
          <a:lstStyle/>
          <a:p>
            <a:pPr marL="274320" lvl="2" algn="just">
              <a:lnSpc>
                <a:spcPct val="150000"/>
              </a:lnSpc>
              <a:buFont typeface="Wingdings" panose="05000000000000000000" pitchFamily="2" charset="2"/>
              <a:buChar char="Ø"/>
              <a:defRPr/>
            </a:pPr>
            <a:r>
              <a:rPr lang="en-US" sz="2000" dirty="0">
                <a:solidFill>
                  <a:srgbClr val="FF0066"/>
                </a:solidFill>
              </a:rPr>
              <a:t>Medical Informatics</a:t>
            </a:r>
          </a:p>
          <a:p>
            <a:pPr marL="274320" lvl="2" algn="just">
              <a:lnSpc>
                <a:spcPct val="150000"/>
              </a:lnSpc>
              <a:buFont typeface="Wingdings" panose="05000000000000000000" pitchFamily="2" charset="2"/>
              <a:buChar char="Ø"/>
              <a:defRPr/>
            </a:pPr>
            <a:r>
              <a:rPr lang="en-US" sz="2000" dirty="0">
                <a:solidFill>
                  <a:srgbClr val="FF0066"/>
                </a:solidFill>
              </a:rPr>
              <a:t> Multimedia computing</a:t>
            </a:r>
          </a:p>
          <a:p>
            <a:pPr marL="274320" lvl="2" algn="just">
              <a:lnSpc>
                <a:spcPct val="150000"/>
              </a:lnSpc>
              <a:buFont typeface="Wingdings" panose="05000000000000000000" pitchFamily="2" charset="2"/>
              <a:buChar char="Ø"/>
              <a:defRPr/>
            </a:pPr>
            <a:r>
              <a:rPr lang="en-US" sz="2000" dirty="0">
                <a:solidFill>
                  <a:srgbClr val="FF0066"/>
                </a:solidFill>
              </a:rPr>
              <a:t> Network and distributed systems</a:t>
            </a:r>
          </a:p>
          <a:p>
            <a:pPr marL="274320" lvl="2" algn="just">
              <a:lnSpc>
                <a:spcPct val="150000"/>
              </a:lnSpc>
              <a:buFont typeface="Wingdings" panose="05000000000000000000" pitchFamily="2" charset="2"/>
              <a:buChar char="Ø"/>
              <a:defRPr/>
            </a:pPr>
            <a:r>
              <a:rPr lang="en-US" sz="2000" dirty="0">
                <a:solidFill>
                  <a:srgbClr val="FF0066"/>
                </a:solidFill>
              </a:rPr>
              <a:t> Operating systems</a:t>
            </a:r>
          </a:p>
          <a:p>
            <a:pPr marL="274320" lvl="2" algn="just">
              <a:lnSpc>
                <a:spcPct val="150000"/>
              </a:lnSpc>
              <a:buFont typeface="Wingdings" panose="05000000000000000000" pitchFamily="2" charset="2"/>
              <a:buChar char="Ø"/>
              <a:defRPr/>
            </a:pPr>
            <a:r>
              <a:rPr lang="en-US" sz="2000" dirty="0">
                <a:solidFill>
                  <a:srgbClr val="FF0066"/>
                </a:solidFill>
              </a:rPr>
              <a:t>Software engineering</a:t>
            </a:r>
          </a:p>
          <a:p>
            <a:pPr marL="274320" lvl="2" algn="just">
              <a:lnSpc>
                <a:spcPct val="150000"/>
              </a:lnSpc>
              <a:buFont typeface="Wingdings" panose="05000000000000000000" pitchFamily="2" charset="2"/>
              <a:buChar char="Ø"/>
              <a:defRPr/>
            </a:pPr>
            <a:r>
              <a:rPr lang="en-US" sz="2000" dirty="0">
                <a:solidFill>
                  <a:srgbClr val="FF0066"/>
                </a:solidFill>
              </a:rPr>
              <a:t>Multimedia computing</a:t>
            </a:r>
          </a:p>
          <a:p>
            <a:endParaRPr lang="en-US" sz="2000" dirty="0">
              <a:solidFill>
                <a:srgbClr val="FF0066"/>
              </a:solidFill>
            </a:endParaRPr>
          </a:p>
        </p:txBody>
      </p:sp>
      <p:sp>
        <p:nvSpPr>
          <p:cNvPr id="11" name="Content Placeholder 10">
            <a:extLst>
              <a:ext uri="{FF2B5EF4-FFF2-40B4-BE49-F238E27FC236}">
                <a16:creationId xmlns:a16="http://schemas.microsoft.com/office/drawing/2014/main" id="{06B464F8-5B02-4EED-9468-4729D1B87497}"/>
              </a:ext>
            </a:extLst>
          </p:cNvPr>
          <p:cNvSpPr>
            <a:spLocks noGrp="1"/>
          </p:cNvSpPr>
          <p:nvPr>
            <p:ph sz="quarter" idx="4"/>
          </p:nvPr>
        </p:nvSpPr>
        <p:spPr>
          <a:xfrm>
            <a:off x="4377128" y="2172731"/>
            <a:ext cx="4343400" cy="3902075"/>
          </a:xfrm>
          <a:ln>
            <a:solidFill>
              <a:schemeClr val="accent1"/>
            </a:solidFill>
          </a:ln>
        </p:spPr>
        <p:txBody>
          <a:bodyPr>
            <a:normAutofit/>
          </a:bodyPr>
          <a:lstStyle/>
          <a:p>
            <a:pPr marL="365760" lvl="2" indent="-342900">
              <a:lnSpc>
                <a:spcPct val="150000"/>
              </a:lnSpc>
              <a:buFont typeface="Wingdings" panose="05000000000000000000" pitchFamily="2" charset="2"/>
              <a:buChar char="Ø"/>
              <a:defRPr/>
            </a:pPr>
            <a:r>
              <a:rPr lang="en-US" sz="2000" dirty="0">
                <a:solidFill>
                  <a:srgbClr val="00B050"/>
                </a:solidFill>
              </a:rPr>
              <a:t>Programming languages and systems</a:t>
            </a:r>
          </a:p>
          <a:p>
            <a:pPr marL="365760" lvl="2" indent="-342900">
              <a:lnSpc>
                <a:spcPct val="150000"/>
              </a:lnSpc>
              <a:buFont typeface="Wingdings" panose="05000000000000000000" pitchFamily="2" charset="2"/>
              <a:buChar char="Ø"/>
              <a:defRPr/>
            </a:pPr>
            <a:r>
              <a:rPr lang="en-US" sz="2000" dirty="0">
                <a:solidFill>
                  <a:srgbClr val="00B050"/>
                </a:solidFill>
              </a:rPr>
              <a:t> Scientific and numerical computing</a:t>
            </a:r>
          </a:p>
          <a:p>
            <a:pPr marL="365760" lvl="2" indent="-342900">
              <a:lnSpc>
                <a:spcPct val="150000"/>
              </a:lnSpc>
              <a:buFont typeface="Wingdings" panose="05000000000000000000" pitchFamily="2" charset="2"/>
              <a:buChar char="Ø"/>
              <a:defRPr/>
            </a:pPr>
            <a:r>
              <a:rPr lang="en-US" sz="2000" dirty="0">
                <a:solidFill>
                  <a:srgbClr val="00B050"/>
                </a:solidFill>
              </a:rPr>
              <a:t>  Security, privacy and cryptography</a:t>
            </a:r>
          </a:p>
          <a:p>
            <a:pPr marL="274320" algn="just">
              <a:lnSpc>
                <a:spcPct val="150000"/>
              </a:lnSpc>
              <a:buFont typeface="Wingdings" panose="05000000000000000000" pitchFamily="2" charset="2"/>
              <a:buChar char="Ø"/>
              <a:defRPr/>
            </a:pPr>
            <a:r>
              <a:rPr lang="en-US" sz="2000" dirty="0">
                <a:solidFill>
                  <a:srgbClr val="00B050"/>
                </a:solidFill>
              </a:rPr>
              <a:t>Database and Data mining</a:t>
            </a:r>
          </a:p>
          <a:p>
            <a:pPr marL="274320">
              <a:buFont typeface="Wingdings" panose="05000000000000000000" pitchFamily="2" charset="2"/>
              <a:buChar char="Ø"/>
            </a:pPr>
            <a:r>
              <a:rPr lang="en-US" sz="2000" dirty="0">
                <a:solidFill>
                  <a:srgbClr val="00B050"/>
                </a:solidFill>
              </a:rPr>
              <a:t>Embedded systems</a:t>
            </a:r>
          </a:p>
          <a:p>
            <a:endParaRPr lang="en-US" sz="2800" dirty="0">
              <a:solidFill>
                <a:srgbClr val="00B050"/>
              </a:solidFill>
            </a:endParaRPr>
          </a:p>
        </p:txBody>
      </p:sp>
      <p:sp>
        <p:nvSpPr>
          <p:cNvPr id="4" name="Date Placeholder 3">
            <a:extLst>
              <a:ext uri="{FF2B5EF4-FFF2-40B4-BE49-F238E27FC236}">
                <a16:creationId xmlns:a16="http://schemas.microsoft.com/office/drawing/2014/main" id="{74A1A280-E626-4B7C-AA05-194E567EB6A6}"/>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873BB26B-2D4C-4801-AC7A-C3373B64D12B}"/>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52704FBE-740F-4A9A-A86C-7DD7A9A0A951}"/>
              </a:ext>
            </a:extLst>
          </p:cNvPr>
          <p:cNvSpPr>
            <a:spLocks noGrp="1"/>
          </p:cNvSpPr>
          <p:nvPr>
            <p:ph type="sldNum" sz="quarter" idx="12"/>
          </p:nvPr>
        </p:nvSpPr>
        <p:spPr/>
        <p:txBody>
          <a:bodyPr/>
          <a:lstStyle/>
          <a:p>
            <a:fld id="{B6F15528-21DE-4FAA-801E-634DDDAF4B2B}" type="slidenum">
              <a:rPr lang="en-US" smtClean="0"/>
              <a:pPr/>
              <a:t>47</a:t>
            </a:fld>
            <a:endParaRPr lang="en-US" dirty="0"/>
          </a:p>
        </p:txBody>
      </p:sp>
      <p:sp>
        <p:nvSpPr>
          <p:cNvPr id="14" name="Title 1">
            <a:extLst>
              <a:ext uri="{FF2B5EF4-FFF2-40B4-BE49-F238E27FC236}">
                <a16:creationId xmlns:a16="http://schemas.microsoft.com/office/drawing/2014/main" id="{EB651BA4-DF4B-415A-938E-7E7349A2A4E5}"/>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612971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1"/>
            <a:ext cx="8686800" cy="4831078"/>
          </a:xfrm>
        </p:spPr>
        <p:txBody>
          <a:bodyPr>
            <a:normAutofit fontScale="92500" lnSpcReduction="20000"/>
          </a:bodyPr>
          <a:lstStyle/>
          <a:p>
            <a:pPr>
              <a:buFont typeface="Wingdings" panose="05000000000000000000" pitchFamily="2" charset="2"/>
              <a:buChar char="q"/>
            </a:pPr>
            <a:r>
              <a:rPr lang="en-US" sz="1800" b="1" dirty="0">
                <a:solidFill>
                  <a:srgbClr val="6600CC"/>
                </a:solidFill>
              </a:rPr>
              <a:t>Knowledge Processing</a:t>
            </a:r>
          </a:p>
          <a:p>
            <a:pPr lvl="1">
              <a:buFont typeface="Wingdings" panose="05000000000000000000" pitchFamily="2" charset="2"/>
              <a:buChar char="Ø"/>
            </a:pPr>
            <a:r>
              <a:rPr lang="en-US" sz="1800" dirty="0">
                <a:solidFill>
                  <a:srgbClr val="FF0000"/>
                </a:solidFill>
              </a:rPr>
              <a:t>Data mining methods for linked data</a:t>
            </a:r>
          </a:p>
          <a:p>
            <a:pPr lvl="1">
              <a:buFont typeface="Wingdings" panose="05000000000000000000" pitchFamily="2" charset="2"/>
              <a:buChar char="Ø"/>
            </a:pPr>
            <a:r>
              <a:rPr lang="en-US" sz="1800" dirty="0">
                <a:solidFill>
                  <a:srgbClr val="FF0000"/>
                </a:solidFill>
              </a:rPr>
              <a:t>Machine learning methods for semantic integration</a:t>
            </a:r>
            <a:endParaRPr lang="en-US" sz="1800" b="1" dirty="0">
              <a:solidFill>
                <a:srgbClr val="FF0000"/>
              </a:solidFill>
            </a:endParaRPr>
          </a:p>
          <a:p>
            <a:pPr>
              <a:buFont typeface="Wingdings" panose="05000000000000000000" pitchFamily="2" charset="2"/>
              <a:buChar char="q"/>
            </a:pPr>
            <a:r>
              <a:rPr lang="en-US" sz="1800" b="1" dirty="0">
                <a:solidFill>
                  <a:srgbClr val="FF0000"/>
                </a:solidFill>
              </a:rPr>
              <a:t>Image Analysis</a:t>
            </a:r>
          </a:p>
          <a:p>
            <a:pPr lvl="1">
              <a:buFont typeface="Wingdings" panose="05000000000000000000" pitchFamily="2" charset="2"/>
              <a:buChar char="Ø"/>
            </a:pPr>
            <a:r>
              <a:rPr lang="en-US" sz="1800" dirty="0">
                <a:solidFill>
                  <a:srgbClr val="7030A0"/>
                </a:solidFill>
              </a:rPr>
              <a:t>Content-based image retrieval</a:t>
            </a:r>
          </a:p>
          <a:p>
            <a:pPr lvl="1">
              <a:buFont typeface="Wingdings" panose="05000000000000000000" pitchFamily="2" charset="2"/>
              <a:buChar char="Ø"/>
            </a:pPr>
            <a:r>
              <a:rPr lang="en-US" sz="1800" dirty="0">
                <a:solidFill>
                  <a:srgbClr val="7030A0"/>
                </a:solidFill>
              </a:rPr>
              <a:t>Fusion process</a:t>
            </a:r>
          </a:p>
          <a:p>
            <a:pPr>
              <a:buFont typeface="Wingdings" panose="05000000000000000000" pitchFamily="2" charset="2"/>
              <a:buChar char="q"/>
            </a:pPr>
            <a:r>
              <a:rPr lang="en-US" sz="1800" b="1" dirty="0">
                <a:solidFill>
                  <a:srgbClr val="6600CC"/>
                </a:solidFill>
              </a:rPr>
              <a:t>Computer vision</a:t>
            </a:r>
          </a:p>
          <a:p>
            <a:pPr lvl="1">
              <a:buFont typeface="Wingdings" panose="05000000000000000000" pitchFamily="2" charset="2"/>
              <a:buChar char="Ø"/>
            </a:pPr>
            <a:r>
              <a:rPr lang="en-US" sz="1800" dirty="0"/>
              <a:t>3D Object modeling using a range scanner</a:t>
            </a:r>
          </a:p>
          <a:p>
            <a:pPr lvl="1">
              <a:buFont typeface="Wingdings" panose="05000000000000000000" pitchFamily="2" charset="2"/>
              <a:buChar char="Ø"/>
            </a:pPr>
            <a:r>
              <a:rPr lang="en-US" sz="1800" dirty="0">
                <a:solidFill>
                  <a:srgbClr val="FF0000"/>
                </a:solidFill>
              </a:rPr>
              <a:t>Recognizing human activities from video</a:t>
            </a:r>
          </a:p>
          <a:p>
            <a:pPr lvl="1">
              <a:buFont typeface="Wingdings" panose="05000000000000000000" pitchFamily="2" charset="2"/>
              <a:buChar char="Ø"/>
            </a:pPr>
            <a:r>
              <a:rPr lang="en-US" sz="1800" dirty="0">
                <a:solidFill>
                  <a:srgbClr val="FF0000"/>
                </a:solidFill>
              </a:rPr>
              <a:t>Multiple-view geometry</a:t>
            </a:r>
          </a:p>
          <a:p>
            <a:pPr>
              <a:buFont typeface="Wingdings" panose="05000000000000000000" pitchFamily="2" charset="2"/>
              <a:buChar char="q"/>
            </a:pPr>
            <a:r>
              <a:rPr lang="en-US" sz="1800" dirty="0"/>
              <a:t> </a:t>
            </a:r>
            <a:r>
              <a:rPr lang="en-US" sz="1800" b="1" dirty="0">
                <a:solidFill>
                  <a:srgbClr val="6600CC"/>
                </a:solidFill>
              </a:rPr>
              <a:t>Video content analysis</a:t>
            </a:r>
          </a:p>
          <a:p>
            <a:pPr lvl="1">
              <a:buFont typeface="Wingdings" panose="05000000000000000000" pitchFamily="2" charset="2"/>
              <a:buChar char="Ø"/>
            </a:pPr>
            <a:r>
              <a:rPr lang="en-US" sz="1800" dirty="0">
                <a:solidFill>
                  <a:srgbClr val="00B050"/>
                </a:solidFill>
              </a:rPr>
              <a:t>Surveillance video analysis</a:t>
            </a:r>
          </a:p>
          <a:p>
            <a:pPr lvl="1">
              <a:buFont typeface="Wingdings" panose="05000000000000000000" pitchFamily="2" charset="2"/>
              <a:buChar char="Ø"/>
            </a:pPr>
            <a:r>
              <a:rPr lang="en-US" sz="1800" dirty="0">
                <a:solidFill>
                  <a:srgbClr val="00B050"/>
                </a:solidFill>
              </a:rPr>
              <a:t>High-level feature extraction</a:t>
            </a:r>
          </a:p>
          <a:p>
            <a:pPr lvl="1">
              <a:buFont typeface="Wingdings" panose="05000000000000000000" pitchFamily="2" charset="2"/>
              <a:buChar char="Ø"/>
            </a:pPr>
            <a:r>
              <a:rPr lang="en-US" sz="1800" dirty="0">
                <a:solidFill>
                  <a:srgbClr val="00B050"/>
                </a:solidFill>
              </a:rPr>
              <a:t>Video search task</a:t>
            </a:r>
          </a:p>
          <a:p>
            <a:pPr>
              <a:buNone/>
            </a:pPr>
            <a:endParaRPr lang="en-US" sz="1800" b="1" dirty="0"/>
          </a:p>
        </p:txBody>
      </p:sp>
      <p:sp>
        <p:nvSpPr>
          <p:cNvPr id="7" name="Title 1">
            <a:extLst>
              <a:ext uri="{FF2B5EF4-FFF2-40B4-BE49-F238E27FC236}">
                <a16:creationId xmlns:a16="http://schemas.microsoft.com/office/drawing/2014/main" id="{C96A30F3-3407-4B78-8AF2-FC6BE361BCA1}"/>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450942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648200"/>
          </a:xfrm>
        </p:spPr>
        <p:txBody>
          <a:bodyPr>
            <a:normAutofit/>
          </a:bodyPr>
          <a:lstStyle/>
          <a:p>
            <a:pPr>
              <a:spcBef>
                <a:spcPts val="1800"/>
              </a:spcBef>
              <a:buFont typeface="Wingdings" panose="05000000000000000000" pitchFamily="2" charset="2"/>
              <a:buChar char="q"/>
            </a:pPr>
            <a:r>
              <a:rPr lang="en-US" sz="2800" dirty="0">
                <a:solidFill>
                  <a:srgbClr val="6600CC"/>
                </a:solidFill>
              </a:rPr>
              <a:t>Computer-assisted education</a:t>
            </a:r>
          </a:p>
          <a:p>
            <a:pPr>
              <a:spcBef>
                <a:spcPts val="1800"/>
              </a:spcBef>
              <a:buFont typeface="Wingdings" panose="05000000000000000000" pitchFamily="2" charset="2"/>
              <a:buChar char="q"/>
            </a:pPr>
            <a:r>
              <a:rPr lang="en-US" sz="2800" dirty="0">
                <a:solidFill>
                  <a:srgbClr val="00B050"/>
                </a:solidFill>
              </a:rPr>
              <a:t>Bio-informatics and other uses of CS in biology, biomedical engineering, and medicine</a:t>
            </a:r>
          </a:p>
          <a:p>
            <a:pPr>
              <a:spcBef>
                <a:spcPts val="1800"/>
              </a:spcBef>
              <a:buFont typeface="Wingdings" panose="05000000000000000000" pitchFamily="2" charset="2"/>
              <a:buChar char="q"/>
            </a:pPr>
            <a:r>
              <a:rPr lang="en-US" sz="2800" dirty="0">
                <a:solidFill>
                  <a:srgbClr val="6600CC"/>
                </a:solidFill>
              </a:rPr>
              <a:t>Artificial intelligence and robotics</a:t>
            </a:r>
          </a:p>
          <a:p>
            <a:pPr>
              <a:spcBef>
                <a:spcPts val="1800"/>
              </a:spcBef>
              <a:buFont typeface="Wingdings" panose="05000000000000000000" pitchFamily="2" charset="2"/>
              <a:buChar char="q"/>
            </a:pPr>
            <a:r>
              <a:rPr lang="en-US" sz="2800" dirty="0">
                <a:solidFill>
                  <a:schemeClr val="tx1"/>
                </a:solidFill>
              </a:rPr>
              <a:t>Abundant-data applications, algorithms, and architectures</a:t>
            </a:r>
          </a:p>
          <a:p>
            <a:pPr>
              <a:spcBef>
                <a:spcPts val="1800"/>
              </a:spcBef>
              <a:buFont typeface="Wingdings" panose="05000000000000000000" pitchFamily="2" charset="2"/>
              <a:buChar char="q"/>
            </a:pPr>
            <a:endParaRPr lang="en-US" sz="2800" dirty="0"/>
          </a:p>
        </p:txBody>
      </p:sp>
      <p:sp>
        <p:nvSpPr>
          <p:cNvPr id="8" name="Title 1">
            <a:extLst>
              <a:ext uri="{FF2B5EF4-FFF2-40B4-BE49-F238E27FC236}">
                <a16:creationId xmlns:a16="http://schemas.microsoft.com/office/drawing/2014/main" id="{1B62EAB1-94F8-4AC4-9B5A-78F756DDF9C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424607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B5CC54-6869-41CE-9540-95C40D8DE502}"/>
              </a:ext>
            </a:extLst>
          </p:cNvPr>
          <p:cNvSpPr>
            <a:spLocks noGrp="1"/>
          </p:cNvSpPr>
          <p:nvPr>
            <p:ph type="title"/>
          </p:nvPr>
        </p:nvSpPr>
        <p:spPr>
          <a:xfrm>
            <a:off x="136021" y="152400"/>
            <a:ext cx="8574087" cy="967840"/>
          </a:xfrm>
        </p:spPr>
        <p:txBody>
          <a:bodyPr/>
          <a:lstStyle/>
          <a:p>
            <a:r>
              <a:rPr lang="en-US" b="1" dirty="0"/>
              <a:t>Why do research?</a:t>
            </a:r>
          </a:p>
        </p:txBody>
      </p:sp>
      <p:sp>
        <p:nvSpPr>
          <p:cNvPr id="6147" name="Rectangle 3"/>
          <p:cNvSpPr>
            <a:spLocks noGrp="1" noChangeArrowheads="1"/>
          </p:cNvSpPr>
          <p:nvPr>
            <p:ph sz="half" idx="1"/>
          </p:nvPr>
        </p:nvSpPr>
        <p:spPr>
          <a:ln>
            <a:solidFill>
              <a:schemeClr val="accent1"/>
            </a:solidFill>
          </a:ln>
        </p:spPr>
        <p:txBody>
          <a:bodyPr>
            <a:normAutofit/>
          </a:bodyPr>
          <a:lstStyle/>
          <a:p>
            <a:pPr>
              <a:lnSpc>
                <a:spcPct val="150000"/>
              </a:lnSpc>
              <a:buClrTx/>
            </a:pPr>
            <a:r>
              <a:rPr lang="en-US" sz="2800" dirty="0">
                <a:solidFill>
                  <a:schemeClr val="bg2">
                    <a:lumMod val="50000"/>
                  </a:schemeClr>
                </a:solidFill>
                <a:latin typeface="Constantia" pitchFamily="18" charset="0"/>
              </a:rPr>
              <a:t>Validate intuition</a:t>
            </a:r>
          </a:p>
          <a:p>
            <a:pPr>
              <a:lnSpc>
                <a:spcPct val="150000"/>
              </a:lnSpc>
              <a:buClrTx/>
            </a:pPr>
            <a:r>
              <a:rPr lang="en-US" sz="2800" dirty="0">
                <a:latin typeface="Constantia" pitchFamily="18" charset="0"/>
              </a:rPr>
              <a:t>Improve methods </a:t>
            </a:r>
          </a:p>
          <a:p>
            <a:pPr>
              <a:lnSpc>
                <a:spcPct val="150000"/>
              </a:lnSpc>
              <a:buClrTx/>
            </a:pPr>
            <a:r>
              <a:rPr lang="en-US" sz="2800" dirty="0">
                <a:solidFill>
                  <a:schemeClr val="bg2">
                    <a:lumMod val="50000"/>
                  </a:schemeClr>
                </a:solidFill>
                <a:latin typeface="Constantia" pitchFamily="18" charset="0"/>
              </a:rPr>
              <a:t>Demands of the Job</a:t>
            </a:r>
          </a:p>
          <a:p>
            <a:pPr>
              <a:lnSpc>
                <a:spcPct val="150000"/>
              </a:lnSpc>
              <a:buClrTx/>
            </a:pPr>
            <a:r>
              <a:rPr lang="en-US" sz="2800" dirty="0">
                <a:latin typeface="Constantia" pitchFamily="18" charset="0"/>
              </a:rPr>
              <a:t>For publication</a:t>
            </a:r>
          </a:p>
          <a:p>
            <a:pPr>
              <a:lnSpc>
                <a:spcPct val="150000"/>
              </a:lnSpc>
              <a:buClrTx/>
            </a:pPr>
            <a:r>
              <a:rPr lang="en-US" sz="2800" dirty="0">
                <a:solidFill>
                  <a:schemeClr val="bg2">
                    <a:lumMod val="50000"/>
                  </a:schemeClr>
                </a:solidFill>
                <a:latin typeface="Constantia" pitchFamily="18" charset="0"/>
              </a:rPr>
              <a:t>To get a degree</a:t>
            </a:r>
          </a:p>
          <a:p>
            <a:pPr>
              <a:lnSpc>
                <a:spcPct val="150000"/>
              </a:lnSpc>
            </a:pPr>
            <a:endParaRPr lang="en-US" sz="2800" dirty="0">
              <a:latin typeface="Constantia" pitchFamily="18" charset="0"/>
            </a:endParaRPr>
          </a:p>
        </p:txBody>
      </p:sp>
      <p:sp>
        <p:nvSpPr>
          <p:cNvPr id="4" name="Content Placeholder 3">
            <a:extLst>
              <a:ext uri="{FF2B5EF4-FFF2-40B4-BE49-F238E27FC236}">
                <a16:creationId xmlns:a16="http://schemas.microsoft.com/office/drawing/2014/main" id="{72331398-3374-4226-B5B7-FB839C3D1ED6}"/>
              </a:ext>
            </a:extLst>
          </p:cNvPr>
          <p:cNvSpPr>
            <a:spLocks noGrp="1"/>
          </p:cNvSpPr>
          <p:nvPr>
            <p:ph sz="half" idx="2"/>
          </p:nvPr>
        </p:nvSpPr>
        <p:spPr>
          <a:ln>
            <a:solidFill>
              <a:schemeClr val="accent1"/>
            </a:solidFill>
          </a:ln>
        </p:spPr>
        <p:txBody>
          <a:bodyPr>
            <a:normAutofit/>
          </a:bodyPr>
          <a:lstStyle/>
          <a:p>
            <a:pPr>
              <a:lnSpc>
                <a:spcPct val="150000"/>
              </a:lnSpc>
              <a:buClrTx/>
            </a:pPr>
            <a:r>
              <a:rPr lang="en-US" sz="2800" dirty="0">
                <a:latin typeface="Constantia" pitchFamily="18" charset="0"/>
              </a:rPr>
              <a:t>To get respectability</a:t>
            </a:r>
          </a:p>
          <a:p>
            <a:pPr>
              <a:lnSpc>
                <a:spcPct val="150000"/>
              </a:lnSpc>
              <a:buClrTx/>
            </a:pPr>
            <a:r>
              <a:rPr lang="en-US" sz="2800" dirty="0">
                <a:solidFill>
                  <a:schemeClr val="bg2">
                    <a:lumMod val="50000"/>
                  </a:schemeClr>
                </a:solidFill>
                <a:latin typeface="Constantia" pitchFamily="18" charset="0"/>
              </a:rPr>
              <a:t>To face a challenge </a:t>
            </a:r>
          </a:p>
          <a:p>
            <a:pPr>
              <a:lnSpc>
                <a:spcPct val="150000"/>
              </a:lnSpc>
              <a:buClrTx/>
            </a:pPr>
            <a:r>
              <a:rPr lang="en-US" sz="2800" dirty="0">
                <a:latin typeface="Constantia" pitchFamily="18" charset="0"/>
              </a:rPr>
              <a:t>To solve a problem</a:t>
            </a:r>
          </a:p>
          <a:p>
            <a:pPr>
              <a:lnSpc>
                <a:spcPct val="150000"/>
              </a:lnSpc>
              <a:buClrTx/>
            </a:pPr>
            <a:r>
              <a:rPr lang="en-US" sz="2800" dirty="0">
                <a:solidFill>
                  <a:schemeClr val="bg2">
                    <a:lumMod val="50000"/>
                  </a:schemeClr>
                </a:solidFill>
                <a:latin typeface="Constantia" pitchFamily="18" charset="0"/>
              </a:rPr>
              <a:t>To get intellectual joy</a:t>
            </a:r>
          </a:p>
          <a:p>
            <a:pPr>
              <a:lnSpc>
                <a:spcPct val="150000"/>
              </a:lnSpc>
              <a:buClrTx/>
            </a:pPr>
            <a:r>
              <a:rPr lang="en-US" sz="2800" dirty="0">
                <a:latin typeface="Constantia" pitchFamily="18" charset="0"/>
              </a:rPr>
              <a:t>To serve the society    </a:t>
            </a:r>
          </a:p>
          <a:p>
            <a:pPr>
              <a:buClrTx/>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500"/>
                                        <p:tgtEl>
                                          <p:spTgt spid="61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686800" cy="5181600"/>
          </a:xfrm>
        </p:spPr>
        <p:txBody>
          <a:bodyPr>
            <a:noAutofit/>
          </a:bodyPr>
          <a:lstStyle/>
          <a:p>
            <a:pPr>
              <a:buFont typeface="Wingdings" panose="05000000000000000000" pitchFamily="2" charset="2"/>
              <a:buChar char="q"/>
            </a:pPr>
            <a:r>
              <a:rPr lang="en-US" sz="2400" b="1" dirty="0">
                <a:solidFill>
                  <a:schemeClr val="tx1"/>
                </a:solidFill>
              </a:rPr>
              <a:t>Databases, data centers, information retrieval, and natural-language processing</a:t>
            </a:r>
          </a:p>
          <a:p>
            <a:pPr lvl="1">
              <a:spcBef>
                <a:spcPts val="1200"/>
              </a:spcBef>
              <a:buFont typeface="Wingdings" panose="05000000000000000000" pitchFamily="2" charset="2"/>
              <a:buChar char="Ø"/>
            </a:pPr>
            <a:r>
              <a:rPr lang="en-US" sz="2000" dirty="0">
                <a:solidFill>
                  <a:srgbClr val="6600CC"/>
                </a:solidFill>
              </a:rPr>
              <a:t>indexing, search on massive collection of DATA</a:t>
            </a:r>
          </a:p>
          <a:p>
            <a:pPr lvl="1">
              <a:spcBef>
                <a:spcPts val="1200"/>
              </a:spcBef>
              <a:buFont typeface="Wingdings" panose="05000000000000000000" pitchFamily="2" charset="2"/>
              <a:buChar char="Ø"/>
            </a:pPr>
            <a:r>
              <a:rPr lang="en-US" sz="2000" dirty="0">
                <a:solidFill>
                  <a:srgbClr val="6600CC"/>
                </a:solidFill>
              </a:rPr>
              <a:t>helping computers understand human-generated documents</a:t>
            </a:r>
          </a:p>
          <a:p>
            <a:pPr lvl="1">
              <a:spcBef>
                <a:spcPts val="1200"/>
              </a:spcBef>
              <a:buFont typeface="Wingdings" panose="05000000000000000000" pitchFamily="2" charset="2"/>
              <a:buChar char="Ø"/>
            </a:pPr>
            <a:r>
              <a:rPr lang="en-US" sz="2000" dirty="0">
                <a:solidFill>
                  <a:srgbClr val="6600CC"/>
                </a:solidFill>
              </a:rPr>
              <a:t>interactions with abundant-data applications</a:t>
            </a:r>
          </a:p>
          <a:p>
            <a:pPr>
              <a:buFont typeface="Wingdings" panose="05000000000000000000" pitchFamily="2" charset="2"/>
              <a:buChar char="q"/>
            </a:pPr>
            <a:r>
              <a:rPr lang="en-US" sz="2400" b="1" dirty="0">
                <a:solidFill>
                  <a:srgbClr val="6600CC"/>
                </a:solidFill>
              </a:rPr>
              <a:t>Emerging technologies for computing hardware, communication, and sensing</a:t>
            </a:r>
            <a:r>
              <a:rPr lang="en-US" sz="2400" dirty="0">
                <a:solidFill>
                  <a:srgbClr val="6600CC"/>
                </a:solidFill>
              </a:rPr>
              <a:t>:</a:t>
            </a:r>
          </a:p>
          <a:p>
            <a:pPr lvl="1">
              <a:spcBef>
                <a:spcPts val="1200"/>
              </a:spcBef>
              <a:buFont typeface="Wingdings" panose="05000000000000000000" pitchFamily="2" charset="2"/>
              <a:buChar char="Ø"/>
            </a:pPr>
            <a:r>
              <a:rPr lang="en-US" sz="2000" dirty="0">
                <a:solidFill>
                  <a:schemeClr val="tx1"/>
                </a:solidFill>
              </a:rPr>
              <a:t>optical and quantum computing</a:t>
            </a:r>
          </a:p>
          <a:p>
            <a:pPr lvl="1">
              <a:spcBef>
                <a:spcPts val="1200"/>
              </a:spcBef>
              <a:buFont typeface="Wingdings" panose="05000000000000000000" pitchFamily="2" charset="2"/>
              <a:buChar char="Ø"/>
            </a:pPr>
            <a:r>
              <a:rPr lang="en-US" sz="2000" dirty="0">
                <a:solidFill>
                  <a:schemeClr val="tx1"/>
                </a:solidFill>
              </a:rPr>
              <a:t>three-dimensional integrated circuits and a variety of new memory chips</a:t>
            </a:r>
          </a:p>
          <a:p>
            <a:pPr lvl="1">
              <a:spcBef>
                <a:spcPts val="1200"/>
              </a:spcBef>
              <a:buFont typeface="Wingdings" panose="05000000000000000000" pitchFamily="2" charset="2"/>
              <a:buChar char="Ø"/>
            </a:pPr>
            <a:r>
              <a:rPr lang="en-US" sz="2000" dirty="0">
                <a:solidFill>
                  <a:schemeClr val="tx1"/>
                </a:solidFill>
              </a:rPr>
              <a:t>Modeling and using new types of electronic switches</a:t>
            </a:r>
          </a:p>
          <a:p>
            <a:pPr lvl="1">
              <a:spcBef>
                <a:spcPts val="1200"/>
              </a:spcBef>
              <a:buFont typeface="Wingdings" panose="05000000000000000000" pitchFamily="2" charset="2"/>
              <a:buChar char="Ø"/>
            </a:pPr>
            <a:r>
              <a:rPr lang="en-US" sz="2000" dirty="0">
                <a:solidFill>
                  <a:schemeClr val="tx1"/>
                </a:solidFill>
              </a:rPr>
              <a:t>quantum communication and cryptography</a:t>
            </a:r>
          </a:p>
          <a:p>
            <a:pPr>
              <a:buFont typeface="Wingdings" panose="05000000000000000000" pitchFamily="2" charset="2"/>
              <a:buChar char="q"/>
            </a:pPr>
            <a:endParaRPr lang="en-US" sz="2400" dirty="0"/>
          </a:p>
        </p:txBody>
      </p:sp>
      <p:sp>
        <p:nvSpPr>
          <p:cNvPr id="8" name="Title 1">
            <a:extLst>
              <a:ext uri="{FF2B5EF4-FFF2-40B4-BE49-F238E27FC236}">
                <a16:creationId xmlns:a16="http://schemas.microsoft.com/office/drawing/2014/main" id="{82C96E0B-422C-4BE9-B2AD-6E6A5893D365}"/>
              </a:ext>
            </a:extLst>
          </p:cNvPr>
          <p:cNvSpPr txBox="1">
            <a:spLocks/>
          </p:cNvSpPr>
          <p:nvPr/>
        </p:nvSpPr>
        <p:spPr>
          <a:xfrm>
            <a:off x="199698" y="3048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1060027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79" y="1341438"/>
            <a:ext cx="8686800" cy="5821362"/>
          </a:xfrm>
        </p:spPr>
        <p:txBody>
          <a:bodyPr>
            <a:noAutofit/>
          </a:bodyPr>
          <a:lstStyle/>
          <a:p>
            <a:pPr>
              <a:buFont typeface="Wingdings" panose="05000000000000000000" pitchFamily="2" charset="2"/>
              <a:buChar char="q"/>
            </a:pPr>
            <a:r>
              <a:rPr lang="en-US" sz="2400" b="1" dirty="0">
                <a:solidFill>
                  <a:srgbClr val="6600CC"/>
                </a:solidFill>
              </a:rPr>
              <a:t>Human-computer interaction</a:t>
            </a:r>
            <a:r>
              <a:rPr lang="en-US" sz="2400" dirty="0">
                <a:solidFill>
                  <a:srgbClr val="6600CC"/>
                </a:solidFill>
              </a:rPr>
              <a:t> </a:t>
            </a:r>
          </a:p>
          <a:p>
            <a:pPr lvl="1">
              <a:spcBef>
                <a:spcPts val="1200"/>
              </a:spcBef>
              <a:buFont typeface="Wingdings" panose="05000000000000000000" pitchFamily="2" charset="2"/>
              <a:buChar char="Ø"/>
            </a:pPr>
            <a:r>
              <a:rPr lang="en-US" sz="2000" dirty="0">
                <a:solidFill>
                  <a:srgbClr val="FF0000"/>
                </a:solidFill>
              </a:rPr>
              <a:t>H-C interface design to detect emotions, intent, level of skill)</a:t>
            </a:r>
          </a:p>
          <a:p>
            <a:pPr lvl="1">
              <a:spcBef>
                <a:spcPts val="1200"/>
              </a:spcBef>
              <a:buFont typeface="Wingdings" panose="05000000000000000000" pitchFamily="2" charset="2"/>
              <a:buChar char="Ø"/>
            </a:pPr>
            <a:r>
              <a:rPr lang="en-US" sz="2000" dirty="0">
                <a:solidFill>
                  <a:srgbClr val="FF0000"/>
                </a:solidFill>
              </a:rPr>
              <a:t>design of human-facing software (social networks) and hardware (talking smart-phones and self-driving cars)</a:t>
            </a:r>
          </a:p>
          <a:p>
            <a:pPr lvl="1">
              <a:spcBef>
                <a:spcPts val="1200"/>
              </a:spcBef>
              <a:buFont typeface="Wingdings" panose="05000000000000000000" pitchFamily="2" charset="2"/>
              <a:buChar char="q"/>
            </a:pPr>
            <a:endParaRPr lang="en-US" sz="1100" dirty="0"/>
          </a:p>
          <a:p>
            <a:pPr>
              <a:buFont typeface="Wingdings" panose="05000000000000000000" pitchFamily="2" charset="2"/>
              <a:buChar char="q"/>
            </a:pPr>
            <a:r>
              <a:rPr lang="en-US" sz="2400" b="1" dirty="0">
                <a:solidFill>
                  <a:srgbClr val="6600CC"/>
                </a:solidFill>
              </a:rPr>
              <a:t>Large-scale networking</a:t>
            </a:r>
            <a:r>
              <a:rPr lang="en-US" sz="2400" dirty="0">
                <a:solidFill>
                  <a:srgbClr val="6600CC"/>
                </a:solidFill>
              </a:rPr>
              <a:t>: </a:t>
            </a:r>
          </a:p>
          <a:p>
            <a:pPr lvl="1">
              <a:buFont typeface="Wingdings" panose="05000000000000000000" pitchFamily="2" charset="2"/>
              <a:buChar char="Ø"/>
            </a:pPr>
            <a:r>
              <a:rPr lang="en-US" sz="2000" dirty="0">
                <a:solidFill>
                  <a:srgbClr val="0070C0"/>
                </a:solidFill>
              </a:rPr>
              <a:t>high-performance hardware for data centers </a:t>
            </a:r>
          </a:p>
          <a:p>
            <a:pPr lvl="1">
              <a:buFont typeface="Wingdings" panose="05000000000000000000" pitchFamily="2" charset="2"/>
              <a:buChar char="Ø"/>
            </a:pPr>
            <a:r>
              <a:rPr lang="en-US" sz="2000" dirty="0">
                <a:solidFill>
                  <a:srgbClr val="0070C0"/>
                </a:solidFill>
              </a:rPr>
              <a:t>mobile networking</a:t>
            </a:r>
          </a:p>
          <a:p>
            <a:pPr lvl="1">
              <a:buFont typeface="Wingdings" panose="05000000000000000000" pitchFamily="2" charset="2"/>
              <a:buChar char="Ø"/>
            </a:pPr>
            <a:r>
              <a:rPr lang="en-US" sz="2000" dirty="0">
                <a:solidFill>
                  <a:srgbClr val="0070C0"/>
                </a:solidFill>
              </a:rPr>
              <a:t>support for more efficient multicast </a:t>
            </a:r>
          </a:p>
          <a:p>
            <a:pPr lvl="1">
              <a:buFont typeface="Wingdings" panose="05000000000000000000" pitchFamily="2" charset="2"/>
              <a:buChar char="Ø"/>
            </a:pPr>
            <a:r>
              <a:rPr lang="en-US" sz="2000" dirty="0">
                <a:solidFill>
                  <a:srgbClr val="0070C0"/>
                </a:solidFill>
              </a:rPr>
              <a:t>high-level user-facing services (social networks), networking services for developing countries (without permanent high-bandwidth connections) </a:t>
            </a:r>
          </a:p>
          <a:p>
            <a:pPr lvl="1">
              <a:buFont typeface="Wingdings" panose="05000000000000000000" pitchFamily="2" charset="2"/>
              <a:buChar char="Ø"/>
            </a:pPr>
            <a:r>
              <a:rPr lang="en-US" sz="2000" dirty="0">
                <a:solidFill>
                  <a:srgbClr val="0070C0"/>
                </a:solidFill>
              </a:rPr>
              <a:t>Outer-space communication networks. </a:t>
            </a:r>
          </a:p>
          <a:p>
            <a:pPr lvl="1">
              <a:buFont typeface="Wingdings" panose="05000000000000000000" pitchFamily="2" charset="2"/>
              <a:buChar char="Ø"/>
            </a:pPr>
            <a:r>
              <a:rPr lang="en-US" sz="2000" dirty="0">
                <a:solidFill>
                  <a:srgbClr val="0070C0"/>
                </a:solidFill>
              </a:rPr>
              <a:t>Network security is also a big deal.</a:t>
            </a:r>
          </a:p>
        </p:txBody>
      </p:sp>
      <p:sp>
        <p:nvSpPr>
          <p:cNvPr id="8" name="Title 1">
            <a:extLst>
              <a:ext uri="{FF2B5EF4-FFF2-40B4-BE49-F238E27FC236}">
                <a16:creationId xmlns:a16="http://schemas.microsoft.com/office/drawing/2014/main" id="{75219350-157A-4139-838B-CD9CAB150CC4}"/>
              </a:ext>
            </a:extLst>
          </p:cNvPr>
          <p:cNvSpPr txBox="1">
            <a:spLocks/>
          </p:cNvSpPr>
          <p:nvPr/>
        </p:nvSpPr>
        <p:spPr>
          <a:xfrm>
            <a:off x="199698"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2635288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686800" cy="5486400"/>
          </a:xfrm>
        </p:spPr>
        <p:txBody>
          <a:bodyPr>
            <a:noAutofit/>
          </a:bodyPr>
          <a:lstStyle/>
          <a:p>
            <a:pPr>
              <a:buFont typeface="Wingdings" panose="05000000000000000000" pitchFamily="2" charset="2"/>
              <a:buChar char="q"/>
            </a:pPr>
            <a:r>
              <a:rPr lang="en-US" sz="2000" b="1" dirty="0">
                <a:solidFill>
                  <a:srgbClr val="FF0000"/>
                </a:solidFill>
              </a:rPr>
              <a:t>Multimedia:</a:t>
            </a:r>
            <a:r>
              <a:rPr lang="en-US" sz="2000" dirty="0">
                <a:solidFill>
                  <a:srgbClr val="FF0000"/>
                </a:solidFill>
              </a:rPr>
              <a:t> </a:t>
            </a:r>
          </a:p>
          <a:p>
            <a:pPr lvl="1">
              <a:buFont typeface="Wingdings" panose="05000000000000000000" pitchFamily="2" charset="2"/>
              <a:buChar char="Ø"/>
            </a:pPr>
            <a:r>
              <a:rPr lang="en-US" sz="2000" dirty="0">
                <a:solidFill>
                  <a:schemeClr val="accent6">
                    <a:lumMod val="75000"/>
                  </a:schemeClr>
                </a:solidFill>
              </a:rPr>
              <a:t>graphics, audio , video – analysis, compression, generation, playback, multi-channel communication etc. </a:t>
            </a:r>
          </a:p>
          <a:p>
            <a:pPr lvl="1">
              <a:buFont typeface="Wingdings" panose="05000000000000000000" pitchFamily="2" charset="2"/>
              <a:buChar char="Ø"/>
            </a:pPr>
            <a:r>
              <a:rPr lang="en-US" sz="2000" dirty="0">
                <a:solidFill>
                  <a:schemeClr val="accent6">
                    <a:lumMod val="75000"/>
                  </a:schemeClr>
                </a:solidFill>
              </a:rPr>
              <a:t>synthesizing realistic multimedia, etc.</a:t>
            </a:r>
          </a:p>
          <a:p>
            <a:pPr>
              <a:buFont typeface="Wingdings" panose="05000000000000000000" pitchFamily="2" charset="2"/>
              <a:buChar char="q"/>
            </a:pPr>
            <a:r>
              <a:rPr lang="en-US" sz="2000" b="1" dirty="0">
                <a:solidFill>
                  <a:srgbClr val="FF0000"/>
                </a:solidFill>
              </a:rPr>
              <a:t>Programming languages and environments</a:t>
            </a:r>
            <a:r>
              <a:rPr lang="en-US" sz="2000" dirty="0">
                <a:solidFill>
                  <a:srgbClr val="FF0000"/>
                </a:solidFill>
              </a:rPr>
              <a:t>: </a:t>
            </a:r>
          </a:p>
          <a:p>
            <a:pPr lvl="1">
              <a:buFont typeface="Wingdings" panose="05000000000000000000" pitchFamily="2" charset="2"/>
              <a:buChar char="Ø"/>
            </a:pPr>
            <a:r>
              <a:rPr lang="en-US" sz="2000" dirty="0">
                <a:solidFill>
                  <a:srgbClr val="0070C0"/>
                </a:solidFill>
              </a:rPr>
              <a:t>Automated analysis of programs in terms of correctness and resource requirements</a:t>
            </a:r>
          </a:p>
          <a:p>
            <a:pPr lvl="1">
              <a:buFont typeface="Wingdings" panose="05000000000000000000" pitchFamily="2" charset="2"/>
              <a:buChar char="Ø"/>
            </a:pPr>
            <a:r>
              <a:rPr lang="en-US" sz="2000" dirty="0">
                <a:solidFill>
                  <a:srgbClr val="0070C0"/>
                </a:solidFill>
              </a:rPr>
              <a:t>Software support for languages, program optimization, support for parallel programming,</a:t>
            </a:r>
          </a:p>
          <a:p>
            <a:pPr>
              <a:buFont typeface="Wingdings" panose="05000000000000000000" pitchFamily="2" charset="2"/>
              <a:buChar char="q"/>
            </a:pPr>
            <a:r>
              <a:rPr lang="en-US" sz="2000" b="1" dirty="0">
                <a:solidFill>
                  <a:srgbClr val="FF0000"/>
                </a:solidFill>
              </a:rPr>
              <a:t>Security of computer systems and support for digital democracy</a:t>
            </a:r>
          </a:p>
          <a:p>
            <a:pPr lvl="1">
              <a:buFont typeface="Wingdings" panose="05000000000000000000" pitchFamily="2" charset="2"/>
              <a:buChar char="Ø"/>
            </a:pPr>
            <a:r>
              <a:rPr lang="en-US" sz="2000" dirty="0">
                <a:solidFill>
                  <a:schemeClr val="tx1"/>
                </a:solidFill>
              </a:rPr>
              <a:t>network-level security </a:t>
            </a:r>
          </a:p>
          <a:p>
            <a:pPr lvl="1">
              <a:buFont typeface="Wingdings" panose="05000000000000000000" pitchFamily="2" charset="2"/>
              <a:buChar char="Ø"/>
            </a:pPr>
            <a:r>
              <a:rPr lang="en-US" sz="2000" dirty="0">
                <a:solidFill>
                  <a:schemeClr val="tx1"/>
                </a:solidFill>
              </a:rPr>
              <a:t>OS-level security </a:t>
            </a:r>
          </a:p>
          <a:p>
            <a:pPr lvl="1">
              <a:buFont typeface="Wingdings" panose="05000000000000000000" pitchFamily="2" charset="2"/>
              <a:buChar char="Ø"/>
            </a:pPr>
            <a:r>
              <a:rPr lang="en-US" sz="2000" dirty="0">
                <a:solidFill>
                  <a:schemeClr val="tx1"/>
                </a:solidFill>
              </a:rPr>
              <a:t>physical security (biometrics, tamper-proof packaging, trusted computing on untrusted platforms), </a:t>
            </a:r>
          </a:p>
          <a:p>
            <a:pPr lvl="1">
              <a:buFont typeface="Wingdings" panose="05000000000000000000" pitchFamily="2" charset="2"/>
              <a:buChar char="Ø"/>
            </a:pPr>
            <a:r>
              <a:rPr lang="en-US" sz="2000" dirty="0">
                <a:solidFill>
                  <a:schemeClr val="tx1"/>
                </a:solidFill>
              </a:rPr>
              <a:t>support for personal privacy (efficient and user-friendly encryption), </a:t>
            </a:r>
          </a:p>
        </p:txBody>
      </p:sp>
      <p:sp>
        <p:nvSpPr>
          <p:cNvPr id="8" name="Title 1">
            <a:extLst>
              <a:ext uri="{FF2B5EF4-FFF2-40B4-BE49-F238E27FC236}">
                <a16:creationId xmlns:a16="http://schemas.microsoft.com/office/drawing/2014/main" id="{9E94C772-BC9B-42F5-9215-5A08DEE39732}"/>
              </a:ext>
            </a:extLst>
          </p:cNvPr>
          <p:cNvSpPr txBox="1">
            <a:spLocks/>
          </p:cNvSpPr>
          <p:nvPr/>
        </p:nvSpPr>
        <p:spPr>
          <a:xfrm>
            <a:off x="127000" y="76200"/>
            <a:ext cx="8563302" cy="9144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AU" sz="4400" b="1" i="0" u="none" strike="noStrike" kern="1200" cap="none" spc="0" normalizeH="0" baseline="0" noProof="0" dirty="0">
                <a:ln>
                  <a:noFill/>
                </a:ln>
                <a:solidFill>
                  <a:srgbClr val="FF0000"/>
                </a:solidFill>
                <a:effectLst/>
                <a:uLnTx/>
                <a:uFillTx/>
                <a:latin typeface="+mj-lt"/>
                <a:ea typeface="+mj-ea"/>
                <a:cs typeface="+mj-cs"/>
              </a:rPr>
              <a:t>Research areas in CS</a:t>
            </a:r>
            <a:r>
              <a:rPr kumimoji="0" lang="en-AU" sz="4400" b="1" i="0" u="none" strike="noStrike" kern="1200" cap="none" spc="0" normalizeH="0" noProof="0" dirty="0">
                <a:ln>
                  <a:noFill/>
                </a:ln>
                <a:solidFill>
                  <a:srgbClr val="FF0000"/>
                </a:solidFill>
                <a:effectLst/>
                <a:uLnTx/>
                <a:uFillTx/>
                <a:latin typeface="+mj-lt"/>
                <a:ea typeface="+mj-ea"/>
                <a:cs typeface="+mj-cs"/>
              </a:rPr>
              <a:t>  		   </a:t>
            </a:r>
            <a:r>
              <a:rPr kumimoji="0" lang="en-AU" sz="2000" b="1" i="0" u="none" strike="noStrike" kern="1200" cap="none" spc="0" normalizeH="0" noProof="0" dirty="0">
                <a:ln>
                  <a:noFill/>
                </a:ln>
                <a:solidFill>
                  <a:srgbClr val="FF0000"/>
                </a:solidFill>
                <a:effectLst/>
                <a:uLnTx/>
                <a:uFillTx/>
                <a:latin typeface="+mj-lt"/>
                <a:ea typeface="+mj-ea"/>
                <a:cs typeface="+mj-cs"/>
              </a:rPr>
              <a:t> ....contd.</a:t>
            </a:r>
            <a:endParaRPr kumimoji="0" lang="en-AU" sz="4400" b="1" i="0" u="none" strike="noStrike" kern="1200" cap="none" spc="0" normalizeH="0" baseline="0" noProof="0" dirty="0">
              <a:ln>
                <a:noFill/>
              </a:ln>
              <a:solidFill>
                <a:srgbClr val="FF0000"/>
              </a:solidFill>
              <a:effectLst/>
              <a:uLnTx/>
              <a:uFillTx/>
              <a:latin typeface="+mj-lt"/>
              <a:ea typeface="+mj-ea"/>
              <a:cs typeface="+mj-cs"/>
            </a:endParaRPr>
          </a:p>
        </p:txBody>
      </p:sp>
    </p:spTree>
    <p:extLst>
      <p:ext uri="{BB962C8B-B14F-4D97-AF65-F5344CB8AC3E}">
        <p14:creationId xmlns:p14="http://schemas.microsoft.com/office/powerpoint/2010/main" val="710746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esearch comics cartoons"/>
          <p:cNvPicPr>
            <a:picLocks noChangeAspect="1" noChangeArrowheads="1"/>
          </p:cNvPicPr>
          <p:nvPr/>
        </p:nvPicPr>
        <p:blipFill>
          <a:blip r:embed="rId2" cstate="print"/>
          <a:srcRect/>
          <a:stretch>
            <a:fillRect/>
          </a:stretch>
        </p:blipFill>
        <p:spPr bwMode="auto">
          <a:xfrm>
            <a:off x="609599" y="1371600"/>
            <a:ext cx="7964899" cy="3810000"/>
          </a:xfrm>
          <a:prstGeom prst="rect">
            <a:avLst/>
          </a:prstGeom>
          <a:noFill/>
        </p:spPr>
      </p:pic>
      <p:sp>
        <p:nvSpPr>
          <p:cNvPr id="2" name="Date Placeholder 1"/>
          <p:cNvSpPr>
            <a:spLocks noGrp="1"/>
          </p:cNvSpPr>
          <p:nvPr>
            <p:ph type="dt" sz="half" idx="10"/>
          </p:nvPr>
        </p:nvSpPr>
        <p:spPr/>
        <p:txBody>
          <a:bodyPr/>
          <a:lstStyle/>
          <a:p>
            <a:fld id="{54BD0290-9D84-4F23-8792-4CBDF7DEEDBB}"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1613-E768-4777-8F6A-3D5C13E400E4}"/>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466238E3-7E08-4830-9DD5-CB5A7950F099}"/>
              </a:ext>
            </a:extLst>
          </p:cNvPr>
          <p:cNvSpPr>
            <a:spLocks noGrp="1"/>
          </p:cNvSpPr>
          <p:nvPr>
            <p:ph idx="1"/>
          </p:nvPr>
        </p:nvSpPr>
        <p:spPr>
          <a:xfrm>
            <a:off x="250296" y="1600200"/>
            <a:ext cx="8538257" cy="4648200"/>
          </a:xfrm>
        </p:spPr>
        <p:txBody>
          <a:bodyPr>
            <a:normAutofit/>
          </a:bodyPr>
          <a:lstStyle/>
          <a:p>
            <a:pPr algn="just"/>
            <a:r>
              <a:rPr lang="en-US" dirty="0"/>
              <a:t>Select an area of study that interests you from within your academic discipline. </a:t>
            </a:r>
          </a:p>
          <a:p>
            <a:pPr algn="just"/>
            <a:r>
              <a:rPr lang="en-US" dirty="0"/>
              <a:t>Within that area, what research questions do you hope to answer? (Be as specific as possible. You can select one or as many subareas as you want.) </a:t>
            </a:r>
          </a:p>
          <a:p>
            <a:pPr algn="just"/>
            <a:r>
              <a:rPr lang="en-US" dirty="0"/>
              <a:t>Formulate the main objective and the subobjectives of your study. </a:t>
            </a:r>
          </a:p>
          <a:p>
            <a:pPr algn="just"/>
            <a:r>
              <a:rPr lang="en-US" dirty="0"/>
              <a:t>What, in your opinion, is the relevance of this study to theory and practice? How will your study contribute to the existing knowledge?</a:t>
            </a:r>
          </a:p>
        </p:txBody>
      </p:sp>
      <p:sp>
        <p:nvSpPr>
          <p:cNvPr id="4" name="Date Placeholder 3">
            <a:extLst>
              <a:ext uri="{FF2B5EF4-FFF2-40B4-BE49-F238E27FC236}">
                <a16:creationId xmlns:a16="http://schemas.microsoft.com/office/drawing/2014/main" id="{FD76D9C5-431C-4D94-817E-07A44D04BB74}"/>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E9CEA853-0C13-4E72-B159-FCE5E503ACA2}"/>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C361CB08-181A-4DD2-B62D-07C56F723B39}"/>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12985008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4CC8-8062-4B95-B7CD-A288AD0F54C7}"/>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7A7003A6-6921-480A-80C0-E8A186AF755F}"/>
              </a:ext>
            </a:extLst>
          </p:cNvPr>
          <p:cNvSpPr>
            <a:spLocks noGrp="1"/>
          </p:cNvSpPr>
          <p:nvPr>
            <p:ph idx="1"/>
          </p:nvPr>
        </p:nvSpPr>
        <p:spPr>
          <a:xfrm>
            <a:off x="319993" y="1432718"/>
            <a:ext cx="8538257" cy="3992563"/>
          </a:xfrm>
        </p:spPr>
        <p:txBody>
          <a:bodyPr>
            <a:normAutofit/>
          </a:bodyPr>
          <a:lstStyle/>
          <a:p>
            <a:pPr algn="just"/>
            <a:r>
              <a:rPr lang="en-US" sz="2800" dirty="0">
                <a:solidFill>
                  <a:schemeClr val="tx1"/>
                </a:solidFill>
              </a:rPr>
              <a:t>After reading a published research paper, write down the research question you think the authors have addressed in undertaking this research. Do you think the paper adequately supports the conclusions reached in addressing this question?</a:t>
            </a:r>
          </a:p>
        </p:txBody>
      </p:sp>
      <p:sp>
        <p:nvSpPr>
          <p:cNvPr id="4" name="Date Placeholder 3">
            <a:extLst>
              <a:ext uri="{FF2B5EF4-FFF2-40B4-BE49-F238E27FC236}">
                <a16:creationId xmlns:a16="http://schemas.microsoft.com/office/drawing/2014/main" id="{4559CEEA-3774-4FBF-85AA-4380B99FB32C}"/>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503F7392-EBB4-4FD9-9E93-7952444CCEE3}"/>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E0EDD5C0-2CFE-4D35-B3AF-421AC05BFAF1}"/>
              </a:ext>
            </a:extLst>
          </p:cNvPr>
          <p:cNvSpPr>
            <a:spLocks noGrp="1"/>
          </p:cNvSpPr>
          <p:nvPr>
            <p:ph type="sldNum" sz="quarter" idx="12"/>
          </p:nvPr>
        </p:nvSpPr>
        <p:spPr/>
        <p:txBody>
          <a:bodyPr/>
          <a:lstStyle/>
          <a:p>
            <a:fld id="{B6F15528-21DE-4FAA-801E-634DDDAF4B2B}" type="slidenum">
              <a:rPr lang="en-US" smtClean="0"/>
              <a:pPr/>
              <a:t>55</a:t>
            </a:fld>
            <a:endParaRPr lang="en-US" dirty="0"/>
          </a:p>
        </p:txBody>
      </p:sp>
    </p:spTree>
    <p:extLst>
      <p:ext uri="{BB962C8B-B14F-4D97-AF65-F5344CB8AC3E}">
        <p14:creationId xmlns:p14="http://schemas.microsoft.com/office/powerpoint/2010/main" val="277007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71F4-14B7-4C19-858B-B276D8E06CF0}"/>
              </a:ext>
            </a:extLst>
          </p:cNvPr>
          <p:cNvSpPr>
            <a:spLocks noGrp="1"/>
          </p:cNvSpPr>
          <p:nvPr>
            <p:ph type="title"/>
          </p:nvPr>
        </p:nvSpPr>
        <p:spPr/>
        <p:txBody>
          <a:bodyPr>
            <a:normAutofit fontScale="90000"/>
          </a:bodyPr>
          <a:lstStyle/>
          <a:p>
            <a:r>
              <a:rPr lang="en-US" dirty="0"/>
              <a:t>Importance of knowing the subject RM</a:t>
            </a:r>
          </a:p>
        </p:txBody>
      </p:sp>
      <p:sp>
        <p:nvSpPr>
          <p:cNvPr id="4" name="Date Placeholder 3">
            <a:extLst>
              <a:ext uri="{FF2B5EF4-FFF2-40B4-BE49-F238E27FC236}">
                <a16:creationId xmlns:a16="http://schemas.microsoft.com/office/drawing/2014/main" id="{2F5F77C8-1B5E-45A8-92DF-ABEC0809977C}"/>
              </a:ext>
            </a:extLst>
          </p:cNvPr>
          <p:cNvSpPr>
            <a:spLocks noGrp="1"/>
          </p:cNvSpPr>
          <p:nvPr>
            <p:ph type="dt" sz="half" idx="10"/>
          </p:nvPr>
        </p:nvSpPr>
        <p:spPr/>
        <p:txBody>
          <a:bodyPr/>
          <a:lstStyle/>
          <a:p>
            <a:fld id="{96177A6A-173E-43CB-A981-FA6440FB8B4D}" type="datetime1">
              <a:rPr lang="en-US" smtClean="0"/>
              <a:t>9/19/2022</a:t>
            </a:fld>
            <a:endParaRPr lang="en-US" dirty="0"/>
          </a:p>
        </p:txBody>
      </p:sp>
      <p:sp>
        <p:nvSpPr>
          <p:cNvPr id="5" name="Footer Placeholder 4">
            <a:extLst>
              <a:ext uri="{FF2B5EF4-FFF2-40B4-BE49-F238E27FC236}">
                <a16:creationId xmlns:a16="http://schemas.microsoft.com/office/drawing/2014/main" id="{1B789DFA-5275-412D-A0A5-CEA9B8BEAEE5}"/>
              </a:ext>
            </a:extLst>
          </p:cNvPr>
          <p:cNvSpPr>
            <a:spLocks noGrp="1"/>
          </p:cNvSpPr>
          <p:nvPr>
            <p:ph type="ftr" sz="quarter" idx="11"/>
          </p:nvPr>
        </p:nvSpPr>
        <p:spPr/>
        <p:txBody>
          <a:bodyPr/>
          <a:lstStyle/>
          <a:p>
            <a:r>
              <a:rPr lang="en-US" dirty="0"/>
              <a:t>Dr. Afroza Nahar</a:t>
            </a:r>
          </a:p>
        </p:txBody>
      </p:sp>
      <p:sp>
        <p:nvSpPr>
          <p:cNvPr id="6" name="Slide Number Placeholder 5">
            <a:extLst>
              <a:ext uri="{FF2B5EF4-FFF2-40B4-BE49-F238E27FC236}">
                <a16:creationId xmlns:a16="http://schemas.microsoft.com/office/drawing/2014/main" id="{455863ED-576F-4C84-847D-B80D7853819C}"/>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Content Placeholder 2">
            <a:extLst>
              <a:ext uri="{FF2B5EF4-FFF2-40B4-BE49-F238E27FC236}">
                <a16:creationId xmlns:a16="http://schemas.microsoft.com/office/drawing/2014/main" id="{413215DE-FDD5-4FE9-9B69-B1BFADBC46EF}"/>
              </a:ext>
            </a:extLst>
          </p:cNvPr>
          <p:cNvSpPr>
            <a:spLocks noGrp="1"/>
          </p:cNvSpPr>
          <p:nvPr>
            <p:ph idx="1"/>
          </p:nvPr>
        </p:nvSpPr>
        <p:spPr>
          <a:xfrm>
            <a:off x="457200" y="1447800"/>
            <a:ext cx="8382000" cy="5105400"/>
          </a:xfrm>
        </p:spPr>
        <p:txBody>
          <a:bodyPr>
            <a:normAutofit fontScale="92500" lnSpcReduction="10000"/>
          </a:bodyPr>
          <a:lstStyle/>
          <a:p>
            <a:r>
              <a:rPr lang="en-US" sz="3300" dirty="0">
                <a:solidFill>
                  <a:srgbClr val="FF0000"/>
                </a:solidFill>
              </a:rPr>
              <a:t>A student preparing himself for a career of carrying out research as his profession </a:t>
            </a:r>
          </a:p>
          <a:p>
            <a:pPr lvl="1">
              <a:lnSpc>
                <a:spcPct val="120000"/>
              </a:lnSpc>
              <a:buFont typeface="Wingdings" panose="05000000000000000000" pitchFamily="2" charset="2"/>
              <a:buChar char="Ø"/>
            </a:pPr>
            <a:r>
              <a:rPr lang="en-US" sz="2600" dirty="0"/>
              <a:t>Will be trained better to do research</a:t>
            </a:r>
          </a:p>
          <a:p>
            <a:pPr lvl="1">
              <a:lnSpc>
                <a:spcPct val="120000"/>
              </a:lnSpc>
              <a:buFont typeface="Wingdings" panose="05000000000000000000" pitchFamily="2" charset="2"/>
              <a:buChar char="Ø"/>
            </a:pPr>
            <a:r>
              <a:rPr lang="en-US" sz="2600" dirty="0">
                <a:solidFill>
                  <a:schemeClr val="bg2">
                    <a:lumMod val="50000"/>
                  </a:schemeClr>
                </a:solidFill>
              </a:rPr>
              <a:t>Will help him to develop disciplined thinking</a:t>
            </a:r>
          </a:p>
          <a:p>
            <a:pPr lvl="1">
              <a:lnSpc>
                <a:spcPct val="120000"/>
              </a:lnSpc>
              <a:buFont typeface="Wingdings" panose="05000000000000000000" pitchFamily="2" charset="2"/>
              <a:buChar char="Ø"/>
            </a:pPr>
            <a:r>
              <a:rPr lang="en-US" sz="2600" dirty="0"/>
              <a:t>Will help him observe the field objectively. </a:t>
            </a:r>
          </a:p>
          <a:p>
            <a:pPr lvl="1">
              <a:lnSpc>
                <a:spcPct val="120000"/>
              </a:lnSpc>
              <a:buFont typeface="Wingdings" panose="05000000000000000000" pitchFamily="2" charset="2"/>
              <a:buChar char="Ø"/>
            </a:pPr>
            <a:r>
              <a:rPr lang="en-US" sz="2600" dirty="0">
                <a:solidFill>
                  <a:schemeClr val="bg2">
                    <a:lumMod val="50000"/>
                  </a:schemeClr>
                </a:solidFill>
              </a:rPr>
              <a:t>Will enable thoroughly to understand the logic behind the research problem</a:t>
            </a:r>
            <a:r>
              <a:rPr lang="en-US" sz="2600" dirty="0"/>
              <a:t>. </a:t>
            </a:r>
          </a:p>
          <a:p>
            <a:pPr lvl="1">
              <a:lnSpc>
                <a:spcPct val="120000"/>
              </a:lnSpc>
              <a:buFont typeface="Wingdings" panose="05000000000000000000" pitchFamily="2" charset="2"/>
              <a:buChar char="Ø"/>
            </a:pPr>
            <a:r>
              <a:rPr lang="en-US" sz="2600" dirty="0"/>
              <a:t>Will increase the ability to evaluate the results. </a:t>
            </a:r>
          </a:p>
          <a:p>
            <a:pPr lvl="1">
              <a:lnSpc>
                <a:spcPct val="120000"/>
              </a:lnSpc>
              <a:buFont typeface="Wingdings" panose="05000000000000000000" pitchFamily="2" charset="2"/>
              <a:buChar char="Ø"/>
            </a:pPr>
            <a:r>
              <a:rPr lang="en-US" sz="2600" dirty="0">
                <a:solidFill>
                  <a:schemeClr val="bg2">
                    <a:lumMod val="50000"/>
                  </a:schemeClr>
                </a:solidFill>
              </a:rPr>
              <a:t>Face the evaluated results with confidence</a:t>
            </a:r>
            <a:r>
              <a:rPr lang="en-US" sz="2600" dirty="0"/>
              <a:t>. </a:t>
            </a:r>
          </a:p>
          <a:p>
            <a:pPr lvl="1">
              <a:lnSpc>
                <a:spcPct val="120000"/>
              </a:lnSpc>
              <a:buFont typeface="Wingdings" panose="05000000000000000000" pitchFamily="2" charset="2"/>
              <a:buChar char="Ø"/>
            </a:pPr>
            <a:r>
              <a:rPr lang="en-US" sz="2600" dirty="0"/>
              <a:t>Useful in various fields such as Govt. Business, administration, community development &amp; social work.</a:t>
            </a:r>
          </a:p>
        </p:txBody>
      </p:sp>
    </p:spTree>
    <p:extLst>
      <p:ext uri="{BB962C8B-B14F-4D97-AF65-F5344CB8AC3E}">
        <p14:creationId xmlns:p14="http://schemas.microsoft.com/office/powerpoint/2010/main" val="23129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15" dur="10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fade">
                                      <p:cBhvr>
                                        <p:cTn id="45"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99" y="1808816"/>
            <a:ext cx="8523601" cy="4038600"/>
          </a:xfrm>
        </p:spPr>
        <p:txBody>
          <a:bodyPr>
            <a:normAutofit/>
          </a:bodyPr>
          <a:lstStyle/>
          <a:p>
            <a:pPr>
              <a:lnSpc>
                <a:spcPct val="150000"/>
              </a:lnSpc>
              <a:buNone/>
            </a:pPr>
            <a:r>
              <a:rPr lang="en-US" sz="3600" dirty="0">
                <a:solidFill>
                  <a:srgbClr val="FF0000"/>
                </a:solidFill>
                <a:latin typeface="Constantia" pitchFamily="18" charset="0"/>
              </a:rPr>
              <a:t>Research: </a:t>
            </a:r>
            <a:r>
              <a:rPr lang="en-US" sz="3600" dirty="0">
                <a:solidFill>
                  <a:schemeClr val="tx1"/>
                </a:solidFill>
                <a:latin typeface="Constantia" pitchFamily="18" charset="0"/>
              </a:rPr>
              <a:t>composed of two syllables </a:t>
            </a:r>
            <a:r>
              <a:rPr lang="en-US" sz="3600" dirty="0">
                <a:solidFill>
                  <a:schemeClr val="bg2">
                    <a:lumMod val="50000"/>
                  </a:schemeClr>
                </a:solidFill>
                <a:latin typeface="Constantia" pitchFamily="18" charset="0"/>
              </a:rPr>
              <a:t>“Re” </a:t>
            </a:r>
            <a:r>
              <a:rPr lang="en-US" sz="3600" dirty="0">
                <a:solidFill>
                  <a:schemeClr val="tx1"/>
                </a:solidFill>
                <a:latin typeface="Constantia" pitchFamily="18" charset="0"/>
              </a:rPr>
              <a:t>and</a:t>
            </a:r>
            <a:r>
              <a:rPr lang="en-US" sz="3600" dirty="0">
                <a:latin typeface="Constantia" pitchFamily="18" charset="0"/>
              </a:rPr>
              <a:t> </a:t>
            </a:r>
            <a:r>
              <a:rPr lang="en-US" sz="3600" dirty="0">
                <a:solidFill>
                  <a:schemeClr val="bg2">
                    <a:lumMod val="50000"/>
                  </a:schemeClr>
                </a:solidFill>
                <a:latin typeface="Constantia" pitchFamily="18" charset="0"/>
              </a:rPr>
              <a:t>“Search”. </a:t>
            </a:r>
          </a:p>
          <a:p>
            <a:pPr>
              <a:lnSpc>
                <a:spcPct val="150000"/>
              </a:lnSpc>
              <a:buNone/>
            </a:pPr>
            <a:r>
              <a:rPr lang="en-US" sz="3600" dirty="0">
                <a:solidFill>
                  <a:srgbClr val="FF0000"/>
                </a:solidFill>
                <a:latin typeface="Constantia" pitchFamily="18" charset="0"/>
              </a:rPr>
              <a:t>Re:</a:t>
            </a:r>
            <a:r>
              <a:rPr lang="en-US" sz="3600" dirty="0">
                <a:latin typeface="Constantia" pitchFamily="18" charset="0"/>
              </a:rPr>
              <a:t> </a:t>
            </a:r>
            <a:r>
              <a:rPr lang="en-US" sz="3600" dirty="0">
                <a:solidFill>
                  <a:schemeClr val="bg2">
                    <a:lumMod val="50000"/>
                  </a:schemeClr>
                </a:solidFill>
                <a:latin typeface="Constantia" pitchFamily="18" charset="0"/>
              </a:rPr>
              <a:t>means again </a:t>
            </a:r>
            <a:r>
              <a:rPr lang="en-US" sz="3600" dirty="0">
                <a:solidFill>
                  <a:srgbClr val="6600CC"/>
                </a:solidFill>
                <a:latin typeface="Constantia" pitchFamily="18" charset="0"/>
              </a:rPr>
              <a:t>/ </a:t>
            </a:r>
            <a:r>
              <a:rPr lang="en-US" sz="3600" dirty="0">
                <a:solidFill>
                  <a:schemeClr val="tx1"/>
                </a:solidFill>
                <a:latin typeface="Constantia" pitchFamily="18" charset="0"/>
              </a:rPr>
              <a:t>over again </a:t>
            </a:r>
            <a:r>
              <a:rPr lang="en-US" sz="3600" dirty="0">
                <a:solidFill>
                  <a:srgbClr val="6600CC"/>
                </a:solidFill>
                <a:latin typeface="Constantia" pitchFamily="18" charset="0"/>
              </a:rPr>
              <a:t>/ </a:t>
            </a:r>
            <a:r>
              <a:rPr lang="en-US" sz="3600" dirty="0">
                <a:solidFill>
                  <a:schemeClr val="bg2">
                    <a:lumMod val="50000"/>
                  </a:schemeClr>
                </a:solidFill>
                <a:latin typeface="Constantia" pitchFamily="18" charset="0"/>
              </a:rPr>
              <a:t>a new</a:t>
            </a:r>
          </a:p>
          <a:p>
            <a:pPr>
              <a:lnSpc>
                <a:spcPct val="150000"/>
              </a:lnSpc>
              <a:buNone/>
            </a:pPr>
            <a:r>
              <a:rPr lang="en-US" sz="3600" dirty="0">
                <a:solidFill>
                  <a:srgbClr val="FF0000"/>
                </a:solidFill>
                <a:latin typeface="Constantia" pitchFamily="18" charset="0"/>
              </a:rPr>
              <a:t>Search:</a:t>
            </a:r>
            <a:r>
              <a:rPr lang="en-US" sz="3600" dirty="0">
                <a:latin typeface="Constantia" pitchFamily="18" charset="0"/>
              </a:rPr>
              <a:t> </a:t>
            </a:r>
            <a:r>
              <a:rPr lang="en-US" sz="3600" dirty="0">
                <a:solidFill>
                  <a:schemeClr val="bg2">
                    <a:lumMod val="50000"/>
                  </a:schemeClr>
                </a:solidFill>
                <a:latin typeface="Constantia" pitchFamily="18" charset="0"/>
              </a:rPr>
              <a:t>test and try </a:t>
            </a:r>
            <a:r>
              <a:rPr lang="en-US" sz="3600" dirty="0">
                <a:solidFill>
                  <a:srgbClr val="00B050"/>
                </a:solidFill>
                <a:latin typeface="Constantia" pitchFamily="18" charset="0"/>
              </a:rPr>
              <a:t>/ </a:t>
            </a:r>
            <a:r>
              <a:rPr lang="en-US" sz="3600" dirty="0">
                <a:solidFill>
                  <a:schemeClr val="tx1"/>
                </a:solidFill>
                <a:latin typeface="Constantia" pitchFamily="18" charset="0"/>
              </a:rPr>
              <a:t>to examine closely</a:t>
            </a:r>
          </a:p>
          <a:p>
            <a:pPr>
              <a:lnSpc>
                <a:spcPct val="150000"/>
              </a:lnSpc>
              <a:buNone/>
            </a:pPr>
            <a:endParaRPr lang="en-US" sz="3600" dirty="0">
              <a:latin typeface="Constantia" pitchFamily="18" charset="0"/>
            </a:endParaRPr>
          </a:p>
        </p:txBody>
      </p:sp>
      <p:sp>
        <p:nvSpPr>
          <p:cNvPr id="4" name="Date Placeholder 3"/>
          <p:cNvSpPr>
            <a:spLocks noGrp="1"/>
          </p:cNvSpPr>
          <p:nvPr>
            <p:ph type="dt" sz="half" idx="10"/>
          </p:nvPr>
        </p:nvSpPr>
        <p:spPr/>
        <p:txBody>
          <a:bodyPr/>
          <a:lstStyle/>
          <a:p>
            <a:fld id="{9E6BAEE3-32FA-423A-ADDC-152009EA50ED}"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239399" y="152400"/>
            <a:ext cx="8371201"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0000"/>
                </a:solidFill>
                <a:latin typeface="+mj-lt"/>
                <a:ea typeface="+mj-ea"/>
                <a:cs typeface="+mj-cs"/>
              </a:defRPr>
            </a:lvl1pPr>
          </a:lstStyle>
          <a:p>
            <a:pPr algn="l"/>
            <a:r>
              <a:rPr lang="en-AU" b="1" dirty="0"/>
              <a:t>What is Research? </a:t>
            </a:r>
          </a:p>
        </p:txBody>
      </p:sp>
    </p:spTree>
    <p:extLst>
      <p:ext uri="{BB962C8B-B14F-4D97-AF65-F5344CB8AC3E}">
        <p14:creationId xmlns:p14="http://schemas.microsoft.com/office/powerpoint/2010/main" val="27587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AE13C-EF8A-469B-B1F6-CCDC50EF8A3C}" type="datetime1">
              <a:rPr lang="en-US" smtClean="0"/>
              <a:t>9/19/2022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a:spLocks noGrp="1"/>
          </p:cNvSpPr>
          <p:nvPr>
            <p:ph type="ctrTitle"/>
          </p:nvPr>
        </p:nvSpPr>
        <p:spPr>
          <a:xfrm>
            <a:off x="76200" y="76200"/>
            <a:ext cx="9144000" cy="914400"/>
          </a:xfrm>
        </p:spPr>
        <p:txBody>
          <a:bodyPr>
            <a:normAutofit/>
          </a:bodyPr>
          <a:lstStyle/>
          <a:p>
            <a:pPr algn="l"/>
            <a:r>
              <a:rPr lang="en-AU" b="1" dirty="0"/>
              <a:t>What is Research? </a:t>
            </a:r>
          </a:p>
        </p:txBody>
      </p:sp>
      <p:sp>
        <p:nvSpPr>
          <p:cNvPr id="9" name="Subtitle 2"/>
          <p:cNvSpPr>
            <a:spLocks noGrp="1"/>
          </p:cNvSpPr>
          <p:nvPr>
            <p:ph type="subTitle" idx="4294967295"/>
          </p:nvPr>
        </p:nvSpPr>
        <p:spPr>
          <a:xfrm>
            <a:off x="208165" y="1535910"/>
            <a:ext cx="8763000" cy="1752600"/>
          </a:xfrm>
        </p:spPr>
        <p:txBody>
          <a:bodyPr>
            <a:noAutofit/>
          </a:bodyPr>
          <a:lstStyle/>
          <a:p>
            <a:pPr marL="342900" indent="-342900" algn="just">
              <a:buFont typeface="Arial" panose="020B0604020202020204" pitchFamily="34" charset="0"/>
              <a:buChar char="•"/>
            </a:pPr>
            <a:r>
              <a:rPr lang="en-AU" sz="2400" b="1" i="1" dirty="0">
                <a:solidFill>
                  <a:srgbClr val="FF0000"/>
                </a:solidFill>
              </a:rPr>
              <a:t>Research</a:t>
            </a:r>
            <a:r>
              <a:rPr lang="en-AU" sz="2400" i="1" dirty="0">
                <a:solidFill>
                  <a:schemeClr val="tx1"/>
                </a:solidFill>
              </a:rPr>
              <a:t> </a:t>
            </a:r>
            <a:r>
              <a:rPr lang="en-AU" sz="2400" dirty="0">
                <a:solidFill>
                  <a:schemeClr val="tx1"/>
                </a:solidFill>
              </a:rPr>
              <a:t>is a systematic inquiry that investigates hypotheses, suggests new interpretations of data or texts, and poses new questions for future research to explore.</a:t>
            </a:r>
          </a:p>
          <a:p>
            <a:pPr algn="l"/>
            <a:endParaRPr lang="en-AU" sz="2400" b="1" dirty="0">
              <a:solidFill>
                <a:schemeClr val="tx1"/>
              </a:solidFill>
            </a:endParaRPr>
          </a:p>
          <a:p>
            <a:pPr algn="just"/>
            <a:endParaRPr lang="en-AU" sz="2400" b="1" dirty="0">
              <a:solidFill>
                <a:schemeClr val="tx1"/>
              </a:solidFill>
            </a:endParaRPr>
          </a:p>
        </p:txBody>
      </p:sp>
      <p:pic>
        <p:nvPicPr>
          <p:cNvPr id="4098" name="Picture 2" descr="Image result for research comics cartoons"/>
          <p:cNvPicPr>
            <a:picLocks noChangeAspect="1" noChangeArrowheads="1"/>
          </p:cNvPicPr>
          <p:nvPr/>
        </p:nvPicPr>
        <p:blipFill>
          <a:blip r:embed="rId2" cstate="print"/>
          <a:srcRect/>
          <a:stretch>
            <a:fillRect/>
          </a:stretch>
        </p:blipFill>
        <p:spPr bwMode="auto">
          <a:xfrm>
            <a:off x="2286000" y="2971800"/>
            <a:ext cx="4191000" cy="3101341"/>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fade">
                                      <p:cBhvr>
                                        <p:cTn id="1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tantia" pitchFamily="18" charset="0"/>
              </a:rPr>
              <a:t>Research can also be defined as:</a:t>
            </a:r>
          </a:p>
        </p:txBody>
      </p:sp>
      <p:sp>
        <p:nvSpPr>
          <p:cNvPr id="3" name="Content Placeholder 2"/>
          <p:cNvSpPr>
            <a:spLocks noGrp="1"/>
          </p:cNvSpPr>
          <p:nvPr>
            <p:ph idx="1"/>
          </p:nvPr>
        </p:nvSpPr>
        <p:spPr>
          <a:xfrm>
            <a:off x="457200" y="1371600"/>
            <a:ext cx="8458200" cy="4876800"/>
          </a:xfrm>
        </p:spPr>
        <p:txBody>
          <a:bodyPr>
            <a:normAutofit lnSpcReduction="10000"/>
          </a:bodyPr>
          <a:lstStyle/>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Search for knowledge</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Systematic and scientific search for getting relevant answers on any taken up specific topic.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cs typeface="Calibri"/>
              </a:rPr>
              <a:t>Scientific enquiry into a subject. </a:t>
            </a:r>
            <a:endParaRPr lang="en-US" sz="2000" dirty="0">
              <a:solidFill>
                <a:schemeClr val="tx1"/>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bg2">
                    <a:lumMod val="50000"/>
                  </a:schemeClr>
                </a:solidFill>
                <a:latin typeface="Constantia" pitchFamily="18" charset="0"/>
                <a:ea typeface="Calibri"/>
                <a:cs typeface="Calibri"/>
              </a:rPr>
              <a:t>Research is a movement from the unknown to the known. </a:t>
            </a:r>
            <a:endParaRPr lang="en-US" sz="2000" dirty="0">
              <a:solidFill>
                <a:schemeClr val="bg2">
                  <a:lumMod val="50000"/>
                </a:schemeClr>
              </a:solidFill>
              <a:latin typeface="Constantia" pitchFamily="18" charset="0"/>
              <a:ea typeface="Calibri"/>
              <a:cs typeface="Times New Roman"/>
            </a:endParaRPr>
          </a:p>
          <a:p>
            <a:pPr lvl="0" algn="just">
              <a:lnSpc>
                <a:spcPct val="150000"/>
              </a:lnSpc>
              <a:spcBef>
                <a:spcPts val="0"/>
              </a:spcBef>
              <a:spcAft>
                <a:spcPts val="1000"/>
              </a:spcAft>
              <a:buClrTx/>
              <a:buFont typeface="+mj-lt"/>
              <a:buAutoNum type="arabicPeriod"/>
            </a:pPr>
            <a:r>
              <a:rPr lang="en-US" sz="2800" dirty="0">
                <a:solidFill>
                  <a:schemeClr val="tx1"/>
                </a:solidFill>
                <a:latin typeface="Constantia" pitchFamily="18" charset="0"/>
                <a:ea typeface="Calibri"/>
              </a:rPr>
              <a:t>It is the voyage of discovery</a:t>
            </a:r>
            <a:endParaRPr lang="en-US" sz="2800" dirty="0">
              <a:solidFill>
                <a:schemeClr val="tx1"/>
              </a:solidFill>
              <a:latin typeface="Constantia" pitchFamily="18" charset="0"/>
            </a:endParaRPr>
          </a:p>
        </p:txBody>
      </p:sp>
      <p:sp>
        <p:nvSpPr>
          <p:cNvPr id="4" name="Date Placeholder 3"/>
          <p:cNvSpPr>
            <a:spLocks noGrp="1"/>
          </p:cNvSpPr>
          <p:nvPr>
            <p:ph type="dt" sz="half" idx="10"/>
          </p:nvPr>
        </p:nvSpPr>
        <p:spPr/>
        <p:txBody>
          <a:bodyPr/>
          <a:lstStyle/>
          <a:p>
            <a:fld id="{707659A0-BEFF-4A5E-9700-52B3B2831507}" type="datetime1">
              <a:rPr lang="en-US" smtClean="0"/>
              <a:t>9/19/2022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66333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21C96B-B2C0-42C6-A8A5-BA3143E591E8}"/>
</file>

<file path=customXml/itemProps2.xml><?xml version="1.0" encoding="utf-8"?>
<ds:datastoreItem xmlns:ds="http://schemas.openxmlformats.org/officeDocument/2006/customXml" ds:itemID="{717F6F3A-AD4F-4DF1-8AA8-955A0A5D8E9A}"/>
</file>

<file path=customXml/itemProps3.xml><?xml version="1.0" encoding="utf-8"?>
<ds:datastoreItem xmlns:ds="http://schemas.openxmlformats.org/officeDocument/2006/customXml" ds:itemID="{280DA789-FF88-458F-874A-C9FDED720D8C}"/>
</file>

<file path=docProps/app.xml><?xml version="1.0" encoding="utf-8"?>
<Properties xmlns="http://schemas.openxmlformats.org/officeDocument/2006/extended-properties" xmlns:vt="http://schemas.openxmlformats.org/officeDocument/2006/docPropsVTypes">
  <Template>dm_1a_Introduction</Template>
  <TotalTime>6032</TotalTime>
  <Words>3246</Words>
  <Application>Microsoft Office PowerPoint</Application>
  <PresentationFormat>On-screen Show (4:3)</PresentationFormat>
  <Paragraphs>544</Paragraphs>
  <Slides>55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Constantia</vt:lpstr>
      <vt:lpstr>Corbel</vt:lpstr>
      <vt:lpstr>Wingdings</vt:lpstr>
      <vt:lpstr>Spectrum</vt:lpstr>
      <vt:lpstr>CSC 4195 Research Methodology</vt:lpstr>
      <vt:lpstr>Course Outlines</vt:lpstr>
      <vt:lpstr>Course Objectives</vt:lpstr>
      <vt:lpstr>Learning Outcomes</vt:lpstr>
      <vt:lpstr>Why do research?</vt:lpstr>
      <vt:lpstr>Importance of knowing the subject RM</vt:lpstr>
      <vt:lpstr>PowerPoint Presentation</vt:lpstr>
      <vt:lpstr>What is Research? </vt:lpstr>
      <vt:lpstr>Research can also be defined as:</vt:lpstr>
      <vt:lpstr>PowerPoint Presentation</vt:lpstr>
      <vt:lpstr>PowerPoint Presentation</vt:lpstr>
      <vt:lpstr>Purpose of conducting research   ... contd.</vt:lpstr>
      <vt:lpstr>PowerPoint Presentation</vt:lpstr>
      <vt:lpstr>Common Mistakes in Research</vt:lpstr>
      <vt:lpstr>Types of Research</vt:lpstr>
      <vt:lpstr>Types of Research                   ... contd.</vt:lpstr>
      <vt:lpstr>Types of Research                   ... contd.</vt:lpstr>
      <vt:lpstr>Types of Research                   ... contd.</vt:lpstr>
      <vt:lpstr>Types of Research                   ... contd.</vt:lpstr>
      <vt:lpstr>Types of Research                   ... contd.</vt:lpstr>
      <vt:lpstr>QUANTATIVE  vs QUALITATIVE</vt:lpstr>
      <vt:lpstr>Types of Research                   ... contd.</vt:lpstr>
      <vt:lpstr>Types of Research                   ... contd.</vt:lpstr>
      <vt:lpstr>PowerPoint Presentation</vt:lpstr>
      <vt:lpstr>Types of Research                   ... contd.</vt:lpstr>
      <vt:lpstr>Types of Research                   ... contd.</vt:lpstr>
      <vt:lpstr>PowerPoint Presentation</vt:lpstr>
      <vt:lpstr>PowerPoint Presentation</vt:lpstr>
      <vt:lpstr>Research Process                      ...contd.</vt:lpstr>
      <vt:lpstr>Research Process                      ...contd.</vt:lpstr>
      <vt:lpstr>PowerPoint Presentation</vt:lpstr>
      <vt:lpstr>Research Process                      ...contd.</vt:lpstr>
      <vt:lpstr>Research Process                      ...contd.</vt:lpstr>
      <vt:lpstr>PowerPoint Presentation</vt:lpstr>
      <vt:lpstr>Research Process                      ...contd.</vt:lpstr>
      <vt:lpstr>Research Process                      ...contd.</vt:lpstr>
      <vt:lpstr>Research Process                      ...contd.</vt:lpstr>
      <vt:lpstr>Philosophical Worldviews</vt:lpstr>
      <vt:lpstr>PowerPoint Presentation</vt:lpstr>
      <vt:lpstr>PowerPoint Presentation</vt:lpstr>
      <vt:lpstr>PowerPoint Presentation</vt:lpstr>
      <vt:lpstr>Research Terminology</vt:lpstr>
      <vt:lpstr>Research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2</vt:lpstr>
      <vt:lpstr>Exercise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350</cp:revision>
  <dcterms:created xsi:type="dcterms:W3CDTF">2006-08-16T00:00:00Z</dcterms:created>
  <dcterms:modified xsi:type="dcterms:W3CDTF">2022-09-19T03:17:47Z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