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6"/>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83" r:id="rId26"/>
    <p:sldId id="375" r:id="rId27"/>
    <p:sldId id="376" r:id="rId28"/>
    <p:sldId id="377" r:id="rId29"/>
    <p:sldId id="378" r:id="rId30"/>
    <p:sldId id="380" r:id="rId31"/>
    <p:sldId id="381" r:id="rId32"/>
    <p:sldId id="384" r:id="rId33"/>
    <p:sldId id="385" r:id="rId34"/>
    <p:sldId id="399"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45" d="100"/>
          <a:sy n="45" d="100"/>
        </p:scale>
        <p:origin x="1423" y="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BA66A4-D197-4123-9929-D060BB4BDF6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0243" name="Rectangle 3">
            <a:extLst>
              <a:ext uri="{FF2B5EF4-FFF2-40B4-BE49-F238E27FC236}">
                <a16:creationId xmlns:a16="http://schemas.microsoft.com/office/drawing/2014/main" id="{1657F3FC-FDB7-44C3-850D-13BF2BD980F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0964" name="Rectangle 4">
            <a:extLst>
              <a:ext uri="{FF2B5EF4-FFF2-40B4-BE49-F238E27FC236}">
                <a16:creationId xmlns:a16="http://schemas.microsoft.com/office/drawing/2014/main" id="{D33B1F95-CA38-40E5-B074-0A146531269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58E722FA-52F1-4E3C-BE35-D62635F016C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a:extLst>
              <a:ext uri="{FF2B5EF4-FFF2-40B4-BE49-F238E27FC236}">
                <a16:creationId xmlns:a16="http://schemas.microsoft.com/office/drawing/2014/main" id="{14B6D7F4-EF15-4A5D-959D-6E62AE9FD8F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0247" name="Rectangle 7">
            <a:extLst>
              <a:ext uri="{FF2B5EF4-FFF2-40B4-BE49-F238E27FC236}">
                <a16:creationId xmlns:a16="http://schemas.microsoft.com/office/drawing/2014/main" id="{5410F4CD-BA95-43FE-9916-D4441DEC6AB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E6DC8CC-773E-42C2-908D-C0B2FDA77B1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6DC8CC-773E-42C2-908D-C0B2FDA77B17}" type="slidenum">
              <a:rPr lang="en-US" altLang="en-US" smtClean="0"/>
              <a:pPr/>
              <a:t>1</a:t>
            </a:fld>
            <a:endParaRPr lang="en-US" altLang="en-US"/>
          </a:p>
        </p:txBody>
      </p:sp>
    </p:spTree>
    <p:extLst>
      <p:ext uri="{BB962C8B-B14F-4D97-AF65-F5344CB8AC3E}">
        <p14:creationId xmlns:p14="http://schemas.microsoft.com/office/powerpoint/2010/main" val="377003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91CEEAA-3000-4111-83EF-31B46AC4EBA9}"/>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73E89235-910A-4995-9C81-7F908EA509FD}"/>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a:extLst>
                <a:ext uri="{FF2B5EF4-FFF2-40B4-BE49-F238E27FC236}">
                  <a16:creationId xmlns:a16="http://schemas.microsoft.com/office/drawing/2014/main" id="{16E967A3-6DEF-4F65-9112-6819200BE75E}"/>
                </a:ext>
              </a:extLst>
            </p:cNvPr>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a:extLst>
                <a:ext uri="{FF2B5EF4-FFF2-40B4-BE49-F238E27FC236}">
                  <a16:creationId xmlns:a16="http://schemas.microsoft.com/office/drawing/2014/main" id="{76F8A1D6-3123-441E-80D8-BC3E0AE7A5B2}"/>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7F8B4C65-1311-4A42-A4D8-ED2006705E1B}"/>
                  </a:ext>
                </a:extLst>
              </p:cNvPr>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a:extLst>
                  <a:ext uri="{FF2B5EF4-FFF2-40B4-BE49-F238E27FC236}">
                    <a16:creationId xmlns:a16="http://schemas.microsoft.com/office/drawing/2014/main" id="{941BB39F-AE4F-4A48-8E45-3C0563A953A8}"/>
                  </a:ext>
                </a:extLst>
              </p:cNvPr>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a:extLst>
                  <a:ext uri="{FF2B5EF4-FFF2-40B4-BE49-F238E27FC236}">
                    <a16:creationId xmlns:a16="http://schemas.microsoft.com/office/drawing/2014/main" id="{BC3B128C-1083-4C06-9700-7EEF73026BA5}"/>
                  </a:ext>
                </a:extLst>
              </p:cNvPr>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a:extLst>
                  <a:ext uri="{FF2B5EF4-FFF2-40B4-BE49-F238E27FC236}">
                    <a16:creationId xmlns:a16="http://schemas.microsoft.com/office/drawing/2014/main" id="{561053EE-1BEB-4C10-A92D-E9E7AB90EA88}"/>
                  </a:ext>
                </a:extLst>
              </p:cNvPr>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a:extLst>
                  <a:ext uri="{FF2B5EF4-FFF2-40B4-BE49-F238E27FC236}">
                    <a16:creationId xmlns:a16="http://schemas.microsoft.com/office/drawing/2014/main" id="{627D6C60-CBF1-4036-8303-520384FD39D1}"/>
                  </a:ext>
                </a:extLst>
              </p:cNvPr>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a:extLst>
                  <a:ext uri="{FF2B5EF4-FFF2-40B4-BE49-F238E27FC236}">
                    <a16:creationId xmlns:a16="http://schemas.microsoft.com/office/drawing/2014/main" id="{0DD321F7-8F7C-434C-9A81-FBE34B127E5A}"/>
                  </a:ext>
                </a:extLst>
              </p:cNvPr>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a:extLst>
                  <a:ext uri="{FF2B5EF4-FFF2-40B4-BE49-F238E27FC236}">
                    <a16:creationId xmlns:a16="http://schemas.microsoft.com/office/drawing/2014/main" id="{A269C051-9D8E-4DC1-9357-28E2247B7D83}"/>
                  </a:ext>
                </a:extLst>
              </p:cNvPr>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a:extLst>
                  <a:ext uri="{FF2B5EF4-FFF2-40B4-BE49-F238E27FC236}">
                    <a16:creationId xmlns:a16="http://schemas.microsoft.com/office/drawing/2014/main" id="{F027F778-80E1-4A2A-A137-19F2B837482A}"/>
                  </a:ext>
                </a:extLst>
              </p:cNvPr>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a:extLst>
                  <a:ext uri="{FF2B5EF4-FFF2-40B4-BE49-F238E27FC236}">
                    <a16:creationId xmlns:a16="http://schemas.microsoft.com/office/drawing/2014/main" id="{C2B8AC90-EB5A-4565-BA6A-5EB846302F10}"/>
                  </a:ext>
                </a:extLst>
              </p:cNvPr>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a:extLst>
                  <a:ext uri="{FF2B5EF4-FFF2-40B4-BE49-F238E27FC236}">
                    <a16:creationId xmlns:a16="http://schemas.microsoft.com/office/drawing/2014/main" id="{C5D202D9-A486-41AC-A507-8DE0AC4C3DC1}"/>
                  </a:ext>
                </a:extLst>
              </p:cNvPr>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B9FDB21E-1254-41AA-B0BB-38F0BD332BFD}"/>
              </a:ext>
            </a:extLst>
          </p:cNvPr>
          <p:cNvSpPr>
            <a:spLocks noGrp="1" noChangeArrowheads="1"/>
          </p:cNvSpPr>
          <p:nvPr>
            <p:ph type="dt" sz="half" idx="10"/>
          </p:nvPr>
        </p:nvSpPr>
        <p:spPr>
          <a:xfrm>
            <a:off x="457200" y="6248400"/>
            <a:ext cx="2133600" cy="457200"/>
          </a:xfrm>
        </p:spPr>
        <p:txBody>
          <a:bodyPr/>
          <a:lstStyle>
            <a:lvl1pPr>
              <a:defRPr/>
            </a:lvl1pPr>
          </a:lstStyle>
          <a:p>
            <a:pPr>
              <a:defRPr/>
            </a:pPr>
            <a:fld id="{39B4FA89-9663-4B60-B36B-AA5186E8143C}" type="datetime1">
              <a:rPr lang="en-US" smtClean="0"/>
              <a:t>10/17/2022</a:t>
            </a:fld>
            <a:endParaRPr lang="en-US"/>
          </a:p>
        </p:txBody>
      </p:sp>
      <p:sp>
        <p:nvSpPr>
          <p:cNvPr id="19" name="Rectangle 17">
            <a:extLst>
              <a:ext uri="{FF2B5EF4-FFF2-40B4-BE49-F238E27FC236}">
                <a16:creationId xmlns:a16="http://schemas.microsoft.com/office/drawing/2014/main" id="{05C761AB-807A-49D4-B67C-CD5EC1B5258F}"/>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54A6F198-DE01-4FC5-A80D-D6B47421B445}"/>
              </a:ext>
            </a:extLst>
          </p:cNvPr>
          <p:cNvSpPr>
            <a:spLocks noGrp="1" noChangeArrowheads="1"/>
          </p:cNvSpPr>
          <p:nvPr>
            <p:ph type="sldNum" sz="quarter" idx="12"/>
          </p:nvPr>
        </p:nvSpPr>
        <p:spPr/>
        <p:txBody>
          <a:bodyPr/>
          <a:lstStyle>
            <a:lvl1pPr>
              <a:defRPr/>
            </a:lvl1pPr>
          </a:lstStyle>
          <a:p>
            <a:fld id="{D627EC38-4C20-4415-9323-1E45FCFBDF89}" type="slidenum">
              <a:rPr lang="en-US" altLang="en-US"/>
              <a:pPr/>
              <a:t>‹#›</a:t>
            </a:fld>
            <a:endParaRPr lang="en-US" altLang="en-US"/>
          </a:p>
        </p:txBody>
      </p:sp>
    </p:spTree>
    <p:extLst>
      <p:ext uri="{BB962C8B-B14F-4D97-AF65-F5344CB8AC3E}">
        <p14:creationId xmlns:p14="http://schemas.microsoft.com/office/powerpoint/2010/main" val="342757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C6FD4E65-1F24-46A2-958E-E9B52B9FB4C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425BA3D1-ADC3-4238-9608-1DB797584D0A}"/>
              </a:ext>
            </a:extLst>
          </p:cNvPr>
          <p:cNvSpPr>
            <a:spLocks noGrp="1" noChangeArrowheads="1"/>
          </p:cNvSpPr>
          <p:nvPr>
            <p:ph type="sldNum" sz="quarter" idx="11"/>
          </p:nvPr>
        </p:nvSpPr>
        <p:spPr>
          <a:ln/>
        </p:spPr>
        <p:txBody>
          <a:bodyPr/>
          <a:lstStyle>
            <a:lvl1pPr>
              <a:defRPr/>
            </a:lvl1pPr>
          </a:lstStyle>
          <a:p>
            <a:fld id="{F81A971C-90AF-4528-916D-F0368302ABF1}" type="slidenum">
              <a:rPr lang="en-US" altLang="en-US"/>
              <a:pPr/>
              <a:t>‹#›</a:t>
            </a:fld>
            <a:endParaRPr lang="en-US" altLang="en-US"/>
          </a:p>
        </p:txBody>
      </p:sp>
      <p:sp>
        <p:nvSpPr>
          <p:cNvPr id="6" name="Rectangle 16">
            <a:extLst>
              <a:ext uri="{FF2B5EF4-FFF2-40B4-BE49-F238E27FC236}">
                <a16:creationId xmlns:a16="http://schemas.microsoft.com/office/drawing/2014/main" id="{14D16871-5266-4EB7-9A2C-05A75732600B}"/>
              </a:ext>
            </a:extLst>
          </p:cNvPr>
          <p:cNvSpPr>
            <a:spLocks noGrp="1" noChangeArrowheads="1"/>
          </p:cNvSpPr>
          <p:nvPr>
            <p:ph type="dt" sz="half" idx="12"/>
          </p:nvPr>
        </p:nvSpPr>
        <p:spPr>
          <a:ln/>
        </p:spPr>
        <p:txBody>
          <a:bodyPr/>
          <a:lstStyle>
            <a:lvl1pPr>
              <a:defRPr/>
            </a:lvl1pPr>
          </a:lstStyle>
          <a:p>
            <a:pPr>
              <a:defRPr/>
            </a:pPr>
            <a:fld id="{42DC84B2-8F3D-4AB5-895C-7598627302DB}" type="datetime1">
              <a:rPr lang="en-US" smtClean="0"/>
              <a:t>10/17/2022</a:t>
            </a:fld>
            <a:endParaRPr lang="en-US"/>
          </a:p>
        </p:txBody>
      </p:sp>
    </p:spTree>
    <p:extLst>
      <p:ext uri="{BB962C8B-B14F-4D97-AF65-F5344CB8AC3E}">
        <p14:creationId xmlns:p14="http://schemas.microsoft.com/office/powerpoint/2010/main" val="407695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DA81C9C-4FD4-4ED9-86DC-07ACD6E4873D}"/>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31E1D903-6282-486F-811B-59C7D1C19456}"/>
              </a:ext>
            </a:extLst>
          </p:cNvPr>
          <p:cNvSpPr>
            <a:spLocks noGrp="1" noChangeArrowheads="1"/>
          </p:cNvSpPr>
          <p:nvPr>
            <p:ph type="sldNum" sz="quarter" idx="11"/>
          </p:nvPr>
        </p:nvSpPr>
        <p:spPr>
          <a:ln/>
        </p:spPr>
        <p:txBody>
          <a:bodyPr/>
          <a:lstStyle>
            <a:lvl1pPr>
              <a:defRPr/>
            </a:lvl1pPr>
          </a:lstStyle>
          <a:p>
            <a:fld id="{68B80ADA-8DDF-4FC6-AF7B-41798FEEEE92}" type="slidenum">
              <a:rPr lang="en-US" altLang="en-US"/>
              <a:pPr/>
              <a:t>‹#›</a:t>
            </a:fld>
            <a:endParaRPr lang="en-US" altLang="en-US"/>
          </a:p>
        </p:txBody>
      </p:sp>
      <p:sp>
        <p:nvSpPr>
          <p:cNvPr id="6" name="Rectangle 16">
            <a:extLst>
              <a:ext uri="{FF2B5EF4-FFF2-40B4-BE49-F238E27FC236}">
                <a16:creationId xmlns:a16="http://schemas.microsoft.com/office/drawing/2014/main" id="{0FADD39F-09DA-499A-93E6-59C14BCEBAD5}"/>
              </a:ext>
            </a:extLst>
          </p:cNvPr>
          <p:cNvSpPr>
            <a:spLocks noGrp="1" noChangeArrowheads="1"/>
          </p:cNvSpPr>
          <p:nvPr>
            <p:ph type="dt" sz="half" idx="12"/>
          </p:nvPr>
        </p:nvSpPr>
        <p:spPr>
          <a:ln/>
        </p:spPr>
        <p:txBody>
          <a:bodyPr/>
          <a:lstStyle>
            <a:lvl1pPr>
              <a:defRPr/>
            </a:lvl1pPr>
          </a:lstStyle>
          <a:p>
            <a:pPr>
              <a:defRPr/>
            </a:pPr>
            <a:fld id="{5E152C30-A33B-4D14-87D1-77DE2DA59A87}" type="datetime1">
              <a:rPr lang="en-US" smtClean="0"/>
              <a:t>10/17/2022</a:t>
            </a:fld>
            <a:endParaRPr lang="en-US"/>
          </a:p>
        </p:txBody>
      </p:sp>
    </p:spTree>
    <p:extLst>
      <p:ext uri="{BB962C8B-B14F-4D97-AF65-F5344CB8AC3E}">
        <p14:creationId xmlns:p14="http://schemas.microsoft.com/office/powerpoint/2010/main" val="3404574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40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id="{9D832B49-1A72-49B5-AEE6-B34B501F3F2D}"/>
              </a:ext>
            </a:extLst>
          </p:cNvPr>
          <p:cNvSpPr>
            <a:spLocks noGrp="1" noChangeArrowheads="1"/>
          </p:cNvSpPr>
          <p:nvPr>
            <p:ph type="dt" sz="half" idx="10"/>
          </p:nvPr>
        </p:nvSpPr>
        <p:spPr>
          <a:xfrm>
            <a:off x="457200" y="6553200"/>
            <a:ext cx="2133600" cy="365125"/>
          </a:xfrm>
          <a:ln/>
        </p:spPr>
        <p:txBody>
          <a:bodyPr/>
          <a:lstStyle>
            <a:lvl1pPr>
              <a:defRPr sz="1100"/>
            </a:lvl1pPr>
          </a:lstStyle>
          <a:p>
            <a:pPr>
              <a:defRPr/>
            </a:pPr>
            <a:fld id="{69A52D0F-A1E2-42CE-91A9-618E0BB64790}" type="datetime1">
              <a:rPr lang="en-US" smtClean="0"/>
              <a:t>10/17/2022</a:t>
            </a:fld>
            <a:endParaRPr lang="en-US"/>
          </a:p>
        </p:txBody>
      </p:sp>
      <p:sp>
        <p:nvSpPr>
          <p:cNvPr id="13" name="Rectangle 5">
            <a:extLst>
              <a:ext uri="{FF2B5EF4-FFF2-40B4-BE49-F238E27FC236}">
                <a16:creationId xmlns:a16="http://schemas.microsoft.com/office/drawing/2014/main" id="{0036E004-504A-44B7-843B-C80E27B89261}"/>
              </a:ext>
            </a:extLst>
          </p:cNvPr>
          <p:cNvSpPr>
            <a:spLocks noGrp="1" noChangeArrowheads="1"/>
          </p:cNvSpPr>
          <p:nvPr>
            <p:ph type="ftr" sz="quarter" idx="11"/>
          </p:nvPr>
        </p:nvSpPr>
        <p:spPr>
          <a:xfrm>
            <a:off x="3124200" y="65532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id="{76083EF6-2E15-437C-8549-E6BBA81849BF}"/>
              </a:ext>
            </a:extLst>
          </p:cNvPr>
          <p:cNvSpPr>
            <a:spLocks noGrp="1" noChangeArrowheads="1"/>
          </p:cNvSpPr>
          <p:nvPr>
            <p:ph type="sldNum" sz="quarter" idx="14"/>
          </p:nvPr>
        </p:nvSpPr>
        <p:spPr>
          <a:xfrm>
            <a:off x="6553200" y="65532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312676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883806710"/>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55546130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tx1"/>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accent1"/>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accent1"/>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accent1"/>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1645920" cy="407988"/>
          </a:xfrm>
          <a:solidFill>
            <a:schemeClr val="accent1"/>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tx1"/>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tx1"/>
                </a:solidFill>
              </a:rPr>
              <a:t>American International University-Bangladesh</a:t>
            </a:r>
          </a:p>
        </p:txBody>
      </p:sp>
    </p:spTree>
    <p:extLst>
      <p:ext uri="{BB962C8B-B14F-4D97-AF65-F5344CB8AC3E}">
        <p14:creationId xmlns:p14="http://schemas.microsoft.com/office/powerpoint/2010/main" val="149393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DE52A40-373B-4E1D-BD58-C33CA5C5019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7BFF925F-EAF0-4BEA-B2DF-4A554035A98E}"/>
              </a:ext>
            </a:extLst>
          </p:cNvPr>
          <p:cNvSpPr>
            <a:spLocks noGrp="1" noChangeArrowheads="1"/>
          </p:cNvSpPr>
          <p:nvPr>
            <p:ph type="sldNum" sz="quarter" idx="11"/>
          </p:nvPr>
        </p:nvSpPr>
        <p:spPr>
          <a:ln/>
        </p:spPr>
        <p:txBody>
          <a:bodyPr/>
          <a:lstStyle>
            <a:lvl1pPr>
              <a:defRPr/>
            </a:lvl1pPr>
          </a:lstStyle>
          <a:p>
            <a:fld id="{4E0135D9-696F-4A26-8748-0CC263504790}" type="slidenum">
              <a:rPr lang="en-US" altLang="en-US"/>
              <a:pPr/>
              <a:t>‹#›</a:t>
            </a:fld>
            <a:endParaRPr lang="en-US" altLang="en-US"/>
          </a:p>
        </p:txBody>
      </p:sp>
      <p:sp>
        <p:nvSpPr>
          <p:cNvPr id="6" name="Rectangle 16">
            <a:extLst>
              <a:ext uri="{FF2B5EF4-FFF2-40B4-BE49-F238E27FC236}">
                <a16:creationId xmlns:a16="http://schemas.microsoft.com/office/drawing/2014/main" id="{7F4A050C-6067-4C91-BF9B-710C82F2AB3E}"/>
              </a:ext>
            </a:extLst>
          </p:cNvPr>
          <p:cNvSpPr>
            <a:spLocks noGrp="1" noChangeArrowheads="1"/>
          </p:cNvSpPr>
          <p:nvPr>
            <p:ph type="dt" sz="half" idx="12"/>
          </p:nvPr>
        </p:nvSpPr>
        <p:spPr>
          <a:ln/>
        </p:spPr>
        <p:txBody>
          <a:bodyPr/>
          <a:lstStyle>
            <a:lvl1pPr>
              <a:defRPr/>
            </a:lvl1pPr>
          </a:lstStyle>
          <a:p>
            <a:pPr>
              <a:defRPr/>
            </a:pPr>
            <a:fld id="{2D9E4A7D-D14A-46D4-BB58-CBE43B3B89A3}" type="datetime1">
              <a:rPr lang="en-US" smtClean="0"/>
              <a:t>10/17/2022</a:t>
            </a:fld>
            <a:endParaRPr lang="en-US"/>
          </a:p>
        </p:txBody>
      </p:sp>
    </p:spTree>
    <p:extLst>
      <p:ext uri="{BB962C8B-B14F-4D97-AF65-F5344CB8AC3E}">
        <p14:creationId xmlns:p14="http://schemas.microsoft.com/office/powerpoint/2010/main" val="366572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6C823A26-9A97-4C28-89F4-D503CF843B6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17BADAD-BDAE-48A5-89A4-B27798175936}"/>
              </a:ext>
            </a:extLst>
          </p:cNvPr>
          <p:cNvSpPr>
            <a:spLocks noGrp="1" noChangeArrowheads="1"/>
          </p:cNvSpPr>
          <p:nvPr>
            <p:ph type="sldNum" sz="quarter" idx="11"/>
          </p:nvPr>
        </p:nvSpPr>
        <p:spPr>
          <a:ln/>
        </p:spPr>
        <p:txBody>
          <a:bodyPr/>
          <a:lstStyle>
            <a:lvl1pPr>
              <a:defRPr/>
            </a:lvl1pPr>
          </a:lstStyle>
          <a:p>
            <a:fld id="{06CFFDFF-1EA7-4F10-8A1A-81CCBF152A09}" type="slidenum">
              <a:rPr lang="en-US" altLang="en-US"/>
              <a:pPr/>
              <a:t>‹#›</a:t>
            </a:fld>
            <a:endParaRPr lang="en-US" altLang="en-US"/>
          </a:p>
        </p:txBody>
      </p:sp>
      <p:sp>
        <p:nvSpPr>
          <p:cNvPr id="6" name="Rectangle 16">
            <a:extLst>
              <a:ext uri="{FF2B5EF4-FFF2-40B4-BE49-F238E27FC236}">
                <a16:creationId xmlns:a16="http://schemas.microsoft.com/office/drawing/2014/main" id="{22F735D4-D5FC-49CC-AFB9-5330665A1845}"/>
              </a:ext>
            </a:extLst>
          </p:cNvPr>
          <p:cNvSpPr>
            <a:spLocks noGrp="1" noChangeArrowheads="1"/>
          </p:cNvSpPr>
          <p:nvPr>
            <p:ph type="dt" sz="half" idx="12"/>
          </p:nvPr>
        </p:nvSpPr>
        <p:spPr>
          <a:ln/>
        </p:spPr>
        <p:txBody>
          <a:bodyPr/>
          <a:lstStyle>
            <a:lvl1pPr>
              <a:defRPr/>
            </a:lvl1pPr>
          </a:lstStyle>
          <a:p>
            <a:pPr>
              <a:defRPr/>
            </a:pPr>
            <a:fld id="{B8DFBE33-07C7-499E-ACBE-F76100FA0175}" type="datetime1">
              <a:rPr lang="en-US" smtClean="0"/>
              <a:t>10/17/2022</a:t>
            </a:fld>
            <a:endParaRPr lang="en-US"/>
          </a:p>
        </p:txBody>
      </p:sp>
    </p:spTree>
    <p:extLst>
      <p:ext uri="{BB962C8B-B14F-4D97-AF65-F5344CB8AC3E}">
        <p14:creationId xmlns:p14="http://schemas.microsoft.com/office/powerpoint/2010/main" val="138519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82F17850-2B3B-4436-B9D6-4A88EF91D6D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1396DF02-9D31-4C77-85F0-A51CEEC2E4ED}"/>
              </a:ext>
            </a:extLst>
          </p:cNvPr>
          <p:cNvSpPr>
            <a:spLocks noGrp="1" noChangeArrowheads="1"/>
          </p:cNvSpPr>
          <p:nvPr>
            <p:ph type="sldNum" sz="quarter" idx="11"/>
          </p:nvPr>
        </p:nvSpPr>
        <p:spPr>
          <a:ln/>
        </p:spPr>
        <p:txBody>
          <a:bodyPr/>
          <a:lstStyle>
            <a:lvl1pPr>
              <a:defRPr/>
            </a:lvl1pPr>
          </a:lstStyle>
          <a:p>
            <a:fld id="{0CFD0FEB-AD91-40AE-BD42-8D5474353E36}" type="slidenum">
              <a:rPr lang="en-US" altLang="en-US"/>
              <a:pPr/>
              <a:t>‹#›</a:t>
            </a:fld>
            <a:endParaRPr lang="en-US" altLang="en-US"/>
          </a:p>
        </p:txBody>
      </p:sp>
      <p:sp>
        <p:nvSpPr>
          <p:cNvPr id="7" name="Rectangle 16">
            <a:extLst>
              <a:ext uri="{FF2B5EF4-FFF2-40B4-BE49-F238E27FC236}">
                <a16:creationId xmlns:a16="http://schemas.microsoft.com/office/drawing/2014/main" id="{1EB11B85-208A-4910-B4BC-5DEA03DF085E}"/>
              </a:ext>
            </a:extLst>
          </p:cNvPr>
          <p:cNvSpPr>
            <a:spLocks noGrp="1" noChangeArrowheads="1"/>
          </p:cNvSpPr>
          <p:nvPr>
            <p:ph type="dt" sz="half" idx="12"/>
          </p:nvPr>
        </p:nvSpPr>
        <p:spPr>
          <a:ln/>
        </p:spPr>
        <p:txBody>
          <a:bodyPr/>
          <a:lstStyle>
            <a:lvl1pPr>
              <a:defRPr/>
            </a:lvl1pPr>
          </a:lstStyle>
          <a:p>
            <a:pPr>
              <a:defRPr/>
            </a:pPr>
            <a:fld id="{BCE4C543-9A16-4FA3-8D79-083BF64427F2}" type="datetime1">
              <a:rPr lang="en-US" smtClean="0"/>
              <a:t>10/17/2022</a:t>
            </a:fld>
            <a:endParaRPr lang="en-US"/>
          </a:p>
        </p:txBody>
      </p:sp>
    </p:spTree>
    <p:extLst>
      <p:ext uri="{BB962C8B-B14F-4D97-AF65-F5344CB8AC3E}">
        <p14:creationId xmlns:p14="http://schemas.microsoft.com/office/powerpoint/2010/main" val="138131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70DED70B-491D-433E-BF1F-3288D44C63E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1508AC3F-DE28-41E1-8040-CE3C11650387}"/>
              </a:ext>
            </a:extLst>
          </p:cNvPr>
          <p:cNvSpPr>
            <a:spLocks noGrp="1" noChangeArrowheads="1"/>
          </p:cNvSpPr>
          <p:nvPr>
            <p:ph type="sldNum" sz="quarter" idx="11"/>
          </p:nvPr>
        </p:nvSpPr>
        <p:spPr>
          <a:ln/>
        </p:spPr>
        <p:txBody>
          <a:bodyPr/>
          <a:lstStyle>
            <a:lvl1pPr>
              <a:defRPr/>
            </a:lvl1pPr>
          </a:lstStyle>
          <a:p>
            <a:fld id="{EEDCDB4F-5C4F-4C8D-87C6-B7F25B56C43D}" type="slidenum">
              <a:rPr lang="en-US" altLang="en-US"/>
              <a:pPr/>
              <a:t>‹#›</a:t>
            </a:fld>
            <a:endParaRPr lang="en-US" altLang="en-US"/>
          </a:p>
        </p:txBody>
      </p:sp>
      <p:sp>
        <p:nvSpPr>
          <p:cNvPr id="9" name="Rectangle 16">
            <a:extLst>
              <a:ext uri="{FF2B5EF4-FFF2-40B4-BE49-F238E27FC236}">
                <a16:creationId xmlns:a16="http://schemas.microsoft.com/office/drawing/2014/main" id="{2DD8941E-8120-41B0-A278-B19FFB87E083}"/>
              </a:ext>
            </a:extLst>
          </p:cNvPr>
          <p:cNvSpPr>
            <a:spLocks noGrp="1" noChangeArrowheads="1"/>
          </p:cNvSpPr>
          <p:nvPr>
            <p:ph type="dt" sz="half" idx="12"/>
          </p:nvPr>
        </p:nvSpPr>
        <p:spPr>
          <a:ln/>
        </p:spPr>
        <p:txBody>
          <a:bodyPr/>
          <a:lstStyle>
            <a:lvl1pPr>
              <a:defRPr/>
            </a:lvl1pPr>
          </a:lstStyle>
          <a:p>
            <a:pPr>
              <a:defRPr/>
            </a:pPr>
            <a:fld id="{4A561493-D86C-4D75-B162-B49A64C7E4F0}" type="datetime1">
              <a:rPr lang="en-US" smtClean="0"/>
              <a:t>10/17/2022</a:t>
            </a:fld>
            <a:endParaRPr lang="en-US"/>
          </a:p>
        </p:txBody>
      </p:sp>
    </p:spTree>
    <p:extLst>
      <p:ext uri="{BB962C8B-B14F-4D97-AF65-F5344CB8AC3E}">
        <p14:creationId xmlns:p14="http://schemas.microsoft.com/office/powerpoint/2010/main" val="169865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B3C33C8-8139-4D6B-902F-A76EC5469B2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EC784EEA-5F13-49DC-9FB9-D232B2510A68}"/>
              </a:ext>
            </a:extLst>
          </p:cNvPr>
          <p:cNvSpPr>
            <a:spLocks noGrp="1" noChangeArrowheads="1"/>
          </p:cNvSpPr>
          <p:nvPr>
            <p:ph type="sldNum" sz="quarter" idx="11"/>
          </p:nvPr>
        </p:nvSpPr>
        <p:spPr>
          <a:ln/>
        </p:spPr>
        <p:txBody>
          <a:bodyPr/>
          <a:lstStyle>
            <a:lvl1pPr>
              <a:defRPr/>
            </a:lvl1pPr>
          </a:lstStyle>
          <a:p>
            <a:fld id="{3AE69E04-0938-4224-935C-65F426FA8CF9}" type="slidenum">
              <a:rPr lang="en-US" altLang="en-US"/>
              <a:pPr/>
              <a:t>‹#›</a:t>
            </a:fld>
            <a:endParaRPr lang="en-US" altLang="en-US"/>
          </a:p>
        </p:txBody>
      </p:sp>
      <p:sp>
        <p:nvSpPr>
          <p:cNvPr id="5" name="Rectangle 16">
            <a:extLst>
              <a:ext uri="{FF2B5EF4-FFF2-40B4-BE49-F238E27FC236}">
                <a16:creationId xmlns:a16="http://schemas.microsoft.com/office/drawing/2014/main" id="{E646A7F0-05AC-4059-A80F-970BA340A95C}"/>
              </a:ext>
            </a:extLst>
          </p:cNvPr>
          <p:cNvSpPr>
            <a:spLocks noGrp="1" noChangeArrowheads="1"/>
          </p:cNvSpPr>
          <p:nvPr>
            <p:ph type="dt" sz="half" idx="12"/>
          </p:nvPr>
        </p:nvSpPr>
        <p:spPr>
          <a:ln/>
        </p:spPr>
        <p:txBody>
          <a:bodyPr/>
          <a:lstStyle>
            <a:lvl1pPr>
              <a:defRPr/>
            </a:lvl1pPr>
          </a:lstStyle>
          <a:p>
            <a:pPr>
              <a:defRPr/>
            </a:pPr>
            <a:fld id="{A93F2E13-9E21-47FB-86D0-438149ACCF80}" type="datetime1">
              <a:rPr lang="en-US" smtClean="0"/>
              <a:t>10/17/2022</a:t>
            </a:fld>
            <a:endParaRPr lang="en-US"/>
          </a:p>
        </p:txBody>
      </p:sp>
    </p:spTree>
    <p:extLst>
      <p:ext uri="{BB962C8B-B14F-4D97-AF65-F5344CB8AC3E}">
        <p14:creationId xmlns:p14="http://schemas.microsoft.com/office/powerpoint/2010/main" val="358601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E767F39-76FC-45D3-987F-9B8ED3EA0FA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8CA3D4B7-0962-4211-9ED2-DAF9BDBB394D}"/>
              </a:ext>
            </a:extLst>
          </p:cNvPr>
          <p:cNvSpPr>
            <a:spLocks noGrp="1" noChangeArrowheads="1"/>
          </p:cNvSpPr>
          <p:nvPr>
            <p:ph type="sldNum" sz="quarter" idx="11"/>
          </p:nvPr>
        </p:nvSpPr>
        <p:spPr>
          <a:ln/>
        </p:spPr>
        <p:txBody>
          <a:bodyPr/>
          <a:lstStyle>
            <a:lvl1pPr>
              <a:defRPr/>
            </a:lvl1pPr>
          </a:lstStyle>
          <a:p>
            <a:fld id="{9DEF0D24-B613-4EFF-978F-8C98787ECB88}" type="slidenum">
              <a:rPr lang="en-US" altLang="en-US"/>
              <a:pPr/>
              <a:t>‹#›</a:t>
            </a:fld>
            <a:endParaRPr lang="en-US" altLang="en-US"/>
          </a:p>
        </p:txBody>
      </p:sp>
      <p:sp>
        <p:nvSpPr>
          <p:cNvPr id="4" name="Rectangle 16">
            <a:extLst>
              <a:ext uri="{FF2B5EF4-FFF2-40B4-BE49-F238E27FC236}">
                <a16:creationId xmlns:a16="http://schemas.microsoft.com/office/drawing/2014/main" id="{171998DF-188E-4542-BB7C-AD91BA0C82F7}"/>
              </a:ext>
            </a:extLst>
          </p:cNvPr>
          <p:cNvSpPr>
            <a:spLocks noGrp="1" noChangeArrowheads="1"/>
          </p:cNvSpPr>
          <p:nvPr>
            <p:ph type="dt" sz="half" idx="12"/>
          </p:nvPr>
        </p:nvSpPr>
        <p:spPr>
          <a:ln/>
        </p:spPr>
        <p:txBody>
          <a:bodyPr/>
          <a:lstStyle>
            <a:lvl1pPr>
              <a:defRPr/>
            </a:lvl1pPr>
          </a:lstStyle>
          <a:p>
            <a:pPr>
              <a:defRPr/>
            </a:pPr>
            <a:fld id="{D2ABD96C-601C-4B98-87E0-2DE5291B607D}" type="datetime1">
              <a:rPr lang="en-US" smtClean="0"/>
              <a:t>10/17/2022</a:t>
            </a:fld>
            <a:endParaRPr lang="en-US"/>
          </a:p>
        </p:txBody>
      </p:sp>
    </p:spTree>
    <p:extLst>
      <p:ext uri="{BB962C8B-B14F-4D97-AF65-F5344CB8AC3E}">
        <p14:creationId xmlns:p14="http://schemas.microsoft.com/office/powerpoint/2010/main" val="118602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E28BDF3C-EC53-4968-AC56-4EAC3FB3704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3A8DE668-B04F-4F82-93FC-D5030A1C94DA}"/>
              </a:ext>
            </a:extLst>
          </p:cNvPr>
          <p:cNvSpPr>
            <a:spLocks noGrp="1" noChangeArrowheads="1"/>
          </p:cNvSpPr>
          <p:nvPr>
            <p:ph type="sldNum" sz="quarter" idx="11"/>
          </p:nvPr>
        </p:nvSpPr>
        <p:spPr>
          <a:ln/>
        </p:spPr>
        <p:txBody>
          <a:bodyPr/>
          <a:lstStyle>
            <a:lvl1pPr>
              <a:defRPr/>
            </a:lvl1pPr>
          </a:lstStyle>
          <a:p>
            <a:fld id="{B04D9E00-6B6B-4CE4-AD78-3D11518D3041}" type="slidenum">
              <a:rPr lang="en-US" altLang="en-US"/>
              <a:pPr/>
              <a:t>‹#›</a:t>
            </a:fld>
            <a:endParaRPr lang="en-US" altLang="en-US"/>
          </a:p>
        </p:txBody>
      </p:sp>
      <p:sp>
        <p:nvSpPr>
          <p:cNvPr id="7" name="Rectangle 16">
            <a:extLst>
              <a:ext uri="{FF2B5EF4-FFF2-40B4-BE49-F238E27FC236}">
                <a16:creationId xmlns:a16="http://schemas.microsoft.com/office/drawing/2014/main" id="{CAE49276-F39F-4E73-A70A-5F65653E51C2}"/>
              </a:ext>
            </a:extLst>
          </p:cNvPr>
          <p:cNvSpPr>
            <a:spLocks noGrp="1" noChangeArrowheads="1"/>
          </p:cNvSpPr>
          <p:nvPr>
            <p:ph type="dt" sz="half" idx="12"/>
          </p:nvPr>
        </p:nvSpPr>
        <p:spPr>
          <a:ln/>
        </p:spPr>
        <p:txBody>
          <a:bodyPr/>
          <a:lstStyle>
            <a:lvl1pPr>
              <a:defRPr/>
            </a:lvl1pPr>
          </a:lstStyle>
          <a:p>
            <a:pPr>
              <a:defRPr/>
            </a:pPr>
            <a:fld id="{150DA87C-1153-456C-8DA2-E02BC2C6E9D9}" type="datetime1">
              <a:rPr lang="en-US" smtClean="0"/>
              <a:t>10/17/2022</a:t>
            </a:fld>
            <a:endParaRPr lang="en-US"/>
          </a:p>
        </p:txBody>
      </p:sp>
    </p:spTree>
    <p:extLst>
      <p:ext uri="{BB962C8B-B14F-4D97-AF65-F5344CB8AC3E}">
        <p14:creationId xmlns:p14="http://schemas.microsoft.com/office/powerpoint/2010/main" val="382278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05BB8283-6303-4E8E-ACC6-857ED526D7E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CB406C22-5DDE-4F5F-975F-B9C95307501A}"/>
              </a:ext>
            </a:extLst>
          </p:cNvPr>
          <p:cNvSpPr>
            <a:spLocks noGrp="1" noChangeArrowheads="1"/>
          </p:cNvSpPr>
          <p:nvPr>
            <p:ph type="sldNum" sz="quarter" idx="11"/>
          </p:nvPr>
        </p:nvSpPr>
        <p:spPr>
          <a:ln/>
        </p:spPr>
        <p:txBody>
          <a:bodyPr/>
          <a:lstStyle>
            <a:lvl1pPr>
              <a:defRPr/>
            </a:lvl1pPr>
          </a:lstStyle>
          <a:p>
            <a:fld id="{1BF94BBD-1B52-4DF8-AFB7-A7C88ACC5487}" type="slidenum">
              <a:rPr lang="en-US" altLang="en-US"/>
              <a:pPr/>
              <a:t>‹#›</a:t>
            </a:fld>
            <a:endParaRPr lang="en-US" altLang="en-US"/>
          </a:p>
        </p:txBody>
      </p:sp>
      <p:sp>
        <p:nvSpPr>
          <p:cNvPr id="7" name="Rectangle 16">
            <a:extLst>
              <a:ext uri="{FF2B5EF4-FFF2-40B4-BE49-F238E27FC236}">
                <a16:creationId xmlns:a16="http://schemas.microsoft.com/office/drawing/2014/main" id="{1F6C47B2-3D6F-4721-9E2C-BE8FF89F86BF}"/>
              </a:ext>
            </a:extLst>
          </p:cNvPr>
          <p:cNvSpPr>
            <a:spLocks noGrp="1" noChangeArrowheads="1"/>
          </p:cNvSpPr>
          <p:nvPr>
            <p:ph type="dt" sz="half" idx="12"/>
          </p:nvPr>
        </p:nvSpPr>
        <p:spPr>
          <a:ln/>
        </p:spPr>
        <p:txBody>
          <a:bodyPr/>
          <a:lstStyle>
            <a:lvl1pPr>
              <a:defRPr/>
            </a:lvl1pPr>
          </a:lstStyle>
          <a:p>
            <a:pPr>
              <a:defRPr/>
            </a:pPr>
            <a:fld id="{63866752-EAAE-4310-A2D3-43E6A6B963AD}" type="datetime1">
              <a:rPr lang="en-US" smtClean="0"/>
              <a:t>10/17/2022</a:t>
            </a:fld>
            <a:endParaRPr lang="en-US"/>
          </a:p>
        </p:txBody>
      </p:sp>
    </p:spTree>
    <p:extLst>
      <p:ext uri="{BB962C8B-B14F-4D97-AF65-F5344CB8AC3E}">
        <p14:creationId xmlns:p14="http://schemas.microsoft.com/office/powerpoint/2010/main" val="94325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2A51DC6-6075-4535-9E79-58334341236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6147" name="Rectangle 3">
            <a:extLst>
              <a:ext uri="{FF2B5EF4-FFF2-40B4-BE49-F238E27FC236}">
                <a16:creationId xmlns:a16="http://schemas.microsoft.com/office/drawing/2014/main" id="{25D30A83-C819-43BA-A1C8-202D7110F47F}"/>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4E230321-8F88-43A3-A67D-EBC2B6DFD174}" type="slidenum">
              <a:rPr lang="en-US" altLang="en-US"/>
              <a:pPr/>
              <a:t>‹#›</a:t>
            </a:fld>
            <a:endParaRPr lang="en-US" altLang="en-US"/>
          </a:p>
        </p:txBody>
      </p:sp>
      <p:grpSp>
        <p:nvGrpSpPr>
          <p:cNvPr id="4100" name="Group 4">
            <a:extLst>
              <a:ext uri="{FF2B5EF4-FFF2-40B4-BE49-F238E27FC236}">
                <a16:creationId xmlns:a16="http://schemas.microsoft.com/office/drawing/2014/main" id="{021927AD-0E74-467C-8B58-4AF0DB5F9C96}"/>
              </a:ext>
            </a:extLst>
          </p:cNvPr>
          <p:cNvGrpSpPr>
            <a:grpSpLocks/>
          </p:cNvGrpSpPr>
          <p:nvPr/>
        </p:nvGrpSpPr>
        <p:grpSpPr bwMode="auto">
          <a:xfrm>
            <a:off x="0" y="0"/>
            <a:ext cx="9144000" cy="546100"/>
            <a:chOff x="0" y="0"/>
            <a:chExt cx="5760" cy="344"/>
          </a:xfrm>
        </p:grpSpPr>
        <p:sp>
          <p:nvSpPr>
            <p:cNvPr id="6149" name="Rectangle 5">
              <a:extLst>
                <a:ext uri="{FF2B5EF4-FFF2-40B4-BE49-F238E27FC236}">
                  <a16:creationId xmlns:a16="http://schemas.microsoft.com/office/drawing/2014/main" id="{2BE1581A-240C-4337-B94D-C353E182278D}"/>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150" name="Rectangle 6">
              <a:extLst>
                <a:ext uri="{FF2B5EF4-FFF2-40B4-BE49-F238E27FC236}">
                  <a16:creationId xmlns:a16="http://schemas.microsoft.com/office/drawing/2014/main" id="{6A7BFE5B-0DD1-441D-BAB4-1F6A7552D6E1}"/>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6151" name="Rectangle 7">
              <a:extLst>
                <a:ext uri="{FF2B5EF4-FFF2-40B4-BE49-F238E27FC236}">
                  <a16:creationId xmlns:a16="http://schemas.microsoft.com/office/drawing/2014/main" id="{8E1CE3CC-81A2-42F8-9A6F-860382907698}"/>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6152" name="Rectangle 8">
              <a:extLst>
                <a:ext uri="{FF2B5EF4-FFF2-40B4-BE49-F238E27FC236}">
                  <a16:creationId xmlns:a16="http://schemas.microsoft.com/office/drawing/2014/main" id="{9DCAC011-CEE0-4144-BEEE-B227478A83D3}"/>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6153" name="Rectangle 9">
              <a:extLst>
                <a:ext uri="{FF2B5EF4-FFF2-40B4-BE49-F238E27FC236}">
                  <a16:creationId xmlns:a16="http://schemas.microsoft.com/office/drawing/2014/main" id="{7253BD6A-CB3C-44DA-9814-5BC46B1B1B39}"/>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6154" name="Rectangle 10">
              <a:extLst>
                <a:ext uri="{FF2B5EF4-FFF2-40B4-BE49-F238E27FC236}">
                  <a16:creationId xmlns:a16="http://schemas.microsoft.com/office/drawing/2014/main" id="{91C4DD84-B2B7-42D1-A25C-2EBADB711B47}"/>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6155" name="Rectangle 11">
              <a:extLst>
                <a:ext uri="{FF2B5EF4-FFF2-40B4-BE49-F238E27FC236}">
                  <a16:creationId xmlns:a16="http://schemas.microsoft.com/office/drawing/2014/main" id="{07E433CB-4031-48AA-9E9A-7CDC682C08E6}"/>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6156" name="Rectangle 12">
              <a:extLst>
                <a:ext uri="{FF2B5EF4-FFF2-40B4-BE49-F238E27FC236}">
                  <a16:creationId xmlns:a16="http://schemas.microsoft.com/office/drawing/2014/main" id="{3EFF0854-BD2E-4F9C-A287-1731B54E7305}"/>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6157" name="Rectangle 13">
              <a:extLst>
                <a:ext uri="{FF2B5EF4-FFF2-40B4-BE49-F238E27FC236}">
                  <a16:creationId xmlns:a16="http://schemas.microsoft.com/office/drawing/2014/main" id="{DF1863E9-FB60-4780-B592-B365D8FD3B93}"/>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grpSp>
      <p:sp>
        <p:nvSpPr>
          <p:cNvPr id="4101" name="Rectangle 14">
            <a:extLst>
              <a:ext uri="{FF2B5EF4-FFF2-40B4-BE49-F238E27FC236}">
                <a16:creationId xmlns:a16="http://schemas.microsoft.com/office/drawing/2014/main" id="{3F727318-2F10-4652-99BA-934DBA60F3AB}"/>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2" name="Rectangle 15">
            <a:extLst>
              <a:ext uri="{FF2B5EF4-FFF2-40B4-BE49-F238E27FC236}">
                <a16:creationId xmlns:a16="http://schemas.microsoft.com/office/drawing/2014/main" id="{E4DDD285-3689-4451-BCC1-342B09B6FEA4}"/>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60" name="Rectangle 16">
            <a:extLst>
              <a:ext uri="{FF2B5EF4-FFF2-40B4-BE49-F238E27FC236}">
                <a16:creationId xmlns:a16="http://schemas.microsoft.com/office/drawing/2014/main" id="{08159FA1-6910-4B62-B491-2D440A09B071}"/>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fld id="{D4DC1130-B48D-4999-B0B9-A88FD343CD26}" type="datetime1">
              <a:rPr lang="en-US" smtClean="0"/>
              <a:t>10/17/2022</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91" r:id="rId12"/>
    <p:sldLayoutId id="2147483692" r:id="rId13"/>
  </p:sldLayoutIdLst>
  <p:hf hdr="0" ft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research.microsoft.com/~simonpj/papers/giving-a-talk/giving-a-talk-html.html" TargetMode="External"/><Relationship Id="rId2" Type="http://schemas.openxmlformats.org/officeDocument/2006/relationships/hyperlink" Target="http://wit.tuwien.ac.at/research/tips/good_research_talk_slides.pdf" TargetMode="External"/><Relationship Id="rId1" Type="http://schemas.openxmlformats.org/officeDocument/2006/relationships/slideLayout" Target="../slideLayouts/slideLayout12.xml"/><Relationship Id="rId5" Type="http://schemas.openxmlformats.org/officeDocument/2006/relationships/hyperlink" Target="http://www.iasted.org/conferences/formatting/Presentations-Tips.ppt" TargetMode="External"/><Relationship Id="rId4" Type="http://schemas.openxmlformats.org/officeDocument/2006/relationships/hyperlink" Target="http://www.cse.buffalo.edu/~rapaport/howtowrit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a:xfrm>
            <a:off x="754241" y="3323341"/>
            <a:ext cx="8237359" cy="2126836"/>
          </a:xfrm>
        </p:spPr>
        <p:txBody>
          <a:bodyPr>
            <a:normAutofit/>
          </a:bodyPr>
          <a:lstStyle/>
          <a:p>
            <a:pPr lvl="0" algn="ctr">
              <a:defRPr/>
            </a:pPr>
            <a:r>
              <a:rPr lang="en-AU" sz="4000" b="1" dirty="0">
                <a:solidFill>
                  <a:srgbClr val="FF0000"/>
                </a:solidFill>
              </a:rPr>
              <a:t>Slide Presentation </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a:solidFill>
            <a:schemeClr val="bg2">
              <a:lumMod val="40000"/>
              <a:lumOff val="60000"/>
            </a:schemeClr>
          </a:solidFill>
        </p:spPr>
        <p:txBody>
          <a:bodyPr/>
          <a:lstStyle/>
          <a:p>
            <a:r>
              <a:rPr lang="en-AU" dirty="0"/>
              <a:t>CSC 4195 Research Methodology</a:t>
            </a:r>
            <a:endParaRPr lang="en-US" dirty="0"/>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a:solidFill>
            <a:schemeClr val="bg2">
              <a:lumMod val="40000"/>
              <a:lumOff val="60000"/>
            </a:schemeClr>
          </a:solidFill>
        </p:spPr>
        <p:txBody>
          <a:bodyPr/>
          <a:lstStyle/>
          <a:p>
            <a:pPr algn="ctr"/>
            <a:r>
              <a:rPr lang="en-US" dirty="0"/>
              <a:t>10</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a:solidFill>
            <a:schemeClr val="bg2">
              <a:lumMod val="40000"/>
              <a:lumOff val="60000"/>
            </a:schemeClr>
          </a:solidFill>
        </p:spPr>
        <p:txBody>
          <a:bodyPr/>
          <a:lstStyle/>
          <a:p>
            <a:pPr algn="ctr"/>
            <a:r>
              <a:rPr lang="en-US" dirty="0"/>
              <a:t>5</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a:xfrm>
            <a:off x="6583680" y="2735949"/>
            <a:ext cx="1920240" cy="407988"/>
          </a:xfrm>
          <a:solidFill>
            <a:schemeClr val="bg2">
              <a:lumMod val="40000"/>
              <a:lumOff val="60000"/>
            </a:schemeClr>
          </a:solidFill>
        </p:spPr>
        <p:txBody>
          <a:bodyPr>
            <a:noAutofit/>
          </a:bodyPr>
          <a:lstStyle/>
          <a:p>
            <a:pPr algn="ctr"/>
            <a:r>
              <a:rPr lang="en-US" sz="1400"/>
              <a:t>Fall  2022-2023</a:t>
            </a:r>
            <a:endParaRPr lang="en-US" sz="1400" dirty="0"/>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solidFill>
                  <a:srgbClr val="FF0000"/>
                </a:solidFill>
              </a:rPr>
              <a:t>Dr. Afroza Nahar, Associate Professor</a:t>
            </a:r>
          </a:p>
          <a:p>
            <a:r>
              <a:rPr lang="en-US" dirty="0">
                <a:solidFill>
                  <a:schemeClr val="tx1"/>
                </a:solidFill>
              </a:rPr>
              <a:t>Department of Computer Science, Faculty of Science &amp; Technology</a:t>
            </a:r>
            <a:r>
              <a:rPr lang="en-US" dirty="0"/>
              <a:t>.</a:t>
            </a:r>
          </a:p>
          <a:p>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70479C-F1BF-4D2B-9C33-BE7F4C776226}"/>
              </a:ext>
            </a:extLst>
          </p:cNvPr>
          <p:cNvSpPr>
            <a:spLocks noGrp="1"/>
          </p:cNvSpPr>
          <p:nvPr>
            <p:ph type="body" sz="quarter" idx="12"/>
          </p:nvPr>
        </p:nvSpPr>
        <p:spPr/>
        <p:txBody>
          <a:bodyPr/>
          <a:lstStyle/>
          <a:p>
            <a:r>
              <a:rPr lang="en-US" altLang="en-US" dirty="0"/>
              <a:t>Related work</a:t>
            </a:r>
            <a:endParaRPr lang="en-US" dirty="0"/>
          </a:p>
        </p:txBody>
      </p:sp>
      <p:sp>
        <p:nvSpPr>
          <p:cNvPr id="3" name="Text Placeholder 2">
            <a:extLst>
              <a:ext uri="{FF2B5EF4-FFF2-40B4-BE49-F238E27FC236}">
                <a16:creationId xmlns:a16="http://schemas.microsoft.com/office/drawing/2014/main" id="{AA7AE86F-560A-4EA8-9B6C-33F0EF77812F}"/>
              </a:ext>
            </a:extLst>
          </p:cNvPr>
          <p:cNvSpPr>
            <a:spLocks noGrp="1"/>
          </p:cNvSpPr>
          <p:nvPr>
            <p:ph type="body" sz="quarter" idx="13"/>
          </p:nvPr>
        </p:nvSpPr>
        <p:spPr/>
        <p:txBody>
          <a:bodyPr>
            <a:normAutofit/>
          </a:bodyPr>
          <a:lstStyle/>
          <a:p>
            <a:pPr>
              <a:spcAft>
                <a:spcPts val="1800"/>
              </a:spcAft>
            </a:pPr>
            <a:r>
              <a:rPr lang="en-US" altLang="en-US" sz="2600" dirty="0"/>
              <a:t>Be familiar with all related work</a:t>
            </a:r>
          </a:p>
          <a:p>
            <a:pPr>
              <a:spcAft>
                <a:spcPts val="1800"/>
              </a:spcAft>
            </a:pPr>
            <a:r>
              <a:rPr lang="en-US" altLang="en-US" sz="2600" dirty="0"/>
              <a:t>Don’t list each paper you read</a:t>
            </a:r>
          </a:p>
          <a:p>
            <a:pPr>
              <a:spcAft>
                <a:spcPts val="1800"/>
              </a:spcAft>
            </a:pPr>
            <a:r>
              <a:rPr lang="en-US" altLang="en-US" sz="2600" dirty="0"/>
              <a:t>Mainly talk about results that are immediately related to what you did</a:t>
            </a:r>
          </a:p>
          <a:p>
            <a:pPr>
              <a:spcAft>
                <a:spcPts val="1800"/>
              </a:spcAft>
            </a:pPr>
            <a:r>
              <a:rPr lang="en-US" altLang="en-US" sz="2600" dirty="0"/>
              <a:t>References at the end of the talk or better in the paper itself</a:t>
            </a:r>
          </a:p>
          <a:p>
            <a:pPr>
              <a:spcAft>
                <a:spcPts val="1800"/>
              </a:spcAft>
            </a:pPr>
            <a:r>
              <a:rPr lang="en-US" altLang="en-US" sz="2600" dirty="0"/>
              <a:t>Acknowledge co-authors (title slide)</a:t>
            </a:r>
          </a:p>
          <a:p>
            <a:pPr>
              <a:spcAft>
                <a:spcPts val="1800"/>
              </a:spcAft>
            </a:pPr>
            <a:endParaRPr lang="en-US" sz="2600" dirty="0"/>
          </a:p>
        </p:txBody>
      </p:sp>
      <p:sp>
        <p:nvSpPr>
          <p:cNvPr id="4" name="Date Placeholder 3">
            <a:extLst>
              <a:ext uri="{FF2B5EF4-FFF2-40B4-BE49-F238E27FC236}">
                <a16:creationId xmlns:a16="http://schemas.microsoft.com/office/drawing/2014/main" id="{9885BEE3-4DEC-4E18-A212-54E23251B789}"/>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02031460-DDA6-4513-A525-2A6A30579894}"/>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Tree>
    <p:extLst>
      <p:ext uri="{BB962C8B-B14F-4D97-AF65-F5344CB8AC3E}">
        <p14:creationId xmlns:p14="http://schemas.microsoft.com/office/powerpoint/2010/main" val="389989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A3515D-2868-4B9D-90A7-3F8CEC75D0F2}"/>
              </a:ext>
            </a:extLst>
          </p:cNvPr>
          <p:cNvSpPr>
            <a:spLocks noGrp="1"/>
          </p:cNvSpPr>
          <p:nvPr>
            <p:ph type="body" sz="quarter" idx="12"/>
          </p:nvPr>
        </p:nvSpPr>
        <p:spPr/>
        <p:txBody>
          <a:bodyPr/>
          <a:lstStyle/>
          <a:p>
            <a:r>
              <a:rPr lang="en-US" altLang="en-US" dirty="0"/>
              <a:t>Technical details: in or out?</a:t>
            </a:r>
            <a:endParaRPr lang="en-US" dirty="0"/>
          </a:p>
        </p:txBody>
      </p:sp>
      <p:sp>
        <p:nvSpPr>
          <p:cNvPr id="3" name="Text Placeholder 2">
            <a:extLst>
              <a:ext uri="{FF2B5EF4-FFF2-40B4-BE49-F238E27FC236}">
                <a16:creationId xmlns:a16="http://schemas.microsoft.com/office/drawing/2014/main" id="{A4E08D4E-1AA6-4126-9584-544045F1DF2E}"/>
              </a:ext>
            </a:extLst>
          </p:cNvPr>
          <p:cNvSpPr>
            <a:spLocks noGrp="1"/>
          </p:cNvSpPr>
          <p:nvPr>
            <p:ph type="body" sz="quarter" idx="13"/>
          </p:nvPr>
        </p:nvSpPr>
        <p:spPr>
          <a:xfrm>
            <a:off x="152401" y="846142"/>
            <a:ext cx="8839200" cy="5591175"/>
          </a:xfrm>
        </p:spPr>
        <p:txBody>
          <a:bodyPr/>
          <a:lstStyle/>
          <a:p>
            <a:pPr>
              <a:spcAft>
                <a:spcPts val="1800"/>
              </a:spcAft>
              <a:buNone/>
            </a:pPr>
            <a:r>
              <a:rPr lang="en-US" altLang="en-US" dirty="0"/>
              <a:t>A fine line</a:t>
            </a:r>
          </a:p>
          <a:p>
            <a:pPr lvl="1">
              <a:spcAft>
                <a:spcPts val="1800"/>
              </a:spcAft>
            </a:pPr>
            <a:r>
              <a:rPr lang="en-US" altLang="en-US" dirty="0"/>
              <a:t>Present specific aspect that show the “meat” of your work</a:t>
            </a:r>
          </a:p>
          <a:p>
            <a:pPr lvl="1">
              <a:spcAft>
                <a:spcPts val="1800"/>
              </a:spcAft>
            </a:pPr>
            <a:r>
              <a:rPr lang="en-US" altLang="en-US" dirty="0"/>
              <a:t>Leave the rest out. If you were convincing they will read your paper</a:t>
            </a:r>
          </a:p>
          <a:p>
            <a:pPr lvl="1">
              <a:spcAft>
                <a:spcPts val="1800"/>
              </a:spcAft>
            </a:pPr>
            <a:r>
              <a:rPr lang="en-US" altLang="en-US" dirty="0"/>
              <a:t>Don’t fill up your slides with lots of equations</a:t>
            </a:r>
          </a:p>
          <a:p>
            <a:pPr lvl="1">
              <a:spcAft>
                <a:spcPts val="1800"/>
              </a:spcAft>
            </a:pPr>
            <a:r>
              <a:rPr lang="en-US" altLang="en-US" dirty="0"/>
              <a:t>Prepare back-up slides to answer questions. Leave them at the end of the presentation</a:t>
            </a:r>
          </a:p>
          <a:p>
            <a:pPr>
              <a:spcAft>
                <a:spcPts val="1800"/>
              </a:spcAft>
            </a:pPr>
            <a:endParaRPr lang="en-US" dirty="0"/>
          </a:p>
        </p:txBody>
      </p:sp>
      <p:sp>
        <p:nvSpPr>
          <p:cNvPr id="4" name="Date Placeholder 3">
            <a:extLst>
              <a:ext uri="{FF2B5EF4-FFF2-40B4-BE49-F238E27FC236}">
                <a16:creationId xmlns:a16="http://schemas.microsoft.com/office/drawing/2014/main" id="{4AE58B2D-11D3-4DCA-A78E-101D9897B635}"/>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C4582F8C-9FE7-4D85-9AAA-F4956AEB20B4}"/>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218123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B115B7-C9A8-441F-A8A9-C75FA02C6712}"/>
              </a:ext>
            </a:extLst>
          </p:cNvPr>
          <p:cNvSpPr>
            <a:spLocks noGrp="1"/>
          </p:cNvSpPr>
          <p:nvPr>
            <p:ph type="body" sz="quarter" idx="12"/>
          </p:nvPr>
        </p:nvSpPr>
        <p:spPr/>
        <p:txBody>
          <a:bodyPr/>
          <a:lstStyle/>
          <a:p>
            <a:r>
              <a:rPr lang="en-US" altLang="en-US" dirty="0"/>
              <a:t>The skeleton</a:t>
            </a:r>
            <a:endParaRPr lang="en-US" dirty="0"/>
          </a:p>
        </p:txBody>
      </p:sp>
      <p:sp>
        <p:nvSpPr>
          <p:cNvPr id="3" name="Text Placeholder 2">
            <a:extLst>
              <a:ext uri="{FF2B5EF4-FFF2-40B4-BE49-F238E27FC236}">
                <a16:creationId xmlns:a16="http://schemas.microsoft.com/office/drawing/2014/main" id="{CAF3B9B8-46D3-48DC-AE7F-6193526E94D7}"/>
              </a:ext>
            </a:extLst>
          </p:cNvPr>
          <p:cNvSpPr>
            <a:spLocks noGrp="1"/>
          </p:cNvSpPr>
          <p:nvPr>
            <p:ph type="body" sz="quarter" idx="13"/>
          </p:nvPr>
        </p:nvSpPr>
        <p:spPr>
          <a:xfrm>
            <a:off x="152401" y="846142"/>
            <a:ext cx="8763000" cy="5591175"/>
          </a:xfrm>
        </p:spPr>
        <p:txBody>
          <a:bodyPr>
            <a:normAutofit/>
          </a:bodyPr>
          <a:lstStyle/>
          <a:p>
            <a:pPr>
              <a:spcAft>
                <a:spcPts val="1800"/>
              </a:spcAft>
            </a:pPr>
            <a:r>
              <a:rPr lang="en-US" altLang="en-US" sz="2600" dirty="0"/>
              <a:t>What is the problem</a:t>
            </a:r>
          </a:p>
          <a:p>
            <a:pPr>
              <a:spcAft>
                <a:spcPts val="1800"/>
              </a:spcAft>
            </a:pPr>
            <a:r>
              <a:rPr lang="en-US" altLang="en-US" sz="2600" dirty="0"/>
              <a:t>Motivation and goals</a:t>
            </a:r>
          </a:p>
          <a:p>
            <a:pPr>
              <a:spcAft>
                <a:spcPts val="1800"/>
              </a:spcAft>
            </a:pPr>
            <a:r>
              <a:rPr lang="en-US" altLang="en-US" sz="2600" dirty="0"/>
              <a:t>Relevant state of the art</a:t>
            </a:r>
          </a:p>
          <a:p>
            <a:pPr>
              <a:spcAft>
                <a:spcPts val="1800"/>
              </a:spcAft>
            </a:pPr>
            <a:r>
              <a:rPr lang="en-US" altLang="en-US" sz="2600" dirty="0"/>
              <a:t>What is your key idea/contribution</a:t>
            </a:r>
          </a:p>
          <a:p>
            <a:pPr>
              <a:spcAft>
                <a:spcPts val="1800"/>
              </a:spcAft>
            </a:pPr>
            <a:r>
              <a:rPr lang="en-US" altLang="en-US" sz="2600" dirty="0"/>
              <a:t>Why is your approach good/better</a:t>
            </a:r>
          </a:p>
          <a:p>
            <a:pPr>
              <a:spcAft>
                <a:spcPts val="1800"/>
              </a:spcAft>
            </a:pPr>
            <a:r>
              <a:rPr lang="en-US" altLang="en-US" sz="2600" dirty="0"/>
              <a:t>What I just said and what I want to do next</a:t>
            </a:r>
          </a:p>
          <a:p>
            <a:pPr>
              <a:spcAft>
                <a:spcPts val="1800"/>
              </a:spcAft>
            </a:pPr>
            <a:endParaRPr lang="en-US" sz="2600" dirty="0"/>
          </a:p>
        </p:txBody>
      </p:sp>
      <p:sp>
        <p:nvSpPr>
          <p:cNvPr id="4" name="Date Placeholder 3">
            <a:extLst>
              <a:ext uri="{FF2B5EF4-FFF2-40B4-BE49-F238E27FC236}">
                <a16:creationId xmlns:a16="http://schemas.microsoft.com/office/drawing/2014/main" id="{DEFE0EE4-33D0-490E-A65D-3C652EFF1576}"/>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09CE27AE-7BE0-436D-858B-E0011F919A93}"/>
              </a:ext>
            </a:extLst>
          </p:cNvPr>
          <p:cNvSpPr>
            <a:spLocks noGrp="1"/>
          </p:cNvSpPr>
          <p:nvPr>
            <p:ph type="sldNum" sz="quarter" idx="14"/>
          </p:nvPr>
        </p:nvSpPr>
        <p:spPr/>
        <p:txBody>
          <a:bodyPr/>
          <a:lstStyle/>
          <a:p>
            <a:pPr>
              <a:defRPr/>
            </a:pPr>
            <a:fld id="{A4D7D840-3C4D-4535-9FCE-221E1C945AAA}" type="slidenum">
              <a:rPr lang="en-US" smtClean="0"/>
              <a:pPr>
                <a:defRPr/>
              </a:pPr>
              <a:t>12</a:t>
            </a:fld>
            <a:endParaRPr lang="en-US"/>
          </a:p>
        </p:txBody>
      </p:sp>
    </p:spTree>
    <p:extLst>
      <p:ext uri="{BB962C8B-B14F-4D97-AF65-F5344CB8AC3E}">
        <p14:creationId xmlns:p14="http://schemas.microsoft.com/office/powerpoint/2010/main" val="94456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71C82F-114F-41EF-9889-A80FC4494750}"/>
              </a:ext>
            </a:extLst>
          </p:cNvPr>
          <p:cNvSpPr>
            <a:spLocks noGrp="1"/>
          </p:cNvSpPr>
          <p:nvPr>
            <p:ph type="body" sz="quarter" idx="12"/>
          </p:nvPr>
        </p:nvSpPr>
        <p:spPr/>
        <p:txBody>
          <a:bodyPr/>
          <a:lstStyle/>
          <a:p>
            <a:r>
              <a:rPr lang="en-US" altLang="en-US" dirty="0"/>
              <a:t>Preparing the presentation</a:t>
            </a:r>
            <a:endParaRPr lang="en-US" dirty="0"/>
          </a:p>
        </p:txBody>
      </p:sp>
      <p:sp>
        <p:nvSpPr>
          <p:cNvPr id="3" name="Text Placeholder 2">
            <a:extLst>
              <a:ext uri="{FF2B5EF4-FFF2-40B4-BE49-F238E27FC236}">
                <a16:creationId xmlns:a16="http://schemas.microsoft.com/office/drawing/2014/main" id="{03A76BFA-D020-499F-BF3A-528E03B7890F}"/>
              </a:ext>
            </a:extLst>
          </p:cNvPr>
          <p:cNvSpPr>
            <a:spLocks noGrp="1"/>
          </p:cNvSpPr>
          <p:nvPr>
            <p:ph type="body" sz="quarter" idx="13"/>
          </p:nvPr>
        </p:nvSpPr>
        <p:spPr>
          <a:xfrm>
            <a:off x="152401" y="846142"/>
            <a:ext cx="8839200" cy="5591175"/>
          </a:xfrm>
        </p:spPr>
        <p:txBody>
          <a:bodyPr>
            <a:normAutofit/>
          </a:bodyPr>
          <a:lstStyle/>
          <a:p>
            <a:pPr>
              <a:spcAft>
                <a:spcPts val="1800"/>
              </a:spcAft>
            </a:pPr>
            <a:r>
              <a:rPr lang="en-US" altLang="en-US" sz="2600" dirty="0"/>
              <a:t>Less is more. Fill in with narration not words</a:t>
            </a:r>
          </a:p>
          <a:p>
            <a:pPr>
              <a:spcAft>
                <a:spcPts val="1800"/>
              </a:spcAft>
            </a:pPr>
            <a:r>
              <a:rPr lang="en-US" altLang="en-US" sz="2600" dirty="0">
                <a:solidFill>
                  <a:schemeClr val="accent1">
                    <a:lumMod val="75000"/>
                  </a:schemeClr>
                </a:solidFill>
              </a:rPr>
              <a:t>Use animation sparingly</a:t>
            </a:r>
          </a:p>
          <a:p>
            <a:pPr>
              <a:spcAft>
                <a:spcPts val="1800"/>
              </a:spcAft>
            </a:pPr>
            <a:r>
              <a:rPr lang="en-US" altLang="en-US" sz="2600" dirty="0"/>
              <a:t>Use color to emphasize some points but limit to 2 or 3</a:t>
            </a:r>
          </a:p>
          <a:p>
            <a:pPr>
              <a:spcAft>
                <a:spcPts val="1800"/>
              </a:spcAft>
            </a:pPr>
            <a:r>
              <a:rPr lang="en-US" altLang="en-US" sz="2600" dirty="0">
                <a:solidFill>
                  <a:schemeClr val="accent1">
                    <a:lumMod val="75000"/>
                  </a:schemeClr>
                </a:solidFill>
              </a:rPr>
              <a:t>Be consistent! In the choice and use of color font size/type </a:t>
            </a:r>
            <a:r>
              <a:rPr lang="en-US" altLang="en-US" sz="2600" dirty="0" err="1">
                <a:solidFill>
                  <a:schemeClr val="accent1">
                    <a:lumMod val="75000"/>
                  </a:schemeClr>
                </a:solidFill>
              </a:rPr>
              <a:t>etc</a:t>
            </a:r>
            <a:endParaRPr lang="en-US" altLang="en-US" sz="2600" dirty="0">
              <a:solidFill>
                <a:schemeClr val="accent1">
                  <a:lumMod val="75000"/>
                </a:schemeClr>
              </a:solidFill>
            </a:endParaRPr>
          </a:p>
          <a:p>
            <a:pPr>
              <a:spcAft>
                <a:spcPts val="1800"/>
              </a:spcAft>
            </a:pPr>
            <a:r>
              <a:rPr lang="en-US" altLang="en-US" sz="2600" dirty="0"/>
              <a:t>Use slide real estate appropriately</a:t>
            </a:r>
          </a:p>
          <a:p>
            <a:pPr>
              <a:spcAft>
                <a:spcPts val="1800"/>
              </a:spcAft>
            </a:pPr>
            <a:endParaRPr lang="en-US" sz="2600" dirty="0"/>
          </a:p>
        </p:txBody>
      </p:sp>
      <p:sp>
        <p:nvSpPr>
          <p:cNvPr id="4" name="Date Placeholder 3">
            <a:extLst>
              <a:ext uri="{FF2B5EF4-FFF2-40B4-BE49-F238E27FC236}">
                <a16:creationId xmlns:a16="http://schemas.microsoft.com/office/drawing/2014/main" id="{608F404A-985F-4531-AAD5-FB281124A3E1}"/>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32C074F4-131F-4DFC-8734-363E2C00DAF8}"/>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spTree>
    <p:extLst>
      <p:ext uri="{BB962C8B-B14F-4D97-AF65-F5344CB8AC3E}">
        <p14:creationId xmlns:p14="http://schemas.microsoft.com/office/powerpoint/2010/main" val="403855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A8C124-9237-4BE0-8AE4-7686B1AF2FC3}"/>
              </a:ext>
            </a:extLst>
          </p:cNvPr>
          <p:cNvSpPr>
            <a:spLocks noGrp="1"/>
          </p:cNvSpPr>
          <p:nvPr>
            <p:ph type="body" sz="quarter" idx="12"/>
          </p:nvPr>
        </p:nvSpPr>
        <p:spPr/>
        <p:txBody>
          <a:bodyPr/>
          <a:lstStyle/>
          <a:p>
            <a:r>
              <a:rPr lang="en-US" altLang="en-US" dirty="0"/>
              <a:t>Slide layout - Bad</a:t>
            </a:r>
            <a:endParaRPr lang="en-US" dirty="0"/>
          </a:p>
        </p:txBody>
      </p:sp>
      <p:sp>
        <p:nvSpPr>
          <p:cNvPr id="3" name="Text Placeholder 2">
            <a:extLst>
              <a:ext uri="{FF2B5EF4-FFF2-40B4-BE49-F238E27FC236}">
                <a16:creationId xmlns:a16="http://schemas.microsoft.com/office/drawing/2014/main" id="{C3C11EC6-9EF6-4103-936E-6FDD220972B8}"/>
              </a:ext>
            </a:extLst>
          </p:cNvPr>
          <p:cNvSpPr>
            <a:spLocks noGrp="1"/>
          </p:cNvSpPr>
          <p:nvPr>
            <p:ph type="body" sz="quarter" idx="13"/>
          </p:nvPr>
        </p:nvSpPr>
        <p:spPr/>
        <p:txBody>
          <a:bodyPr/>
          <a:lstStyle/>
          <a:p>
            <a:pPr algn="just"/>
            <a:r>
              <a:rPr lang="en-US" altLang="en-US" dirty="0"/>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a:p>
            <a:endParaRPr lang="en-US" dirty="0"/>
          </a:p>
        </p:txBody>
      </p:sp>
      <p:sp>
        <p:nvSpPr>
          <p:cNvPr id="4" name="Date Placeholder 3">
            <a:extLst>
              <a:ext uri="{FF2B5EF4-FFF2-40B4-BE49-F238E27FC236}">
                <a16:creationId xmlns:a16="http://schemas.microsoft.com/office/drawing/2014/main" id="{BC8A989A-5ADD-4807-95E3-142779EBE6CC}"/>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5845D278-C096-4C8F-95B2-F2602E2C7BB9}"/>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3192589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D9AD29-B412-4BE9-8C75-6F20C9A70AE0}"/>
              </a:ext>
            </a:extLst>
          </p:cNvPr>
          <p:cNvSpPr>
            <a:spLocks noGrp="1"/>
          </p:cNvSpPr>
          <p:nvPr>
            <p:ph type="body" sz="quarter" idx="12"/>
          </p:nvPr>
        </p:nvSpPr>
        <p:spPr/>
        <p:txBody>
          <a:bodyPr/>
          <a:lstStyle/>
          <a:p>
            <a:r>
              <a:rPr lang="en-US" altLang="en-US" dirty="0"/>
              <a:t>Slide layout - GOOD</a:t>
            </a:r>
            <a:endParaRPr lang="en-US" dirty="0"/>
          </a:p>
        </p:txBody>
      </p:sp>
      <p:sp>
        <p:nvSpPr>
          <p:cNvPr id="3" name="Text Placeholder 2">
            <a:extLst>
              <a:ext uri="{FF2B5EF4-FFF2-40B4-BE49-F238E27FC236}">
                <a16:creationId xmlns:a16="http://schemas.microsoft.com/office/drawing/2014/main" id="{CC0A4C2A-86C8-477F-84F5-C785FB31ADD6}"/>
              </a:ext>
            </a:extLst>
          </p:cNvPr>
          <p:cNvSpPr>
            <a:spLocks noGrp="1"/>
          </p:cNvSpPr>
          <p:nvPr>
            <p:ph type="body" sz="quarter" idx="13"/>
          </p:nvPr>
        </p:nvSpPr>
        <p:spPr>
          <a:xfrm>
            <a:off x="-14990" y="846142"/>
            <a:ext cx="9151055" cy="5591175"/>
          </a:xfrm>
        </p:spPr>
        <p:txBody>
          <a:bodyPr/>
          <a:lstStyle/>
          <a:p>
            <a:pPr>
              <a:spcAft>
                <a:spcPts val="1800"/>
              </a:spcAft>
            </a:pPr>
            <a:r>
              <a:rPr lang="en-US" altLang="en-US" dirty="0"/>
              <a:t>Show one point at a time:</a:t>
            </a:r>
          </a:p>
          <a:p>
            <a:pPr lvl="1">
              <a:spcAft>
                <a:spcPts val="1800"/>
              </a:spcAft>
            </a:pPr>
            <a:r>
              <a:rPr lang="en-US" altLang="en-US" dirty="0"/>
              <a:t>Will help audience concentrate on what you are saying</a:t>
            </a:r>
          </a:p>
          <a:p>
            <a:pPr lvl="1">
              <a:spcAft>
                <a:spcPts val="1800"/>
              </a:spcAft>
            </a:pPr>
            <a:r>
              <a:rPr lang="en-US" altLang="en-US" dirty="0"/>
              <a:t>Will prevent audience from reading ahead</a:t>
            </a:r>
          </a:p>
          <a:p>
            <a:pPr lvl="1">
              <a:spcAft>
                <a:spcPts val="1800"/>
              </a:spcAft>
            </a:pPr>
            <a:r>
              <a:rPr lang="en-US" altLang="en-US" dirty="0"/>
              <a:t>Will help you keep your presentation focused</a:t>
            </a:r>
          </a:p>
          <a:p>
            <a:pPr>
              <a:spcAft>
                <a:spcPts val="1800"/>
              </a:spcAft>
            </a:pPr>
            <a:endParaRPr lang="en-US" dirty="0"/>
          </a:p>
        </p:txBody>
      </p:sp>
      <p:sp>
        <p:nvSpPr>
          <p:cNvPr id="4" name="Date Placeholder 3">
            <a:extLst>
              <a:ext uri="{FF2B5EF4-FFF2-40B4-BE49-F238E27FC236}">
                <a16:creationId xmlns:a16="http://schemas.microsoft.com/office/drawing/2014/main" id="{CD8E3BA3-4B23-4567-A77A-59C37F3F8C83}"/>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6A3F99CF-61C2-4C1E-A51C-24F98DE6670E}"/>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59782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105960-6101-4058-890D-7163039FFA4F}"/>
              </a:ext>
            </a:extLst>
          </p:cNvPr>
          <p:cNvSpPr>
            <a:spLocks noGrp="1"/>
          </p:cNvSpPr>
          <p:nvPr>
            <p:ph type="body" sz="quarter" idx="12"/>
          </p:nvPr>
        </p:nvSpPr>
        <p:spPr/>
        <p:txBody>
          <a:bodyPr/>
          <a:lstStyle/>
          <a:p>
            <a:r>
              <a:rPr lang="en-US" altLang="en-US" dirty="0"/>
              <a:t>Fonts - Good</a:t>
            </a:r>
            <a:endParaRPr lang="en-US" dirty="0"/>
          </a:p>
        </p:txBody>
      </p:sp>
      <p:sp>
        <p:nvSpPr>
          <p:cNvPr id="3" name="Text Placeholder 2">
            <a:extLst>
              <a:ext uri="{FF2B5EF4-FFF2-40B4-BE49-F238E27FC236}">
                <a16:creationId xmlns:a16="http://schemas.microsoft.com/office/drawing/2014/main" id="{18A26537-3014-424F-AE5B-F6144121CEE2}"/>
              </a:ext>
            </a:extLst>
          </p:cNvPr>
          <p:cNvSpPr>
            <a:spLocks noGrp="1"/>
          </p:cNvSpPr>
          <p:nvPr>
            <p:ph type="body" sz="quarter" idx="13"/>
          </p:nvPr>
        </p:nvSpPr>
        <p:spPr>
          <a:xfrm>
            <a:off x="228601" y="846142"/>
            <a:ext cx="8763000" cy="5591175"/>
          </a:xfrm>
        </p:spPr>
        <p:txBody>
          <a:bodyPr>
            <a:normAutofit/>
          </a:bodyPr>
          <a:lstStyle/>
          <a:p>
            <a:pPr>
              <a:spcAft>
                <a:spcPts val="1800"/>
              </a:spcAft>
            </a:pPr>
            <a:r>
              <a:rPr lang="en-US" altLang="en-US" sz="3200" dirty="0"/>
              <a:t>Use a decent font size</a:t>
            </a:r>
          </a:p>
          <a:p>
            <a:pPr>
              <a:spcAft>
                <a:spcPts val="1800"/>
              </a:spcAft>
            </a:pPr>
            <a:r>
              <a:rPr lang="en-US" altLang="en-US" sz="3200" dirty="0"/>
              <a:t>Use different size fonts for main points and secondary points</a:t>
            </a:r>
          </a:p>
          <a:p>
            <a:pPr lvl="1">
              <a:spcAft>
                <a:spcPts val="1800"/>
              </a:spcAft>
              <a:buClrTx/>
              <a:buFont typeface="Wingdings" panose="05000000000000000000" pitchFamily="2" charset="2"/>
              <a:buChar char="Ø"/>
            </a:pPr>
            <a:r>
              <a:rPr lang="en-US" altLang="en-US" sz="2800" dirty="0">
                <a:solidFill>
                  <a:srgbClr val="002060"/>
                </a:solidFill>
              </a:rPr>
              <a:t>this font is 24-point, the main point font is 32-point, and the title font is 44-point</a:t>
            </a:r>
          </a:p>
          <a:p>
            <a:pPr>
              <a:spcAft>
                <a:spcPts val="1800"/>
              </a:spcAft>
            </a:pPr>
            <a:r>
              <a:rPr lang="en-US" altLang="en-US" sz="3200" dirty="0"/>
              <a:t>Use a standard font like Times New Roman or Arial</a:t>
            </a:r>
            <a:endParaRPr lang="en-US" altLang="en-US" sz="1800" dirty="0"/>
          </a:p>
          <a:p>
            <a:pPr>
              <a:spcAft>
                <a:spcPts val="1800"/>
              </a:spcAft>
            </a:pPr>
            <a:endParaRPr lang="en-US" sz="3200" dirty="0"/>
          </a:p>
        </p:txBody>
      </p:sp>
      <p:sp>
        <p:nvSpPr>
          <p:cNvPr id="4" name="Date Placeholder 3">
            <a:extLst>
              <a:ext uri="{FF2B5EF4-FFF2-40B4-BE49-F238E27FC236}">
                <a16:creationId xmlns:a16="http://schemas.microsoft.com/office/drawing/2014/main" id="{87D072FB-C950-4A1D-9303-5D2BE39BA631}"/>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BD89F692-FA63-4826-B2B1-8863B1449756}"/>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Tree>
    <p:extLst>
      <p:ext uri="{BB962C8B-B14F-4D97-AF65-F5344CB8AC3E}">
        <p14:creationId xmlns:p14="http://schemas.microsoft.com/office/powerpoint/2010/main" val="279537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4A2573-82FF-4D10-B1C7-7A0A5F796288}"/>
              </a:ext>
            </a:extLst>
          </p:cNvPr>
          <p:cNvSpPr>
            <a:spLocks noGrp="1"/>
          </p:cNvSpPr>
          <p:nvPr>
            <p:ph type="body" sz="quarter" idx="12"/>
          </p:nvPr>
        </p:nvSpPr>
        <p:spPr/>
        <p:txBody>
          <a:bodyPr/>
          <a:lstStyle/>
          <a:p>
            <a:r>
              <a:rPr lang="en-US" altLang="en-US" dirty="0"/>
              <a:t>Fonts - BAD</a:t>
            </a:r>
            <a:endParaRPr lang="en-US" dirty="0"/>
          </a:p>
        </p:txBody>
      </p:sp>
      <p:sp>
        <p:nvSpPr>
          <p:cNvPr id="3" name="Text Placeholder 2">
            <a:extLst>
              <a:ext uri="{FF2B5EF4-FFF2-40B4-BE49-F238E27FC236}">
                <a16:creationId xmlns:a16="http://schemas.microsoft.com/office/drawing/2014/main" id="{E5ADFA13-3753-43C8-ADCB-3F515BA3F841}"/>
              </a:ext>
            </a:extLst>
          </p:cNvPr>
          <p:cNvSpPr>
            <a:spLocks noGrp="1"/>
          </p:cNvSpPr>
          <p:nvPr>
            <p:ph type="body" sz="quarter" idx="13"/>
          </p:nvPr>
        </p:nvSpPr>
        <p:spPr>
          <a:xfrm>
            <a:off x="76201" y="846142"/>
            <a:ext cx="8915400" cy="5591175"/>
          </a:xfrm>
        </p:spPr>
        <p:txBody>
          <a:bodyPr>
            <a:normAutofit/>
          </a:bodyPr>
          <a:lstStyle/>
          <a:p>
            <a:r>
              <a:rPr lang="en-US" altLang="en-US" sz="1200" dirty="0"/>
              <a:t>If you use a small font, your audience won’t be able to read what you have written</a:t>
            </a:r>
          </a:p>
          <a:p>
            <a:endParaRPr lang="en-US" altLang="en-US" sz="1200" dirty="0"/>
          </a:p>
          <a:p>
            <a:r>
              <a:rPr lang="en-US" altLang="en-US" sz="2800" dirty="0"/>
              <a:t>CAPITALIZE ONLY WHEN NECESSARY.  IT IS DIFFICULT TO READ</a:t>
            </a:r>
          </a:p>
          <a:p>
            <a:endParaRPr lang="en-US" altLang="en-US" sz="2800" dirty="0"/>
          </a:p>
          <a:p>
            <a:r>
              <a:rPr lang="en-US" altLang="en-US" sz="2800" dirty="0">
                <a:latin typeface="Impact" panose="020B0806030902050204" pitchFamily="34" charset="0"/>
              </a:rPr>
              <a:t>Don’t use a complicated font</a:t>
            </a:r>
          </a:p>
          <a:p>
            <a:endParaRPr lang="en-US" sz="2800" dirty="0"/>
          </a:p>
        </p:txBody>
      </p:sp>
      <p:sp>
        <p:nvSpPr>
          <p:cNvPr id="4" name="Date Placeholder 3">
            <a:extLst>
              <a:ext uri="{FF2B5EF4-FFF2-40B4-BE49-F238E27FC236}">
                <a16:creationId xmlns:a16="http://schemas.microsoft.com/office/drawing/2014/main" id="{C488205C-0324-4880-A984-1F0A8EC3A9E7}"/>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6FCCC3C1-4461-4D8D-B62F-89659ABA53AF}"/>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Tree>
    <p:extLst>
      <p:ext uri="{BB962C8B-B14F-4D97-AF65-F5344CB8AC3E}">
        <p14:creationId xmlns:p14="http://schemas.microsoft.com/office/powerpoint/2010/main" val="941586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F0C585-D6EB-43F1-A308-D01A26647FAD}"/>
              </a:ext>
            </a:extLst>
          </p:cNvPr>
          <p:cNvSpPr>
            <a:spLocks noGrp="1"/>
          </p:cNvSpPr>
          <p:nvPr>
            <p:ph type="body" sz="quarter" idx="12"/>
          </p:nvPr>
        </p:nvSpPr>
        <p:spPr/>
        <p:txBody>
          <a:bodyPr/>
          <a:lstStyle/>
          <a:p>
            <a:r>
              <a:rPr lang="en-US" altLang="en-US" dirty="0"/>
              <a:t>Color - Good</a:t>
            </a:r>
            <a:endParaRPr lang="en-US" dirty="0"/>
          </a:p>
        </p:txBody>
      </p:sp>
      <p:sp>
        <p:nvSpPr>
          <p:cNvPr id="3" name="Text Placeholder 2">
            <a:extLst>
              <a:ext uri="{FF2B5EF4-FFF2-40B4-BE49-F238E27FC236}">
                <a16:creationId xmlns:a16="http://schemas.microsoft.com/office/drawing/2014/main" id="{C6883E90-59EF-4F5B-A685-5F736913F1DD}"/>
              </a:ext>
            </a:extLst>
          </p:cNvPr>
          <p:cNvSpPr>
            <a:spLocks noGrp="1"/>
          </p:cNvSpPr>
          <p:nvPr>
            <p:ph type="body" sz="quarter" idx="13"/>
          </p:nvPr>
        </p:nvSpPr>
        <p:spPr>
          <a:xfrm>
            <a:off x="152400" y="846142"/>
            <a:ext cx="8839201" cy="5591175"/>
          </a:xfrm>
        </p:spPr>
        <p:txBody>
          <a:bodyPr>
            <a:normAutofit/>
          </a:bodyPr>
          <a:lstStyle/>
          <a:p>
            <a:pPr>
              <a:spcAft>
                <a:spcPts val="1800"/>
              </a:spcAft>
            </a:pPr>
            <a:r>
              <a:rPr lang="en-US" altLang="en-US" sz="2600" dirty="0"/>
              <a:t>Use font color that contrasts sharply with the background </a:t>
            </a:r>
          </a:p>
          <a:p>
            <a:pPr lvl="2">
              <a:spcAft>
                <a:spcPts val="1800"/>
              </a:spcAft>
            </a:pPr>
            <a:r>
              <a:rPr lang="en-US" altLang="en-US" sz="2400" dirty="0">
                <a:solidFill>
                  <a:schemeClr val="bg2">
                    <a:lumMod val="60000"/>
                    <a:lumOff val="40000"/>
                  </a:schemeClr>
                </a:solidFill>
              </a:rPr>
              <a:t>Blue font on white background</a:t>
            </a:r>
          </a:p>
          <a:p>
            <a:pPr>
              <a:spcAft>
                <a:spcPts val="1800"/>
              </a:spcAft>
            </a:pPr>
            <a:r>
              <a:rPr lang="en-US" altLang="en-US" sz="2800" dirty="0"/>
              <a:t>Use color to reinforce the logic of your structure</a:t>
            </a:r>
          </a:p>
          <a:p>
            <a:pPr lvl="2">
              <a:spcAft>
                <a:spcPts val="1800"/>
              </a:spcAft>
            </a:pPr>
            <a:r>
              <a:rPr lang="en-US" altLang="en-US" sz="2400" dirty="0">
                <a:solidFill>
                  <a:schemeClr val="bg2">
                    <a:lumMod val="60000"/>
                    <a:lumOff val="40000"/>
                  </a:schemeClr>
                </a:solidFill>
              </a:rPr>
              <a:t>Ex: light blue title and dark blue text</a:t>
            </a:r>
          </a:p>
          <a:p>
            <a:pPr>
              <a:spcAft>
                <a:spcPts val="1800"/>
              </a:spcAft>
            </a:pPr>
            <a:r>
              <a:rPr lang="en-US" altLang="en-US" sz="2800" dirty="0"/>
              <a:t>Use color to emphasize a point</a:t>
            </a:r>
          </a:p>
          <a:p>
            <a:pPr lvl="2">
              <a:spcAft>
                <a:spcPts val="1800"/>
              </a:spcAft>
            </a:pPr>
            <a:r>
              <a:rPr lang="en-US" altLang="en-US" sz="2400" dirty="0">
                <a:solidFill>
                  <a:schemeClr val="bg2">
                    <a:lumMod val="60000"/>
                    <a:lumOff val="40000"/>
                  </a:schemeClr>
                </a:solidFill>
              </a:rPr>
              <a:t>But only use this occasionally</a:t>
            </a:r>
          </a:p>
          <a:p>
            <a:pPr>
              <a:spcAft>
                <a:spcPts val="1800"/>
              </a:spcAft>
            </a:pPr>
            <a:endParaRPr lang="en-US" sz="2800" dirty="0"/>
          </a:p>
        </p:txBody>
      </p:sp>
      <p:sp>
        <p:nvSpPr>
          <p:cNvPr id="4" name="Date Placeholder 3">
            <a:extLst>
              <a:ext uri="{FF2B5EF4-FFF2-40B4-BE49-F238E27FC236}">
                <a16:creationId xmlns:a16="http://schemas.microsoft.com/office/drawing/2014/main" id="{D7EE2E1E-35DF-4687-B39E-0FCFFAEF5995}"/>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7CB65662-70CE-4368-B29A-2F6014F2C3C4}"/>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Tree>
    <p:extLst>
      <p:ext uri="{BB962C8B-B14F-4D97-AF65-F5344CB8AC3E}">
        <p14:creationId xmlns:p14="http://schemas.microsoft.com/office/powerpoint/2010/main" val="299478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F0C585-D6EB-43F1-A308-D01A26647FAD}"/>
              </a:ext>
            </a:extLst>
          </p:cNvPr>
          <p:cNvSpPr>
            <a:spLocks noGrp="1"/>
          </p:cNvSpPr>
          <p:nvPr>
            <p:ph type="body" sz="quarter" idx="12"/>
          </p:nvPr>
        </p:nvSpPr>
        <p:spPr/>
        <p:txBody>
          <a:bodyPr/>
          <a:lstStyle/>
          <a:p>
            <a:r>
              <a:rPr lang="en-US" altLang="en-US" dirty="0"/>
              <a:t>Color - bad</a:t>
            </a:r>
            <a:endParaRPr lang="en-US" dirty="0"/>
          </a:p>
        </p:txBody>
      </p:sp>
      <p:sp>
        <p:nvSpPr>
          <p:cNvPr id="3" name="Text Placeholder 2">
            <a:extLst>
              <a:ext uri="{FF2B5EF4-FFF2-40B4-BE49-F238E27FC236}">
                <a16:creationId xmlns:a16="http://schemas.microsoft.com/office/drawing/2014/main" id="{C6883E90-59EF-4F5B-A685-5F736913F1DD}"/>
              </a:ext>
            </a:extLst>
          </p:cNvPr>
          <p:cNvSpPr>
            <a:spLocks noGrp="1"/>
          </p:cNvSpPr>
          <p:nvPr>
            <p:ph type="body" sz="quarter" idx="13"/>
          </p:nvPr>
        </p:nvSpPr>
        <p:spPr>
          <a:xfrm>
            <a:off x="152400" y="846142"/>
            <a:ext cx="8839201" cy="5591175"/>
          </a:xfrm>
        </p:spPr>
        <p:txBody>
          <a:bodyPr>
            <a:normAutofit/>
          </a:bodyPr>
          <a:lstStyle/>
          <a:p>
            <a:pPr>
              <a:spcAft>
                <a:spcPts val="1800"/>
              </a:spcAft>
            </a:pPr>
            <a:r>
              <a:rPr lang="en-US" altLang="en-US" sz="2800" dirty="0">
                <a:solidFill>
                  <a:srgbClr val="FFFF00"/>
                </a:solidFill>
              </a:rPr>
              <a:t>Using a font color that does not contrast with the background color is hard to read </a:t>
            </a:r>
          </a:p>
          <a:p>
            <a:pPr>
              <a:spcAft>
                <a:spcPts val="1800"/>
              </a:spcAft>
            </a:pPr>
            <a:r>
              <a:rPr lang="en-US" altLang="en-US" sz="2800" dirty="0"/>
              <a:t>Using color for decoration is </a:t>
            </a:r>
            <a:r>
              <a:rPr lang="en-US" altLang="en-US" sz="2800" dirty="0">
                <a:solidFill>
                  <a:schemeClr val="accent2"/>
                </a:solidFill>
              </a:rPr>
              <a:t>distracting </a:t>
            </a:r>
            <a:r>
              <a:rPr lang="en-US" altLang="en-US" sz="2800" dirty="0"/>
              <a:t>and </a:t>
            </a:r>
            <a:r>
              <a:rPr lang="en-US" altLang="en-US" sz="2800" dirty="0">
                <a:solidFill>
                  <a:schemeClr val="folHlink"/>
                </a:solidFill>
              </a:rPr>
              <a:t>annoying</a:t>
            </a:r>
            <a:r>
              <a:rPr lang="en-US" altLang="en-US" sz="2800" dirty="0"/>
              <a:t>.</a:t>
            </a:r>
          </a:p>
          <a:p>
            <a:pPr>
              <a:spcAft>
                <a:spcPts val="1800"/>
              </a:spcAft>
            </a:pPr>
            <a:r>
              <a:rPr lang="en-US" altLang="en-US" sz="2800" dirty="0">
                <a:solidFill>
                  <a:srgbClr val="FF3399"/>
                </a:solidFill>
              </a:rPr>
              <a:t>Using a different color for each point is unnecessary</a:t>
            </a:r>
          </a:p>
          <a:p>
            <a:pPr lvl="2">
              <a:spcAft>
                <a:spcPts val="1800"/>
              </a:spcAft>
            </a:pPr>
            <a:r>
              <a:rPr lang="en-US" altLang="en-US" sz="2400" dirty="0">
                <a:solidFill>
                  <a:srgbClr val="FF0000"/>
                </a:solidFill>
              </a:rPr>
              <a:t>Same for secondary points</a:t>
            </a:r>
          </a:p>
          <a:p>
            <a:pPr>
              <a:spcAft>
                <a:spcPts val="1800"/>
              </a:spcAft>
            </a:pPr>
            <a:r>
              <a:rPr lang="en-US" altLang="en-US" sz="2800" dirty="0">
                <a:solidFill>
                  <a:srgbClr val="FF0000"/>
                </a:solidFill>
              </a:rPr>
              <a:t>T</a:t>
            </a:r>
            <a:r>
              <a:rPr lang="en-US" altLang="en-US" sz="2800" dirty="0">
                <a:solidFill>
                  <a:srgbClr val="FF6600"/>
                </a:solidFill>
              </a:rPr>
              <a:t>r</a:t>
            </a:r>
            <a:r>
              <a:rPr lang="en-US" altLang="en-US" sz="2800" dirty="0">
                <a:solidFill>
                  <a:srgbClr val="FFFF00"/>
                </a:solidFill>
              </a:rPr>
              <a:t>y</a:t>
            </a:r>
            <a:r>
              <a:rPr lang="en-US" altLang="en-US" sz="2800" dirty="0">
                <a:solidFill>
                  <a:srgbClr val="33CC33"/>
                </a:solidFill>
              </a:rPr>
              <a:t>i</a:t>
            </a:r>
            <a:r>
              <a:rPr lang="en-US" altLang="en-US" sz="2800" dirty="0">
                <a:solidFill>
                  <a:srgbClr val="0066FF"/>
                </a:solidFill>
              </a:rPr>
              <a:t>n</a:t>
            </a:r>
            <a:r>
              <a:rPr lang="en-US" altLang="en-US" sz="2800" dirty="0">
                <a:solidFill>
                  <a:schemeClr val="folHlink"/>
                </a:solidFill>
              </a:rPr>
              <a:t>g</a:t>
            </a:r>
            <a:r>
              <a:rPr lang="en-US" altLang="en-US" sz="2800" dirty="0">
                <a:solidFill>
                  <a:srgbClr val="FF3399"/>
                </a:solidFill>
              </a:rPr>
              <a:t> t</a:t>
            </a:r>
            <a:r>
              <a:rPr lang="en-US" altLang="en-US" sz="2800" dirty="0">
                <a:solidFill>
                  <a:srgbClr val="FF0000"/>
                </a:solidFill>
              </a:rPr>
              <a:t>o</a:t>
            </a:r>
            <a:r>
              <a:rPr lang="en-US" altLang="en-US" sz="2800" dirty="0">
                <a:solidFill>
                  <a:srgbClr val="FF3399"/>
                </a:solidFill>
              </a:rPr>
              <a:t> </a:t>
            </a:r>
            <a:r>
              <a:rPr lang="en-US" altLang="en-US" sz="2800" dirty="0">
                <a:solidFill>
                  <a:srgbClr val="FF6600"/>
                </a:solidFill>
              </a:rPr>
              <a:t>b</a:t>
            </a:r>
            <a:r>
              <a:rPr lang="en-US" altLang="en-US" sz="2800" dirty="0">
                <a:solidFill>
                  <a:srgbClr val="FFFF00"/>
                </a:solidFill>
              </a:rPr>
              <a:t>e </a:t>
            </a:r>
            <a:r>
              <a:rPr lang="en-US" altLang="en-US" sz="2800" dirty="0">
                <a:solidFill>
                  <a:srgbClr val="33CC33"/>
                </a:solidFill>
              </a:rPr>
              <a:t>c</a:t>
            </a:r>
            <a:r>
              <a:rPr lang="en-US" altLang="en-US" sz="2800" dirty="0">
                <a:solidFill>
                  <a:srgbClr val="0066FF"/>
                </a:solidFill>
              </a:rPr>
              <a:t>r</a:t>
            </a:r>
            <a:r>
              <a:rPr lang="en-US" altLang="en-US" sz="2800" dirty="0">
                <a:solidFill>
                  <a:schemeClr val="folHlink"/>
                </a:solidFill>
              </a:rPr>
              <a:t>e</a:t>
            </a:r>
            <a:r>
              <a:rPr lang="en-US" altLang="en-US" sz="2800" dirty="0">
                <a:solidFill>
                  <a:srgbClr val="FF3399"/>
                </a:solidFill>
              </a:rPr>
              <a:t>a</a:t>
            </a:r>
            <a:r>
              <a:rPr lang="en-US" altLang="en-US" sz="2800" dirty="0">
                <a:solidFill>
                  <a:srgbClr val="FF0000"/>
                </a:solidFill>
              </a:rPr>
              <a:t>t</a:t>
            </a:r>
            <a:r>
              <a:rPr lang="en-US" altLang="en-US" sz="2800" dirty="0">
                <a:solidFill>
                  <a:srgbClr val="FF6600"/>
                </a:solidFill>
              </a:rPr>
              <a:t>i</a:t>
            </a:r>
            <a:r>
              <a:rPr lang="en-US" altLang="en-US" sz="2800" dirty="0">
                <a:solidFill>
                  <a:srgbClr val="FFFF00"/>
                </a:solidFill>
              </a:rPr>
              <a:t>v</a:t>
            </a:r>
            <a:r>
              <a:rPr lang="en-US" altLang="en-US" sz="2800" dirty="0">
                <a:solidFill>
                  <a:srgbClr val="33CC33"/>
                </a:solidFill>
              </a:rPr>
              <a:t>e</a:t>
            </a:r>
            <a:r>
              <a:rPr lang="en-US" altLang="en-US" sz="2800" dirty="0">
                <a:solidFill>
                  <a:srgbClr val="FF3399"/>
                </a:solidFill>
              </a:rPr>
              <a:t> </a:t>
            </a:r>
            <a:r>
              <a:rPr lang="en-US" altLang="en-US" sz="2800" dirty="0">
                <a:solidFill>
                  <a:srgbClr val="0066FF"/>
                </a:solidFill>
              </a:rPr>
              <a:t>c</a:t>
            </a:r>
            <a:r>
              <a:rPr lang="en-US" altLang="en-US" sz="2800" dirty="0">
                <a:solidFill>
                  <a:schemeClr val="folHlink"/>
                </a:solidFill>
              </a:rPr>
              <a:t>a</a:t>
            </a:r>
            <a:r>
              <a:rPr lang="en-US" altLang="en-US" sz="2800" dirty="0">
                <a:solidFill>
                  <a:srgbClr val="FF3399"/>
                </a:solidFill>
              </a:rPr>
              <a:t>n </a:t>
            </a:r>
            <a:r>
              <a:rPr lang="en-US" altLang="en-US" sz="2800" dirty="0">
                <a:solidFill>
                  <a:srgbClr val="FF0000"/>
                </a:solidFill>
              </a:rPr>
              <a:t>a</a:t>
            </a:r>
            <a:r>
              <a:rPr lang="en-US" altLang="en-US" sz="2800" dirty="0">
                <a:solidFill>
                  <a:srgbClr val="FF6600"/>
                </a:solidFill>
              </a:rPr>
              <a:t>l</a:t>
            </a:r>
            <a:r>
              <a:rPr lang="en-US" altLang="en-US" sz="2800" dirty="0">
                <a:solidFill>
                  <a:srgbClr val="FFFF00"/>
                </a:solidFill>
              </a:rPr>
              <a:t>s</a:t>
            </a:r>
            <a:r>
              <a:rPr lang="en-US" altLang="en-US" sz="2800" dirty="0">
                <a:solidFill>
                  <a:srgbClr val="33CC33"/>
                </a:solidFill>
              </a:rPr>
              <a:t>o</a:t>
            </a:r>
            <a:r>
              <a:rPr lang="en-US" altLang="en-US" sz="2800" dirty="0">
                <a:solidFill>
                  <a:srgbClr val="FF3399"/>
                </a:solidFill>
              </a:rPr>
              <a:t> </a:t>
            </a:r>
            <a:r>
              <a:rPr lang="en-US" altLang="en-US" sz="2800" dirty="0">
                <a:solidFill>
                  <a:srgbClr val="0066FF"/>
                </a:solidFill>
              </a:rPr>
              <a:t>b</a:t>
            </a:r>
            <a:r>
              <a:rPr lang="en-US" altLang="en-US" sz="2800" dirty="0">
                <a:solidFill>
                  <a:schemeClr val="folHlink"/>
                </a:solidFill>
              </a:rPr>
              <a:t>e</a:t>
            </a:r>
            <a:r>
              <a:rPr lang="en-US" altLang="en-US" sz="2800" dirty="0">
                <a:solidFill>
                  <a:srgbClr val="FF3399"/>
                </a:solidFill>
              </a:rPr>
              <a:t> b</a:t>
            </a:r>
            <a:r>
              <a:rPr lang="en-US" altLang="en-US" sz="2800" dirty="0">
                <a:solidFill>
                  <a:srgbClr val="FF0000"/>
                </a:solidFill>
              </a:rPr>
              <a:t>a</a:t>
            </a:r>
            <a:r>
              <a:rPr lang="en-US" altLang="en-US" sz="2800" dirty="0">
                <a:solidFill>
                  <a:srgbClr val="FF6600"/>
                </a:solidFill>
              </a:rPr>
              <a:t>d</a:t>
            </a:r>
            <a:endParaRPr lang="en-US" altLang="en-US" sz="2800" dirty="0"/>
          </a:p>
          <a:p>
            <a:pPr>
              <a:spcAft>
                <a:spcPts val="1800"/>
              </a:spcAft>
            </a:pPr>
            <a:endParaRPr lang="en-US" sz="3200" dirty="0"/>
          </a:p>
        </p:txBody>
      </p:sp>
      <p:sp>
        <p:nvSpPr>
          <p:cNvPr id="4" name="Date Placeholder 3">
            <a:extLst>
              <a:ext uri="{FF2B5EF4-FFF2-40B4-BE49-F238E27FC236}">
                <a16:creationId xmlns:a16="http://schemas.microsoft.com/office/drawing/2014/main" id="{D7EE2E1E-35DF-4687-B39E-0FCFFAEF5995}"/>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7CB65662-70CE-4368-B29A-2F6014F2C3C4}"/>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spTree>
    <p:extLst>
      <p:ext uri="{BB962C8B-B14F-4D97-AF65-F5344CB8AC3E}">
        <p14:creationId xmlns:p14="http://schemas.microsoft.com/office/powerpoint/2010/main" val="423457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US" altLang="en-US" dirty="0"/>
              <a:t>Purpose of a research talk</a:t>
            </a:r>
            <a:endParaRPr lang="en-AU" sz="4000" cap="none" dirty="0">
              <a:solidFill>
                <a:srgbClr val="FF0000"/>
              </a:solidFill>
            </a:endParaRPr>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10/17/2022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2</a:t>
            </a:fld>
            <a:endParaRPr lang="en-US"/>
          </a:p>
        </p:txBody>
      </p:sp>
      <p:sp>
        <p:nvSpPr>
          <p:cNvPr id="9" name="Content Placeholder 2">
            <a:extLst>
              <a:ext uri="{FF2B5EF4-FFF2-40B4-BE49-F238E27FC236}">
                <a16:creationId xmlns:a16="http://schemas.microsoft.com/office/drawing/2014/main" id="{97C2DFF0-0A69-4C93-90D4-7E28E5937751}"/>
              </a:ext>
            </a:extLst>
          </p:cNvPr>
          <p:cNvSpPr txBox="1">
            <a:spLocks/>
          </p:cNvSpPr>
          <p:nvPr/>
        </p:nvSpPr>
        <p:spPr>
          <a:xfrm>
            <a:off x="457200" y="1447800"/>
            <a:ext cx="4038600" cy="4800600"/>
          </a:xfrm>
          <a:prstGeom prst="rect">
            <a:avLst/>
          </a:prstGeom>
          <a:ln>
            <a:solidFill>
              <a:srgbClr val="0070C0"/>
            </a:solid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eaLnBrk="1" hangingPunct="1">
              <a:spcAft>
                <a:spcPts val="1800"/>
              </a:spcAft>
              <a:buFont typeface="Wingdings" panose="05000000000000000000" pitchFamily="2" charset="2"/>
              <a:buNone/>
            </a:pPr>
            <a:r>
              <a:rPr lang="en-US" altLang="en-US" sz="2600" b="1" kern="0"/>
              <a:t>Is </a:t>
            </a:r>
            <a:r>
              <a:rPr lang="en-US" altLang="en-US" sz="2600" b="1" kern="0">
                <a:solidFill>
                  <a:srgbClr val="FF0000"/>
                </a:solidFill>
              </a:rPr>
              <a:t>not</a:t>
            </a:r>
            <a:r>
              <a:rPr lang="en-US" altLang="en-US" sz="2600" b="1" kern="0"/>
              <a:t> to</a:t>
            </a:r>
          </a:p>
          <a:p>
            <a:pPr eaLnBrk="1" hangingPunct="1">
              <a:spcAft>
                <a:spcPts val="1800"/>
              </a:spcAft>
            </a:pPr>
            <a:r>
              <a:rPr lang="en-US" altLang="en-US" sz="2600" kern="0"/>
              <a:t>Impress the audience</a:t>
            </a:r>
          </a:p>
          <a:p>
            <a:pPr eaLnBrk="1" hangingPunct="1">
              <a:spcAft>
                <a:spcPts val="1800"/>
              </a:spcAft>
            </a:pPr>
            <a:r>
              <a:rPr lang="en-US" altLang="en-US" sz="2600" kern="0"/>
              <a:t>Tell them all you know about a subject</a:t>
            </a:r>
          </a:p>
          <a:p>
            <a:pPr eaLnBrk="1" hangingPunct="1">
              <a:spcAft>
                <a:spcPts val="1800"/>
              </a:spcAft>
            </a:pPr>
            <a:r>
              <a:rPr lang="en-US" altLang="en-US" sz="2600" kern="0"/>
              <a:t>Present every little detail of your work</a:t>
            </a:r>
            <a:endParaRPr lang="en-US" altLang="en-US" sz="2600" kern="0" dirty="0"/>
          </a:p>
        </p:txBody>
      </p:sp>
      <p:sp>
        <p:nvSpPr>
          <p:cNvPr id="10" name="Content Placeholder 3">
            <a:extLst>
              <a:ext uri="{FF2B5EF4-FFF2-40B4-BE49-F238E27FC236}">
                <a16:creationId xmlns:a16="http://schemas.microsoft.com/office/drawing/2014/main" id="{5383A692-4582-433B-8F00-D38B835D1515}"/>
              </a:ext>
            </a:extLst>
          </p:cNvPr>
          <p:cNvSpPr txBox="1">
            <a:spLocks/>
          </p:cNvSpPr>
          <p:nvPr/>
        </p:nvSpPr>
        <p:spPr>
          <a:xfrm>
            <a:off x="4648200" y="1447800"/>
            <a:ext cx="4038600" cy="4800600"/>
          </a:xfrm>
          <a:prstGeom prst="rect">
            <a:avLst/>
          </a:prstGeom>
          <a:ln>
            <a:solidFill>
              <a:srgbClr val="0070C0"/>
            </a:solid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eaLnBrk="1" hangingPunct="1">
              <a:spcAft>
                <a:spcPts val="1800"/>
              </a:spcAft>
              <a:buFont typeface="Wingdings" panose="05000000000000000000" pitchFamily="2" charset="2"/>
              <a:buNone/>
            </a:pPr>
            <a:r>
              <a:rPr lang="en-US" altLang="en-US" sz="2600" b="1" kern="0">
                <a:solidFill>
                  <a:srgbClr val="00B050"/>
                </a:solidFill>
              </a:rPr>
              <a:t>Is </a:t>
            </a:r>
            <a:r>
              <a:rPr lang="en-US" altLang="en-US" sz="2600" b="1" kern="0"/>
              <a:t>to</a:t>
            </a:r>
          </a:p>
          <a:p>
            <a:pPr eaLnBrk="1" hangingPunct="1">
              <a:spcAft>
                <a:spcPts val="1800"/>
              </a:spcAft>
            </a:pPr>
            <a:r>
              <a:rPr lang="en-US" altLang="en-US" sz="2600" kern="0"/>
              <a:t>Give the audience a sense of what your idea/work is</a:t>
            </a:r>
          </a:p>
          <a:p>
            <a:pPr eaLnBrk="1" hangingPunct="1">
              <a:spcAft>
                <a:spcPts val="1800"/>
              </a:spcAft>
            </a:pPr>
            <a:r>
              <a:rPr lang="en-US" altLang="en-US" sz="2600" kern="0"/>
              <a:t>Make them want to read your paper</a:t>
            </a:r>
          </a:p>
          <a:p>
            <a:pPr eaLnBrk="1" hangingPunct="1">
              <a:spcAft>
                <a:spcPts val="1800"/>
              </a:spcAft>
            </a:pPr>
            <a:r>
              <a:rPr lang="en-US" altLang="en-US" sz="2600" kern="0"/>
              <a:t>Get feedback on your work</a:t>
            </a:r>
          </a:p>
          <a:p>
            <a:pPr eaLnBrk="1" hangingPunct="1">
              <a:spcAft>
                <a:spcPts val="1800"/>
              </a:spcAft>
            </a:pPr>
            <a:endParaRPr lang="en-US" altLang="en-US" sz="2600" kern="0"/>
          </a:p>
          <a:p>
            <a:pPr eaLnBrk="1" hangingPunct="1">
              <a:spcAft>
                <a:spcPts val="1800"/>
              </a:spcAft>
            </a:pPr>
            <a:endParaRPr lang="en-US" altLang="en-US" sz="2600" kern="0" dirty="0"/>
          </a:p>
        </p:txBody>
      </p:sp>
    </p:spTree>
    <p:extLst>
      <p:ext uri="{BB962C8B-B14F-4D97-AF65-F5344CB8AC3E}">
        <p14:creationId xmlns:p14="http://schemas.microsoft.com/office/powerpoint/2010/main" val="367074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F0C585-D6EB-43F1-A308-D01A26647FAD}"/>
              </a:ext>
            </a:extLst>
          </p:cNvPr>
          <p:cNvSpPr>
            <a:spLocks noGrp="1"/>
          </p:cNvSpPr>
          <p:nvPr>
            <p:ph type="body" sz="quarter" idx="12"/>
          </p:nvPr>
        </p:nvSpPr>
        <p:spPr/>
        <p:txBody>
          <a:bodyPr/>
          <a:lstStyle/>
          <a:p>
            <a:r>
              <a:rPr lang="en-US" altLang="en-US" dirty="0"/>
              <a:t>Background - Good</a:t>
            </a:r>
            <a:endParaRPr lang="en-US" dirty="0"/>
          </a:p>
        </p:txBody>
      </p:sp>
      <p:sp>
        <p:nvSpPr>
          <p:cNvPr id="3" name="Text Placeholder 2">
            <a:extLst>
              <a:ext uri="{FF2B5EF4-FFF2-40B4-BE49-F238E27FC236}">
                <a16:creationId xmlns:a16="http://schemas.microsoft.com/office/drawing/2014/main" id="{C6883E90-59EF-4F5B-A685-5F736913F1DD}"/>
              </a:ext>
            </a:extLst>
          </p:cNvPr>
          <p:cNvSpPr>
            <a:spLocks noGrp="1"/>
          </p:cNvSpPr>
          <p:nvPr>
            <p:ph type="body" sz="quarter" idx="13"/>
          </p:nvPr>
        </p:nvSpPr>
        <p:spPr>
          <a:xfrm>
            <a:off x="0" y="846142"/>
            <a:ext cx="8991601" cy="5591175"/>
          </a:xfrm>
        </p:spPr>
        <p:txBody>
          <a:bodyPr>
            <a:normAutofit/>
          </a:bodyPr>
          <a:lstStyle/>
          <a:p>
            <a:pPr>
              <a:spcBef>
                <a:spcPts val="600"/>
              </a:spcBef>
              <a:spcAft>
                <a:spcPts val="1800"/>
              </a:spcAft>
            </a:pPr>
            <a:r>
              <a:rPr lang="en-US" altLang="en-US" sz="2800" dirty="0"/>
              <a:t>Use backgrounds such as this one that are attractive but simple</a:t>
            </a:r>
          </a:p>
          <a:p>
            <a:pPr>
              <a:spcBef>
                <a:spcPts val="600"/>
              </a:spcBef>
              <a:spcAft>
                <a:spcPts val="1800"/>
              </a:spcAft>
            </a:pPr>
            <a:r>
              <a:rPr lang="en-US" altLang="en-US" sz="2800" dirty="0">
                <a:solidFill>
                  <a:schemeClr val="bg2">
                    <a:lumMod val="60000"/>
                    <a:lumOff val="40000"/>
                  </a:schemeClr>
                </a:solidFill>
              </a:rPr>
              <a:t>Use backgrounds which are light</a:t>
            </a:r>
          </a:p>
          <a:p>
            <a:pPr>
              <a:spcBef>
                <a:spcPts val="600"/>
              </a:spcBef>
              <a:spcAft>
                <a:spcPts val="1800"/>
              </a:spcAft>
            </a:pPr>
            <a:r>
              <a:rPr lang="en-US" altLang="en-US" sz="2800" dirty="0"/>
              <a:t>Use the same background consistently throughout your presentation</a:t>
            </a:r>
          </a:p>
          <a:p>
            <a:pPr>
              <a:spcBef>
                <a:spcPts val="600"/>
              </a:spcBef>
              <a:spcAft>
                <a:spcPts val="1800"/>
              </a:spcAft>
            </a:pPr>
            <a:endParaRPr lang="en-US" sz="3200" dirty="0"/>
          </a:p>
        </p:txBody>
      </p:sp>
      <p:sp>
        <p:nvSpPr>
          <p:cNvPr id="4" name="Date Placeholder 3">
            <a:extLst>
              <a:ext uri="{FF2B5EF4-FFF2-40B4-BE49-F238E27FC236}">
                <a16:creationId xmlns:a16="http://schemas.microsoft.com/office/drawing/2014/main" id="{D7EE2E1E-35DF-4687-B39E-0FCFFAEF5995}"/>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7CB65662-70CE-4368-B29A-2F6014F2C3C4}"/>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spTree>
    <p:extLst>
      <p:ext uri="{BB962C8B-B14F-4D97-AF65-F5344CB8AC3E}">
        <p14:creationId xmlns:p14="http://schemas.microsoft.com/office/powerpoint/2010/main" val="408352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4475E9-516C-4E06-8AEA-F91FA1CB3751}"/>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65BC1559-FA82-41E8-8A1F-49B71BF9BECB}"/>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6F026F96-7825-434B-825F-3A0B7F9A71A2}"/>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sp>
        <p:nvSpPr>
          <p:cNvPr id="6" name="Rectangle 3">
            <a:extLst>
              <a:ext uri="{FF2B5EF4-FFF2-40B4-BE49-F238E27FC236}">
                <a16:creationId xmlns:a16="http://schemas.microsoft.com/office/drawing/2014/main" id="{8BE85F3D-12D0-4A9E-B177-1316B73D2CB5}"/>
              </a:ext>
            </a:extLst>
          </p:cNvPr>
          <p:cNvSpPr txBox="1">
            <a:spLocks noChangeArrowheads="1"/>
          </p:cNvSpPr>
          <p:nvPr/>
        </p:nvSpPr>
        <p:spPr>
          <a:xfrm>
            <a:off x="304800" y="1143000"/>
            <a:ext cx="8382000" cy="4724400"/>
          </a:xfrm>
          <a:prstGeom prst="rect">
            <a:avLst/>
          </a:prstGeom>
          <a:gradFill rotWithShape="0">
            <a:gsLst>
              <a:gs pos="0">
                <a:srgbClr val="A603AB"/>
              </a:gs>
              <a:gs pos="10501">
                <a:srgbClr val="0819FB"/>
              </a:gs>
              <a:gs pos="17500">
                <a:srgbClr val="1A8D48"/>
              </a:gs>
              <a:gs pos="25999">
                <a:srgbClr val="FFFF00"/>
              </a:gs>
              <a:gs pos="36501">
                <a:srgbClr val="EE3F17"/>
              </a:gs>
              <a:gs pos="44000">
                <a:srgbClr val="E81766"/>
              </a:gs>
              <a:gs pos="50000">
                <a:srgbClr val="A603AB"/>
              </a:gs>
              <a:gs pos="56000">
                <a:srgbClr val="E81766"/>
              </a:gs>
              <a:gs pos="63499">
                <a:srgbClr val="EE3F17"/>
              </a:gs>
              <a:gs pos="74001">
                <a:srgbClr val="FFFF00"/>
              </a:gs>
              <a:gs pos="82500">
                <a:srgbClr val="1A8D48"/>
              </a:gs>
              <a:gs pos="89500">
                <a:srgbClr val="0819FB"/>
              </a:gs>
              <a:gs pos="100000">
                <a:srgbClr val="A603AB"/>
              </a:gs>
            </a:gsLst>
            <a:lin ang="18900000" scaled="1"/>
          </a:gradFill>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a:spcBef>
                <a:spcPts val="600"/>
              </a:spcBef>
              <a:spcAft>
                <a:spcPts val="1800"/>
              </a:spcAft>
            </a:pPr>
            <a:r>
              <a:rPr lang="en-US" altLang="en-US" kern="0" dirty="0">
                <a:solidFill>
                  <a:schemeClr val="accent1"/>
                </a:solidFill>
              </a:rPr>
              <a:t>Avoid backgrounds that are distracting or difficult to read from</a:t>
            </a:r>
          </a:p>
          <a:p>
            <a:pPr>
              <a:spcBef>
                <a:spcPts val="600"/>
              </a:spcBef>
              <a:spcAft>
                <a:spcPts val="1800"/>
              </a:spcAft>
            </a:pPr>
            <a:r>
              <a:rPr lang="en-US" altLang="en-US" kern="0" dirty="0">
                <a:solidFill>
                  <a:schemeClr val="accent1"/>
                </a:solidFill>
              </a:rPr>
              <a:t>Always be consistent with the background that you use</a:t>
            </a:r>
          </a:p>
          <a:p>
            <a:pPr>
              <a:spcBef>
                <a:spcPts val="600"/>
              </a:spcBef>
              <a:spcAft>
                <a:spcPts val="1800"/>
              </a:spcAft>
              <a:buFont typeface="Wingdings" panose="05000000000000000000" pitchFamily="2" charset="2"/>
              <a:buNone/>
            </a:pPr>
            <a:endParaRPr lang="en-US" altLang="en-US" kern="0" dirty="0">
              <a:solidFill>
                <a:schemeClr val="accent1"/>
              </a:solidFill>
            </a:endParaRPr>
          </a:p>
          <a:p>
            <a:pPr>
              <a:spcBef>
                <a:spcPts val="600"/>
              </a:spcBef>
              <a:spcAft>
                <a:spcPts val="1800"/>
              </a:spcAft>
            </a:pPr>
            <a:endParaRPr lang="en-US" altLang="en-US" kern="0" dirty="0">
              <a:solidFill>
                <a:schemeClr val="accent1"/>
              </a:solidFill>
            </a:endParaRPr>
          </a:p>
          <a:p>
            <a:pPr>
              <a:spcBef>
                <a:spcPts val="600"/>
              </a:spcBef>
              <a:spcAft>
                <a:spcPts val="1800"/>
              </a:spcAft>
            </a:pPr>
            <a:endParaRPr lang="en-US" altLang="en-US" kern="0" dirty="0">
              <a:solidFill>
                <a:schemeClr val="accent1"/>
              </a:solidFill>
            </a:endParaRPr>
          </a:p>
          <a:p>
            <a:pPr>
              <a:spcBef>
                <a:spcPts val="600"/>
              </a:spcBef>
              <a:spcAft>
                <a:spcPts val="1800"/>
              </a:spcAft>
            </a:pPr>
            <a:endParaRPr lang="en-US" altLang="en-US" kern="0" dirty="0">
              <a:solidFill>
                <a:schemeClr val="accent1"/>
              </a:solidFill>
            </a:endParaRPr>
          </a:p>
        </p:txBody>
      </p:sp>
      <p:sp>
        <p:nvSpPr>
          <p:cNvPr id="7" name="Rectangle 2">
            <a:extLst>
              <a:ext uri="{FF2B5EF4-FFF2-40B4-BE49-F238E27FC236}">
                <a16:creationId xmlns:a16="http://schemas.microsoft.com/office/drawing/2014/main" id="{22A188A8-7AD8-4FC9-8499-F7AD7953A546}"/>
              </a:ext>
            </a:extLst>
          </p:cNvPr>
          <p:cNvSpPr>
            <a:spLocks noGrp="1" noChangeArrowheads="1"/>
          </p:cNvSpPr>
          <p:nvPr>
            <p:ph type="body" sz="quarter" idx="12"/>
          </p:nvPr>
        </p:nvSpPr>
        <p:spPr>
          <a:xfrm>
            <a:off x="0" y="0"/>
            <a:ext cx="8324850" cy="693738"/>
          </a:xfrm>
          <a:gradFill rotWithShape="0">
            <a:gsLst>
              <a:gs pos="0">
                <a:srgbClr val="A603AB"/>
              </a:gs>
              <a:gs pos="6000">
                <a:srgbClr val="E81766"/>
              </a:gs>
              <a:gs pos="13499">
                <a:srgbClr val="EE3F17"/>
              </a:gs>
              <a:gs pos="24001">
                <a:srgbClr val="FFFF00"/>
              </a:gs>
              <a:gs pos="32500">
                <a:srgbClr val="1A8D48"/>
              </a:gs>
              <a:gs pos="39500">
                <a:srgbClr val="0819FB"/>
              </a:gs>
              <a:gs pos="50000">
                <a:srgbClr val="A603AB"/>
              </a:gs>
              <a:gs pos="60501">
                <a:srgbClr val="0819FB"/>
              </a:gs>
              <a:gs pos="67500">
                <a:srgbClr val="1A8D48"/>
              </a:gs>
              <a:gs pos="75999">
                <a:srgbClr val="FFFF00"/>
              </a:gs>
              <a:gs pos="86501">
                <a:srgbClr val="EE3F17"/>
              </a:gs>
              <a:gs pos="94000">
                <a:srgbClr val="E81766"/>
              </a:gs>
              <a:gs pos="100000">
                <a:srgbClr val="A603AB"/>
              </a:gs>
            </a:gsLst>
            <a:lin ang="0" scaled="1"/>
          </a:gradFill>
        </p:spPr>
        <p:txBody>
          <a:bodyPr/>
          <a:lstStyle/>
          <a:p>
            <a:r>
              <a:rPr lang="en-US" altLang="en-US"/>
              <a:t>Background – Bad</a:t>
            </a:r>
          </a:p>
        </p:txBody>
      </p:sp>
    </p:spTree>
    <p:extLst>
      <p:ext uri="{BB962C8B-B14F-4D97-AF65-F5344CB8AC3E}">
        <p14:creationId xmlns:p14="http://schemas.microsoft.com/office/powerpoint/2010/main" val="226135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81D7C5-9BAD-439B-A6CC-8A02C67140A8}"/>
              </a:ext>
            </a:extLst>
          </p:cNvPr>
          <p:cNvSpPr>
            <a:spLocks noGrp="1"/>
          </p:cNvSpPr>
          <p:nvPr>
            <p:ph type="body" sz="quarter" idx="12"/>
          </p:nvPr>
        </p:nvSpPr>
        <p:spPr/>
        <p:txBody>
          <a:bodyPr/>
          <a:lstStyle/>
          <a:p>
            <a:r>
              <a:rPr lang="en-US" altLang="en-US" dirty="0"/>
              <a:t>Graphs - Good</a:t>
            </a:r>
            <a:endParaRPr lang="en-US" dirty="0"/>
          </a:p>
        </p:txBody>
      </p:sp>
      <p:sp>
        <p:nvSpPr>
          <p:cNvPr id="3" name="Text Placeholder 2">
            <a:extLst>
              <a:ext uri="{FF2B5EF4-FFF2-40B4-BE49-F238E27FC236}">
                <a16:creationId xmlns:a16="http://schemas.microsoft.com/office/drawing/2014/main" id="{DE9443FD-6717-4ED4-8B21-CDB540D77CA3}"/>
              </a:ext>
            </a:extLst>
          </p:cNvPr>
          <p:cNvSpPr>
            <a:spLocks noGrp="1"/>
          </p:cNvSpPr>
          <p:nvPr>
            <p:ph type="body" sz="quarter" idx="13"/>
          </p:nvPr>
        </p:nvSpPr>
        <p:spPr/>
        <p:txBody>
          <a:bodyPr>
            <a:normAutofit/>
          </a:bodyPr>
          <a:lstStyle/>
          <a:p>
            <a:pPr>
              <a:spcBef>
                <a:spcPts val="600"/>
              </a:spcBef>
              <a:spcAft>
                <a:spcPts val="1800"/>
              </a:spcAft>
            </a:pPr>
            <a:r>
              <a:rPr lang="en-US" altLang="en-US" sz="2800" dirty="0"/>
              <a:t>Use graphs rather than just charts and words</a:t>
            </a:r>
          </a:p>
          <a:p>
            <a:pPr lvl="1">
              <a:spcBef>
                <a:spcPts val="600"/>
              </a:spcBef>
              <a:spcAft>
                <a:spcPts val="1800"/>
              </a:spcAft>
            </a:pPr>
            <a:r>
              <a:rPr lang="en-US" altLang="en-US" sz="2800" dirty="0">
                <a:solidFill>
                  <a:schemeClr val="bg2">
                    <a:lumMod val="60000"/>
                    <a:lumOff val="40000"/>
                  </a:schemeClr>
                </a:solidFill>
              </a:rPr>
              <a:t>Data in graphs is easier to comprehend &amp; retain than is raw data</a:t>
            </a:r>
          </a:p>
          <a:p>
            <a:pPr lvl="1">
              <a:spcBef>
                <a:spcPts val="600"/>
              </a:spcBef>
              <a:spcAft>
                <a:spcPts val="1800"/>
              </a:spcAft>
            </a:pPr>
            <a:r>
              <a:rPr lang="en-US" altLang="en-US" sz="2800" dirty="0"/>
              <a:t>Trends are easier to visualize in graph form</a:t>
            </a:r>
          </a:p>
          <a:p>
            <a:pPr>
              <a:spcBef>
                <a:spcPts val="600"/>
              </a:spcBef>
              <a:spcAft>
                <a:spcPts val="1800"/>
              </a:spcAft>
            </a:pPr>
            <a:r>
              <a:rPr lang="en-US" altLang="en-US" sz="2800" dirty="0">
                <a:solidFill>
                  <a:schemeClr val="bg2">
                    <a:lumMod val="60000"/>
                    <a:lumOff val="40000"/>
                  </a:schemeClr>
                </a:solidFill>
              </a:rPr>
              <a:t>Always title your graphs</a:t>
            </a:r>
          </a:p>
          <a:p>
            <a:pPr>
              <a:spcBef>
                <a:spcPts val="600"/>
              </a:spcBef>
              <a:spcAft>
                <a:spcPts val="1800"/>
              </a:spcAft>
            </a:pPr>
            <a:endParaRPr lang="en-US" sz="2800" dirty="0"/>
          </a:p>
        </p:txBody>
      </p:sp>
      <p:sp>
        <p:nvSpPr>
          <p:cNvPr id="4" name="Date Placeholder 3">
            <a:extLst>
              <a:ext uri="{FF2B5EF4-FFF2-40B4-BE49-F238E27FC236}">
                <a16:creationId xmlns:a16="http://schemas.microsoft.com/office/drawing/2014/main" id="{F21972F6-F3D4-44A3-8DD9-9AA6691AF67F}"/>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FD4D54BB-6655-4D1A-BC5E-5CCE70B3A653}"/>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spTree>
    <p:extLst>
      <p:ext uri="{BB962C8B-B14F-4D97-AF65-F5344CB8AC3E}">
        <p14:creationId xmlns:p14="http://schemas.microsoft.com/office/powerpoint/2010/main" val="27933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F5B31F-B0FE-4BF8-9884-AD443C314019}"/>
              </a:ext>
            </a:extLst>
          </p:cNvPr>
          <p:cNvSpPr>
            <a:spLocks noGrp="1"/>
          </p:cNvSpPr>
          <p:nvPr>
            <p:ph type="body" sz="quarter" idx="12"/>
          </p:nvPr>
        </p:nvSpPr>
        <p:spPr/>
        <p:txBody>
          <a:bodyPr/>
          <a:lstStyle/>
          <a:p>
            <a:r>
              <a:rPr lang="en-US" altLang="en-US" dirty="0"/>
              <a:t>Graphs - Good</a:t>
            </a:r>
            <a:endParaRPr lang="en-US" dirty="0"/>
          </a:p>
        </p:txBody>
      </p:sp>
      <p:sp>
        <p:nvSpPr>
          <p:cNvPr id="3" name="Text Placeholder 2">
            <a:extLst>
              <a:ext uri="{FF2B5EF4-FFF2-40B4-BE49-F238E27FC236}">
                <a16:creationId xmlns:a16="http://schemas.microsoft.com/office/drawing/2014/main" id="{E1F2F066-E54E-4C21-A192-8E8B490E6066}"/>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013E7F3F-98AE-477C-8AFE-E1CDD51CC72D}"/>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304AFB6F-42FE-49E2-9CC3-FAC8B5370F83}"/>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graphicFrame>
        <p:nvGraphicFramePr>
          <p:cNvPr id="6" name="Object 3">
            <a:extLst>
              <a:ext uri="{FF2B5EF4-FFF2-40B4-BE49-F238E27FC236}">
                <a16:creationId xmlns:a16="http://schemas.microsoft.com/office/drawing/2014/main" id="{B6718B63-432A-4AD5-A2C2-96FC1215F17A}"/>
              </a:ext>
            </a:extLst>
          </p:cNvPr>
          <p:cNvGraphicFramePr>
            <a:graphicFrameLocks noChangeAspect="1"/>
          </p:cNvGraphicFramePr>
          <p:nvPr/>
        </p:nvGraphicFramePr>
        <p:xfrm>
          <a:off x="611188" y="2090738"/>
          <a:ext cx="8304212" cy="4632325"/>
        </p:xfrm>
        <a:graphic>
          <a:graphicData uri="http://schemas.openxmlformats.org/presentationml/2006/ole">
            <mc:AlternateContent xmlns:mc="http://schemas.openxmlformats.org/markup-compatibility/2006">
              <mc:Choice xmlns:v="urn:schemas-microsoft-com:vml" Requires="v">
                <p:oleObj name="Chart" r:id="rId2" imgW="9525294" imgH="5315232" progId="Excel.Chart.8">
                  <p:embed/>
                </p:oleObj>
              </mc:Choice>
              <mc:Fallback>
                <p:oleObj name="Chart" r:id="rId2" imgW="9525294" imgH="5315232" progId="Excel.Chart.8">
                  <p:embed/>
                  <p:pic>
                    <p:nvPicPr>
                      <p:cNvPr id="2051" name="Object 3">
                        <a:extLst>
                          <a:ext uri="{FF2B5EF4-FFF2-40B4-BE49-F238E27FC236}">
                            <a16:creationId xmlns:a16="http://schemas.microsoft.com/office/drawing/2014/main" id="{9273E95A-518E-48A9-9494-FA70F34F3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090738"/>
                        <a:ext cx="8304212"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38538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D009F7-DDE8-4B6B-A955-73CAB6326455}"/>
              </a:ext>
            </a:extLst>
          </p:cNvPr>
          <p:cNvSpPr>
            <a:spLocks noGrp="1"/>
          </p:cNvSpPr>
          <p:nvPr>
            <p:ph type="body" sz="quarter" idx="12"/>
          </p:nvPr>
        </p:nvSpPr>
        <p:spPr/>
        <p:txBody>
          <a:bodyPr/>
          <a:lstStyle/>
          <a:p>
            <a:r>
              <a:rPr lang="en-US" altLang="en-US" dirty="0"/>
              <a:t>Graphs - Bad</a:t>
            </a:r>
            <a:endParaRPr lang="en-US" dirty="0"/>
          </a:p>
        </p:txBody>
      </p:sp>
      <p:sp>
        <p:nvSpPr>
          <p:cNvPr id="3" name="Text Placeholder 2">
            <a:extLst>
              <a:ext uri="{FF2B5EF4-FFF2-40B4-BE49-F238E27FC236}">
                <a16:creationId xmlns:a16="http://schemas.microsoft.com/office/drawing/2014/main" id="{371B350F-981C-4840-A278-89B30AB51460}"/>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7EF570E9-E672-4447-B25F-D9A0335775CD}"/>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61EB7F6D-E1DD-4D3E-A650-D719AF324227}"/>
              </a:ext>
            </a:extLst>
          </p:cNvPr>
          <p:cNvSpPr>
            <a:spLocks noGrp="1"/>
          </p:cNvSpPr>
          <p:nvPr>
            <p:ph type="sldNum" sz="quarter" idx="14"/>
          </p:nvPr>
        </p:nvSpPr>
        <p:spPr/>
        <p:txBody>
          <a:bodyPr/>
          <a:lstStyle/>
          <a:p>
            <a:pPr>
              <a:defRPr/>
            </a:pPr>
            <a:fld id="{A4D7D840-3C4D-4535-9FCE-221E1C945AAA}" type="slidenum">
              <a:rPr lang="en-US" smtClean="0"/>
              <a:pPr>
                <a:defRPr/>
              </a:pPr>
              <a:t>24</a:t>
            </a:fld>
            <a:endParaRPr lang="en-US"/>
          </a:p>
        </p:txBody>
      </p:sp>
      <p:graphicFrame>
        <p:nvGraphicFramePr>
          <p:cNvPr id="6" name="Object 2">
            <a:extLst>
              <a:ext uri="{FF2B5EF4-FFF2-40B4-BE49-F238E27FC236}">
                <a16:creationId xmlns:a16="http://schemas.microsoft.com/office/drawing/2014/main" id="{872F6284-114A-427A-9B2B-3F49AACCF158}"/>
              </a:ext>
            </a:extLst>
          </p:cNvPr>
          <p:cNvGraphicFramePr>
            <a:graphicFrameLocks noChangeAspect="1"/>
          </p:cNvGraphicFramePr>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name="Worksheet" r:id="rId2" imgW="3057934" imgH="495488" progId="Excel.Sheet.8">
                  <p:embed/>
                </p:oleObj>
              </mc:Choice>
              <mc:Fallback>
                <p:oleObj name="Worksheet" r:id="rId2" imgW="3057934" imgH="495488" progId="Excel.Sheet.8">
                  <p:embed/>
                  <p:pic>
                    <p:nvPicPr>
                      <p:cNvPr id="1026" name="Object 2">
                        <a:extLst>
                          <a:ext uri="{FF2B5EF4-FFF2-40B4-BE49-F238E27FC236}">
                            <a16:creationId xmlns:a16="http://schemas.microsoft.com/office/drawing/2014/main" id="{E1A39356-E946-434A-8E9B-50B5FE0B7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181350"/>
                        <a:ext cx="4724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72688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778EE-8097-4D9F-89C4-BD4A530E1B07}"/>
              </a:ext>
            </a:extLst>
          </p:cNvPr>
          <p:cNvSpPr>
            <a:spLocks noGrp="1"/>
          </p:cNvSpPr>
          <p:nvPr>
            <p:ph type="body" sz="quarter" idx="12"/>
          </p:nvPr>
        </p:nvSpPr>
        <p:spPr/>
        <p:txBody>
          <a:bodyPr/>
          <a:lstStyle/>
          <a:p>
            <a:r>
              <a:rPr lang="en-US" altLang="en-US" dirty="0"/>
              <a:t>Graphs - Bad</a:t>
            </a:r>
            <a:endParaRPr lang="en-AU" kern="1200" cap="none" dirty="0"/>
          </a:p>
        </p:txBody>
      </p:sp>
      <p:sp>
        <p:nvSpPr>
          <p:cNvPr id="4" name="Date Placeholder 3">
            <a:extLst>
              <a:ext uri="{FF2B5EF4-FFF2-40B4-BE49-F238E27FC236}">
                <a16:creationId xmlns:a16="http://schemas.microsoft.com/office/drawing/2014/main" id="{61099743-B4E9-44BB-8E94-F8E2105F6A45}"/>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2CF021C5-4725-471C-B8C3-B82135FE7CBD}"/>
              </a:ext>
            </a:extLst>
          </p:cNvPr>
          <p:cNvSpPr>
            <a:spLocks noGrp="1"/>
          </p:cNvSpPr>
          <p:nvPr>
            <p:ph type="sldNum" sz="quarter" idx="14"/>
          </p:nvPr>
        </p:nvSpPr>
        <p:spPr/>
        <p:txBody>
          <a:bodyPr/>
          <a:lstStyle/>
          <a:p>
            <a:pPr>
              <a:defRPr/>
            </a:pPr>
            <a:fld id="{A4D7D840-3C4D-4535-9FCE-221E1C945AAA}" type="slidenum">
              <a:rPr lang="en-US" smtClean="0"/>
              <a:pPr>
                <a:defRPr/>
              </a:pPr>
              <a:t>25</a:t>
            </a:fld>
            <a:endParaRPr lang="en-US"/>
          </a:p>
        </p:txBody>
      </p:sp>
      <p:sp>
        <p:nvSpPr>
          <p:cNvPr id="6" name="Subtitle 2">
            <a:extLst>
              <a:ext uri="{FF2B5EF4-FFF2-40B4-BE49-F238E27FC236}">
                <a16:creationId xmlns:a16="http://schemas.microsoft.com/office/drawing/2014/main" id="{A6A7759D-A9DD-4FFC-A6AC-248C3707EF7D}"/>
              </a:ext>
            </a:extLst>
          </p:cNvPr>
          <p:cNvSpPr txBox="1">
            <a:spLocks/>
          </p:cNvSpPr>
          <p:nvPr/>
        </p:nvSpPr>
        <p:spPr>
          <a:xfrm>
            <a:off x="228600" y="1219200"/>
            <a:ext cx="8096250" cy="5562600"/>
          </a:xfrm>
          <a:prstGeom prst="rect">
            <a:avLst/>
          </a:prstGeom>
        </p:spPr>
        <p:txBody>
          <a:bodyPr vert="horz" lIns="91440" tIns="45720" rIns="91440" bIns="45720" rtlCol="0">
            <a:noAutofit/>
          </a:bodyPr>
          <a:lstStyle/>
          <a:p>
            <a:pPr marL="457200" indent="-457200">
              <a:spcAft>
                <a:spcPts val="1800"/>
              </a:spcAft>
              <a:buFont typeface="Wingdings" panose="05000000000000000000" pitchFamily="2" charset="2"/>
              <a:buChar char="q"/>
            </a:pPr>
            <a:r>
              <a:rPr lang="en-US" altLang="en-US" sz="2800" dirty="0"/>
              <a:t>Minor gridlines are unnecessary</a:t>
            </a:r>
          </a:p>
          <a:p>
            <a:pPr marL="457200" indent="-457200">
              <a:spcAft>
                <a:spcPts val="1800"/>
              </a:spcAft>
              <a:buFont typeface="Wingdings" panose="05000000000000000000" pitchFamily="2" charset="2"/>
              <a:buChar char="q"/>
            </a:pPr>
            <a:r>
              <a:rPr lang="en-US" altLang="en-US" sz="2800" dirty="0"/>
              <a:t>Font is too small</a:t>
            </a:r>
          </a:p>
          <a:p>
            <a:pPr marL="457200" indent="-457200">
              <a:spcAft>
                <a:spcPts val="1800"/>
              </a:spcAft>
              <a:buFont typeface="Wingdings" panose="05000000000000000000" pitchFamily="2" charset="2"/>
              <a:buChar char="q"/>
            </a:pPr>
            <a:r>
              <a:rPr lang="en-US" altLang="en-US" sz="2800" dirty="0"/>
              <a:t>Colors are illogical</a:t>
            </a:r>
          </a:p>
          <a:p>
            <a:pPr marL="457200" indent="-457200">
              <a:spcAft>
                <a:spcPts val="1800"/>
              </a:spcAft>
              <a:buFont typeface="Wingdings" panose="05000000000000000000" pitchFamily="2" charset="2"/>
              <a:buChar char="q"/>
            </a:pPr>
            <a:r>
              <a:rPr lang="en-US" altLang="en-US" sz="2800" dirty="0"/>
              <a:t>Title is missing</a:t>
            </a:r>
          </a:p>
          <a:p>
            <a:pPr marL="457200" indent="-457200">
              <a:spcAft>
                <a:spcPts val="1800"/>
              </a:spcAft>
              <a:buFont typeface="Wingdings" panose="05000000000000000000" pitchFamily="2" charset="2"/>
              <a:buChar char="q"/>
            </a:pPr>
            <a:r>
              <a:rPr lang="en-US" altLang="en-US" sz="2800" dirty="0"/>
              <a:t>Shading is distracting</a:t>
            </a:r>
          </a:p>
        </p:txBody>
      </p:sp>
    </p:spTree>
    <p:extLst>
      <p:ext uri="{BB962C8B-B14F-4D97-AF65-F5344CB8AC3E}">
        <p14:creationId xmlns:p14="http://schemas.microsoft.com/office/powerpoint/2010/main" val="143801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D009F7-DDE8-4B6B-A955-73CAB6326455}"/>
              </a:ext>
            </a:extLst>
          </p:cNvPr>
          <p:cNvSpPr>
            <a:spLocks noGrp="1"/>
          </p:cNvSpPr>
          <p:nvPr>
            <p:ph type="body" sz="quarter" idx="12"/>
          </p:nvPr>
        </p:nvSpPr>
        <p:spPr/>
        <p:txBody>
          <a:bodyPr/>
          <a:lstStyle/>
          <a:p>
            <a:r>
              <a:rPr lang="en-US" altLang="en-US" dirty="0"/>
              <a:t>Graphs - Bad</a:t>
            </a:r>
            <a:endParaRPr lang="en-US" dirty="0"/>
          </a:p>
        </p:txBody>
      </p:sp>
      <p:sp>
        <p:nvSpPr>
          <p:cNvPr id="3" name="Text Placeholder 2">
            <a:extLst>
              <a:ext uri="{FF2B5EF4-FFF2-40B4-BE49-F238E27FC236}">
                <a16:creationId xmlns:a16="http://schemas.microsoft.com/office/drawing/2014/main" id="{371B350F-981C-4840-A278-89B30AB51460}"/>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7EF570E9-E672-4447-B25F-D9A0335775CD}"/>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61EB7F6D-E1DD-4D3E-A650-D719AF324227}"/>
              </a:ext>
            </a:extLst>
          </p:cNvPr>
          <p:cNvSpPr>
            <a:spLocks noGrp="1"/>
          </p:cNvSpPr>
          <p:nvPr>
            <p:ph type="sldNum" sz="quarter" idx="14"/>
          </p:nvPr>
        </p:nvSpPr>
        <p:spPr/>
        <p:txBody>
          <a:bodyPr/>
          <a:lstStyle/>
          <a:p>
            <a:pPr>
              <a:defRPr/>
            </a:pPr>
            <a:fld id="{A4D7D840-3C4D-4535-9FCE-221E1C945AAA}" type="slidenum">
              <a:rPr lang="en-US" smtClean="0"/>
              <a:pPr>
                <a:defRPr/>
              </a:pPr>
              <a:t>26</a:t>
            </a:fld>
            <a:endParaRPr lang="en-US"/>
          </a:p>
        </p:txBody>
      </p:sp>
      <p:graphicFrame>
        <p:nvGraphicFramePr>
          <p:cNvPr id="7" name="Object 2">
            <a:extLst>
              <a:ext uri="{FF2B5EF4-FFF2-40B4-BE49-F238E27FC236}">
                <a16:creationId xmlns:a16="http://schemas.microsoft.com/office/drawing/2014/main" id="{F8DF7320-9BAE-44F8-B64B-0AFCCD89A1E0}"/>
              </a:ext>
            </a:extLst>
          </p:cNvPr>
          <p:cNvGraphicFramePr>
            <a:graphicFrameLocks noChangeAspect="1"/>
          </p:cNvGraphicFramePr>
          <p:nvPr/>
        </p:nvGraphicFramePr>
        <p:xfrm>
          <a:off x="762000" y="2249488"/>
          <a:ext cx="8077200" cy="4384675"/>
        </p:xfrm>
        <a:graphic>
          <a:graphicData uri="http://schemas.openxmlformats.org/presentationml/2006/ole">
            <mc:AlternateContent xmlns:mc="http://schemas.openxmlformats.org/markup-compatibility/2006">
              <mc:Choice xmlns:v="urn:schemas-microsoft-com:vml" Requires="v">
                <p:oleObj name="Chart" r:id="rId2" imgW="9525294" imgH="5172531" progId="Excel.Chart.8">
                  <p:embed/>
                </p:oleObj>
              </mc:Choice>
              <mc:Fallback>
                <p:oleObj name="Chart" r:id="rId2" imgW="9525294" imgH="5172531" progId="Excel.Chart.8">
                  <p:embed/>
                  <p:pic>
                    <p:nvPicPr>
                      <p:cNvPr id="3074" name="Object 2">
                        <a:extLst>
                          <a:ext uri="{FF2B5EF4-FFF2-40B4-BE49-F238E27FC236}">
                            <a16:creationId xmlns:a16="http://schemas.microsoft.com/office/drawing/2014/main" id="{0DCE17B2-D7C8-486B-8B2D-01A857E23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49488"/>
                        <a:ext cx="807720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005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0307E7-991E-48C4-A5AB-96E1DA9DADCE}"/>
              </a:ext>
            </a:extLst>
          </p:cNvPr>
          <p:cNvSpPr>
            <a:spLocks noGrp="1"/>
          </p:cNvSpPr>
          <p:nvPr>
            <p:ph type="body" sz="quarter" idx="12"/>
          </p:nvPr>
        </p:nvSpPr>
        <p:spPr/>
        <p:txBody>
          <a:bodyPr/>
          <a:lstStyle/>
          <a:p>
            <a:r>
              <a:rPr lang="en-AU" kern="1200" dirty="0"/>
              <a:t>Presenting with Charts</a:t>
            </a:r>
          </a:p>
        </p:txBody>
      </p:sp>
      <p:sp>
        <p:nvSpPr>
          <p:cNvPr id="4" name="Date Placeholder 3">
            <a:extLst>
              <a:ext uri="{FF2B5EF4-FFF2-40B4-BE49-F238E27FC236}">
                <a16:creationId xmlns:a16="http://schemas.microsoft.com/office/drawing/2014/main" id="{180D01DC-C14D-4E86-81A9-545AB89ADB7A}"/>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55B43C8A-50F7-44D5-86A5-B62F80142C04}"/>
              </a:ext>
            </a:extLst>
          </p:cNvPr>
          <p:cNvSpPr>
            <a:spLocks noGrp="1"/>
          </p:cNvSpPr>
          <p:nvPr>
            <p:ph type="sldNum" sz="quarter" idx="14"/>
          </p:nvPr>
        </p:nvSpPr>
        <p:spPr/>
        <p:txBody>
          <a:bodyPr/>
          <a:lstStyle/>
          <a:p>
            <a:pPr>
              <a:defRPr/>
            </a:pPr>
            <a:fld id="{A4D7D840-3C4D-4535-9FCE-221E1C945AAA}" type="slidenum">
              <a:rPr lang="en-US" smtClean="0"/>
              <a:pPr>
                <a:defRPr/>
              </a:pPr>
              <a:t>27</a:t>
            </a:fld>
            <a:endParaRPr lang="en-US"/>
          </a:p>
        </p:txBody>
      </p:sp>
      <p:sp>
        <p:nvSpPr>
          <p:cNvPr id="6" name="Subtitle 2">
            <a:extLst>
              <a:ext uri="{FF2B5EF4-FFF2-40B4-BE49-F238E27FC236}">
                <a16:creationId xmlns:a16="http://schemas.microsoft.com/office/drawing/2014/main" id="{8C0C52B9-E51D-4981-9C4A-87BE7A5F9F39}"/>
              </a:ext>
            </a:extLst>
          </p:cNvPr>
          <p:cNvSpPr txBox="1">
            <a:spLocks/>
          </p:cNvSpPr>
          <p:nvPr/>
        </p:nvSpPr>
        <p:spPr>
          <a:xfrm>
            <a:off x="228600" y="914400"/>
            <a:ext cx="4191000" cy="5715000"/>
          </a:xfrm>
          <a:prstGeom prst="rect">
            <a:avLst/>
          </a:prstGeom>
        </p:spPr>
        <p:txBody>
          <a:bodyPr vert="horz" lIns="91440" tIns="45720" rIns="91440" bIns="45720" rtlCol="0">
            <a:noAutofit/>
          </a:bodyPr>
          <a:lstStyle/>
          <a:p>
            <a:pPr>
              <a:spcAft>
                <a:spcPts val="600"/>
              </a:spcAft>
            </a:pPr>
            <a:r>
              <a:rPr lang="en-AU" sz="2000" dirty="0"/>
              <a:t>•</a:t>
            </a:r>
            <a:r>
              <a:rPr lang="en-AU" sz="2000" b="1" dirty="0">
                <a:solidFill>
                  <a:schemeClr val="bg2">
                    <a:lumMod val="60000"/>
                    <a:lumOff val="40000"/>
                  </a:schemeClr>
                </a:solidFill>
              </a:rPr>
              <a:t>Simplify charts </a:t>
            </a:r>
          </a:p>
          <a:p>
            <a:pPr marL="742950" lvl="1" indent="-285750">
              <a:spcAft>
                <a:spcPts val="600"/>
              </a:spcAft>
              <a:buFont typeface="Wingdings" panose="05000000000000000000" pitchFamily="2" charset="2"/>
              <a:buChar char="Ø"/>
            </a:pPr>
            <a:r>
              <a:rPr lang="en-AU" sz="1600" dirty="0"/>
              <a:t>Changing the chart format </a:t>
            </a:r>
          </a:p>
          <a:p>
            <a:pPr marL="742950" lvl="1" indent="-285750">
              <a:spcAft>
                <a:spcPts val="600"/>
              </a:spcAft>
              <a:buFont typeface="Wingdings" panose="05000000000000000000" pitchFamily="2" charset="2"/>
              <a:buChar char="Ø"/>
            </a:pPr>
            <a:r>
              <a:rPr lang="en-AU" sz="1600" dirty="0"/>
              <a:t>How do you know when to use which chart? </a:t>
            </a:r>
          </a:p>
          <a:p>
            <a:pPr marL="742950" lvl="1" indent="-285750">
              <a:spcAft>
                <a:spcPts val="600"/>
              </a:spcAft>
              <a:buFont typeface="Wingdings" panose="05000000000000000000" pitchFamily="2" charset="2"/>
              <a:buChar char="Ø"/>
            </a:pPr>
            <a:r>
              <a:rPr lang="en-AU" sz="1600" dirty="0"/>
              <a:t>That depends on how well you’ve stated the message. </a:t>
            </a:r>
          </a:p>
          <a:p>
            <a:pPr marL="742950" lvl="1" indent="-285750">
              <a:spcAft>
                <a:spcPts val="600"/>
              </a:spcAft>
              <a:buFont typeface="Wingdings" panose="05000000000000000000" pitchFamily="2" charset="2"/>
              <a:buChar char="Ø"/>
            </a:pPr>
            <a:r>
              <a:rPr lang="en-AU" sz="1600" dirty="0"/>
              <a:t>Your heading should always tell people what you want them to look for on a chart. </a:t>
            </a:r>
            <a:endParaRPr lang="en-AU" dirty="0"/>
          </a:p>
          <a:p>
            <a:pPr>
              <a:spcAft>
                <a:spcPts val="600"/>
              </a:spcAft>
            </a:pPr>
            <a:r>
              <a:rPr lang="en-AU" sz="2000" dirty="0"/>
              <a:t>•</a:t>
            </a:r>
            <a:r>
              <a:rPr lang="en-AU" sz="2000" b="1" dirty="0">
                <a:solidFill>
                  <a:schemeClr val="bg2">
                    <a:lumMod val="60000"/>
                    <a:lumOff val="40000"/>
                  </a:schemeClr>
                </a:solidFill>
              </a:rPr>
              <a:t>Choosing the chart </a:t>
            </a:r>
          </a:p>
          <a:p>
            <a:pPr marL="742950" lvl="1" indent="-285750">
              <a:spcAft>
                <a:spcPts val="600"/>
              </a:spcAft>
              <a:buFont typeface="Wingdings" panose="05000000000000000000" pitchFamily="2" charset="2"/>
              <a:buChar char="Ø"/>
            </a:pPr>
            <a:r>
              <a:rPr lang="en-AU" sz="1600" dirty="0"/>
              <a:t>Use an action statement as a heading, </a:t>
            </a:r>
          </a:p>
          <a:p>
            <a:pPr marL="742950" lvl="1" indent="-285750">
              <a:spcAft>
                <a:spcPts val="600"/>
              </a:spcAft>
              <a:buFont typeface="Wingdings" panose="05000000000000000000" pitchFamily="2" charset="2"/>
              <a:buChar char="Ø"/>
            </a:pPr>
            <a:r>
              <a:rPr lang="en-AU" sz="1600" dirty="0"/>
              <a:t>look at the verbs in the statement to get an idea of the best chart to use to present your data. </a:t>
            </a:r>
          </a:p>
          <a:p>
            <a:pPr>
              <a:spcAft>
                <a:spcPts val="600"/>
              </a:spcAft>
            </a:pPr>
            <a:r>
              <a:rPr lang="en-AU" sz="2000" dirty="0"/>
              <a:t>•</a:t>
            </a:r>
            <a:r>
              <a:rPr lang="en-AU" sz="2000" b="1" dirty="0"/>
              <a:t>Look for a key word </a:t>
            </a:r>
          </a:p>
          <a:p>
            <a:pPr marL="1200150" lvl="2" indent="-285750">
              <a:spcAft>
                <a:spcPts val="600"/>
              </a:spcAft>
              <a:buFont typeface="Wingdings" panose="05000000000000000000" pitchFamily="2" charset="2"/>
              <a:buChar char="Ø"/>
            </a:pPr>
            <a:r>
              <a:rPr lang="en-AU" sz="1600" dirty="0"/>
              <a:t>Grow </a:t>
            </a:r>
          </a:p>
          <a:p>
            <a:pPr marL="1200150" lvl="2" indent="-285750">
              <a:spcAft>
                <a:spcPts val="600"/>
              </a:spcAft>
              <a:buFont typeface="Wingdings" panose="05000000000000000000" pitchFamily="2" charset="2"/>
              <a:buChar char="Ø"/>
            </a:pPr>
            <a:r>
              <a:rPr lang="en-AU" sz="1600" dirty="0"/>
              <a:t>Decline </a:t>
            </a:r>
          </a:p>
          <a:p>
            <a:pPr marL="1200150" lvl="2" indent="-285750">
              <a:spcAft>
                <a:spcPts val="600"/>
              </a:spcAft>
              <a:buFont typeface="Wingdings" panose="05000000000000000000" pitchFamily="2" charset="2"/>
              <a:buChar char="Ø"/>
            </a:pPr>
            <a:r>
              <a:rPr lang="en-AU" sz="1600" dirty="0"/>
              <a:t>–Trends </a:t>
            </a:r>
          </a:p>
        </p:txBody>
      </p:sp>
      <p:pic>
        <p:nvPicPr>
          <p:cNvPr id="7" name="Picture 1">
            <a:extLst>
              <a:ext uri="{FF2B5EF4-FFF2-40B4-BE49-F238E27FC236}">
                <a16:creationId xmlns:a16="http://schemas.microsoft.com/office/drawing/2014/main" id="{DD879854-DC5B-4575-88A1-1760084FBDA0}"/>
              </a:ext>
            </a:extLst>
          </p:cNvPr>
          <p:cNvPicPr>
            <a:picLocks noChangeAspect="1" noChangeArrowheads="1"/>
          </p:cNvPicPr>
          <p:nvPr/>
        </p:nvPicPr>
        <p:blipFill>
          <a:blip r:embed="rId2" cstate="print"/>
          <a:srcRect/>
          <a:stretch>
            <a:fillRect/>
          </a:stretch>
        </p:blipFill>
        <p:spPr bwMode="auto">
          <a:xfrm>
            <a:off x="4373344" y="1143000"/>
            <a:ext cx="4679216" cy="3048000"/>
          </a:xfrm>
          <a:prstGeom prst="rect">
            <a:avLst/>
          </a:prstGeom>
          <a:noFill/>
          <a:ln w="9525">
            <a:noFill/>
            <a:miter lim="800000"/>
            <a:headEnd/>
            <a:tailEnd/>
          </a:ln>
        </p:spPr>
      </p:pic>
      <p:sp>
        <p:nvSpPr>
          <p:cNvPr id="8" name="TextBox 7">
            <a:extLst>
              <a:ext uri="{FF2B5EF4-FFF2-40B4-BE49-F238E27FC236}">
                <a16:creationId xmlns:a16="http://schemas.microsoft.com/office/drawing/2014/main" id="{6D68B99B-8A17-4A7B-8293-9FCCB4DE8663}"/>
              </a:ext>
            </a:extLst>
          </p:cNvPr>
          <p:cNvSpPr txBox="1"/>
          <p:nvPr/>
        </p:nvSpPr>
        <p:spPr>
          <a:xfrm>
            <a:off x="4572000" y="4743271"/>
            <a:ext cx="4419600" cy="1354217"/>
          </a:xfrm>
          <a:prstGeom prst="rect">
            <a:avLst/>
          </a:prstGeom>
          <a:noFill/>
        </p:spPr>
        <p:txBody>
          <a:bodyPr wrap="square" rtlCol="0">
            <a:spAutoFit/>
          </a:bodyPr>
          <a:lstStyle/>
          <a:p>
            <a:pPr>
              <a:spcAft>
                <a:spcPts val="1200"/>
              </a:spcAft>
            </a:pPr>
            <a:r>
              <a:rPr lang="en-AU" dirty="0"/>
              <a:t>•Line charts are best when a variable has more than four or five data point. </a:t>
            </a:r>
          </a:p>
          <a:p>
            <a:pPr>
              <a:spcAft>
                <a:spcPts val="1200"/>
              </a:spcAft>
            </a:pPr>
            <a:r>
              <a:rPr lang="en-AU" dirty="0"/>
              <a:t>•</a:t>
            </a:r>
            <a:r>
              <a:rPr lang="en-AU" dirty="0">
                <a:solidFill>
                  <a:schemeClr val="bg2">
                    <a:lumMod val="60000"/>
                    <a:lumOff val="40000"/>
                  </a:schemeClr>
                </a:solidFill>
              </a:rPr>
              <a:t>The slope of the line quickly tells the audience the direction of the trends. </a:t>
            </a:r>
          </a:p>
        </p:txBody>
      </p:sp>
      <p:sp>
        <p:nvSpPr>
          <p:cNvPr id="9" name="TextBox 8">
            <a:extLst>
              <a:ext uri="{FF2B5EF4-FFF2-40B4-BE49-F238E27FC236}">
                <a16:creationId xmlns:a16="http://schemas.microsoft.com/office/drawing/2014/main" id="{789218A8-C6A8-4FB1-A370-E1DE99C71F4B}"/>
              </a:ext>
            </a:extLst>
          </p:cNvPr>
          <p:cNvSpPr txBox="1"/>
          <p:nvPr/>
        </p:nvSpPr>
        <p:spPr>
          <a:xfrm>
            <a:off x="5943600" y="4355068"/>
            <a:ext cx="2133600" cy="369332"/>
          </a:xfrm>
          <a:prstGeom prst="rect">
            <a:avLst/>
          </a:prstGeom>
          <a:noFill/>
        </p:spPr>
        <p:txBody>
          <a:bodyPr wrap="square" rtlCol="0">
            <a:spAutoFit/>
          </a:bodyPr>
          <a:lstStyle/>
          <a:p>
            <a:pPr algn="ctr"/>
            <a:r>
              <a:rPr lang="en-AU" b="1" dirty="0"/>
              <a:t>Line Charts</a:t>
            </a:r>
          </a:p>
        </p:txBody>
      </p:sp>
    </p:spTree>
    <p:extLst>
      <p:ext uri="{BB962C8B-B14F-4D97-AF65-F5344CB8AC3E}">
        <p14:creationId xmlns:p14="http://schemas.microsoft.com/office/powerpoint/2010/main" val="179779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4D1EB1-DF11-4320-8316-CE2248A0F478}"/>
              </a:ext>
            </a:extLst>
          </p:cNvPr>
          <p:cNvSpPr>
            <a:spLocks noGrp="1"/>
          </p:cNvSpPr>
          <p:nvPr>
            <p:ph type="body" sz="quarter" idx="12"/>
          </p:nvPr>
        </p:nvSpPr>
        <p:spPr/>
        <p:txBody>
          <a:bodyPr/>
          <a:lstStyle/>
          <a:p>
            <a:r>
              <a:rPr lang="en-AU" kern="1200" dirty="0"/>
              <a:t>Charts </a:t>
            </a:r>
            <a:r>
              <a:rPr lang="en-AU" kern="1200" cap="none" dirty="0"/>
              <a:t>...</a:t>
            </a:r>
          </a:p>
        </p:txBody>
      </p:sp>
      <p:sp>
        <p:nvSpPr>
          <p:cNvPr id="4" name="Date Placeholder 3">
            <a:extLst>
              <a:ext uri="{FF2B5EF4-FFF2-40B4-BE49-F238E27FC236}">
                <a16:creationId xmlns:a16="http://schemas.microsoft.com/office/drawing/2014/main" id="{A93BFCD5-C92E-4875-B174-13316C392335}"/>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94B4C6C1-36FD-4A37-91F3-871CFE6A46D2}"/>
              </a:ext>
            </a:extLst>
          </p:cNvPr>
          <p:cNvSpPr>
            <a:spLocks noGrp="1"/>
          </p:cNvSpPr>
          <p:nvPr>
            <p:ph type="sldNum" sz="quarter" idx="14"/>
          </p:nvPr>
        </p:nvSpPr>
        <p:spPr/>
        <p:txBody>
          <a:bodyPr/>
          <a:lstStyle/>
          <a:p>
            <a:pPr>
              <a:defRPr/>
            </a:pPr>
            <a:fld id="{A4D7D840-3C4D-4535-9FCE-221E1C945AAA}" type="slidenum">
              <a:rPr lang="en-US" smtClean="0"/>
              <a:pPr>
                <a:defRPr/>
              </a:pPr>
              <a:t>28</a:t>
            </a:fld>
            <a:endParaRPr lang="en-US"/>
          </a:p>
        </p:txBody>
      </p:sp>
      <p:sp>
        <p:nvSpPr>
          <p:cNvPr id="6" name="Title 1">
            <a:extLst>
              <a:ext uri="{FF2B5EF4-FFF2-40B4-BE49-F238E27FC236}">
                <a16:creationId xmlns:a16="http://schemas.microsoft.com/office/drawing/2014/main" id="{3D6A9AC3-ADB6-478E-87D4-C9B685C07600}"/>
              </a:ext>
            </a:extLst>
          </p:cNvPr>
          <p:cNvSpPr txBox="1">
            <a:spLocks/>
          </p:cNvSpPr>
          <p:nvPr/>
        </p:nvSpPr>
        <p:spPr>
          <a:xfrm>
            <a:off x="3581400" y="3108637"/>
            <a:ext cx="91440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
        <p:nvSpPr>
          <p:cNvPr id="7" name="Subtitle 2">
            <a:extLst>
              <a:ext uri="{FF2B5EF4-FFF2-40B4-BE49-F238E27FC236}">
                <a16:creationId xmlns:a16="http://schemas.microsoft.com/office/drawing/2014/main" id="{8E5135E8-6012-48B2-AE34-336F862DF2CF}"/>
              </a:ext>
            </a:extLst>
          </p:cNvPr>
          <p:cNvSpPr txBox="1">
            <a:spLocks/>
          </p:cNvSpPr>
          <p:nvPr/>
        </p:nvSpPr>
        <p:spPr>
          <a:xfrm>
            <a:off x="381000" y="1295400"/>
            <a:ext cx="4191000" cy="2971800"/>
          </a:xfrm>
          <a:prstGeom prst="rect">
            <a:avLst/>
          </a:prstGeom>
        </p:spPr>
        <p:txBody>
          <a:bodyPr vert="horz" lIns="91440" tIns="45720" rIns="91440" bIns="45720" rtlCol="0">
            <a:noAutofit/>
          </a:bodyPr>
          <a:lstStyle/>
          <a:p>
            <a:r>
              <a:rPr lang="en-AU" sz="2400" dirty="0"/>
              <a:t>•Look for a key word </a:t>
            </a:r>
          </a:p>
          <a:p>
            <a:endParaRPr lang="en-AU" dirty="0"/>
          </a:p>
          <a:p>
            <a:pPr lvl="1"/>
            <a:r>
              <a:rPr lang="en-AU" sz="2000" dirty="0"/>
              <a:t>–Ranks </a:t>
            </a:r>
          </a:p>
          <a:p>
            <a:pPr lvl="1"/>
            <a:r>
              <a:rPr lang="en-AU" sz="2000" dirty="0"/>
              <a:t>–Compares </a:t>
            </a:r>
          </a:p>
          <a:p>
            <a:pPr lvl="1"/>
            <a:r>
              <a:rPr lang="en-AU" sz="2000" dirty="0"/>
              <a:t>–Highest profit </a:t>
            </a:r>
          </a:p>
          <a:p>
            <a:pPr lvl="1"/>
            <a:r>
              <a:rPr lang="en-AU" sz="2000" dirty="0"/>
              <a:t>–The lowest interest rate </a:t>
            </a:r>
          </a:p>
          <a:p>
            <a:pPr lvl="1"/>
            <a:r>
              <a:rPr lang="en-AU" sz="2000" dirty="0"/>
              <a:t>–The most products sold </a:t>
            </a:r>
          </a:p>
          <a:p>
            <a:pPr lvl="1"/>
            <a:r>
              <a:rPr lang="en-AU" sz="2000" dirty="0"/>
              <a:t>–Rank variables from largest to smallest </a:t>
            </a:r>
          </a:p>
        </p:txBody>
      </p:sp>
      <p:sp>
        <p:nvSpPr>
          <p:cNvPr id="8" name="TextBox 7">
            <a:extLst>
              <a:ext uri="{FF2B5EF4-FFF2-40B4-BE49-F238E27FC236}">
                <a16:creationId xmlns:a16="http://schemas.microsoft.com/office/drawing/2014/main" id="{56DCF6B8-1714-4C14-A6E3-FFB7D7DE3AF3}"/>
              </a:ext>
            </a:extLst>
          </p:cNvPr>
          <p:cNvSpPr txBox="1"/>
          <p:nvPr/>
        </p:nvSpPr>
        <p:spPr>
          <a:xfrm>
            <a:off x="228600" y="4840069"/>
            <a:ext cx="8458200" cy="1477328"/>
          </a:xfrm>
          <a:prstGeom prst="rect">
            <a:avLst/>
          </a:prstGeom>
          <a:noFill/>
        </p:spPr>
        <p:txBody>
          <a:bodyPr wrap="square" rtlCol="0">
            <a:spAutoFit/>
          </a:bodyPr>
          <a:lstStyle/>
          <a:p>
            <a:pPr>
              <a:spcAft>
                <a:spcPts val="1200"/>
              </a:spcAft>
            </a:pPr>
            <a:r>
              <a:rPr lang="en-AU" sz="2000" dirty="0"/>
              <a:t>•Bar charts are often the best way to compare a set of individual items or several sets of related items. </a:t>
            </a:r>
          </a:p>
          <a:p>
            <a:pPr>
              <a:spcAft>
                <a:spcPts val="1200"/>
              </a:spcAft>
            </a:pPr>
            <a:r>
              <a:rPr lang="en-AU" sz="2000" dirty="0"/>
              <a:t>•</a:t>
            </a:r>
            <a:r>
              <a:rPr lang="en-AU" sz="2000" dirty="0">
                <a:solidFill>
                  <a:schemeClr val="bg2">
                    <a:lumMod val="60000"/>
                    <a:lumOff val="40000"/>
                  </a:schemeClr>
                </a:solidFill>
              </a:rPr>
              <a:t>The bar’s length corresponds to its ranking; the bar’s label identifies the item. </a:t>
            </a:r>
          </a:p>
        </p:txBody>
      </p:sp>
      <p:sp>
        <p:nvSpPr>
          <p:cNvPr id="9" name="TextBox 8">
            <a:extLst>
              <a:ext uri="{FF2B5EF4-FFF2-40B4-BE49-F238E27FC236}">
                <a16:creationId xmlns:a16="http://schemas.microsoft.com/office/drawing/2014/main" id="{B70AF47E-2883-4328-8656-3A31BF7F106F}"/>
              </a:ext>
            </a:extLst>
          </p:cNvPr>
          <p:cNvSpPr txBox="1"/>
          <p:nvPr/>
        </p:nvSpPr>
        <p:spPr>
          <a:xfrm>
            <a:off x="5943600" y="4355068"/>
            <a:ext cx="1295400" cy="369332"/>
          </a:xfrm>
          <a:prstGeom prst="rect">
            <a:avLst/>
          </a:prstGeom>
          <a:noFill/>
        </p:spPr>
        <p:txBody>
          <a:bodyPr wrap="square" rtlCol="0">
            <a:spAutoFit/>
          </a:bodyPr>
          <a:lstStyle/>
          <a:p>
            <a:pPr algn="ctr"/>
            <a:r>
              <a:rPr lang="en-AU" b="1" dirty="0"/>
              <a:t>Bar Charts</a:t>
            </a:r>
          </a:p>
        </p:txBody>
      </p:sp>
      <p:pic>
        <p:nvPicPr>
          <p:cNvPr id="10" name="Picture 1">
            <a:extLst>
              <a:ext uri="{FF2B5EF4-FFF2-40B4-BE49-F238E27FC236}">
                <a16:creationId xmlns:a16="http://schemas.microsoft.com/office/drawing/2014/main" id="{C2E0B0A7-6924-4F37-A7C9-FF98C2047BB6}"/>
              </a:ext>
            </a:extLst>
          </p:cNvPr>
          <p:cNvPicPr>
            <a:picLocks noChangeAspect="1" noChangeArrowheads="1"/>
          </p:cNvPicPr>
          <p:nvPr/>
        </p:nvPicPr>
        <p:blipFill>
          <a:blip r:embed="rId2" cstate="print"/>
          <a:srcRect/>
          <a:stretch>
            <a:fillRect/>
          </a:stretch>
        </p:blipFill>
        <p:spPr bwMode="auto">
          <a:xfrm>
            <a:off x="4267200" y="1234763"/>
            <a:ext cx="4724400" cy="3108637"/>
          </a:xfrm>
          <a:prstGeom prst="rect">
            <a:avLst/>
          </a:prstGeom>
          <a:noFill/>
          <a:ln w="9525">
            <a:noFill/>
            <a:miter lim="800000"/>
            <a:headEnd/>
            <a:tailEnd/>
          </a:ln>
        </p:spPr>
      </p:pic>
      <p:sp>
        <p:nvSpPr>
          <p:cNvPr id="11" name="TextBox 10">
            <a:extLst>
              <a:ext uri="{FF2B5EF4-FFF2-40B4-BE49-F238E27FC236}">
                <a16:creationId xmlns:a16="http://schemas.microsoft.com/office/drawing/2014/main" id="{92FC303A-BD1F-48E5-B973-3B11C64C8676}"/>
              </a:ext>
            </a:extLst>
          </p:cNvPr>
          <p:cNvSpPr txBox="1"/>
          <p:nvPr/>
        </p:nvSpPr>
        <p:spPr>
          <a:xfrm>
            <a:off x="533400" y="838200"/>
            <a:ext cx="7010400" cy="461665"/>
          </a:xfrm>
          <a:prstGeom prst="rect">
            <a:avLst/>
          </a:prstGeom>
          <a:noFill/>
        </p:spPr>
        <p:txBody>
          <a:bodyPr wrap="square" rtlCol="0">
            <a:spAutoFit/>
          </a:bodyPr>
          <a:lstStyle/>
          <a:p>
            <a:r>
              <a:rPr lang="en-AU" sz="2400" b="1" dirty="0"/>
              <a:t>Comparing items at one point in time</a:t>
            </a:r>
          </a:p>
        </p:txBody>
      </p:sp>
    </p:spTree>
    <p:extLst>
      <p:ext uri="{BB962C8B-B14F-4D97-AF65-F5344CB8AC3E}">
        <p14:creationId xmlns:p14="http://schemas.microsoft.com/office/powerpoint/2010/main" val="3220996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6E0F05-749F-482E-9343-5A1E24FD25A4}"/>
              </a:ext>
            </a:extLst>
          </p:cNvPr>
          <p:cNvSpPr>
            <a:spLocks noGrp="1"/>
          </p:cNvSpPr>
          <p:nvPr>
            <p:ph type="body" sz="quarter" idx="12"/>
          </p:nvPr>
        </p:nvSpPr>
        <p:spPr/>
        <p:txBody>
          <a:bodyPr/>
          <a:lstStyle/>
          <a:p>
            <a:r>
              <a:rPr lang="en-AU" kern="1200" dirty="0"/>
              <a:t>Charts </a:t>
            </a:r>
            <a:r>
              <a:rPr lang="en-AU" kern="1200" cap="none" dirty="0"/>
              <a:t>...</a:t>
            </a:r>
          </a:p>
        </p:txBody>
      </p:sp>
      <p:sp>
        <p:nvSpPr>
          <p:cNvPr id="4" name="Date Placeholder 3">
            <a:extLst>
              <a:ext uri="{FF2B5EF4-FFF2-40B4-BE49-F238E27FC236}">
                <a16:creationId xmlns:a16="http://schemas.microsoft.com/office/drawing/2014/main" id="{D2FBFBB6-F734-4C22-898B-2EED5BCB3E3F}"/>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54A0D9D1-4A33-4EDE-992A-347AB2AB8017}"/>
              </a:ext>
            </a:extLst>
          </p:cNvPr>
          <p:cNvSpPr>
            <a:spLocks noGrp="1"/>
          </p:cNvSpPr>
          <p:nvPr>
            <p:ph type="sldNum" sz="quarter" idx="14"/>
          </p:nvPr>
        </p:nvSpPr>
        <p:spPr/>
        <p:txBody>
          <a:bodyPr/>
          <a:lstStyle/>
          <a:p>
            <a:pPr>
              <a:defRPr/>
            </a:pPr>
            <a:fld id="{A4D7D840-3C4D-4535-9FCE-221E1C945AAA}" type="slidenum">
              <a:rPr lang="en-US" smtClean="0"/>
              <a:pPr>
                <a:defRPr/>
              </a:pPr>
              <a:t>29</a:t>
            </a:fld>
            <a:endParaRPr lang="en-US"/>
          </a:p>
        </p:txBody>
      </p:sp>
      <p:sp>
        <p:nvSpPr>
          <p:cNvPr id="6" name="TextBox 5">
            <a:extLst>
              <a:ext uri="{FF2B5EF4-FFF2-40B4-BE49-F238E27FC236}">
                <a16:creationId xmlns:a16="http://schemas.microsoft.com/office/drawing/2014/main" id="{57EBECAE-F10D-4040-B875-8E5EA89114BB}"/>
              </a:ext>
            </a:extLst>
          </p:cNvPr>
          <p:cNvSpPr txBox="1"/>
          <p:nvPr/>
        </p:nvSpPr>
        <p:spPr>
          <a:xfrm>
            <a:off x="533400" y="990600"/>
            <a:ext cx="5486400" cy="461665"/>
          </a:xfrm>
          <a:prstGeom prst="rect">
            <a:avLst/>
          </a:prstGeom>
          <a:noFill/>
        </p:spPr>
        <p:txBody>
          <a:bodyPr wrap="square" rtlCol="0">
            <a:spAutoFit/>
          </a:bodyPr>
          <a:lstStyle/>
          <a:p>
            <a:r>
              <a:rPr lang="en-AU" sz="2400" b="1" dirty="0"/>
              <a:t>Comparing parts of a whole</a:t>
            </a:r>
          </a:p>
        </p:txBody>
      </p:sp>
      <p:sp>
        <p:nvSpPr>
          <p:cNvPr id="7" name="Subtitle 2">
            <a:extLst>
              <a:ext uri="{FF2B5EF4-FFF2-40B4-BE49-F238E27FC236}">
                <a16:creationId xmlns:a16="http://schemas.microsoft.com/office/drawing/2014/main" id="{0680473A-B828-44C5-B1D9-3458A39F85ED}"/>
              </a:ext>
            </a:extLst>
          </p:cNvPr>
          <p:cNvSpPr txBox="1">
            <a:spLocks/>
          </p:cNvSpPr>
          <p:nvPr/>
        </p:nvSpPr>
        <p:spPr>
          <a:xfrm>
            <a:off x="609600" y="1524000"/>
            <a:ext cx="3124200" cy="1981200"/>
          </a:xfrm>
          <a:prstGeom prst="rect">
            <a:avLst/>
          </a:prstGeom>
        </p:spPr>
        <p:txBody>
          <a:bodyPr vert="horz" lIns="91440" tIns="45720" rIns="91440" bIns="45720" rtlCol="0">
            <a:noAutofit/>
          </a:bodyPr>
          <a:lstStyle/>
          <a:p>
            <a:r>
              <a:rPr lang="en-AU" sz="2400" dirty="0"/>
              <a:t>•Look for a key word </a:t>
            </a:r>
          </a:p>
          <a:p>
            <a:endParaRPr lang="en-AU" dirty="0"/>
          </a:p>
          <a:p>
            <a:pPr marL="800100" lvl="1" indent="-342900">
              <a:spcAft>
                <a:spcPts val="1200"/>
              </a:spcAft>
              <a:buFont typeface="Wingdings" panose="05000000000000000000" pitchFamily="2" charset="2"/>
              <a:buChar char="Ø"/>
            </a:pPr>
            <a:r>
              <a:rPr lang="en-AU" sz="2000" dirty="0"/>
              <a:t>Percentage </a:t>
            </a:r>
          </a:p>
          <a:p>
            <a:pPr marL="800100" lvl="1" indent="-342900">
              <a:spcAft>
                <a:spcPts val="1200"/>
              </a:spcAft>
              <a:buFont typeface="Wingdings" panose="05000000000000000000" pitchFamily="2" charset="2"/>
              <a:buChar char="Ø"/>
            </a:pPr>
            <a:r>
              <a:rPr lang="en-AU" sz="2000" dirty="0"/>
              <a:t>Portion </a:t>
            </a:r>
          </a:p>
          <a:p>
            <a:pPr marL="800100" lvl="1" indent="-342900">
              <a:spcAft>
                <a:spcPts val="1200"/>
              </a:spcAft>
              <a:buFont typeface="Wingdings" panose="05000000000000000000" pitchFamily="2" charset="2"/>
              <a:buChar char="Ø"/>
            </a:pPr>
            <a:r>
              <a:rPr lang="en-AU" sz="2000" dirty="0"/>
              <a:t>Share </a:t>
            </a:r>
          </a:p>
        </p:txBody>
      </p:sp>
      <p:pic>
        <p:nvPicPr>
          <p:cNvPr id="8" name="Picture 2">
            <a:extLst>
              <a:ext uri="{FF2B5EF4-FFF2-40B4-BE49-F238E27FC236}">
                <a16:creationId xmlns:a16="http://schemas.microsoft.com/office/drawing/2014/main" id="{7F57B774-F611-4192-9DEA-10E11BC43CD9}"/>
              </a:ext>
            </a:extLst>
          </p:cNvPr>
          <p:cNvPicPr>
            <a:picLocks noChangeAspect="1" noChangeArrowheads="1"/>
          </p:cNvPicPr>
          <p:nvPr/>
        </p:nvPicPr>
        <p:blipFill>
          <a:blip r:embed="rId2" cstate="print"/>
          <a:srcRect/>
          <a:stretch>
            <a:fillRect/>
          </a:stretch>
        </p:blipFill>
        <p:spPr bwMode="auto">
          <a:xfrm>
            <a:off x="3619500" y="1323975"/>
            <a:ext cx="5448300" cy="4210050"/>
          </a:xfrm>
          <a:prstGeom prst="rect">
            <a:avLst/>
          </a:prstGeom>
          <a:noFill/>
          <a:ln w="9525">
            <a:noFill/>
            <a:miter lim="800000"/>
            <a:headEnd/>
            <a:tailEnd/>
          </a:ln>
        </p:spPr>
      </p:pic>
      <p:sp>
        <p:nvSpPr>
          <p:cNvPr id="9" name="TextBox 8">
            <a:extLst>
              <a:ext uri="{FF2B5EF4-FFF2-40B4-BE49-F238E27FC236}">
                <a16:creationId xmlns:a16="http://schemas.microsoft.com/office/drawing/2014/main" id="{F214D854-85E3-4CEA-831E-6BE0F7089A45}"/>
              </a:ext>
            </a:extLst>
          </p:cNvPr>
          <p:cNvSpPr txBox="1"/>
          <p:nvPr/>
        </p:nvSpPr>
        <p:spPr>
          <a:xfrm>
            <a:off x="5486400" y="5345668"/>
            <a:ext cx="2133600" cy="369332"/>
          </a:xfrm>
          <a:prstGeom prst="rect">
            <a:avLst/>
          </a:prstGeom>
          <a:noFill/>
        </p:spPr>
        <p:txBody>
          <a:bodyPr wrap="square" rtlCol="0">
            <a:spAutoFit/>
          </a:bodyPr>
          <a:lstStyle/>
          <a:p>
            <a:pPr algn="ctr"/>
            <a:r>
              <a:rPr lang="en-AU" b="1" dirty="0"/>
              <a:t>Pie Charts</a:t>
            </a:r>
          </a:p>
        </p:txBody>
      </p:sp>
    </p:spTree>
    <p:extLst>
      <p:ext uri="{BB962C8B-B14F-4D97-AF65-F5344CB8AC3E}">
        <p14:creationId xmlns:p14="http://schemas.microsoft.com/office/powerpoint/2010/main" val="203949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8C1E1-92E5-4C2B-AE09-11F525C332BD}"/>
              </a:ext>
            </a:extLst>
          </p:cNvPr>
          <p:cNvSpPr>
            <a:spLocks noGrp="1"/>
          </p:cNvSpPr>
          <p:nvPr>
            <p:ph type="body" sz="quarter" idx="12"/>
          </p:nvPr>
        </p:nvSpPr>
        <p:spPr/>
        <p:txBody>
          <a:bodyPr/>
          <a:lstStyle/>
          <a:p>
            <a:r>
              <a:rPr lang="en-US" altLang="en-US" dirty="0"/>
              <a:t>Know your audience</a:t>
            </a:r>
            <a:endParaRPr lang="en-US" dirty="0"/>
          </a:p>
        </p:txBody>
      </p:sp>
      <p:sp>
        <p:nvSpPr>
          <p:cNvPr id="3" name="Text Placeholder 2">
            <a:extLst>
              <a:ext uri="{FF2B5EF4-FFF2-40B4-BE49-F238E27FC236}">
                <a16:creationId xmlns:a16="http://schemas.microsoft.com/office/drawing/2014/main" id="{400E4080-349F-4385-A020-AD7F3F07B5A9}"/>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67ED5E59-63FD-41A6-B470-5F3DFD31446E}"/>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238F8D9B-1BE4-4094-BD86-5CD793C654A4}"/>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pic>
        <p:nvPicPr>
          <p:cNvPr id="6" name="Picture 2" descr="http://www.riceplayground.com/blog_images/dilbert200611195192.jpg">
            <a:extLst>
              <a:ext uri="{FF2B5EF4-FFF2-40B4-BE49-F238E27FC236}">
                <a16:creationId xmlns:a16="http://schemas.microsoft.com/office/drawing/2014/main" id="{3233FD95-B03E-44F1-898B-D1D58AC69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1437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201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3E761D-5D46-4D86-BEE7-E8C42817916F}"/>
              </a:ext>
            </a:extLst>
          </p:cNvPr>
          <p:cNvSpPr>
            <a:spLocks noGrp="1"/>
          </p:cNvSpPr>
          <p:nvPr>
            <p:ph type="body" sz="quarter" idx="12"/>
          </p:nvPr>
        </p:nvSpPr>
        <p:spPr/>
        <p:txBody>
          <a:bodyPr/>
          <a:lstStyle/>
          <a:p>
            <a:r>
              <a:rPr lang="en-AU" kern="1200" dirty="0"/>
              <a:t>Charts </a:t>
            </a:r>
            <a:r>
              <a:rPr lang="en-AU" kern="1200" cap="none" dirty="0"/>
              <a:t>...</a:t>
            </a:r>
          </a:p>
        </p:txBody>
      </p:sp>
      <p:sp>
        <p:nvSpPr>
          <p:cNvPr id="4" name="Date Placeholder 3">
            <a:extLst>
              <a:ext uri="{FF2B5EF4-FFF2-40B4-BE49-F238E27FC236}">
                <a16:creationId xmlns:a16="http://schemas.microsoft.com/office/drawing/2014/main" id="{C29B0520-3DC9-4E55-A6E5-C3D0C8240227}"/>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0C1209F9-1FCB-4324-A6EE-B7317A088CA6}"/>
              </a:ext>
            </a:extLst>
          </p:cNvPr>
          <p:cNvSpPr>
            <a:spLocks noGrp="1"/>
          </p:cNvSpPr>
          <p:nvPr>
            <p:ph type="sldNum" sz="quarter" idx="14"/>
          </p:nvPr>
        </p:nvSpPr>
        <p:spPr/>
        <p:txBody>
          <a:bodyPr/>
          <a:lstStyle/>
          <a:p>
            <a:pPr>
              <a:defRPr/>
            </a:pPr>
            <a:fld id="{A4D7D840-3C4D-4535-9FCE-221E1C945AAA}" type="slidenum">
              <a:rPr lang="en-US" smtClean="0"/>
              <a:pPr>
                <a:defRPr/>
              </a:pPr>
              <a:t>30</a:t>
            </a:fld>
            <a:endParaRPr lang="en-US"/>
          </a:p>
        </p:txBody>
      </p:sp>
      <p:sp>
        <p:nvSpPr>
          <p:cNvPr id="6" name="TextBox 5">
            <a:extLst>
              <a:ext uri="{FF2B5EF4-FFF2-40B4-BE49-F238E27FC236}">
                <a16:creationId xmlns:a16="http://schemas.microsoft.com/office/drawing/2014/main" id="{04D6FFFB-A1A7-4F8C-B96C-017BCAF04956}"/>
              </a:ext>
            </a:extLst>
          </p:cNvPr>
          <p:cNvSpPr txBox="1"/>
          <p:nvPr/>
        </p:nvSpPr>
        <p:spPr>
          <a:xfrm>
            <a:off x="533400" y="990600"/>
            <a:ext cx="6324600" cy="461665"/>
          </a:xfrm>
          <a:prstGeom prst="rect">
            <a:avLst/>
          </a:prstGeom>
          <a:noFill/>
        </p:spPr>
        <p:txBody>
          <a:bodyPr wrap="square" rtlCol="0">
            <a:spAutoFit/>
          </a:bodyPr>
          <a:lstStyle/>
          <a:p>
            <a:r>
              <a:rPr lang="en-AU" sz="2400" b="1" dirty="0"/>
              <a:t>Comparing data by geographic location </a:t>
            </a:r>
          </a:p>
        </p:txBody>
      </p:sp>
      <p:sp>
        <p:nvSpPr>
          <p:cNvPr id="7" name="Subtitle 2">
            <a:extLst>
              <a:ext uri="{FF2B5EF4-FFF2-40B4-BE49-F238E27FC236}">
                <a16:creationId xmlns:a16="http://schemas.microsoft.com/office/drawing/2014/main" id="{5C42FB56-6FAC-46A7-8E24-EF5E946D7138}"/>
              </a:ext>
            </a:extLst>
          </p:cNvPr>
          <p:cNvSpPr txBox="1">
            <a:spLocks/>
          </p:cNvSpPr>
          <p:nvPr/>
        </p:nvSpPr>
        <p:spPr>
          <a:xfrm>
            <a:off x="609600" y="1524000"/>
            <a:ext cx="3124200" cy="1981200"/>
          </a:xfrm>
          <a:prstGeom prst="rect">
            <a:avLst/>
          </a:prstGeom>
        </p:spPr>
        <p:txBody>
          <a:bodyPr vert="horz" lIns="91440" tIns="45720" rIns="91440" bIns="45720" rtlCol="0">
            <a:noAutofit/>
          </a:bodyPr>
          <a:lstStyle/>
          <a:p>
            <a:r>
              <a:rPr lang="en-AU" sz="2400" dirty="0"/>
              <a:t>•Look for a key word </a:t>
            </a:r>
          </a:p>
          <a:p>
            <a:endParaRPr lang="en-AU" dirty="0"/>
          </a:p>
          <a:p>
            <a:pPr marL="800100" lvl="1" indent="-342900">
              <a:buFont typeface="Wingdings" panose="05000000000000000000" pitchFamily="2" charset="2"/>
              <a:buChar char="Ø"/>
            </a:pPr>
            <a:r>
              <a:rPr lang="en-AU" sz="2000" dirty="0"/>
              <a:t>Country</a:t>
            </a:r>
          </a:p>
          <a:p>
            <a:pPr marL="800100" lvl="1" indent="-342900">
              <a:buFont typeface="Wingdings" panose="05000000000000000000" pitchFamily="2" charset="2"/>
              <a:buChar char="Ø"/>
            </a:pPr>
            <a:r>
              <a:rPr lang="en-AU" sz="2000" dirty="0"/>
              <a:t>Area</a:t>
            </a:r>
          </a:p>
        </p:txBody>
      </p:sp>
      <p:pic>
        <p:nvPicPr>
          <p:cNvPr id="8" name="Picture 2">
            <a:extLst>
              <a:ext uri="{FF2B5EF4-FFF2-40B4-BE49-F238E27FC236}">
                <a16:creationId xmlns:a16="http://schemas.microsoft.com/office/drawing/2014/main" id="{4FF56933-B26A-4ECB-A891-B7F2F61F9B33}"/>
              </a:ext>
            </a:extLst>
          </p:cNvPr>
          <p:cNvPicPr>
            <a:picLocks noChangeAspect="1" noChangeArrowheads="1"/>
          </p:cNvPicPr>
          <p:nvPr/>
        </p:nvPicPr>
        <p:blipFill>
          <a:blip r:embed="rId2" cstate="print"/>
          <a:srcRect/>
          <a:stretch>
            <a:fillRect/>
          </a:stretch>
        </p:blipFill>
        <p:spPr bwMode="auto">
          <a:xfrm>
            <a:off x="3511867" y="1600200"/>
            <a:ext cx="5632133" cy="3429000"/>
          </a:xfrm>
          <a:prstGeom prst="rect">
            <a:avLst/>
          </a:prstGeom>
          <a:noFill/>
          <a:ln w="9525">
            <a:noFill/>
            <a:miter lim="800000"/>
            <a:headEnd/>
            <a:tailEnd/>
          </a:ln>
        </p:spPr>
      </p:pic>
      <p:sp>
        <p:nvSpPr>
          <p:cNvPr id="9" name="TextBox 8">
            <a:extLst>
              <a:ext uri="{FF2B5EF4-FFF2-40B4-BE49-F238E27FC236}">
                <a16:creationId xmlns:a16="http://schemas.microsoft.com/office/drawing/2014/main" id="{00F0983B-142A-46E6-93B2-BEC8D7E27FB7}"/>
              </a:ext>
            </a:extLst>
          </p:cNvPr>
          <p:cNvSpPr txBox="1"/>
          <p:nvPr/>
        </p:nvSpPr>
        <p:spPr>
          <a:xfrm>
            <a:off x="457200" y="5493603"/>
            <a:ext cx="8458200" cy="830997"/>
          </a:xfrm>
          <a:prstGeom prst="rect">
            <a:avLst/>
          </a:prstGeom>
          <a:noFill/>
        </p:spPr>
        <p:txBody>
          <a:bodyPr wrap="square" rtlCol="0">
            <a:spAutoFit/>
          </a:bodyPr>
          <a:lstStyle/>
          <a:p>
            <a:pPr>
              <a:buFont typeface="Arial" pitchFamily="34" charset="0"/>
              <a:buChar char="•"/>
            </a:pPr>
            <a:r>
              <a:rPr lang="en-AU" sz="2400" dirty="0"/>
              <a:t> Distinguish among regions by using different colours, shadings, or symbols.   </a:t>
            </a:r>
          </a:p>
        </p:txBody>
      </p:sp>
      <p:sp>
        <p:nvSpPr>
          <p:cNvPr id="10" name="TextBox 9">
            <a:extLst>
              <a:ext uri="{FF2B5EF4-FFF2-40B4-BE49-F238E27FC236}">
                <a16:creationId xmlns:a16="http://schemas.microsoft.com/office/drawing/2014/main" id="{1745DB07-3F3E-43AB-BB3E-C12471553E07}"/>
              </a:ext>
            </a:extLst>
          </p:cNvPr>
          <p:cNvSpPr txBox="1"/>
          <p:nvPr/>
        </p:nvSpPr>
        <p:spPr>
          <a:xfrm>
            <a:off x="4953000" y="4888468"/>
            <a:ext cx="2590800" cy="369332"/>
          </a:xfrm>
          <a:prstGeom prst="rect">
            <a:avLst/>
          </a:prstGeom>
          <a:noFill/>
        </p:spPr>
        <p:txBody>
          <a:bodyPr wrap="square" rtlCol="0">
            <a:spAutoFit/>
          </a:bodyPr>
          <a:lstStyle/>
          <a:p>
            <a:pPr algn="ctr"/>
            <a:r>
              <a:rPr lang="en-AU" b="1" dirty="0"/>
              <a:t>Segmented Bar Charts</a:t>
            </a:r>
          </a:p>
        </p:txBody>
      </p:sp>
    </p:spTree>
    <p:extLst>
      <p:ext uri="{BB962C8B-B14F-4D97-AF65-F5344CB8AC3E}">
        <p14:creationId xmlns:p14="http://schemas.microsoft.com/office/powerpoint/2010/main" val="1265523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5A760C-861C-450B-9933-28855B0B35E2}"/>
              </a:ext>
            </a:extLst>
          </p:cNvPr>
          <p:cNvSpPr>
            <a:spLocks noGrp="1"/>
          </p:cNvSpPr>
          <p:nvPr>
            <p:ph type="body" sz="quarter" idx="12"/>
          </p:nvPr>
        </p:nvSpPr>
        <p:spPr/>
        <p:txBody>
          <a:bodyPr/>
          <a:lstStyle/>
          <a:p>
            <a:r>
              <a:rPr lang="en-AU" kern="1200" cap="none" dirty="0"/>
              <a:t>Charts ...</a:t>
            </a:r>
          </a:p>
        </p:txBody>
      </p:sp>
      <p:sp>
        <p:nvSpPr>
          <p:cNvPr id="3" name="Text Placeholder 2">
            <a:extLst>
              <a:ext uri="{FF2B5EF4-FFF2-40B4-BE49-F238E27FC236}">
                <a16:creationId xmlns:a16="http://schemas.microsoft.com/office/drawing/2014/main" id="{E46CCD29-807B-4125-8A1B-667C8D1A3188}"/>
              </a:ext>
            </a:extLst>
          </p:cNvPr>
          <p:cNvSpPr>
            <a:spLocks noGrp="1"/>
          </p:cNvSpPr>
          <p:nvPr>
            <p:ph type="body" sz="quarter" idx="13"/>
          </p:nvPr>
        </p:nvSpPr>
        <p:spPr>
          <a:xfrm>
            <a:off x="152401" y="1600200"/>
            <a:ext cx="8839200" cy="4837117"/>
          </a:xfrm>
        </p:spPr>
        <p:txBody>
          <a:bodyPr/>
          <a:lstStyle/>
          <a:p>
            <a:pPr marL="457200" indent="-457200">
              <a:lnSpc>
                <a:spcPct val="150000"/>
              </a:lnSpc>
              <a:buFont typeface="Wingdings" panose="05000000000000000000" pitchFamily="2" charset="2"/>
              <a:buChar char="q"/>
            </a:pPr>
            <a:r>
              <a:rPr lang="en-AU" dirty="0"/>
              <a:t>Show one message per chart. </a:t>
            </a:r>
          </a:p>
          <a:p>
            <a:pPr marL="457200" indent="-457200">
              <a:lnSpc>
                <a:spcPct val="150000"/>
              </a:lnSpc>
              <a:buFont typeface="Wingdings" panose="05000000000000000000" pitchFamily="2" charset="2"/>
              <a:buChar char="q"/>
            </a:pPr>
            <a:r>
              <a:rPr lang="en-AU" dirty="0"/>
              <a:t>Make the chart easy to read. </a:t>
            </a:r>
          </a:p>
          <a:p>
            <a:pPr marL="457200" indent="-457200">
              <a:lnSpc>
                <a:spcPct val="150000"/>
              </a:lnSpc>
              <a:buFont typeface="Wingdings" panose="05000000000000000000" pitchFamily="2" charset="2"/>
              <a:buChar char="q"/>
            </a:pPr>
            <a:r>
              <a:rPr lang="en-AU" dirty="0"/>
              <a:t>Be accurate. </a:t>
            </a:r>
          </a:p>
          <a:p>
            <a:pPr marL="457200" indent="-457200">
              <a:lnSpc>
                <a:spcPct val="150000"/>
              </a:lnSpc>
              <a:buFont typeface="Wingdings" panose="05000000000000000000" pitchFamily="2" charset="2"/>
              <a:buChar char="q"/>
            </a:pPr>
            <a:r>
              <a:rPr lang="en-AU" dirty="0"/>
              <a:t>Always start a numerical axis at zero. </a:t>
            </a:r>
          </a:p>
          <a:p>
            <a:pPr marL="457200" indent="-457200">
              <a:lnSpc>
                <a:spcPct val="150000"/>
              </a:lnSpc>
              <a:buFont typeface="Wingdings" panose="05000000000000000000" pitchFamily="2" charset="2"/>
              <a:buChar char="q"/>
            </a:pPr>
            <a:r>
              <a:rPr lang="en-AU" dirty="0"/>
              <a:t>Eliminate all unnecessary details. </a:t>
            </a:r>
          </a:p>
          <a:p>
            <a:pPr marL="457200" indent="-457200">
              <a:lnSpc>
                <a:spcPct val="150000"/>
              </a:lnSpc>
              <a:buFont typeface="Wingdings" panose="05000000000000000000" pitchFamily="2" charset="2"/>
              <a:buChar char="q"/>
            </a:pPr>
            <a:r>
              <a:rPr lang="en-AU" dirty="0"/>
              <a:t>To focus attention, use colour, shading, arrows to highlight </a:t>
            </a:r>
          </a:p>
          <a:p>
            <a:endParaRPr lang="en-US" dirty="0"/>
          </a:p>
        </p:txBody>
      </p:sp>
      <p:sp>
        <p:nvSpPr>
          <p:cNvPr id="4" name="Date Placeholder 3">
            <a:extLst>
              <a:ext uri="{FF2B5EF4-FFF2-40B4-BE49-F238E27FC236}">
                <a16:creationId xmlns:a16="http://schemas.microsoft.com/office/drawing/2014/main" id="{F519B15B-2781-4A0D-A221-E2671825C89B}"/>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2BA99318-8F13-4064-9A16-E906ED7C05B8}"/>
              </a:ext>
            </a:extLst>
          </p:cNvPr>
          <p:cNvSpPr>
            <a:spLocks noGrp="1"/>
          </p:cNvSpPr>
          <p:nvPr>
            <p:ph type="sldNum" sz="quarter" idx="14"/>
          </p:nvPr>
        </p:nvSpPr>
        <p:spPr/>
        <p:txBody>
          <a:bodyPr/>
          <a:lstStyle/>
          <a:p>
            <a:pPr>
              <a:defRPr/>
            </a:pPr>
            <a:fld id="{A4D7D840-3C4D-4535-9FCE-221E1C945AAA}" type="slidenum">
              <a:rPr lang="en-US" smtClean="0"/>
              <a:pPr>
                <a:defRPr/>
              </a:pPr>
              <a:t>31</a:t>
            </a:fld>
            <a:endParaRPr lang="en-US"/>
          </a:p>
        </p:txBody>
      </p:sp>
      <p:sp>
        <p:nvSpPr>
          <p:cNvPr id="11" name="TextBox 10">
            <a:extLst>
              <a:ext uri="{FF2B5EF4-FFF2-40B4-BE49-F238E27FC236}">
                <a16:creationId xmlns:a16="http://schemas.microsoft.com/office/drawing/2014/main" id="{BFDFA36D-544F-4FFE-8D87-17D3DCA47C96}"/>
              </a:ext>
            </a:extLst>
          </p:cNvPr>
          <p:cNvSpPr txBox="1"/>
          <p:nvPr/>
        </p:nvSpPr>
        <p:spPr>
          <a:xfrm>
            <a:off x="152400" y="990600"/>
            <a:ext cx="8839200" cy="584775"/>
          </a:xfrm>
          <a:prstGeom prst="rect">
            <a:avLst/>
          </a:prstGeom>
          <a:noFill/>
        </p:spPr>
        <p:txBody>
          <a:bodyPr wrap="square" rtlCol="0">
            <a:spAutoFit/>
          </a:bodyPr>
          <a:lstStyle/>
          <a:p>
            <a:r>
              <a:rPr lang="en-AU" sz="3200" b="1" dirty="0">
                <a:solidFill>
                  <a:schemeClr val="bg2">
                    <a:lumMod val="60000"/>
                    <a:lumOff val="40000"/>
                  </a:schemeClr>
                </a:solidFill>
              </a:rPr>
              <a:t>Additional Tips for Graphs &amp; Charts </a:t>
            </a:r>
          </a:p>
        </p:txBody>
      </p:sp>
    </p:spTree>
    <p:extLst>
      <p:ext uri="{BB962C8B-B14F-4D97-AF65-F5344CB8AC3E}">
        <p14:creationId xmlns:p14="http://schemas.microsoft.com/office/powerpoint/2010/main" val="2156627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6612D-107C-40E2-881B-783D57150E70}"/>
              </a:ext>
            </a:extLst>
          </p:cNvPr>
          <p:cNvSpPr>
            <a:spLocks noGrp="1"/>
          </p:cNvSpPr>
          <p:nvPr>
            <p:ph type="body" sz="quarter" idx="12"/>
          </p:nvPr>
        </p:nvSpPr>
        <p:spPr/>
        <p:txBody>
          <a:bodyPr/>
          <a:lstStyle/>
          <a:p>
            <a:r>
              <a:rPr lang="en-US" altLang="en-US" dirty="0"/>
              <a:t>Preparing the presentation</a:t>
            </a:r>
            <a:endParaRPr lang="en-US" dirty="0"/>
          </a:p>
        </p:txBody>
      </p:sp>
      <p:sp>
        <p:nvSpPr>
          <p:cNvPr id="3" name="Text Placeholder 2">
            <a:extLst>
              <a:ext uri="{FF2B5EF4-FFF2-40B4-BE49-F238E27FC236}">
                <a16:creationId xmlns:a16="http://schemas.microsoft.com/office/drawing/2014/main" id="{0C57DADE-860B-4D53-A7ED-1206238FCDF7}"/>
              </a:ext>
            </a:extLst>
          </p:cNvPr>
          <p:cNvSpPr>
            <a:spLocks noGrp="1"/>
          </p:cNvSpPr>
          <p:nvPr>
            <p:ph type="body" sz="quarter" idx="13"/>
          </p:nvPr>
        </p:nvSpPr>
        <p:spPr>
          <a:xfrm>
            <a:off x="228601" y="846142"/>
            <a:ext cx="8839200" cy="5591175"/>
          </a:xfrm>
        </p:spPr>
        <p:txBody>
          <a:bodyPr>
            <a:normAutofit/>
          </a:bodyPr>
          <a:lstStyle/>
          <a:p>
            <a:pPr>
              <a:spcAft>
                <a:spcPts val="1800"/>
              </a:spcAft>
            </a:pPr>
            <a:r>
              <a:rPr lang="en-US" altLang="en-US" sz="2600" dirty="0"/>
              <a:t>Prepare the slides in advance</a:t>
            </a:r>
          </a:p>
          <a:p>
            <a:pPr>
              <a:spcAft>
                <a:spcPts val="1800"/>
              </a:spcAft>
            </a:pPr>
            <a:r>
              <a:rPr lang="en-US" altLang="en-US" sz="2600" dirty="0">
                <a:solidFill>
                  <a:schemeClr val="bg2">
                    <a:lumMod val="60000"/>
                    <a:lumOff val="40000"/>
                  </a:schemeClr>
                </a:solidFill>
              </a:rPr>
              <a:t>Show them to friends</a:t>
            </a:r>
          </a:p>
          <a:p>
            <a:pPr>
              <a:spcAft>
                <a:spcPts val="1800"/>
              </a:spcAft>
            </a:pPr>
            <a:r>
              <a:rPr lang="en-US" altLang="en-US" sz="2600" dirty="0"/>
              <a:t>When you think you are done read them again</a:t>
            </a:r>
          </a:p>
          <a:p>
            <a:pPr>
              <a:spcAft>
                <a:spcPts val="1800"/>
              </a:spcAft>
            </a:pPr>
            <a:r>
              <a:rPr lang="en-US" altLang="en-US" sz="2600" dirty="0">
                <a:solidFill>
                  <a:schemeClr val="bg2">
                    <a:lumMod val="60000"/>
                    <a:lumOff val="40000"/>
                  </a:schemeClr>
                </a:solidFill>
              </a:rPr>
              <a:t>Check all animations with the sound on </a:t>
            </a:r>
            <a:r>
              <a:rPr lang="en-US" altLang="en-US" sz="2600" dirty="0">
                <a:solidFill>
                  <a:schemeClr val="bg2">
                    <a:lumMod val="60000"/>
                    <a:lumOff val="40000"/>
                  </a:schemeClr>
                </a:solidFill>
                <a:sym typeface="Wingdings" panose="05000000000000000000" pitchFamily="2" charset="2"/>
              </a:rPr>
              <a:t></a:t>
            </a:r>
            <a:endParaRPr lang="en-US" altLang="en-US" sz="2600" dirty="0">
              <a:solidFill>
                <a:schemeClr val="bg2">
                  <a:lumMod val="60000"/>
                  <a:lumOff val="40000"/>
                </a:schemeClr>
              </a:solidFill>
            </a:endParaRPr>
          </a:p>
          <a:p>
            <a:pPr>
              <a:spcAft>
                <a:spcPts val="1800"/>
              </a:spcAft>
            </a:pPr>
            <a:endParaRPr lang="en-US" sz="2600" dirty="0"/>
          </a:p>
        </p:txBody>
      </p:sp>
      <p:sp>
        <p:nvSpPr>
          <p:cNvPr id="4" name="Date Placeholder 3">
            <a:extLst>
              <a:ext uri="{FF2B5EF4-FFF2-40B4-BE49-F238E27FC236}">
                <a16:creationId xmlns:a16="http://schemas.microsoft.com/office/drawing/2014/main" id="{107EC0EB-AAB3-4490-80B3-1EE1863A2A44}"/>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DA81DA34-19A3-4DF8-BB33-8F125763E50F}"/>
              </a:ext>
            </a:extLst>
          </p:cNvPr>
          <p:cNvSpPr>
            <a:spLocks noGrp="1"/>
          </p:cNvSpPr>
          <p:nvPr>
            <p:ph type="sldNum" sz="quarter" idx="14"/>
          </p:nvPr>
        </p:nvSpPr>
        <p:spPr/>
        <p:txBody>
          <a:bodyPr/>
          <a:lstStyle/>
          <a:p>
            <a:pPr>
              <a:defRPr/>
            </a:pPr>
            <a:fld id="{A4D7D840-3C4D-4535-9FCE-221E1C945AAA}" type="slidenum">
              <a:rPr lang="en-US" smtClean="0"/>
              <a:pPr>
                <a:defRPr/>
              </a:pPr>
              <a:t>32</a:t>
            </a:fld>
            <a:endParaRPr lang="en-US"/>
          </a:p>
        </p:txBody>
      </p:sp>
    </p:spTree>
    <p:extLst>
      <p:ext uri="{BB962C8B-B14F-4D97-AF65-F5344CB8AC3E}">
        <p14:creationId xmlns:p14="http://schemas.microsoft.com/office/powerpoint/2010/main" val="3402748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FB4BBD-D491-4B8B-8A0F-E87FCD37A95A}"/>
              </a:ext>
            </a:extLst>
          </p:cNvPr>
          <p:cNvSpPr>
            <a:spLocks noGrp="1"/>
          </p:cNvSpPr>
          <p:nvPr>
            <p:ph type="body" sz="quarter" idx="12"/>
          </p:nvPr>
        </p:nvSpPr>
        <p:spPr/>
        <p:txBody>
          <a:bodyPr/>
          <a:lstStyle/>
          <a:p>
            <a:r>
              <a:rPr lang="en-US" altLang="en-US" dirty="0"/>
              <a:t>Preparing the presentation</a:t>
            </a:r>
            <a:endParaRPr lang="en-US" dirty="0"/>
          </a:p>
        </p:txBody>
      </p:sp>
      <p:sp>
        <p:nvSpPr>
          <p:cNvPr id="3" name="Text Placeholder 2">
            <a:extLst>
              <a:ext uri="{FF2B5EF4-FFF2-40B4-BE49-F238E27FC236}">
                <a16:creationId xmlns:a16="http://schemas.microsoft.com/office/drawing/2014/main" id="{193BDA38-2979-42BF-B02D-BCC694BB204D}"/>
              </a:ext>
            </a:extLst>
          </p:cNvPr>
          <p:cNvSpPr>
            <a:spLocks noGrp="1"/>
          </p:cNvSpPr>
          <p:nvPr>
            <p:ph type="body" sz="quarter" idx="13"/>
          </p:nvPr>
        </p:nvSpPr>
        <p:spPr>
          <a:xfrm>
            <a:off x="228601" y="846142"/>
            <a:ext cx="8763000" cy="5591175"/>
          </a:xfrm>
        </p:spPr>
        <p:txBody>
          <a:bodyPr>
            <a:normAutofit/>
          </a:bodyPr>
          <a:lstStyle/>
          <a:p>
            <a:pPr>
              <a:spcAft>
                <a:spcPts val="1800"/>
              </a:spcAft>
            </a:pPr>
            <a:r>
              <a:rPr lang="en-US" altLang="en-US" sz="2600" dirty="0">
                <a:solidFill>
                  <a:schemeClr val="bg2">
                    <a:lumMod val="60000"/>
                    <a:lumOff val="40000"/>
                  </a:schemeClr>
                </a:solidFill>
              </a:rPr>
              <a:t>Practice, practice, practice</a:t>
            </a:r>
          </a:p>
          <a:p>
            <a:pPr lvl="1">
              <a:spcAft>
                <a:spcPts val="1800"/>
              </a:spcAft>
            </a:pPr>
            <a:r>
              <a:rPr lang="en-US" altLang="en-US" sz="2600" dirty="0"/>
              <a:t>Give a practice talk to a general audience</a:t>
            </a:r>
          </a:p>
          <a:p>
            <a:pPr lvl="1">
              <a:spcAft>
                <a:spcPts val="1800"/>
              </a:spcAft>
            </a:pPr>
            <a:r>
              <a:rPr lang="en-US" altLang="en-US" sz="2600" dirty="0"/>
              <a:t>Give a practice talk to an audience of expert</a:t>
            </a:r>
          </a:p>
          <a:p>
            <a:pPr lvl="1">
              <a:spcAft>
                <a:spcPts val="1800"/>
              </a:spcAft>
            </a:pPr>
            <a:r>
              <a:rPr lang="en-US" altLang="en-US" sz="2600" dirty="0"/>
              <a:t>Time your presentation (allow for speed up effect caused by nervousness)</a:t>
            </a:r>
          </a:p>
          <a:p>
            <a:pPr>
              <a:spcAft>
                <a:spcPts val="1800"/>
              </a:spcAft>
            </a:pPr>
            <a:r>
              <a:rPr lang="en-US" altLang="en-US" sz="2600" dirty="0">
                <a:solidFill>
                  <a:schemeClr val="bg2">
                    <a:lumMod val="60000"/>
                    <a:lumOff val="40000"/>
                  </a:schemeClr>
                </a:solidFill>
              </a:rPr>
              <a:t>Always assume technology will fail you. Have backups.</a:t>
            </a:r>
          </a:p>
          <a:p>
            <a:pPr>
              <a:spcAft>
                <a:spcPts val="1800"/>
              </a:spcAft>
            </a:pPr>
            <a:endParaRPr lang="en-US" sz="2600" dirty="0"/>
          </a:p>
        </p:txBody>
      </p:sp>
      <p:sp>
        <p:nvSpPr>
          <p:cNvPr id="4" name="Date Placeholder 3">
            <a:extLst>
              <a:ext uri="{FF2B5EF4-FFF2-40B4-BE49-F238E27FC236}">
                <a16:creationId xmlns:a16="http://schemas.microsoft.com/office/drawing/2014/main" id="{032BA1F9-D745-4509-9A6C-3840B012485A}"/>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8CE7A146-3990-43CF-97AD-BC212210CB26}"/>
              </a:ext>
            </a:extLst>
          </p:cNvPr>
          <p:cNvSpPr>
            <a:spLocks noGrp="1"/>
          </p:cNvSpPr>
          <p:nvPr>
            <p:ph type="sldNum" sz="quarter" idx="14"/>
          </p:nvPr>
        </p:nvSpPr>
        <p:spPr/>
        <p:txBody>
          <a:bodyPr/>
          <a:lstStyle/>
          <a:p>
            <a:pPr>
              <a:defRPr/>
            </a:pPr>
            <a:fld id="{A4D7D840-3C4D-4535-9FCE-221E1C945AAA}" type="slidenum">
              <a:rPr lang="en-US" smtClean="0"/>
              <a:pPr>
                <a:defRPr/>
              </a:pPr>
              <a:t>33</a:t>
            </a:fld>
            <a:endParaRPr lang="en-US"/>
          </a:p>
        </p:txBody>
      </p:sp>
    </p:spTree>
    <p:extLst>
      <p:ext uri="{BB962C8B-B14F-4D97-AF65-F5344CB8AC3E}">
        <p14:creationId xmlns:p14="http://schemas.microsoft.com/office/powerpoint/2010/main" val="155873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8F4A16-D020-4EC2-88EF-C3C475121E05}"/>
              </a:ext>
            </a:extLst>
          </p:cNvPr>
          <p:cNvSpPr>
            <a:spLocks noGrp="1"/>
          </p:cNvSpPr>
          <p:nvPr>
            <p:ph type="body" sz="quarter" idx="12"/>
          </p:nvPr>
        </p:nvSpPr>
        <p:spPr/>
        <p:txBody>
          <a:bodyPr/>
          <a:lstStyle/>
          <a:p>
            <a:r>
              <a:rPr lang="en-US" altLang="en-US" dirty="0"/>
              <a:t>Some resources</a:t>
            </a:r>
            <a:endParaRPr lang="en-US" dirty="0"/>
          </a:p>
        </p:txBody>
      </p:sp>
      <p:sp>
        <p:nvSpPr>
          <p:cNvPr id="3" name="Text Placeholder 2">
            <a:extLst>
              <a:ext uri="{FF2B5EF4-FFF2-40B4-BE49-F238E27FC236}">
                <a16:creationId xmlns:a16="http://schemas.microsoft.com/office/drawing/2014/main" id="{77AE4580-9340-46D1-81E6-262A9F5E3843}"/>
              </a:ext>
            </a:extLst>
          </p:cNvPr>
          <p:cNvSpPr>
            <a:spLocks noGrp="1"/>
          </p:cNvSpPr>
          <p:nvPr>
            <p:ph type="body" sz="quarter" idx="13"/>
          </p:nvPr>
        </p:nvSpPr>
        <p:spPr/>
        <p:txBody>
          <a:bodyPr/>
          <a:lstStyle/>
          <a:p>
            <a:pPr eaLnBrk="1" hangingPunct="1">
              <a:spcBef>
                <a:spcPts val="0"/>
              </a:spcBef>
              <a:spcAft>
                <a:spcPts val="1800"/>
              </a:spcAft>
            </a:pPr>
            <a:r>
              <a:rPr lang="en-US" altLang="en-US" dirty="0">
                <a:hlinkClick r:id="rId2"/>
              </a:rPr>
              <a:t>http://research.microsoft.com/~simonpj/papers/giving-a-talk/writing-a-paper-slides.pdf</a:t>
            </a:r>
          </a:p>
          <a:p>
            <a:pPr eaLnBrk="1" hangingPunct="1">
              <a:spcBef>
                <a:spcPts val="0"/>
              </a:spcBef>
              <a:spcAft>
                <a:spcPts val="1800"/>
              </a:spcAft>
            </a:pPr>
            <a:r>
              <a:rPr lang="en-US" altLang="en-US" dirty="0">
                <a:hlinkClick r:id="rId2"/>
              </a:rPr>
              <a:t>http://wit.tuwien.ac.at/research/tips/good_research_talk_slides.pdf</a:t>
            </a:r>
            <a:r>
              <a:rPr lang="en-US" altLang="en-US" dirty="0"/>
              <a:t> </a:t>
            </a:r>
          </a:p>
          <a:p>
            <a:pPr eaLnBrk="1" hangingPunct="1">
              <a:spcBef>
                <a:spcPts val="0"/>
              </a:spcBef>
              <a:spcAft>
                <a:spcPts val="1800"/>
              </a:spcAft>
            </a:pPr>
            <a:r>
              <a:rPr lang="en-US" altLang="en-US" dirty="0">
                <a:hlinkClick r:id="rId3"/>
              </a:rPr>
              <a:t>http://research.microsoft.com/~simonpj/papers/giving-a-talk/giving-a-talk-html.html</a:t>
            </a:r>
            <a:r>
              <a:rPr lang="en-US" altLang="en-US" dirty="0"/>
              <a:t> </a:t>
            </a:r>
          </a:p>
          <a:p>
            <a:pPr>
              <a:spcBef>
                <a:spcPts val="0"/>
              </a:spcBef>
              <a:spcAft>
                <a:spcPts val="1800"/>
              </a:spcAft>
            </a:pPr>
            <a:r>
              <a:rPr lang="en-US" altLang="en-US" dirty="0">
                <a:hlinkClick r:id="rId4"/>
              </a:rPr>
              <a:t>http://www.cse.buffalo.edu/~rapaport/howtowrite.html</a:t>
            </a:r>
            <a:endParaRPr lang="en-US" altLang="en-US" dirty="0"/>
          </a:p>
          <a:p>
            <a:pPr>
              <a:spcBef>
                <a:spcPts val="0"/>
              </a:spcBef>
              <a:spcAft>
                <a:spcPts val="1800"/>
              </a:spcAft>
            </a:pPr>
            <a:r>
              <a:rPr lang="en-US" altLang="en-US" dirty="0">
                <a:hlinkClick r:id="rId5"/>
              </a:rPr>
              <a:t>http://www.iasted.org/conferences/formatting/Presentations-Tips.ppt</a:t>
            </a:r>
            <a:endParaRPr lang="en-US" altLang="en-US" dirty="0"/>
          </a:p>
          <a:p>
            <a:pPr>
              <a:spcBef>
                <a:spcPts val="0"/>
              </a:spcBef>
              <a:spcAft>
                <a:spcPts val="1800"/>
              </a:spcAft>
            </a:pPr>
            <a:endParaRPr lang="en-US" altLang="en-US" dirty="0"/>
          </a:p>
          <a:p>
            <a:pPr eaLnBrk="1" hangingPunct="1">
              <a:spcBef>
                <a:spcPts val="0"/>
              </a:spcBef>
              <a:spcAft>
                <a:spcPts val="1800"/>
              </a:spcAft>
            </a:pPr>
            <a:endParaRPr lang="en-US" altLang="en-US" dirty="0"/>
          </a:p>
          <a:p>
            <a:pPr>
              <a:spcBef>
                <a:spcPts val="0"/>
              </a:spcBef>
              <a:spcAft>
                <a:spcPts val="1800"/>
              </a:spcAft>
            </a:pPr>
            <a:endParaRPr lang="en-US" dirty="0"/>
          </a:p>
        </p:txBody>
      </p:sp>
      <p:sp>
        <p:nvSpPr>
          <p:cNvPr id="4" name="Date Placeholder 3">
            <a:extLst>
              <a:ext uri="{FF2B5EF4-FFF2-40B4-BE49-F238E27FC236}">
                <a16:creationId xmlns:a16="http://schemas.microsoft.com/office/drawing/2014/main" id="{4C6977BE-9F01-4422-8E99-C488F83F4406}"/>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6CBA0014-CC10-4DCE-820B-CBDDAD158438}"/>
              </a:ext>
            </a:extLst>
          </p:cNvPr>
          <p:cNvSpPr>
            <a:spLocks noGrp="1"/>
          </p:cNvSpPr>
          <p:nvPr>
            <p:ph type="sldNum" sz="quarter" idx="14"/>
          </p:nvPr>
        </p:nvSpPr>
        <p:spPr/>
        <p:txBody>
          <a:bodyPr/>
          <a:lstStyle/>
          <a:p>
            <a:pPr>
              <a:defRPr/>
            </a:pPr>
            <a:fld id="{A4D7D840-3C4D-4535-9FCE-221E1C945AAA}" type="slidenum">
              <a:rPr lang="en-US" smtClean="0"/>
              <a:pPr>
                <a:defRPr/>
              </a:pPr>
              <a:t>34</a:t>
            </a:fld>
            <a:endParaRPr lang="en-US"/>
          </a:p>
        </p:txBody>
      </p:sp>
    </p:spTree>
    <p:extLst>
      <p:ext uri="{BB962C8B-B14F-4D97-AF65-F5344CB8AC3E}">
        <p14:creationId xmlns:p14="http://schemas.microsoft.com/office/powerpoint/2010/main" val="206602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5BBD1D-DA1B-43FF-BDF1-BAAE644A4E39}"/>
              </a:ext>
            </a:extLst>
          </p:cNvPr>
          <p:cNvSpPr>
            <a:spLocks noGrp="1"/>
          </p:cNvSpPr>
          <p:nvPr>
            <p:ph type="body" sz="quarter" idx="12"/>
          </p:nvPr>
        </p:nvSpPr>
        <p:spPr/>
        <p:txBody>
          <a:bodyPr/>
          <a:lstStyle/>
          <a:p>
            <a:r>
              <a:rPr lang="en-US" altLang="en-US" dirty="0"/>
              <a:t>Know your audience</a:t>
            </a:r>
            <a:endParaRPr lang="en-US" dirty="0"/>
          </a:p>
        </p:txBody>
      </p:sp>
      <p:sp>
        <p:nvSpPr>
          <p:cNvPr id="3" name="Text Placeholder 2">
            <a:extLst>
              <a:ext uri="{FF2B5EF4-FFF2-40B4-BE49-F238E27FC236}">
                <a16:creationId xmlns:a16="http://schemas.microsoft.com/office/drawing/2014/main" id="{8474EAB5-60DD-4536-8BBB-1926AE1938B9}"/>
              </a:ext>
            </a:extLst>
          </p:cNvPr>
          <p:cNvSpPr>
            <a:spLocks noGrp="1"/>
          </p:cNvSpPr>
          <p:nvPr>
            <p:ph type="body" sz="quarter" idx="13"/>
          </p:nvPr>
        </p:nvSpPr>
        <p:spPr/>
        <p:txBody>
          <a:bodyPr/>
          <a:lstStyle/>
          <a:p>
            <a:pPr eaLnBrk="1" hangingPunct="1">
              <a:spcAft>
                <a:spcPts val="1200"/>
              </a:spcAft>
            </a:pPr>
            <a:r>
              <a:rPr lang="en-US" altLang="en-US" dirty="0"/>
              <a:t>Who would be there?</a:t>
            </a:r>
          </a:p>
          <a:p>
            <a:pPr lvl="1" eaLnBrk="1" hangingPunct="1">
              <a:spcAft>
                <a:spcPts val="1200"/>
              </a:spcAft>
            </a:pPr>
            <a:r>
              <a:rPr lang="en-US" altLang="en-US" dirty="0"/>
              <a:t>Scientists expert in your field</a:t>
            </a:r>
          </a:p>
          <a:p>
            <a:pPr lvl="1" eaLnBrk="1" hangingPunct="1">
              <a:spcAft>
                <a:spcPts val="1200"/>
              </a:spcAft>
            </a:pPr>
            <a:r>
              <a:rPr lang="en-US" altLang="en-US" dirty="0"/>
              <a:t>Scientists not expert in your field</a:t>
            </a:r>
          </a:p>
          <a:p>
            <a:pPr lvl="1" eaLnBrk="1" hangingPunct="1">
              <a:spcAft>
                <a:spcPts val="1200"/>
              </a:spcAft>
            </a:pPr>
            <a:r>
              <a:rPr lang="en-US" altLang="en-US" dirty="0"/>
              <a:t>Students</a:t>
            </a:r>
          </a:p>
          <a:p>
            <a:pPr lvl="1" eaLnBrk="1" hangingPunct="1">
              <a:spcAft>
                <a:spcPts val="1200"/>
              </a:spcAft>
            </a:pPr>
            <a:r>
              <a:rPr lang="en-US" altLang="en-US" dirty="0"/>
              <a:t>Non experts</a:t>
            </a:r>
          </a:p>
          <a:p>
            <a:pPr lvl="1" eaLnBrk="1" hangingPunct="1">
              <a:spcAft>
                <a:spcPts val="1200"/>
              </a:spcAft>
            </a:pPr>
            <a:r>
              <a:rPr lang="en-US" altLang="en-US" dirty="0"/>
              <a:t>Who knows?</a:t>
            </a:r>
          </a:p>
          <a:p>
            <a:pPr eaLnBrk="1" hangingPunct="1">
              <a:spcAft>
                <a:spcPts val="1200"/>
              </a:spcAft>
              <a:buNone/>
            </a:pPr>
            <a:r>
              <a:rPr lang="en-US" altLang="en-US" dirty="0"/>
              <a:t>Most likely a mix so have something for all</a:t>
            </a:r>
          </a:p>
          <a:p>
            <a:pPr>
              <a:spcAft>
                <a:spcPts val="1200"/>
              </a:spcAft>
            </a:pPr>
            <a:endParaRPr lang="en-US" dirty="0"/>
          </a:p>
        </p:txBody>
      </p:sp>
      <p:sp>
        <p:nvSpPr>
          <p:cNvPr id="4" name="Date Placeholder 3">
            <a:extLst>
              <a:ext uri="{FF2B5EF4-FFF2-40B4-BE49-F238E27FC236}">
                <a16:creationId xmlns:a16="http://schemas.microsoft.com/office/drawing/2014/main" id="{C2B90624-CE1C-41AE-8E72-9565D06F4079}"/>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CC6C9C20-C2B5-4A09-852B-FB12E0DD5284}"/>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Tree>
    <p:extLst>
      <p:ext uri="{BB962C8B-B14F-4D97-AF65-F5344CB8AC3E}">
        <p14:creationId xmlns:p14="http://schemas.microsoft.com/office/powerpoint/2010/main" val="38752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5BBD1D-DA1B-43FF-BDF1-BAAE644A4E39}"/>
              </a:ext>
            </a:extLst>
          </p:cNvPr>
          <p:cNvSpPr>
            <a:spLocks noGrp="1"/>
          </p:cNvSpPr>
          <p:nvPr>
            <p:ph type="body" sz="quarter" idx="12"/>
          </p:nvPr>
        </p:nvSpPr>
        <p:spPr/>
        <p:txBody>
          <a:bodyPr/>
          <a:lstStyle/>
          <a:p>
            <a:r>
              <a:rPr lang="en-US" altLang="en-US" dirty="0"/>
              <a:t>Know your audience…</a:t>
            </a:r>
            <a:endParaRPr lang="en-US" dirty="0"/>
          </a:p>
        </p:txBody>
      </p:sp>
      <p:sp>
        <p:nvSpPr>
          <p:cNvPr id="3" name="Text Placeholder 2">
            <a:extLst>
              <a:ext uri="{FF2B5EF4-FFF2-40B4-BE49-F238E27FC236}">
                <a16:creationId xmlns:a16="http://schemas.microsoft.com/office/drawing/2014/main" id="{8474EAB5-60DD-4536-8BBB-1926AE1938B9}"/>
              </a:ext>
            </a:extLst>
          </p:cNvPr>
          <p:cNvSpPr>
            <a:spLocks noGrp="1"/>
          </p:cNvSpPr>
          <p:nvPr>
            <p:ph type="body" sz="quarter" idx="13"/>
          </p:nvPr>
        </p:nvSpPr>
        <p:spPr/>
        <p:txBody>
          <a:bodyPr/>
          <a:lstStyle/>
          <a:p>
            <a:pPr eaLnBrk="1" hangingPunct="1">
              <a:spcAft>
                <a:spcPts val="1800"/>
              </a:spcAft>
            </a:pPr>
            <a:r>
              <a:rPr lang="en-US" altLang="en-US" dirty="0"/>
              <a:t>Keep in mind</a:t>
            </a:r>
          </a:p>
          <a:p>
            <a:pPr lvl="1" eaLnBrk="1" hangingPunct="1">
              <a:spcAft>
                <a:spcPts val="1800"/>
              </a:spcAft>
            </a:pPr>
            <a:r>
              <a:rPr lang="en-US" altLang="en-US" dirty="0"/>
              <a:t>They might be tired</a:t>
            </a:r>
          </a:p>
          <a:p>
            <a:pPr lvl="1" eaLnBrk="1" hangingPunct="1">
              <a:spcAft>
                <a:spcPts val="1800"/>
              </a:spcAft>
            </a:pPr>
            <a:r>
              <a:rPr lang="en-US" altLang="en-US" dirty="0"/>
              <a:t>They can read </a:t>
            </a:r>
            <a:r>
              <a:rPr lang="en-US" altLang="en-US" dirty="0">
                <a:sym typeface="Wingdings" panose="05000000000000000000" pitchFamily="2" charset="2"/>
              </a:rPr>
              <a:t></a:t>
            </a:r>
            <a:endParaRPr lang="en-US" altLang="en-US" dirty="0"/>
          </a:p>
          <a:p>
            <a:pPr lvl="1" eaLnBrk="1" hangingPunct="1">
              <a:spcAft>
                <a:spcPts val="1800"/>
              </a:spcAft>
            </a:pPr>
            <a:r>
              <a:rPr lang="en-US" altLang="en-US" dirty="0"/>
              <a:t>They are thinking “Why should I listen?”</a:t>
            </a:r>
          </a:p>
          <a:p>
            <a:pPr lvl="1" eaLnBrk="1" hangingPunct="1">
              <a:spcAft>
                <a:spcPts val="1800"/>
              </a:spcAft>
            </a:pPr>
            <a:r>
              <a:rPr lang="en-US" altLang="en-US" dirty="0"/>
              <a:t>Non-experts will tune off within 2 minutes</a:t>
            </a:r>
          </a:p>
          <a:p>
            <a:pPr lvl="1" eaLnBrk="1" hangingPunct="1">
              <a:spcAft>
                <a:spcPts val="1800"/>
              </a:spcAft>
            </a:pPr>
            <a:r>
              <a:rPr lang="en-US" altLang="en-US" dirty="0"/>
              <a:t>Experts after 5 minutes </a:t>
            </a:r>
          </a:p>
          <a:p>
            <a:pPr eaLnBrk="1" hangingPunct="1">
              <a:spcAft>
                <a:spcPts val="1800"/>
              </a:spcAft>
            </a:pPr>
            <a:r>
              <a:rPr lang="en-US" altLang="en-US" dirty="0"/>
              <a:t>What can you do?</a:t>
            </a:r>
          </a:p>
          <a:p>
            <a:pPr>
              <a:spcAft>
                <a:spcPts val="1800"/>
              </a:spcAft>
            </a:pPr>
            <a:endParaRPr lang="en-US" dirty="0"/>
          </a:p>
        </p:txBody>
      </p:sp>
      <p:sp>
        <p:nvSpPr>
          <p:cNvPr id="4" name="Date Placeholder 3">
            <a:extLst>
              <a:ext uri="{FF2B5EF4-FFF2-40B4-BE49-F238E27FC236}">
                <a16:creationId xmlns:a16="http://schemas.microsoft.com/office/drawing/2014/main" id="{C2B90624-CE1C-41AE-8E72-9565D06F4079}"/>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CC6C9C20-C2B5-4A09-852B-FB12E0DD5284}"/>
              </a:ext>
            </a:extLst>
          </p:cNvPr>
          <p:cNvSpPr>
            <a:spLocks noGrp="1"/>
          </p:cNvSpPr>
          <p:nvPr>
            <p:ph type="sldNum" sz="quarter" idx="14"/>
          </p:nvPr>
        </p:nvSpPr>
        <p:spPr/>
        <p:txBody>
          <a:bodyPr/>
          <a:lstStyle/>
          <a:p>
            <a:pPr>
              <a:defRPr/>
            </a:pPr>
            <a:fld id="{A4D7D840-3C4D-4535-9FCE-221E1C945AAA}" type="slidenum">
              <a:rPr lang="en-US" smtClean="0"/>
              <a:pPr>
                <a:defRPr/>
              </a:pPr>
              <a:t>5</a:t>
            </a:fld>
            <a:endParaRPr lang="en-US"/>
          </a:p>
        </p:txBody>
      </p:sp>
    </p:spTree>
    <p:extLst>
      <p:ext uri="{BB962C8B-B14F-4D97-AF65-F5344CB8AC3E}">
        <p14:creationId xmlns:p14="http://schemas.microsoft.com/office/powerpoint/2010/main" val="175681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F5C1B6-3DB5-4921-8432-F2224A98E14E}"/>
              </a:ext>
            </a:extLst>
          </p:cNvPr>
          <p:cNvSpPr>
            <a:spLocks noGrp="1"/>
          </p:cNvSpPr>
          <p:nvPr>
            <p:ph type="body" sz="quarter" idx="12"/>
          </p:nvPr>
        </p:nvSpPr>
        <p:spPr/>
        <p:txBody>
          <a:bodyPr/>
          <a:lstStyle/>
          <a:p>
            <a:r>
              <a:rPr lang="en-US" altLang="en-US" dirty="0"/>
              <a:t>What can you do?</a:t>
            </a:r>
            <a:endParaRPr lang="en-US" dirty="0"/>
          </a:p>
        </p:txBody>
      </p:sp>
      <p:sp>
        <p:nvSpPr>
          <p:cNvPr id="3" name="Text Placeholder 2">
            <a:extLst>
              <a:ext uri="{FF2B5EF4-FFF2-40B4-BE49-F238E27FC236}">
                <a16:creationId xmlns:a16="http://schemas.microsoft.com/office/drawing/2014/main" id="{F342E6B3-F44A-419A-B9C8-BAE9CFEE427B}"/>
              </a:ext>
            </a:extLst>
          </p:cNvPr>
          <p:cNvSpPr>
            <a:spLocks noGrp="1"/>
          </p:cNvSpPr>
          <p:nvPr>
            <p:ph type="body" sz="quarter" idx="13"/>
          </p:nvPr>
        </p:nvSpPr>
        <p:spPr/>
        <p:txBody>
          <a:bodyPr/>
          <a:lstStyle/>
          <a:p>
            <a:pPr eaLnBrk="1" hangingPunct="1">
              <a:spcAft>
                <a:spcPts val="1800"/>
              </a:spcAft>
            </a:pPr>
            <a:r>
              <a:rPr lang="en-US" altLang="en-US" dirty="0">
                <a:solidFill>
                  <a:schemeClr val="bg2"/>
                </a:solidFill>
              </a:rPr>
              <a:t>Early motivation </a:t>
            </a:r>
            <a:r>
              <a:rPr lang="en-US" altLang="en-US" dirty="0"/>
              <a:t>- at the beginning of your talk motivate your research with easy to understand examples</a:t>
            </a:r>
          </a:p>
          <a:p>
            <a:pPr eaLnBrk="1" hangingPunct="1">
              <a:spcAft>
                <a:spcPts val="1800"/>
              </a:spcAft>
            </a:pPr>
            <a:r>
              <a:rPr lang="en-US" altLang="en-US" dirty="0">
                <a:solidFill>
                  <a:schemeClr val="bg2"/>
                </a:solidFill>
              </a:rPr>
              <a:t>Spoil the punch line </a:t>
            </a:r>
            <a:r>
              <a:rPr lang="en-US" altLang="en-US" dirty="0"/>
              <a:t>- State your results early and in simple terms</a:t>
            </a:r>
          </a:p>
          <a:p>
            <a:pPr eaLnBrk="1" hangingPunct="1">
              <a:spcAft>
                <a:spcPts val="1800"/>
              </a:spcAft>
            </a:pPr>
            <a:r>
              <a:rPr lang="en-US" altLang="en-US" dirty="0">
                <a:solidFill>
                  <a:schemeClr val="bg2"/>
                </a:solidFill>
              </a:rPr>
              <a:t>Visuals</a:t>
            </a:r>
            <a:r>
              <a:rPr lang="en-US" altLang="en-US" dirty="0"/>
              <a:t> – Illustrate your idea with images and diagrams</a:t>
            </a:r>
          </a:p>
          <a:p>
            <a:pPr>
              <a:spcAft>
                <a:spcPts val="1800"/>
              </a:spcAft>
            </a:pPr>
            <a:endParaRPr lang="en-US" dirty="0"/>
          </a:p>
        </p:txBody>
      </p:sp>
      <p:sp>
        <p:nvSpPr>
          <p:cNvPr id="4" name="Date Placeholder 3">
            <a:extLst>
              <a:ext uri="{FF2B5EF4-FFF2-40B4-BE49-F238E27FC236}">
                <a16:creationId xmlns:a16="http://schemas.microsoft.com/office/drawing/2014/main" id="{3BEDF95F-4858-467C-82F7-8063BDB4C0D0}"/>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D55568FD-0BBA-41CB-BB60-D03E077748B3}"/>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Tree>
    <p:extLst>
      <p:ext uri="{BB962C8B-B14F-4D97-AF65-F5344CB8AC3E}">
        <p14:creationId xmlns:p14="http://schemas.microsoft.com/office/powerpoint/2010/main" val="149180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D5C8DB-710E-462A-8315-14D95162DF54}"/>
              </a:ext>
            </a:extLst>
          </p:cNvPr>
          <p:cNvSpPr>
            <a:spLocks noGrp="1"/>
          </p:cNvSpPr>
          <p:nvPr>
            <p:ph type="body" sz="quarter" idx="12"/>
          </p:nvPr>
        </p:nvSpPr>
        <p:spPr/>
        <p:txBody>
          <a:bodyPr/>
          <a:lstStyle/>
          <a:p>
            <a:r>
              <a:rPr lang="en-US" altLang="en-US" dirty="0"/>
              <a:t>Leave them with these thoughts</a:t>
            </a:r>
            <a:endParaRPr lang="en-US" dirty="0"/>
          </a:p>
        </p:txBody>
      </p:sp>
      <p:sp>
        <p:nvSpPr>
          <p:cNvPr id="3" name="Text Placeholder 2">
            <a:extLst>
              <a:ext uri="{FF2B5EF4-FFF2-40B4-BE49-F238E27FC236}">
                <a16:creationId xmlns:a16="http://schemas.microsoft.com/office/drawing/2014/main" id="{828B64AC-9A29-48C1-9299-C28CD17AFEB3}"/>
              </a:ext>
            </a:extLst>
          </p:cNvPr>
          <p:cNvSpPr>
            <a:spLocks noGrp="1"/>
          </p:cNvSpPr>
          <p:nvPr>
            <p:ph type="body" sz="quarter" idx="13"/>
          </p:nvPr>
        </p:nvSpPr>
        <p:spPr/>
        <p:txBody>
          <a:bodyPr/>
          <a:lstStyle/>
          <a:p>
            <a:pPr eaLnBrk="1" hangingPunct="1">
              <a:spcAft>
                <a:spcPts val="1800"/>
              </a:spcAft>
            </a:pPr>
            <a:r>
              <a:rPr lang="en-US" altLang="en-US" dirty="0"/>
              <a:t>I understood </a:t>
            </a:r>
            <a:r>
              <a:rPr lang="en-US" altLang="en-US" dirty="0">
                <a:solidFill>
                  <a:schemeClr val="bg2"/>
                </a:solidFill>
              </a:rPr>
              <a:t>what</a:t>
            </a:r>
            <a:r>
              <a:rPr lang="en-US" altLang="en-US" dirty="0"/>
              <a:t> the problem was and </a:t>
            </a:r>
            <a:r>
              <a:rPr lang="en-US" altLang="en-US" dirty="0">
                <a:solidFill>
                  <a:schemeClr val="bg2"/>
                </a:solidFill>
              </a:rPr>
              <a:t>why </a:t>
            </a:r>
            <a:r>
              <a:rPr lang="en-US" altLang="en-US" dirty="0"/>
              <a:t>it was </a:t>
            </a:r>
            <a:r>
              <a:rPr lang="en-US" altLang="en-US" dirty="0">
                <a:solidFill>
                  <a:schemeClr val="bg2"/>
                </a:solidFill>
              </a:rPr>
              <a:t>important</a:t>
            </a:r>
          </a:p>
          <a:p>
            <a:pPr eaLnBrk="1" hangingPunct="1">
              <a:spcAft>
                <a:spcPts val="1800"/>
              </a:spcAft>
            </a:pPr>
            <a:r>
              <a:rPr lang="en-US" altLang="en-US" dirty="0"/>
              <a:t>I have an idea of </a:t>
            </a:r>
            <a:r>
              <a:rPr lang="en-US" altLang="en-US" dirty="0">
                <a:solidFill>
                  <a:schemeClr val="bg2"/>
                </a:solidFill>
              </a:rPr>
              <a:t>what her solution</a:t>
            </a:r>
            <a:r>
              <a:rPr lang="en-US" altLang="en-US" dirty="0"/>
              <a:t> was and how it was </a:t>
            </a:r>
            <a:r>
              <a:rPr lang="en-US" altLang="en-US" dirty="0">
                <a:solidFill>
                  <a:schemeClr val="bg2"/>
                </a:solidFill>
              </a:rPr>
              <a:t>different/better than others</a:t>
            </a:r>
          </a:p>
          <a:p>
            <a:pPr eaLnBrk="1" hangingPunct="1">
              <a:spcAft>
                <a:spcPts val="1800"/>
              </a:spcAft>
            </a:pPr>
            <a:r>
              <a:rPr lang="en-US" altLang="en-US" dirty="0"/>
              <a:t>She </a:t>
            </a:r>
            <a:r>
              <a:rPr lang="en-US" altLang="en-US" dirty="0">
                <a:solidFill>
                  <a:schemeClr val="bg2"/>
                </a:solidFill>
              </a:rPr>
              <a:t>knows the literature</a:t>
            </a:r>
            <a:r>
              <a:rPr lang="en-US" altLang="en-US" dirty="0"/>
              <a:t> (i.e. quoted my work </a:t>
            </a:r>
            <a:r>
              <a:rPr lang="en-US" altLang="en-US" dirty="0">
                <a:sym typeface="Wingdings" panose="05000000000000000000" pitchFamily="2" charset="2"/>
              </a:rPr>
              <a:t></a:t>
            </a:r>
            <a:r>
              <a:rPr lang="en-US" altLang="en-US" dirty="0"/>
              <a:t>) and we </a:t>
            </a:r>
            <a:r>
              <a:rPr lang="en-US" altLang="en-US" dirty="0">
                <a:solidFill>
                  <a:schemeClr val="bg2"/>
                </a:solidFill>
              </a:rPr>
              <a:t>might collaborate</a:t>
            </a:r>
            <a:r>
              <a:rPr lang="en-US" altLang="en-US" dirty="0"/>
              <a:t> on this aspect of her research</a:t>
            </a:r>
          </a:p>
          <a:p>
            <a:pPr>
              <a:spcAft>
                <a:spcPts val="1800"/>
              </a:spcAft>
            </a:pPr>
            <a:endParaRPr lang="en-US" dirty="0"/>
          </a:p>
        </p:txBody>
      </p:sp>
      <p:sp>
        <p:nvSpPr>
          <p:cNvPr id="4" name="Date Placeholder 3">
            <a:extLst>
              <a:ext uri="{FF2B5EF4-FFF2-40B4-BE49-F238E27FC236}">
                <a16:creationId xmlns:a16="http://schemas.microsoft.com/office/drawing/2014/main" id="{674848A3-02FF-424B-8EE8-6C3FDE13057D}"/>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F3A6099D-31EA-48BB-A784-47E693459149}"/>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Tree>
    <p:extLst>
      <p:ext uri="{BB962C8B-B14F-4D97-AF65-F5344CB8AC3E}">
        <p14:creationId xmlns:p14="http://schemas.microsoft.com/office/powerpoint/2010/main" val="191365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A04087-F28C-4D6C-9111-EFD4C2DE52E0}"/>
              </a:ext>
            </a:extLst>
          </p:cNvPr>
          <p:cNvSpPr>
            <a:spLocks noGrp="1"/>
          </p:cNvSpPr>
          <p:nvPr>
            <p:ph type="body" sz="quarter" idx="12"/>
          </p:nvPr>
        </p:nvSpPr>
        <p:spPr/>
        <p:txBody>
          <a:bodyPr/>
          <a:lstStyle/>
          <a:p>
            <a:r>
              <a:rPr lang="en-US" altLang="en-US" dirty="0"/>
              <a:t>Use examples</a:t>
            </a:r>
            <a:endParaRPr lang="en-US" dirty="0"/>
          </a:p>
        </p:txBody>
      </p:sp>
      <p:sp>
        <p:nvSpPr>
          <p:cNvPr id="3" name="Text Placeholder 2">
            <a:extLst>
              <a:ext uri="{FF2B5EF4-FFF2-40B4-BE49-F238E27FC236}">
                <a16:creationId xmlns:a16="http://schemas.microsoft.com/office/drawing/2014/main" id="{B9DF7A7A-8C0D-412C-A490-CD69E5B6B9E4}"/>
              </a:ext>
            </a:extLst>
          </p:cNvPr>
          <p:cNvSpPr>
            <a:spLocks noGrp="1"/>
          </p:cNvSpPr>
          <p:nvPr>
            <p:ph type="body" sz="quarter" idx="13"/>
          </p:nvPr>
        </p:nvSpPr>
        <p:spPr>
          <a:xfrm>
            <a:off x="152401" y="846142"/>
            <a:ext cx="8763000" cy="5591175"/>
          </a:xfrm>
        </p:spPr>
        <p:txBody>
          <a:bodyPr/>
          <a:lstStyle/>
          <a:p>
            <a:pPr>
              <a:spcAft>
                <a:spcPts val="1800"/>
              </a:spcAft>
              <a:buNone/>
            </a:pPr>
            <a:r>
              <a:rPr lang="en-US" altLang="en-US" dirty="0"/>
              <a:t>Examples are your weapon to</a:t>
            </a:r>
          </a:p>
          <a:p>
            <a:pPr lvl="1">
              <a:spcAft>
                <a:spcPts val="1800"/>
              </a:spcAft>
            </a:pPr>
            <a:r>
              <a:rPr lang="en-US" altLang="en-US" dirty="0"/>
              <a:t>Motivate your work</a:t>
            </a:r>
          </a:p>
          <a:p>
            <a:pPr lvl="1">
              <a:spcAft>
                <a:spcPts val="1800"/>
              </a:spcAft>
            </a:pPr>
            <a:r>
              <a:rPr lang="en-US" altLang="en-US" dirty="0"/>
              <a:t>Illustrate the basic intuition</a:t>
            </a:r>
          </a:p>
          <a:p>
            <a:pPr lvl="1">
              <a:spcAft>
                <a:spcPts val="1800"/>
              </a:spcAft>
            </a:pPr>
            <a:r>
              <a:rPr lang="en-US" altLang="en-US" dirty="0"/>
              <a:t>Show your solution in action (baby problem)</a:t>
            </a:r>
          </a:p>
          <a:p>
            <a:pPr lvl="1">
              <a:spcAft>
                <a:spcPts val="1800"/>
              </a:spcAft>
            </a:pPr>
            <a:r>
              <a:rPr lang="en-US" altLang="en-US" dirty="0"/>
              <a:t>Highlight extreme cases or shortcomings</a:t>
            </a:r>
          </a:p>
          <a:p>
            <a:pPr>
              <a:spcAft>
                <a:spcPts val="1800"/>
              </a:spcAft>
              <a:buNone/>
            </a:pPr>
            <a:r>
              <a:rPr lang="en-US" altLang="en-US" dirty="0"/>
              <a:t>If you are running out of time cut the general case not the example</a:t>
            </a:r>
          </a:p>
          <a:p>
            <a:pPr>
              <a:spcAft>
                <a:spcPts val="1800"/>
              </a:spcAft>
            </a:pPr>
            <a:endParaRPr lang="en-US" dirty="0"/>
          </a:p>
        </p:txBody>
      </p:sp>
      <p:sp>
        <p:nvSpPr>
          <p:cNvPr id="4" name="Date Placeholder 3">
            <a:extLst>
              <a:ext uri="{FF2B5EF4-FFF2-40B4-BE49-F238E27FC236}">
                <a16:creationId xmlns:a16="http://schemas.microsoft.com/office/drawing/2014/main" id="{E1B0A40B-9B9C-4E9C-940C-A0BA50D54B0A}"/>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739BF900-967C-4481-85B2-E37A9E86D7BA}"/>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8903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70479C-F1BF-4D2B-9C33-BE7F4C776226}"/>
              </a:ext>
            </a:extLst>
          </p:cNvPr>
          <p:cNvSpPr>
            <a:spLocks noGrp="1"/>
          </p:cNvSpPr>
          <p:nvPr>
            <p:ph type="body" sz="quarter" idx="12"/>
          </p:nvPr>
        </p:nvSpPr>
        <p:spPr/>
        <p:txBody>
          <a:bodyPr/>
          <a:lstStyle/>
          <a:p>
            <a:r>
              <a:rPr lang="en-US" altLang="en-US" dirty="0"/>
              <a:t>Where were you?</a:t>
            </a:r>
            <a:endParaRPr lang="en-US" dirty="0"/>
          </a:p>
        </p:txBody>
      </p:sp>
      <p:sp>
        <p:nvSpPr>
          <p:cNvPr id="3" name="Text Placeholder 2">
            <a:extLst>
              <a:ext uri="{FF2B5EF4-FFF2-40B4-BE49-F238E27FC236}">
                <a16:creationId xmlns:a16="http://schemas.microsoft.com/office/drawing/2014/main" id="{AA7AE86F-560A-4EA8-9B6C-33F0EF77812F}"/>
              </a:ext>
            </a:extLst>
          </p:cNvPr>
          <p:cNvSpPr>
            <a:spLocks noGrp="1"/>
          </p:cNvSpPr>
          <p:nvPr>
            <p:ph type="body" sz="quarter" idx="13"/>
          </p:nvPr>
        </p:nvSpPr>
        <p:spPr/>
        <p:txBody>
          <a:bodyPr/>
          <a:lstStyle/>
          <a:p>
            <a:pPr>
              <a:spcAft>
                <a:spcPts val="1800"/>
              </a:spcAft>
            </a:pPr>
            <a:r>
              <a:rPr lang="en-US" altLang="en-US" dirty="0"/>
              <a:t>People </a:t>
            </a:r>
            <a:r>
              <a:rPr lang="en-US" altLang="en-US" dirty="0">
                <a:solidFill>
                  <a:schemeClr val="bg2"/>
                </a:solidFill>
              </a:rPr>
              <a:t>will get lost</a:t>
            </a:r>
            <a:r>
              <a:rPr lang="en-US" altLang="en-US" dirty="0"/>
              <a:t> during your talk, even those who are listening</a:t>
            </a:r>
          </a:p>
          <a:p>
            <a:pPr lvl="1">
              <a:spcAft>
                <a:spcPts val="1800"/>
              </a:spcAft>
            </a:pPr>
            <a:r>
              <a:rPr lang="en-US" altLang="en-US" dirty="0"/>
              <a:t>have a </a:t>
            </a:r>
            <a:r>
              <a:rPr lang="en-US" altLang="en-US" dirty="0">
                <a:solidFill>
                  <a:schemeClr val="bg2"/>
                </a:solidFill>
              </a:rPr>
              <a:t>running outline</a:t>
            </a:r>
            <a:r>
              <a:rPr lang="en-US" altLang="en-US" dirty="0"/>
              <a:t> of the main steps of your idea (more than the talk itself) </a:t>
            </a:r>
          </a:p>
          <a:p>
            <a:pPr lvl="1">
              <a:spcAft>
                <a:spcPts val="1800"/>
              </a:spcAft>
            </a:pPr>
            <a:r>
              <a:rPr lang="en-US" altLang="en-US" dirty="0"/>
              <a:t>use </a:t>
            </a:r>
            <a:r>
              <a:rPr lang="en-US" altLang="en-US" dirty="0">
                <a:solidFill>
                  <a:schemeClr val="bg2"/>
                </a:solidFill>
              </a:rPr>
              <a:t>visual clue</a:t>
            </a:r>
            <a:r>
              <a:rPr lang="en-US" altLang="en-US" dirty="0"/>
              <a:t> to highlight where you are in the process </a:t>
            </a:r>
          </a:p>
          <a:p>
            <a:pPr lvl="1">
              <a:spcAft>
                <a:spcPts val="1800"/>
              </a:spcAft>
            </a:pPr>
            <a:r>
              <a:rPr lang="en-US" altLang="en-US" dirty="0"/>
              <a:t>present it at the beginning of each step</a:t>
            </a:r>
          </a:p>
          <a:p>
            <a:pPr>
              <a:spcAft>
                <a:spcPts val="1800"/>
              </a:spcAft>
            </a:pPr>
            <a:endParaRPr lang="en-US" dirty="0"/>
          </a:p>
        </p:txBody>
      </p:sp>
      <p:sp>
        <p:nvSpPr>
          <p:cNvPr id="4" name="Date Placeholder 3">
            <a:extLst>
              <a:ext uri="{FF2B5EF4-FFF2-40B4-BE49-F238E27FC236}">
                <a16:creationId xmlns:a16="http://schemas.microsoft.com/office/drawing/2014/main" id="{9885BEE3-4DEC-4E18-A212-54E23251B789}"/>
              </a:ext>
            </a:extLst>
          </p:cNvPr>
          <p:cNvSpPr>
            <a:spLocks noGrp="1"/>
          </p:cNvSpPr>
          <p:nvPr>
            <p:ph type="dt" sz="half" idx="10"/>
          </p:nvPr>
        </p:nvSpPr>
        <p:spPr/>
        <p:txBody>
          <a:bodyPr/>
          <a:lstStyle/>
          <a:p>
            <a:pPr>
              <a:defRPr/>
            </a:pPr>
            <a:fld id="{69A52D0F-A1E2-42CE-91A9-618E0BB64790}" type="datetime1">
              <a:rPr lang="en-US" smtClean="0"/>
              <a:t>10/17/2022</a:t>
            </a:fld>
            <a:endParaRPr lang="en-US"/>
          </a:p>
        </p:txBody>
      </p:sp>
      <p:sp>
        <p:nvSpPr>
          <p:cNvPr id="5" name="Slide Number Placeholder 4">
            <a:extLst>
              <a:ext uri="{FF2B5EF4-FFF2-40B4-BE49-F238E27FC236}">
                <a16:creationId xmlns:a16="http://schemas.microsoft.com/office/drawing/2014/main" id="{02031460-DDA6-4513-A525-2A6A30579894}"/>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
        <p:nvSpPr>
          <p:cNvPr id="6" name="TextBox 5">
            <a:extLst>
              <a:ext uri="{FF2B5EF4-FFF2-40B4-BE49-F238E27FC236}">
                <a16:creationId xmlns:a16="http://schemas.microsoft.com/office/drawing/2014/main" id="{89FFA6A7-0719-4D04-85D8-56BC33EB28D0}"/>
              </a:ext>
            </a:extLst>
          </p:cNvPr>
          <p:cNvSpPr txBox="1"/>
          <p:nvPr/>
        </p:nvSpPr>
        <p:spPr>
          <a:xfrm>
            <a:off x="5921427" y="3870565"/>
            <a:ext cx="2438400" cy="1477963"/>
          </a:xfrm>
          <a:prstGeom prst="rect">
            <a:avLst/>
          </a:prstGeom>
          <a:solidFill>
            <a:schemeClr val="accent3">
              <a:lumMod val="85000"/>
            </a:schemeClr>
          </a:solidFill>
          <a:ln>
            <a:solidFill>
              <a:schemeClr val="accent1"/>
            </a:solidFill>
          </a:ln>
          <a:effectLst>
            <a:outerShdw blurRad="50800" dist="50800" dir="5400000" algn="ctr" rotWithShape="0">
              <a:schemeClr val="accent3">
                <a:lumMod val="85000"/>
              </a:schemeClr>
            </a:outerShdw>
          </a:effectLst>
        </p:spPr>
        <p:txBody>
          <a:bodyPr>
            <a:spAutoFit/>
          </a:bodyPr>
          <a:lstStyle/>
          <a:p>
            <a:pPr marL="342900" indent="-342900">
              <a:buFont typeface="+mj-lt"/>
              <a:buAutoNum type="arabicPeriod"/>
              <a:defRPr/>
            </a:pPr>
            <a:r>
              <a:rPr lang="en-US" dirty="0">
                <a:solidFill>
                  <a:srgbClr val="C00000"/>
                </a:solidFill>
                <a:latin typeface="Arial" charset="0"/>
              </a:rPr>
              <a:t>Preprocessing</a:t>
            </a:r>
          </a:p>
          <a:p>
            <a:pPr marL="342900" indent="-342900">
              <a:buFont typeface="+mj-lt"/>
              <a:buAutoNum type="arabicPeriod"/>
              <a:defRPr/>
            </a:pPr>
            <a:r>
              <a:rPr lang="en-US" dirty="0">
                <a:latin typeface="Arial" charset="0"/>
              </a:rPr>
              <a:t>Filtering</a:t>
            </a:r>
          </a:p>
          <a:p>
            <a:pPr marL="342900" indent="-342900">
              <a:buFont typeface="+mj-lt"/>
              <a:buAutoNum type="arabicPeriod"/>
              <a:defRPr/>
            </a:pPr>
            <a:r>
              <a:rPr lang="en-US" dirty="0">
                <a:latin typeface="Arial" charset="0"/>
              </a:rPr>
              <a:t>Texture Extraction</a:t>
            </a:r>
          </a:p>
          <a:p>
            <a:pPr marL="342900" indent="-342900">
              <a:buFont typeface="+mj-lt"/>
              <a:buAutoNum type="arabicPeriod"/>
              <a:defRPr/>
            </a:pPr>
            <a:r>
              <a:rPr lang="en-US" dirty="0">
                <a:latin typeface="Arial" charset="0"/>
              </a:rPr>
              <a:t>Decision Trees</a:t>
            </a:r>
          </a:p>
          <a:p>
            <a:pPr marL="342900" indent="-342900">
              <a:buFont typeface="+mj-lt"/>
              <a:buAutoNum type="arabicPeriod"/>
              <a:defRPr/>
            </a:pPr>
            <a:r>
              <a:rPr lang="en-US" dirty="0">
                <a:latin typeface="Arial" charset="0"/>
              </a:rPr>
              <a:t>Classification</a:t>
            </a:r>
          </a:p>
        </p:txBody>
      </p:sp>
    </p:spTree>
    <p:extLst>
      <p:ext uri="{BB962C8B-B14F-4D97-AF65-F5344CB8AC3E}">
        <p14:creationId xmlns:p14="http://schemas.microsoft.com/office/powerpoint/2010/main" val="124123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2F7F668C363140987CCE55C0BA8066" ma:contentTypeVersion="0" ma:contentTypeDescription="Create a new document." ma:contentTypeScope="" ma:versionID="e03e3e629eb034595093e6018dedbc5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2134D3-96E1-4854-A35D-8024D13084CB}"/>
</file>

<file path=customXml/itemProps2.xml><?xml version="1.0" encoding="utf-8"?>
<ds:datastoreItem xmlns:ds="http://schemas.openxmlformats.org/officeDocument/2006/customXml" ds:itemID="{BF6F1842-08DF-45AC-AA42-B2622DF27426}"/>
</file>

<file path=customXml/itemProps3.xml><?xml version="1.0" encoding="utf-8"?>
<ds:datastoreItem xmlns:ds="http://schemas.openxmlformats.org/officeDocument/2006/customXml" ds:itemID="{17F55A93-2A69-47B6-85A8-8D1CC20C81AA}"/>
</file>

<file path=docProps/app.xml><?xml version="1.0" encoding="utf-8"?>
<Properties xmlns="http://schemas.openxmlformats.org/officeDocument/2006/extended-properties" xmlns:vt="http://schemas.openxmlformats.org/officeDocument/2006/docPropsVTypes">
  <Template>Pixel</Template>
  <TotalTime>1679</TotalTime>
  <Words>1508</Words>
  <Application>Microsoft Office PowerPoint</Application>
  <PresentationFormat>On-screen Show (4:3)</PresentationFormat>
  <Paragraphs>277</Paragraphs>
  <Slides>34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3" baseType="lpstr">
      <vt:lpstr>Arial</vt:lpstr>
      <vt:lpstr>Arial Black</vt:lpstr>
      <vt:lpstr>Calibri</vt:lpstr>
      <vt:lpstr>Impact</vt:lpstr>
      <vt:lpstr>Times New Roman</vt:lpstr>
      <vt:lpstr>Wingdings</vt:lpstr>
      <vt:lpstr>Pixel</vt:lpstr>
      <vt:lpstr>Chart</vt:lpstr>
      <vt:lpstr>Worksheet</vt:lpstr>
      <vt:lpstr>Slide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 research presentation</dc:title>
  <dc:creator>lucia</dc:creator>
  <cp:lastModifiedBy>Dr. Afroza Nahar</cp:lastModifiedBy>
  <cp:revision>133</cp:revision>
  <dcterms:created xsi:type="dcterms:W3CDTF">2007-06-28T17:37:21Z</dcterms:created>
  <dcterms:modified xsi:type="dcterms:W3CDTF">2022-10-17T02:04:19Z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0x010100352F7F668C363140987CCE55C0BA8066</vt:lpwstr>
  </property>
</Properties>
</file>