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2"/>
  </p:notesMasterIdLst>
  <p:handoutMasterIdLst>
    <p:handoutMasterId r:id="rId23"/>
  </p:handoutMasterIdLst>
  <p:sldIdLst>
    <p:sldId id="280" r:id="rId2"/>
    <p:sldId id="312" r:id="rId3"/>
    <p:sldId id="313" r:id="rId4"/>
    <p:sldId id="327" r:id="rId5"/>
    <p:sldId id="314" r:id="rId6"/>
    <p:sldId id="326" r:id="rId7"/>
    <p:sldId id="329" r:id="rId8"/>
    <p:sldId id="328" r:id="rId9"/>
    <p:sldId id="321" r:id="rId10"/>
    <p:sldId id="323" r:id="rId11"/>
    <p:sldId id="322" r:id="rId12"/>
    <p:sldId id="324" r:id="rId13"/>
    <p:sldId id="325" r:id="rId14"/>
    <p:sldId id="274" r:id="rId15"/>
    <p:sldId id="261" r:id="rId16"/>
    <p:sldId id="262" r:id="rId17"/>
    <p:sldId id="258" r:id="rId18"/>
    <p:sldId id="259" r:id="rId19"/>
    <p:sldId id="260" r:id="rId20"/>
    <p:sldId id="31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Afroza Nahar" initials="DAN" lastIdx="1" clrIdx="0">
    <p:extLst>
      <p:ext uri="{19B8F6BF-5375-455C-9EA6-DF929625EA0E}">
        <p15:presenceInfo xmlns:p15="http://schemas.microsoft.com/office/powerpoint/2012/main" userId="S::afroza@aiub.edu::9d1ccd36-b394-4689-9b8e-4086784d03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CC00CC"/>
    <a:srgbClr val="FF33CC"/>
    <a:srgbClr val="FF0066"/>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4629" autoAdjust="0"/>
  </p:normalViewPr>
  <p:slideViewPr>
    <p:cSldViewPr>
      <p:cViewPr varScale="1">
        <p:scale>
          <a:sx n="64" d="100"/>
          <a:sy n="64" d="100"/>
        </p:scale>
        <p:origin x="1560" y="7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 Id="rId30"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04AAB-AF74-4410-90EA-8D9ABD2BDD74}" type="datetimeFigureOut">
              <a:rPr lang="en-US" smtClean="0"/>
              <a:t>9/18/2022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3FB593-EED5-4C12-981B-3242F0CFB76D}" type="slidenum">
              <a:rPr lang="en-US" smtClean="0"/>
              <a:t>‹#›</a:t>
            </a:fld>
            <a:endParaRPr lang="en-US"/>
          </a:p>
        </p:txBody>
      </p:sp>
    </p:spTree>
    <p:extLst>
      <p:ext uri="{BB962C8B-B14F-4D97-AF65-F5344CB8AC3E}">
        <p14:creationId xmlns:p14="http://schemas.microsoft.com/office/powerpoint/2010/main" val="2823600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8E1074-24FA-456B-9714-D1A8D5461CF7}" type="datetimeFigureOut">
              <a:rPr lang="en-US" smtClean="0"/>
              <a:t>9/18/2022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8F7B5-ED33-483E-BD4B-ACC7C3649F99}" type="slidenum">
              <a:rPr lang="en-US" smtClean="0"/>
              <a:t>‹#›</a:t>
            </a:fld>
            <a:endParaRPr lang="en-US"/>
          </a:p>
        </p:txBody>
      </p:sp>
    </p:spTree>
    <p:extLst>
      <p:ext uri="{BB962C8B-B14F-4D97-AF65-F5344CB8AC3E}">
        <p14:creationId xmlns:p14="http://schemas.microsoft.com/office/powerpoint/2010/main" val="150963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CSC3113-Theory of Computation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CSC3113-Theory of Computation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CSC3113-Theory of Computation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1107045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userDrawn="1"/>
        </p:nvSpPr>
        <p:spPr>
          <a:xfrm>
            <a:off x="101602" y="99196"/>
            <a:ext cx="7621950" cy="1261884"/>
          </a:xfrm>
          <a:prstGeom prst="rect">
            <a:avLst/>
          </a:prstGeom>
          <a:solidFill>
            <a:srgbClr val="0070C0"/>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597128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userDrawn="1"/>
        </p:nvSpPr>
        <p:spPr>
          <a:xfrm>
            <a:off x="101602" y="145364"/>
            <a:ext cx="7621950" cy="1169551"/>
          </a:xfrm>
          <a:prstGeom prst="rect">
            <a:avLst/>
          </a:prstGeom>
          <a:solidFill>
            <a:srgbClr val="0070C0"/>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05095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userDrawn="1"/>
        </p:nvSpPr>
        <p:spPr>
          <a:xfrm>
            <a:off x="101602" y="141518"/>
            <a:ext cx="7621950" cy="1177245"/>
          </a:xfrm>
          <a:prstGeom prst="rect">
            <a:avLst/>
          </a:prstGeom>
          <a:solidFill>
            <a:srgbClr val="0070C0"/>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54007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wo Contents Title">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rgbClr val="FF0000"/>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userDrawn="1"/>
        </p:nvSpPr>
        <p:spPr>
          <a:xfrm>
            <a:off x="114490" y="5281054"/>
            <a:ext cx="4564358" cy="1107996"/>
          </a:xfrm>
          <a:prstGeom prst="rect">
            <a:avLst/>
          </a:prstGeom>
          <a:noFill/>
        </p:spPr>
        <p:txBody>
          <a:bodyPr wrap="square" rtlCol="0">
            <a:spAutoFit/>
          </a:bodyPr>
          <a:lstStyle/>
          <a:p>
            <a:pPr algn="just"/>
            <a:r>
              <a:rPr lang="en-US" sz="1800" b="1" i="0" kern="1200" dirty="0">
                <a:solidFill>
                  <a:schemeClr val="tx1"/>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rgbClr val="004EA8"/>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rgbClr val="004EA8"/>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userDrawn="1"/>
        </p:nvSpPr>
        <p:spPr>
          <a:xfrm>
            <a:off x="117486" y="101119"/>
            <a:ext cx="7621950" cy="892552"/>
          </a:xfrm>
          <a:prstGeom prst="rect">
            <a:avLst/>
          </a:prstGeom>
          <a:solidFill>
            <a:srgbClr val="0070C0"/>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userDrawn="1"/>
        </p:nvSpPr>
        <p:spPr>
          <a:xfrm>
            <a:off x="2189595" y="4888350"/>
            <a:ext cx="4564358" cy="369332"/>
          </a:xfrm>
          <a:prstGeom prst="rect">
            <a:avLst/>
          </a:prstGeom>
          <a:noFill/>
        </p:spPr>
        <p:txBody>
          <a:bodyPr wrap="square" rtlCol="0">
            <a:spAutoFit/>
          </a:bodyPr>
          <a:lstStyle/>
          <a:p>
            <a:pPr algn="ctr"/>
            <a:r>
              <a:rPr lang="en-US" b="1" dirty="0">
                <a:solidFill>
                  <a:srgbClr val="FF0000"/>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userDrawn="1"/>
        </p:nvSpPr>
        <p:spPr>
          <a:xfrm>
            <a:off x="4747890" y="1506507"/>
            <a:ext cx="4415444" cy="3270126"/>
          </a:xfrm>
          <a:prstGeom prst="rect">
            <a:avLst/>
          </a:prstGeom>
          <a:noFill/>
        </p:spPr>
        <p:txBody>
          <a:bodyPr wrap="square" rtlCol="0">
            <a:spAutoFit/>
          </a:bodyPr>
          <a:lstStyle/>
          <a:p>
            <a:pPr algn="just"/>
            <a:r>
              <a:rPr lang="en-US" sz="1550" b="1" i="0" kern="1200" dirty="0">
                <a:solidFill>
                  <a:schemeClr val="tx1"/>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chemeClr val="tx1"/>
                </a:solidFill>
                <a:effectLst/>
                <a:latin typeface="+mn-lt"/>
              </a:rPr>
              <a:t>Mission</a:t>
            </a:r>
            <a:r>
              <a:rPr lang="en-US" sz="1550" b="1" i="0" dirty="0">
                <a:solidFill>
                  <a:srgbClr val="7030A0"/>
                </a:solidFill>
                <a:effectLst/>
                <a:latin typeface="+mn-lt"/>
              </a:rPr>
              <a:t>: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userDrawn="1"/>
        </p:nvSpPr>
        <p:spPr>
          <a:xfrm>
            <a:off x="4567782" y="1178740"/>
            <a:ext cx="4564358" cy="369332"/>
          </a:xfrm>
          <a:prstGeom prst="rect">
            <a:avLst/>
          </a:prstGeom>
          <a:noFill/>
        </p:spPr>
        <p:txBody>
          <a:bodyPr wrap="square" rtlCol="0">
            <a:spAutoFit/>
          </a:bodyPr>
          <a:lstStyle/>
          <a:p>
            <a:pPr algn="ctr"/>
            <a:r>
              <a:rPr lang="en-US" b="1" dirty="0">
                <a:solidFill>
                  <a:srgbClr val="FF000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userDrawn="1"/>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7411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P spid="22" grpId="0"/>
      <p:bldP spid="26"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olicies &amp; Evaluation">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userDrawn="1"/>
        </p:nvSpPr>
        <p:spPr>
          <a:xfrm>
            <a:off x="117486" y="85732"/>
            <a:ext cx="7621950" cy="923330"/>
          </a:xfrm>
          <a:prstGeom prst="rect">
            <a:avLst/>
          </a:prstGeom>
          <a:solidFill>
            <a:srgbClr val="0070C0"/>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670672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Exam &amp; Evaluation Policies">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dirty="0"/>
              <a:t>CSC3113-Theory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userDrawn="1"/>
        </p:nvSpPr>
        <p:spPr>
          <a:xfrm>
            <a:off x="117486" y="85731"/>
            <a:ext cx="7621950" cy="923330"/>
          </a:xfrm>
          <a:prstGeom prst="rect">
            <a:avLst/>
          </a:prstGeom>
          <a:solidFill>
            <a:srgbClr val="0070C0"/>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530981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5239469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02152308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tx1"/>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rgbClr val="0070C0"/>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rgbClr val="0070C0"/>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rgbClr val="0070C0"/>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rgbClr val="0070C0"/>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tx1"/>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tx1"/>
                </a:solidFill>
              </a:rPr>
              <a:t>American International University-Bangladesh</a:t>
            </a:r>
          </a:p>
        </p:txBody>
      </p:sp>
    </p:spTree>
    <p:extLst>
      <p:ext uri="{BB962C8B-B14F-4D97-AF65-F5344CB8AC3E}">
        <p14:creationId xmlns:p14="http://schemas.microsoft.com/office/powerpoint/2010/main" val="6935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CSC3113-Theory of Computation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CSC3113-Theory of Computation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CSC3113-Theory of Computation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CSC3113-Theory of Computation</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CSC3113-Theory of Computation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CSC3113-Theory of Computation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CSC3113-Theory of Computation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CSC3113-Theory of Computation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CSC3113-Theory of Computation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cholar.google.com/citations?user=oC9CbtcAAAAJ&amp;hl=e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normAutofit/>
          </a:bodyPr>
          <a:lstStyle/>
          <a:p>
            <a:pPr lvl="0">
              <a:defRPr/>
            </a:pPr>
            <a:r>
              <a:rPr lang="en-AU" sz="4000" b="1" dirty="0">
                <a:solidFill>
                  <a:srgbClr val="FF0000"/>
                </a:solidFill>
              </a:rPr>
              <a:t>CSC 4195 Research Methodology</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a:solidFill>
            <a:schemeClr val="tx2">
              <a:lumMod val="60000"/>
              <a:lumOff val="40000"/>
            </a:schemeClr>
          </a:solidFill>
          <a:ln>
            <a:solidFill>
              <a:schemeClr val="accent1"/>
            </a:solidFill>
          </a:ln>
        </p:spPr>
        <p:txBody>
          <a:bodyPr/>
          <a:lstStyle/>
          <a:p>
            <a:r>
              <a:rPr lang="en-AU" dirty="0"/>
              <a:t>CSC 4195 Research Methodology</a:t>
            </a:r>
            <a:endParaRPr lang="en-US" dirty="0"/>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a:solidFill>
            <a:schemeClr val="tx2">
              <a:lumMod val="60000"/>
              <a:lumOff val="40000"/>
            </a:schemeClr>
          </a:solidFill>
        </p:spPr>
        <p:txBody>
          <a:bodyPr/>
          <a:lstStyle/>
          <a:p>
            <a:pPr algn="ctr"/>
            <a:r>
              <a:rPr lang="en-US" dirty="0"/>
              <a:t>1a</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a:solidFill>
            <a:schemeClr val="tx2">
              <a:lumMod val="60000"/>
              <a:lumOff val="40000"/>
            </a:schemeClr>
          </a:solidFill>
        </p:spPr>
        <p:txBody>
          <a:bodyPr/>
          <a:lstStyle/>
          <a:p>
            <a:pPr algn="ctr"/>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a:xfrm>
            <a:off x="6553200" y="2735949"/>
            <a:ext cx="1828800" cy="407988"/>
          </a:xfrm>
          <a:solidFill>
            <a:schemeClr val="tx2">
              <a:lumMod val="60000"/>
              <a:lumOff val="40000"/>
            </a:schemeClr>
          </a:solidFill>
        </p:spPr>
        <p:txBody>
          <a:bodyPr>
            <a:normAutofit/>
          </a:bodyPr>
          <a:lstStyle/>
          <a:p>
            <a:pPr algn="ctr"/>
            <a:r>
              <a:rPr lang="en-US" dirty="0"/>
              <a:t>Fall 2022-2023</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a:xfrm>
            <a:off x="1713833" y="5754045"/>
            <a:ext cx="7026066" cy="1012257"/>
          </a:xfrm>
        </p:spPr>
        <p:txBody>
          <a:bodyPr/>
          <a:lstStyle/>
          <a:p>
            <a:r>
              <a:rPr lang="en-US" dirty="0">
                <a:solidFill>
                  <a:srgbClr val="FF0000"/>
                </a:solidFill>
              </a:rPr>
              <a:t>Dr. Afroza Nahar, Associate Professor, </a:t>
            </a:r>
          </a:p>
          <a:p>
            <a:r>
              <a:rPr lang="en-US" dirty="0">
                <a:solidFill>
                  <a:schemeClr val="tx1"/>
                </a:solidFill>
              </a:rPr>
              <a:t>Department of Computer Science, Faculty of Science  and Technology.</a:t>
            </a:r>
          </a:p>
          <a:p>
            <a:r>
              <a:rPr lang="en-US" dirty="0">
                <a:solidFill>
                  <a:srgbClr val="FF0000"/>
                </a:solidFill>
              </a:rPr>
              <a:t>afroza@aiub.edu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755D-4BC9-4D34-89CD-74C22447D561}"/>
              </a:ext>
            </a:extLst>
          </p:cNvPr>
          <p:cNvSpPr>
            <a:spLocks noGrp="1"/>
          </p:cNvSpPr>
          <p:nvPr>
            <p:ph type="title"/>
          </p:nvPr>
        </p:nvSpPr>
        <p:spPr/>
        <p:txBody>
          <a:bodyPr/>
          <a:lstStyle/>
          <a:p>
            <a:pPr algn="l"/>
            <a:r>
              <a:rPr lang="en-US" dirty="0"/>
              <a:t>Publications…</a:t>
            </a:r>
          </a:p>
        </p:txBody>
      </p:sp>
      <p:sp>
        <p:nvSpPr>
          <p:cNvPr id="3" name="Content Placeholder 2">
            <a:extLst>
              <a:ext uri="{FF2B5EF4-FFF2-40B4-BE49-F238E27FC236}">
                <a16:creationId xmlns:a16="http://schemas.microsoft.com/office/drawing/2014/main" id="{081397FA-464F-4F7F-92C8-24B6BF8E9AB0}"/>
              </a:ext>
            </a:extLst>
          </p:cNvPr>
          <p:cNvSpPr>
            <a:spLocks noGrp="1"/>
          </p:cNvSpPr>
          <p:nvPr>
            <p:ph idx="1"/>
          </p:nvPr>
        </p:nvSpPr>
        <p:spPr/>
        <p:txBody>
          <a:bodyPr>
            <a:normAutofit fontScale="70000" lnSpcReduction="20000"/>
          </a:bodyPr>
          <a:lstStyle/>
          <a:p>
            <a:pPr marL="514350" indent="-514350" algn="just">
              <a:buFont typeface="+mj-lt"/>
              <a:buAutoNum type="arabicPeriod" startAt="10"/>
            </a:pPr>
            <a:r>
              <a:rPr lang="en-US" b="1" i="1" dirty="0"/>
              <a:t>Afroza Nahar,</a:t>
            </a:r>
            <a:r>
              <a:rPr lang="en-US" dirty="0"/>
              <a:t> </a:t>
            </a:r>
            <a:r>
              <a:rPr lang="en-US" dirty="0" err="1"/>
              <a:t>Hasanuzzaman</a:t>
            </a:r>
            <a:r>
              <a:rPr lang="en-US" dirty="0"/>
              <a:t>, M., &amp; Rahim, N. A. (2017). A Three-Dimensional Comprehensive Numerical Investigation of Different Operating Parameters on the Performance of a Photovoltaic Thermal System with Pancake Collector. Journal of Solar Energy Engineering, 139: 1-16. </a:t>
            </a:r>
          </a:p>
          <a:p>
            <a:pPr marL="514350" indent="-514350" algn="just">
              <a:buFont typeface="+mj-lt"/>
              <a:buAutoNum type="arabicPeriod" startAt="10"/>
            </a:pPr>
            <a:endParaRPr lang="en-US" dirty="0"/>
          </a:p>
          <a:p>
            <a:pPr marL="514350" lvl="0" indent="-514350" algn="just">
              <a:buFont typeface="+mj-lt"/>
              <a:buAutoNum type="arabicPeriod" startAt="10"/>
            </a:pPr>
            <a:r>
              <a:rPr lang="en-US" b="1" i="1" dirty="0"/>
              <a:t>Afroza Nahar,</a:t>
            </a:r>
            <a:r>
              <a:rPr lang="en-US" dirty="0"/>
              <a:t> M. </a:t>
            </a:r>
            <a:r>
              <a:rPr lang="en-US" dirty="0" err="1"/>
              <a:t>Hasanuzzaman</a:t>
            </a:r>
            <a:r>
              <a:rPr lang="en-US" dirty="0"/>
              <a:t>, N.A. Rahim, M. </a:t>
            </a:r>
            <a:r>
              <a:rPr lang="en-US" dirty="0" err="1"/>
              <a:t>Hosenuzzaman</a:t>
            </a:r>
            <a:r>
              <a:rPr lang="en-US" dirty="0"/>
              <a:t>. (2014). The effect of PV cell materials on PV system performance.  Advanced Materials Research Journal, 1043: 12-16. </a:t>
            </a:r>
          </a:p>
          <a:p>
            <a:pPr marL="514350" indent="-514350" algn="just">
              <a:buFont typeface="+mj-lt"/>
              <a:buAutoNum type="arabicPeriod" startAt="10"/>
            </a:pPr>
            <a:endParaRPr lang="en-US" dirty="0"/>
          </a:p>
          <a:p>
            <a:pPr marL="514350" lvl="0" indent="-514350" algn="just">
              <a:buFont typeface="+mj-lt"/>
              <a:buAutoNum type="arabicPeriod" startAt="10"/>
            </a:pPr>
            <a:r>
              <a:rPr lang="en-US" dirty="0"/>
              <a:t>M. </a:t>
            </a:r>
            <a:r>
              <a:rPr lang="en-US" dirty="0" err="1"/>
              <a:t>Hosenuzzaman</a:t>
            </a:r>
            <a:r>
              <a:rPr lang="en-US" dirty="0"/>
              <a:t>, N.A. Rahim, J. Selvaraj M. </a:t>
            </a:r>
            <a:r>
              <a:rPr lang="en-US" dirty="0" err="1"/>
              <a:t>Hasanuzzaman</a:t>
            </a:r>
            <a:r>
              <a:rPr lang="en-US" dirty="0"/>
              <a:t>, A.B.M.A. Malek,  </a:t>
            </a:r>
            <a:r>
              <a:rPr lang="en-US" b="1" i="1" dirty="0"/>
              <a:t>Afroza  Nahar.</a:t>
            </a:r>
            <a:r>
              <a:rPr lang="en-US" dirty="0"/>
              <a:t> (2015). Global prospects, progress, policies, and environmental impact of solar photovoltaic power generation. Renewable and Sustainable Energy Reviews,  41: 284-297. </a:t>
            </a:r>
          </a:p>
          <a:p>
            <a:pPr algn="just">
              <a:buFont typeface="Wingdings" panose="05000000000000000000" pitchFamily="2" charset="2"/>
              <a:buChar char="q"/>
            </a:pPr>
            <a:endParaRPr lang="en-US" dirty="0"/>
          </a:p>
          <a:p>
            <a:pPr algn="just">
              <a:buFont typeface="Wingdings" panose="05000000000000000000" pitchFamily="2" charset="2"/>
              <a:buChar char="q"/>
            </a:pPr>
            <a:endParaRPr lang="en-US" dirty="0"/>
          </a:p>
        </p:txBody>
      </p:sp>
      <p:sp>
        <p:nvSpPr>
          <p:cNvPr id="6" name="Slide Number Placeholder 5">
            <a:extLst>
              <a:ext uri="{FF2B5EF4-FFF2-40B4-BE49-F238E27FC236}">
                <a16:creationId xmlns:a16="http://schemas.microsoft.com/office/drawing/2014/main" id="{632DF44C-4DF3-442C-ADEF-E5FDD7B6E908}"/>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20639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C7BF-4326-4A29-8668-CCF0527B48D7}"/>
              </a:ext>
            </a:extLst>
          </p:cNvPr>
          <p:cNvSpPr>
            <a:spLocks noGrp="1"/>
          </p:cNvSpPr>
          <p:nvPr>
            <p:ph type="title"/>
          </p:nvPr>
        </p:nvSpPr>
        <p:spPr/>
        <p:txBody>
          <a:bodyPr/>
          <a:lstStyle/>
          <a:p>
            <a:pPr algn="l"/>
            <a:r>
              <a:rPr lang="en-US" dirty="0"/>
              <a:t>Publications…</a:t>
            </a:r>
          </a:p>
        </p:txBody>
      </p:sp>
      <p:sp>
        <p:nvSpPr>
          <p:cNvPr id="3" name="Content Placeholder 2">
            <a:extLst>
              <a:ext uri="{FF2B5EF4-FFF2-40B4-BE49-F238E27FC236}">
                <a16:creationId xmlns:a16="http://schemas.microsoft.com/office/drawing/2014/main" id="{5759F89E-AF88-4929-AF53-04F120109461}"/>
              </a:ext>
            </a:extLst>
          </p:cNvPr>
          <p:cNvSpPr>
            <a:spLocks noGrp="1"/>
          </p:cNvSpPr>
          <p:nvPr>
            <p:ph idx="1"/>
          </p:nvPr>
        </p:nvSpPr>
        <p:spPr/>
        <p:txBody>
          <a:bodyPr>
            <a:normAutofit fontScale="70000" lnSpcReduction="20000"/>
          </a:bodyPr>
          <a:lstStyle/>
          <a:p>
            <a:pPr marL="514350" indent="-514350" algn="just">
              <a:buFont typeface="+mj-lt"/>
              <a:buAutoNum type="arabicPeriod" startAt="13"/>
            </a:pPr>
            <a:r>
              <a:rPr lang="en-US" dirty="0"/>
              <a:t> Islam, M. A., </a:t>
            </a:r>
            <a:r>
              <a:rPr lang="en-US" dirty="0" err="1"/>
              <a:t>Hasanuzzaman</a:t>
            </a:r>
            <a:r>
              <a:rPr lang="en-US" dirty="0"/>
              <a:t>, M., Rahim, N.A, </a:t>
            </a:r>
            <a:r>
              <a:rPr lang="en-US" b="1" i="1" dirty="0"/>
              <a:t>Afroza Nahar,</a:t>
            </a:r>
            <a:r>
              <a:rPr lang="en-US" dirty="0"/>
              <a:t> </a:t>
            </a:r>
            <a:r>
              <a:rPr lang="en-US" dirty="0" err="1"/>
              <a:t>Hosenuzzaman</a:t>
            </a:r>
            <a:r>
              <a:rPr lang="en-US" dirty="0"/>
              <a:t>, M. (2014). Global Renewable Energy Based Electricity Generation and Smart Grid System for Energy Security, The Scientific World Journal, 2014, Page 13. </a:t>
            </a:r>
          </a:p>
          <a:p>
            <a:pPr marL="514350" indent="-514350" algn="just">
              <a:buFont typeface="+mj-lt"/>
              <a:buAutoNum type="arabicPeriod" startAt="13"/>
            </a:pPr>
            <a:endParaRPr lang="en-US" dirty="0"/>
          </a:p>
          <a:p>
            <a:pPr marL="514350" lvl="0" indent="-514350" algn="just">
              <a:buFont typeface="+mj-lt"/>
              <a:buAutoNum type="arabicPeriod" startAt="13"/>
            </a:pPr>
            <a:r>
              <a:rPr lang="en-US" dirty="0"/>
              <a:t>Bikash </a:t>
            </a:r>
            <a:r>
              <a:rPr lang="en-US" dirty="0" err="1"/>
              <a:t>Barua</a:t>
            </a:r>
            <a:r>
              <a:rPr lang="en-US" dirty="0"/>
              <a:t>, M. M. </a:t>
            </a:r>
            <a:r>
              <a:rPr lang="en-US" dirty="0" err="1"/>
              <a:t>Obaidul</a:t>
            </a:r>
            <a:r>
              <a:rPr lang="en-US" dirty="0"/>
              <a:t> Islam &amp; </a:t>
            </a:r>
            <a:r>
              <a:rPr lang="en-US" b="1" i="1" dirty="0"/>
              <a:t>Afroza Nahar.  </a:t>
            </a:r>
            <a:r>
              <a:rPr lang="en-US" dirty="0"/>
              <a:t>Use of University-Industry Knowledge Transfer Channels-The Case of American International University-Bangladesh (AIUB). AIUB Journal of Business and Economics, ISSN 1683-8742, 10:  2011</a:t>
            </a:r>
          </a:p>
          <a:p>
            <a:pPr marL="514350" indent="-514350" algn="just">
              <a:buFont typeface="+mj-lt"/>
              <a:buAutoNum type="arabicPeriod" startAt="13"/>
            </a:pPr>
            <a:endParaRPr lang="en-US" dirty="0"/>
          </a:p>
          <a:p>
            <a:pPr marL="514350" lvl="0" indent="-514350" algn="just">
              <a:buFont typeface="+mj-lt"/>
              <a:buAutoNum type="arabicPeriod" startAt="13"/>
            </a:pPr>
            <a:r>
              <a:rPr lang="en-US" dirty="0"/>
              <a:t>Muhammad </a:t>
            </a:r>
            <a:r>
              <a:rPr lang="en-US" dirty="0" err="1"/>
              <a:t>Mahbubur</a:t>
            </a:r>
            <a:r>
              <a:rPr lang="en-US" dirty="0"/>
              <a:t> Rahman, </a:t>
            </a:r>
            <a:r>
              <a:rPr lang="en-US" b="1" i="1" dirty="0"/>
              <a:t>Afroza Nahar, </a:t>
            </a:r>
            <a:r>
              <a:rPr lang="en-US" dirty="0"/>
              <a:t>Modified Bully Algorithm using Election Commission. MASAUM Journal of Computing (MJC), 1(3): 439-446, 2009, ISSN 2076-0833.</a:t>
            </a:r>
          </a:p>
          <a:p>
            <a:pPr algn="just">
              <a:buFont typeface="Wingdings" panose="05000000000000000000" pitchFamily="2" charset="2"/>
              <a:buChar char="q"/>
            </a:pPr>
            <a:endParaRPr lang="en-US" dirty="0"/>
          </a:p>
        </p:txBody>
      </p:sp>
      <p:sp>
        <p:nvSpPr>
          <p:cNvPr id="6" name="Slide Number Placeholder 5">
            <a:extLst>
              <a:ext uri="{FF2B5EF4-FFF2-40B4-BE49-F238E27FC236}">
                <a16:creationId xmlns:a16="http://schemas.microsoft.com/office/drawing/2014/main" id="{DEA6D008-2165-4D2E-8B50-735010701C50}"/>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34204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F843-90FB-49DD-9E86-51540CA5FEA4}"/>
              </a:ext>
            </a:extLst>
          </p:cNvPr>
          <p:cNvSpPr>
            <a:spLocks noGrp="1"/>
          </p:cNvSpPr>
          <p:nvPr>
            <p:ph type="title"/>
          </p:nvPr>
        </p:nvSpPr>
        <p:spPr/>
        <p:txBody>
          <a:bodyPr/>
          <a:lstStyle/>
          <a:p>
            <a:pPr algn="l"/>
            <a:r>
              <a:rPr lang="en-US" dirty="0"/>
              <a:t>Publications: </a:t>
            </a:r>
            <a:r>
              <a:rPr lang="en-US" dirty="0" err="1"/>
              <a:t>coferences</a:t>
            </a:r>
            <a:endParaRPr lang="en-US" dirty="0"/>
          </a:p>
        </p:txBody>
      </p:sp>
      <p:sp>
        <p:nvSpPr>
          <p:cNvPr id="3" name="Content Placeholder 2">
            <a:extLst>
              <a:ext uri="{FF2B5EF4-FFF2-40B4-BE49-F238E27FC236}">
                <a16:creationId xmlns:a16="http://schemas.microsoft.com/office/drawing/2014/main" id="{0C567F87-508A-45D6-8EDF-21F0FD1C738C}"/>
              </a:ext>
            </a:extLst>
          </p:cNvPr>
          <p:cNvSpPr>
            <a:spLocks noGrp="1"/>
          </p:cNvSpPr>
          <p:nvPr>
            <p:ph idx="1"/>
          </p:nvPr>
        </p:nvSpPr>
        <p:spPr/>
        <p:txBody>
          <a:bodyPr>
            <a:normAutofit fontScale="55000" lnSpcReduction="20000"/>
          </a:bodyPr>
          <a:lstStyle/>
          <a:p>
            <a:pPr marL="514350" indent="-514350" algn="just">
              <a:buFont typeface="+mj-lt"/>
              <a:buAutoNum type="arabicPeriod"/>
            </a:pPr>
            <a:r>
              <a:rPr lang="en-GB" sz="3600" dirty="0">
                <a:effectLst/>
                <a:latin typeface="Calibri" panose="020F0502020204030204" pitchFamily="34" charset="0"/>
                <a:ea typeface="Calibri" panose="020F0502020204030204" pitchFamily="34" charset="0"/>
                <a:cs typeface="Times New Roman" panose="02020603050405020304" pitchFamily="18" charset="0"/>
              </a:rPr>
              <a:t>Md. Faruk Abdullah Al </a:t>
            </a:r>
            <a:r>
              <a:rPr lang="en-GB" sz="3600" dirty="0" err="1">
                <a:effectLst/>
                <a:latin typeface="Calibri" panose="020F0502020204030204" pitchFamily="34" charset="0"/>
                <a:ea typeface="Calibri" panose="020F0502020204030204" pitchFamily="34" charset="0"/>
                <a:cs typeface="Times New Roman" panose="02020603050405020304" pitchFamily="18" charset="0"/>
              </a:rPr>
              <a:t>Sohan</a:t>
            </a:r>
            <a:r>
              <a:rPr lang="en-GB" sz="3600" b="1" dirty="0">
                <a:effectLst/>
                <a:latin typeface="Calibri" panose="020F0502020204030204" pitchFamily="34" charset="0"/>
                <a:ea typeface="Calibri" panose="020F0502020204030204" pitchFamily="34" charset="0"/>
                <a:cs typeface="Times New Roman" panose="02020603050405020304" pitchFamily="18" charset="0"/>
              </a:rPr>
              <a:t>, </a:t>
            </a:r>
            <a:r>
              <a:rPr lang="en-GB" sz="3600" b="1" i="1" dirty="0">
                <a:effectLst/>
                <a:latin typeface="Calibri" panose="020F0502020204030204" pitchFamily="34" charset="0"/>
                <a:ea typeface="Calibri" panose="020F0502020204030204" pitchFamily="34" charset="0"/>
                <a:cs typeface="Times New Roman" panose="02020603050405020304" pitchFamily="18" charset="0"/>
              </a:rPr>
              <a:t>Afroza Nahar</a:t>
            </a:r>
            <a:r>
              <a:rPr lang="en-GB" sz="3600" dirty="0">
                <a:effectLst/>
                <a:latin typeface="Calibri" panose="020F0502020204030204" pitchFamily="34" charset="0"/>
                <a:ea typeface="Calibri" panose="020F0502020204030204" pitchFamily="34" charset="0"/>
                <a:cs typeface="Times New Roman" panose="02020603050405020304" pitchFamily="18" charset="0"/>
              </a:rPr>
              <a:t> (2022). “A low-power wireless sensor network for a smart irrigation system powered by solar energy” </a:t>
            </a:r>
            <a:r>
              <a:rPr lang="en-GB" sz="3600" dirty="0">
                <a:solidFill>
                  <a:srgbClr val="201F1E"/>
                </a:solidFill>
                <a:effectLst/>
                <a:latin typeface="Calibri" panose="020F0502020204030204" pitchFamily="34" charset="0"/>
                <a:ea typeface="Calibri" panose="020F0502020204030204" pitchFamily="34" charset="0"/>
                <a:cs typeface="Calibri" panose="020F0502020204030204" pitchFamily="34" charset="0"/>
              </a:rPr>
              <a:t>ICCA 2022 </a:t>
            </a:r>
            <a:r>
              <a:rPr lang="en-US" sz="3600" dirty="0">
                <a:effectLst/>
                <a:latin typeface="Calibri" panose="020F0502020204030204" pitchFamily="34" charset="0"/>
                <a:ea typeface="Calibri" panose="020F0502020204030204" pitchFamily="34" charset="0"/>
                <a:cs typeface="Calibri" panose="020F0502020204030204" pitchFamily="34" charset="0"/>
              </a:rPr>
              <a:t>Conference: March 10-12, 2022, in Dhaka, Bangladesh.</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514350" lvl="0" indent="-514350" algn="just">
              <a:buFont typeface="+mj-lt"/>
              <a:buAutoNum type="arabicPeriod"/>
            </a:pPr>
            <a:endParaRPr lang="en-US" b="1" i="1" dirty="0"/>
          </a:p>
          <a:p>
            <a:pPr marL="514350" lvl="0" indent="-514350" algn="just">
              <a:buFont typeface="+mj-lt"/>
              <a:buAutoNum type="arabicPeriod"/>
            </a:pPr>
            <a:r>
              <a:rPr lang="en-US" b="1" i="1" dirty="0"/>
              <a:t>Afroza Nahar, </a:t>
            </a:r>
            <a:r>
              <a:rPr lang="en-US" dirty="0" err="1"/>
              <a:t>Hasanuzzaman</a:t>
            </a:r>
            <a:r>
              <a:rPr lang="en-US" dirty="0"/>
              <a:t> M., Parvin S. (2020).</a:t>
            </a:r>
            <a:r>
              <a:rPr lang="en-US" b="1" cap="all" dirty="0"/>
              <a:t> </a:t>
            </a:r>
            <a:r>
              <a:rPr lang="en-US" cap="all" dirty="0"/>
              <a:t>C</a:t>
            </a:r>
            <a:r>
              <a:rPr lang="en-US" dirty="0"/>
              <a:t>omputational Modeling for Photovoltaic Thermal System</a:t>
            </a:r>
            <a:r>
              <a:rPr lang="en-US" b="1" dirty="0"/>
              <a:t>,</a:t>
            </a:r>
            <a:r>
              <a:rPr lang="en-US" dirty="0"/>
              <a:t> International Conference on Computing Advancements (ICCA 2020), January 10 – 12,  2020, Dhaka, Bangladesh.</a:t>
            </a:r>
            <a:endParaRPr lang="en-US" b="1" dirty="0"/>
          </a:p>
          <a:p>
            <a:pPr marL="514350" lvl="0" indent="-514350" algn="just">
              <a:buFont typeface="+mj-lt"/>
              <a:buAutoNum type="arabicPeriod"/>
            </a:pPr>
            <a:r>
              <a:rPr lang="en-US" b="1" i="1" dirty="0"/>
              <a:t>Afroza Nahar, </a:t>
            </a:r>
            <a:r>
              <a:rPr lang="en-US" dirty="0" err="1"/>
              <a:t>Hasanuzzaman</a:t>
            </a:r>
            <a:r>
              <a:rPr lang="en-US" dirty="0"/>
              <a:t>, M., Rahim, N. A. (2019). Effects of the Flow Channel Materials on the Performance of the Photovoltaic Thermal System. The 11th International Conference on Applied Energy, ICAE2019: August 12-15, 2019, in </a:t>
            </a:r>
            <a:r>
              <a:rPr lang="en-US" dirty="0" err="1"/>
              <a:t>Västerås</a:t>
            </a:r>
            <a:r>
              <a:rPr lang="en-US" dirty="0"/>
              <a:t>, Sweden.</a:t>
            </a:r>
          </a:p>
          <a:p>
            <a:pPr marL="514350" indent="-514350" algn="just">
              <a:buFont typeface="+mj-lt"/>
              <a:buAutoNum type="arabicPeriod"/>
            </a:pPr>
            <a:endParaRPr lang="en-US" dirty="0"/>
          </a:p>
          <a:p>
            <a:pPr marL="514350" lvl="0" indent="-514350" algn="just">
              <a:buFont typeface="+mj-lt"/>
              <a:buAutoNum type="arabicPeriod"/>
            </a:pPr>
            <a:r>
              <a:rPr lang="en-US" b="1" i="1" dirty="0"/>
              <a:t>Afroza Nahar, </a:t>
            </a:r>
            <a:r>
              <a:rPr lang="en-US" dirty="0" err="1"/>
              <a:t>Hasanuzzaman</a:t>
            </a:r>
            <a:r>
              <a:rPr lang="en-US" dirty="0"/>
              <a:t>, M., Rahim, N. A. (2015). Numerical Investigation of the Performance of Photovoltaic Thermal System Using Nanofluid.  International Conference on Power, Energy and Communication Systems, IPECS 2015, August 24 – 25,  2015, Arau, Perlis, Malaysia.</a:t>
            </a:r>
          </a:p>
          <a:p>
            <a:pPr algn="just"/>
            <a:endParaRPr lang="en-US" dirty="0"/>
          </a:p>
        </p:txBody>
      </p:sp>
      <p:sp>
        <p:nvSpPr>
          <p:cNvPr id="6" name="Slide Number Placeholder 5">
            <a:extLst>
              <a:ext uri="{FF2B5EF4-FFF2-40B4-BE49-F238E27FC236}">
                <a16:creationId xmlns:a16="http://schemas.microsoft.com/office/drawing/2014/main" id="{7C825119-239F-4ABB-B1AB-1A3643A5047B}"/>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90150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D09B-2897-4F42-9350-1777C3815D6D}"/>
              </a:ext>
            </a:extLst>
          </p:cNvPr>
          <p:cNvSpPr>
            <a:spLocks noGrp="1"/>
          </p:cNvSpPr>
          <p:nvPr>
            <p:ph type="title"/>
          </p:nvPr>
        </p:nvSpPr>
        <p:spPr/>
        <p:txBody>
          <a:bodyPr/>
          <a:lstStyle/>
          <a:p>
            <a:pPr algn="l"/>
            <a:r>
              <a:rPr lang="en-US" dirty="0"/>
              <a:t>Publications…</a:t>
            </a:r>
          </a:p>
        </p:txBody>
      </p:sp>
      <p:sp>
        <p:nvSpPr>
          <p:cNvPr id="3" name="Content Placeholder 2">
            <a:extLst>
              <a:ext uri="{FF2B5EF4-FFF2-40B4-BE49-F238E27FC236}">
                <a16:creationId xmlns:a16="http://schemas.microsoft.com/office/drawing/2014/main" id="{862D040F-61C8-4DA1-9E38-4B177DCD72A4}"/>
              </a:ext>
            </a:extLst>
          </p:cNvPr>
          <p:cNvSpPr>
            <a:spLocks noGrp="1"/>
          </p:cNvSpPr>
          <p:nvPr>
            <p:ph idx="1"/>
          </p:nvPr>
        </p:nvSpPr>
        <p:spPr/>
        <p:txBody>
          <a:bodyPr>
            <a:normAutofit fontScale="77500" lnSpcReduction="20000"/>
          </a:bodyPr>
          <a:lstStyle/>
          <a:p>
            <a:pPr marL="514350" lvl="0" indent="-514350" algn="just">
              <a:buFont typeface="+mj-lt"/>
              <a:buAutoNum type="arabicPeriod" startAt="5"/>
            </a:pPr>
            <a:r>
              <a:rPr lang="en-US" b="1" i="1" dirty="0"/>
              <a:t> Afroza Nahar,</a:t>
            </a:r>
            <a:r>
              <a:rPr lang="en-US" dirty="0"/>
              <a:t> M. </a:t>
            </a:r>
            <a:r>
              <a:rPr lang="en-US" dirty="0" err="1"/>
              <a:t>Hasanuzzaman</a:t>
            </a:r>
            <a:r>
              <a:rPr lang="en-US" dirty="0"/>
              <a:t>, N. A. Rahim, Concentrated Solar Thermal Based Power Generation, Proceeding of the 2nd Power and Energy Conversion Symposium ( PECS, 2014), University Technical Malaysia, Melaka, Malaysia, 12 May 2014, pp.135-140. (Non-ISI/Non-SCOPUS Cited Publication).</a:t>
            </a:r>
          </a:p>
          <a:p>
            <a:pPr marL="514350" indent="-514350" algn="just">
              <a:buFont typeface="+mj-lt"/>
              <a:buAutoNum type="arabicPeriod" startAt="5"/>
            </a:pPr>
            <a:endParaRPr lang="en-US" dirty="0"/>
          </a:p>
          <a:p>
            <a:pPr marL="514350" lvl="0" indent="-514350" algn="just">
              <a:buFont typeface="+mj-lt"/>
              <a:buAutoNum type="arabicPeriod" startAt="5"/>
            </a:pPr>
            <a:r>
              <a:rPr lang="en-US" dirty="0"/>
              <a:t>M. A. Rahman, A. H. M. R. Karim, S. Akhter</a:t>
            </a:r>
            <a:r>
              <a:rPr lang="en-US" b="1" dirty="0"/>
              <a:t>, </a:t>
            </a:r>
            <a:r>
              <a:rPr lang="en-US" b="1" i="1" dirty="0"/>
              <a:t>Afroza. Nahar,</a:t>
            </a:r>
            <a:r>
              <a:rPr lang="en-US" dirty="0"/>
              <a:t> K. M. Ahmed &amp; R. M. A. P. </a:t>
            </a:r>
            <a:r>
              <a:rPr lang="en-US" dirty="0" err="1"/>
              <a:t>Rajatheva</a:t>
            </a:r>
            <a:r>
              <a:rPr lang="en-US" b="1" dirty="0"/>
              <a:t>, </a:t>
            </a:r>
            <a:r>
              <a:rPr lang="en-US" dirty="0"/>
              <a:t>Agricultural e-Commerce for Marginalized Communities: An Effective Utilization of ICT for Bangladesh</a:t>
            </a:r>
            <a:r>
              <a:rPr lang="en-US" b="1" dirty="0"/>
              <a:t>. </a:t>
            </a:r>
            <a:r>
              <a:rPr lang="en-US" dirty="0"/>
              <a:t> ICNEWS, JAN’ 2 – 4, 2006, Dhaka, Bangladesh.</a:t>
            </a:r>
          </a:p>
          <a:p>
            <a:pPr algn="just"/>
            <a:endParaRPr lang="en-US" dirty="0"/>
          </a:p>
        </p:txBody>
      </p:sp>
      <p:sp>
        <p:nvSpPr>
          <p:cNvPr id="6" name="Slide Number Placeholder 5">
            <a:extLst>
              <a:ext uri="{FF2B5EF4-FFF2-40B4-BE49-F238E27FC236}">
                <a16:creationId xmlns:a16="http://schemas.microsoft.com/office/drawing/2014/main" id="{7F554180-BFA3-46D8-8D53-7738D02670B3}"/>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84795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6A92DC-5CB6-47F1-991C-FD9CBD204FE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F77F311-76AF-473A-BEED-E7E6035DD22B}"/>
              </a:ext>
            </a:extLst>
          </p:cNvPr>
          <p:cNvSpPr>
            <a:spLocks noGrp="1"/>
          </p:cNvSpPr>
          <p:nvPr>
            <p:ph type="body" sz="quarter" idx="12"/>
          </p:nvPr>
        </p:nvSpPr>
        <p:spPr/>
        <p:txBody>
          <a:bodyPr/>
          <a:lstStyle/>
          <a:p>
            <a:pPr>
              <a:buClrTx/>
            </a:pPr>
            <a:r>
              <a:rPr lang="en-US" dirty="0"/>
              <a:t>Mission and Vision</a:t>
            </a:r>
          </a:p>
          <a:p>
            <a:pPr>
              <a:buClrTx/>
            </a:pPr>
            <a:r>
              <a:rPr lang="en-US" dirty="0">
                <a:solidFill>
                  <a:srgbClr val="004EA8"/>
                </a:solidFill>
              </a:rPr>
              <a:t>Learning Objective &amp; Outcome</a:t>
            </a:r>
          </a:p>
          <a:p>
            <a:pPr>
              <a:buClrTx/>
            </a:pPr>
            <a:r>
              <a:rPr lang="en-US" dirty="0"/>
              <a:t>Class &amp; Course Policies</a:t>
            </a:r>
          </a:p>
          <a:p>
            <a:pPr>
              <a:buClrTx/>
            </a:pPr>
            <a:r>
              <a:rPr lang="en-US" dirty="0">
                <a:solidFill>
                  <a:srgbClr val="004EA8"/>
                </a:solidFill>
              </a:rPr>
              <a:t>Exam &amp; Evaluation Policies</a:t>
            </a:r>
          </a:p>
          <a:p>
            <a:pPr>
              <a:buClrTx/>
            </a:pPr>
            <a:r>
              <a:rPr lang="en-US" dirty="0"/>
              <a:t>Course Objective</a:t>
            </a:r>
          </a:p>
          <a:p>
            <a:pPr>
              <a:buClrTx/>
            </a:pPr>
            <a:r>
              <a:rPr lang="en-US" dirty="0">
                <a:solidFill>
                  <a:srgbClr val="004EA8"/>
                </a:solidFill>
              </a:rPr>
              <a:t>Course Outcome</a:t>
            </a:r>
          </a:p>
          <a:p>
            <a:pPr>
              <a:buClrTx/>
            </a:pPr>
            <a:r>
              <a:rPr lang="en-US" dirty="0"/>
              <a:t>Course Outline</a:t>
            </a:r>
          </a:p>
          <a:p>
            <a:pPr>
              <a:buClrTx/>
            </a:pPr>
            <a:r>
              <a:rPr lang="en-US" dirty="0">
                <a:solidFill>
                  <a:srgbClr val="004EA8"/>
                </a:solidFill>
              </a:rPr>
              <a:t>Pre-requisite</a:t>
            </a:r>
          </a:p>
          <a:p>
            <a:pPr>
              <a:buClrTx/>
            </a:pPr>
            <a:r>
              <a:rPr lang="en-US" dirty="0"/>
              <a:t>Introduction to Research Methodology</a:t>
            </a:r>
          </a:p>
          <a:p>
            <a:endParaRPr lang="en-US" dirty="0"/>
          </a:p>
        </p:txBody>
      </p:sp>
    </p:spTree>
    <p:extLst>
      <p:ext uri="{BB962C8B-B14F-4D97-AF65-F5344CB8AC3E}">
        <p14:creationId xmlns:p14="http://schemas.microsoft.com/office/powerpoint/2010/main" val="374500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500"/>
                                        <p:tgtEl>
                                          <p:spTgt spid="4">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fade">
                                      <p:cBhvr>
                                        <p:cTn id="4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46CD3E8-BF4E-4186-B16D-177F1F95AED1}"/>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A657580F-A2A0-41CC-8C10-BD4292BAF3AA}"/>
              </a:ext>
            </a:extLst>
          </p:cNvPr>
          <p:cNvSpPr>
            <a:spLocks noGrp="1"/>
          </p:cNvSpPr>
          <p:nvPr>
            <p:ph type="body" sz="quarter" idx="12"/>
          </p:nvPr>
        </p:nvSpPr>
        <p:spPr/>
        <p:txBody>
          <a:bodyPr>
            <a:normAutofit/>
          </a:bodyPr>
          <a:lstStyle/>
          <a:p>
            <a:pPr>
              <a:spcAft>
                <a:spcPts val="1800"/>
              </a:spcAft>
              <a:buClrTx/>
            </a:pPr>
            <a:r>
              <a:rPr lang="en-US" dirty="0"/>
              <a:t>To know the vision &amp; mission of AIUB and the FST.</a:t>
            </a:r>
          </a:p>
          <a:p>
            <a:pPr>
              <a:spcAft>
                <a:spcPts val="1800"/>
              </a:spcAft>
              <a:buClrTx/>
            </a:pPr>
            <a:r>
              <a:rPr lang="en-US" dirty="0">
                <a:solidFill>
                  <a:srgbClr val="004EA8"/>
                </a:solidFill>
              </a:rPr>
              <a:t>To understand the policies regarding class, course, exam and evaluation.</a:t>
            </a:r>
          </a:p>
          <a:p>
            <a:pPr>
              <a:spcAft>
                <a:spcPts val="1800"/>
              </a:spcAft>
              <a:buClrTx/>
            </a:pPr>
            <a:r>
              <a:rPr lang="en-US" dirty="0"/>
              <a:t>To grasp the course content, outline, objective &amp; outcome as a whole.</a:t>
            </a:r>
          </a:p>
          <a:p>
            <a:pPr>
              <a:spcAft>
                <a:spcPts val="1800"/>
              </a:spcAft>
              <a:buClrTx/>
            </a:pPr>
            <a:r>
              <a:rPr lang="en-US" dirty="0">
                <a:solidFill>
                  <a:srgbClr val="004EA8"/>
                </a:solidFill>
              </a:rPr>
              <a:t>To prepare with the pre-requisite course/topic for this course.</a:t>
            </a:r>
          </a:p>
          <a:p>
            <a:pPr>
              <a:spcAft>
                <a:spcPts val="1800"/>
              </a:spcAft>
            </a:pPr>
            <a:r>
              <a:rPr lang="en-US" dirty="0"/>
              <a:t>Introduction to the course Research Methodology.</a:t>
            </a:r>
          </a:p>
        </p:txBody>
      </p:sp>
    </p:spTree>
    <p:extLst>
      <p:ext uri="{BB962C8B-B14F-4D97-AF65-F5344CB8AC3E}">
        <p14:creationId xmlns:p14="http://schemas.microsoft.com/office/powerpoint/2010/main" val="47130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04D9AA3-9712-4F7A-947F-35C517CE2B1D}"/>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4D97C0ED-AFC6-4514-AD50-552DA3738EAF}"/>
              </a:ext>
            </a:extLst>
          </p:cNvPr>
          <p:cNvSpPr>
            <a:spLocks noGrp="1"/>
          </p:cNvSpPr>
          <p:nvPr>
            <p:ph type="body" sz="quarter" idx="12"/>
          </p:nvPr>
        </p:nvSpPr>
        <p:spPr/>
        <p:txBody>
          <a:bodyPr>
            <a:normAutofit fontScale="92500" lnSpcReduction="20000"/>
          </a:bodyPr>
          <a:lstStyle/>
          <a:p>
            <a:pPr>
              <a:buClrTx/>
            </a:pPr>
            <a:r>
              <a:rPr lang="en-US" dirty="0">
                <a:solidFill>
                  <a:srgbClr val="FF0000"/>
                </a:solidFill>
              </a:rPr>
              <a:t>Students will understand the vision &amp; mission of the university and the faculty the belong to.</a:t>
            </a:r>
          </a:p>
          <a:p>
            <a:pPr>
              <a:buClrTx/>
            </a:pPr>
            <a:r>
              <a:rPr lang="en-US" b="1" dirty="0">
                <a:solidFill>
                  <a:srgbClr val="004EA8"/>
                </a:solidFill>
              </a:rPr>
              <a:t>Students will know the policies regarding – </a:t>
            </a:r>
          </a:p>
          <a:p>
            <a:pPr lvl="1">
              <a:buFont typeface="Wingdings" panose="05000000000000000000" pitchFamily="2" charset="2"/>
              <a:buChar char="Ø"/>
            </a:pPr>
            <a:r>
              <a:rPr lang="en-US" dirty="0"/>
              <a:t>Class attendance; Classroom behavior &amp; interaction; Q/A session rules</a:t>
            </a:r>
          </a:p>
          <a:p>
            <a:pPr lvl="1">
              <a:buFont typeface="Wingdings" panose="05000000000000000000" pitchFamily="2" charset="2"/>
              <a:buChar char="Ø"/>
            </a:pPr>
            <a:r>
              <a:rPr lang="en-US" dirty="0"/>
              <a:t>Outside class interaction, consultation and communication.</a:t>
            </a:r>
          </a:p>
          <a:p>
            <a:pPr lvl="1">
              <a:buFont typeface="Wingdings" panose="05000000000000000000" pitchFamily="2" charset="2"/>
              <a:buChar char="Ø"/>
            </a:pPr>
            <a:r>
              <a:rPr lang="en-US" dirty="0"/>
              <a:t>Exams/viva/assignment… overall assessment policies and marks distribution</a:t>
            </a:r>
          </a:p>
          <a:p>
            <a:pPr>
              <a:buClrTx/>
            </a:pPr>
            <a:r>
              <a:rPr lang="en-US" b="1" dirty="0">
                <a:solidFill>
                  <a:srgbClr val="004EA8"/>
                </a:solidFill>
              </a:rPr>
              <a:t>Students will have a clear idea about the – </a:t>
            </a:r>
          </a:p>
          <a:p>
            <a:pPr lvl="1">
              <a:buFont typeface="Wingdings" panose="05000000000000000000" pitchFamily="2" charset="2"/>
              <a:buChar char="Ø"/>
            </a:pPr>
            <a:r>
              <a:rPr lang="en-US" dirty="0"/>
              <a:t>Objective and outcome of the course; Course outline/syllabus</a:t>
            </a:r>
          </a:p>
          <a:p>
            <a:pPr lvl="1">
              <a:buFont typeface="Wingdings" panose="05000000000000000000" pitchFamily="2" charset="2"/>
              <a:buChar char="Ø"/>
            </a:pPr>
            <a:r>
              <a:rPr lang="en-US" dirty="0"/>
              <a:t>Weekly distribution of the topics; Books and references</a:t>
            </a:r>
          </a:p>
          <a:p>
            <a:pPr lvl="1">
              <a:buFont typeface="Wingdings" panose="05000000000000000000" pitchFamily="2" charset="2"/>
              <a:buChar char="Ø"/>
            </a:pPr>
            <a:r>
              <a:rPr lang="en-US" dirty="0"/>
              <a:t>Pre-requisite course/topics provided as a reading material</a:t>
            </a:r>
          </a:p>
          <a:p>
            <a:pPr>
              <a:spcBef>
                <a:spcPts val="1800"/>
              </a:spcBef>
            </a:pPr>
            <a:r>
              <a:rPr lang="en-US" b="1" dirty="0">
                <a:solidFill>
                  <a:srgbClr val="004EA8"/>
                </a:solidFill>
              </a:rPr>
              <a:t>A brief introduction about “</a:t>
            </a:r>
            <a:r>
              <a:rPr lang="en-US" dirty="0"/>
              <a:t>Research Methodology</a:t>
            </a:r>
            <a:r>
              <a:rPr lang="en-US" b="1" dirty="0">
                <a:solidFill>
                  <a:srgbClr val="004EA8"/>
                </a:solidFill>
              </a:rPr>
              <a:t>” in computer science.</a:t>
            </a:r>
          </a:p>
        </p:txBody>
      </p:sp>
    </p:spTree>
    <p:extLst>
      <p:ext uri="{BB962C8B-B14F-4D97-AF65-F5344CB8AC3E}">
        <p14:creationId xmlns:p14="http://schemas.microsoft.com/office/powerpoint/2010/main" val="405580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651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74E80-499B-48E8-AED0-54A3C0C2E7CF}"/>
              </a:ext>
            </a:extLst>
          </p:cNvPr>
          <p:cNvSpPr>
            <a:spLocks noGrp="1"/>
          </p:cNvSpPr>
          <p:nvPr>
            <p:ph sz="half" idx="1"/>
          </p:nvPr>
        </p:nvSpPr>
        <p:spPr/>
        <p:txBody>
          <a:bodyPr>
            <a:normAutofit lnSpcReduction="10000"/>
          </a:bodyPr>
          <a:lstStyle/>
          <a:p>
            <a:pPr algn="just">
              <a:buClrTx/>
            </a:pPr>
            <a:r>
              <a:rPr lang="en-US" sz="1600" dirty="0"/>
              <a:t>At least 80% presence. Auto/</a:t>
            </a:r>
            <a:r>
              <a:rPr lang="en-US" sz="1600" dirty="0" err="1"/>
              <a:t>maually</a:t>
            </a:r>
            <a:r>
              <a:rPr lang="en-US" sz="1600" dirty="0"/>
              <a:t> attendance is taken via TEAMS.</a:t>
            </a:r>
          </a:p>
          <a:p>
            <a:pPr algn="just">
              <a:buClrTx/>
            </a:pPr>
            <a:r>
              <a:rPr lang="en-US" sz="1600" dirty="0">
                <a:solidFill>
                  <a:srgbClr val="004EA8"/>
                </a:solidFill>
              </a:rPr>
              <a:t>Go through the topics before attending the class (from course outline).</a:t>
            </a:r>
          </a:p>
          <a:p>
            <a:pPr algn="just">
              <a:buClrTx/>
            </a:pPr>
            <a:r>
              <a:rPr lang="en-US" sz="1600" dirty="0"/>
              <a:t>First 10 minutes of the class will be question/answer session of previous class topics.</a:t>
            </a:r>
          </a:p>
          <a:p>
            <a:pPr algn="just">
              <a:buClrTx/>
            </a:pPr>
            <a:r>
              <a:rPr lang="en-US" sz="1600" dirty="0">
                <a:solidFill>
                  <a:srgbClr val="004EA8"/>
                </a:solidFill>
              </a:rPr>
              <a:t>Every 20-25 minutes of the lecture, you will be given time to ask questions/class work. </a:t>
            </a:r>
          </a:p>
          <a:p>
            <a:pPr algn="just">
              <a:buClrTx/>
            </a:pPr>
            <a:r>
              <a:rPr lang="en-US" sz="1600" dirty="0"/>
              <a:t>Use the “Raise Hand” option to ask question. Or you can post the question on the chat/message box of the TEAMS course group.</a:t>
            </a:r>
          </a:p>
          <a:p>
            <a:pPr algn="just">
              <a:buClrTx/>
            </a:pPr>
            <a:r>
              <a:rPr lang="en-US" sz="1600" dirty="0">
                <a:solidFill>
                  <a:srgbClr val="004EA8"/>
                </a:solidFill>
              </a:rPr>
              <a:t>Outside class for any unresolved issue, </a:t>
            </a:r>
          </a:p>
          <a:p>
            <a:pPr lvl="1" algn="just">
              <a:buFont typeface="Wingdings" panose="05000000000000000000" pitchFamily="2" charset="2"/>
              <a:buChar char="Ø"/>
            </a:pPr>
            <a:r>
              <a:rPr lang="en-US" sz="1600" dirty="0"/>
              <a:t>Consultation time will be provided. Make use of these times.</a:t>
            </a:r>
          </a:p>
          <a:p>
            <a:pPr lvl="1" algn="just">
              <a:buFont typeface="Wingdings" panose="05000000000000000000" pitchFamily="2" charset="2"/>
              <a:buChar char="Ø"/>
            </a:pPr>
            <a:r>
              <a:rPr lang="en-US" sz="1600" dirty="0">
                <a:solidFill>
                  <a:srgbClr val="004EA8"/>
                </a:solidFill>
              </a:rPr>
              <a:t>Use the TEAMS message box for appointment</a:t>
            </a:r>
          </a:p>
          <a:p>
            <a:pPr lvl="1" algn="just">
              <a:buFont typeface="Wingdings" panose="05000000000000000000" pitchFamily="2" charset="2"/>
              <a:buChar char="Ø"/>
            </a:pPr>
            <a:r>
              <a:rPr lang="en-US" sz="1600" dirty="0"/>
              <a:t>You may also post your (topic related) questions on the chat/message option in TEAMS course group. Any student is allowed to answer/discuss the questions.</a:t>
            </a:r>
            <a:endParaRPr lang="en-US" sz="1600" b="1" dirty="0"/>
          </a:p>
          <a:p>
            <a:endParaRPr lang="en-US" dirty="0"/>
          </a:p>
        </p:txBody>
      </p:sp>
      <p:sp>
        <p:nvSpPr>
          <p:cNvPr id="3" name="Content Placeholder 2">
            <a:extLst>
              <a:ext uri="{FF2B5EF4-FFF2-40B4-BE49-F238E27FC236}">
                <a16:creationId xmlns:a16="http://schemas.microsoft.com/office/drawing/2014/main" id="{DB4FE948-EEAC-4200-911A-8097278BCD6C}"/>
              </a:ext>
            </a:extLst>
          </p:cNvPr>
          <p:cNvSpPr>
            <a:spLocks noGrp="1"/>
          </p:cNvSpPr>
          <p:nvPr>
            <p:ph sz="half" idx="2"/>
          </p:nvPr>
        </p:nvSpPr>
        <p:spPr/>
        <p:txBody>
          <a:bodyPr/>
          <a:lstStyle/>
          <a:p>
            <a:pPr algn="just"/>
            <a:r>
              <a:rPr lang="en-US" sz="1600" b="1" dirty="0">
                <a:solidFill>
                  <a:srgbClr val="FF0000"/>
                </a:solidFill>
              </a:rPr>
              <a:t>REMEMBER: </a:t>
            </a:r>
          </a:p>
          <a:p>
            <a:pPr lvl="1" algn="just">
              <a:buFont typeface="Wingdings" panose="05000000000000000000" pitchFamily="2" charset="2"/>
              <a:buChar char="Ø"/>
            </a:pPr>
            <a:r>
              <a:rPr lang="en-US" sz="1600" b="1" dirty="0"/>
              <a:t>Your feedback is the key to the completion of this (online) course successfully.</a:t>
            </a:r>
          </a:p>
          <a:p>
            <a:pPr lvl="1" algn="just">
              <a:buFont typeface="Wingdings" panose="05000000000000000000" pitchFamily="2" charset="2"/>
              <a:buChar char="Ø"/>
            </a:pPr>
            <a:r>
              <a:rPr lang="en-US" sz="1600" b="1" dirty="0">
                <a:solidFill>
                  <a:srgbClr val="004EA8"/>
                </a:solidFill>
              </a:rPr>
              <a:t>After a topic is completed, prepare &amp; ask QUESTIONS (during/after the class). </a:t>
            </a:r>
          </a:p>
          <a:p>
            <a:pPr lvl="1" algn="just">
              <a:buFont typeface="Wingdings" panose="05000000000000000000" pitchFamily="2" charset="2"/>
              <a:buChar char="Ø"/>
            </a:pPr>
            <a:r>
              <a:rPr lang="en-US" sz="1600" b="1" dirty="0">
                <a:solidFill>
                  <a:srgbClr val="FF0000"/>
                </a:solidFill>
              </a:rPr>
              <a:t>REPETATION</a:t>
            </a:r>
            <a:r>
              <a:rPr lang="en-US" sz="1600" b="1" dirty="0"/>
              <a:t> is never a good solution as the lecture you heard before will be said again. To answer a question the teacher may repeat the topic in a different way as per your question.</a:t>
            </a:r>
            <a:endParaRPr lang="en-US" sz="1600" dirty="0"/>
          </a:p>
          <a:p>
            <a:endParaRPr lang="en-US" dirty="0"/>
          </a:p>
        </p:txBody>
      </p:sp>
    </p:spTree>
    <p:extLst>
      <p:ext uri="{BB962C8B-B14F-4D97-AF65-F5344CB8AC3E}">
        <p14:creationId xmlns:p14="http://schemas.microsoft.com/office/powerpoint/2010/main" val="71731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fade">
                                      <p:cBhvr>
                                        <p:cTn id="43" dur="1000"/>
                                        <p:tgtEl>
                                          <p:spTgt spid="3">
                                            <p:txEl>
                                              <p:pRg st="0" end="0"/>
                                            </p:txEl>
                                          </p:spTgt>
                                        </p:tgtEl>
                                      </p:cBhvr>
                                    </p:animEffect>
                                    <p:anim calcmode="lin" valueType="num">
                                      <p:cBhvr>
                                        <p:cTn id="4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animEffect transition="in" filter="fade">
                                      <p:cBhvr>
                                        <p:cTn id="50" dur="500"/>
                                        <p:tgtEl>
                                          <p:spTgt spid="3">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fade">
                                      <p:cBhvr>
                                        <p:cTn id="55" dur="500"/>
                                        <p:tgtEl>
                                          <p:spTgt spid="3">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7FBF1C5-3489-4A7E-8266-0CDC236A3794}"/>
              </a:ext>
            </a:extLst>
          </p:cNvPr>
          <p:cNvSpPr>
            <a:spLocks noGrp="1"/>
          </p:cNvSpPr>
          <p:nvPr>
            <p:ph type="body" sz="quarter" idx="3"/>
          </p:nvPr>
        </p:nvSpPr>
        <p:spPr>
          <a:xfrm>
            <a:off x="424846" y="1364304"/>
            <a:ext cx="4476199" cy="462059"/>
          </a:xfrm>
        </p:spPr>
        <p:txBody>
          <a:bodyPr/>
          <a:lstStyle/>
          <a:p>
            <a:pPr algn="l"/>
            <a:r>
              <a:rPr lang="en-US" dirty="0">
                <a:solidFill>
                  <a:srgbClr val="FF0000"/>
                </a:solidFill>
              </a:rPr>
              <a:t>Marks Distribution</a:t>
            </a:r>
          </a:p>
        </p:txBody>
      </p:sp>
      <p:sp>
        <p:nvSpPr>
          <p:cNvPr id="5" name="Content Placeholder 4">
            <a:extLst>
              <a:ext uri="{FF2B5EF4-FFF2-40B4-BE49-F238E27FC236}">
                <a16:creationId xmlns:a16="http://schemas.microsoft.com/office/drawing/2014/main" id="{2635F4C9-38CA-412C-A9A2-BB7AA2A85CF0}"/>
              </a:ext>
            </a:extLst>
          </p:cNvPr>
          <p:cNvSpPr>
            <a:spLocks noGrp="1"/>
          </p:cNvSpPr>
          <p:nvPr>
            <p:ph sz="quarter" idx="4"/>
          </p:nvPr>
        </p:nvSpPr>
        <p:spPr>
          <a:xfrm>
            <a:off x="424846" y="1854923"/>
            <a:ext cx="8430490" cy="4640776"/>
          </a:xfrm>
        </p:spPr>
        <p:txBody>
          <a:bodyPr>
            <a:normAutofit/>
          </a:bodyPr>
          <a:lstStyle/>
          <a:p>
            <a:pPr marL="0" marR="0" algn="just">
              <a:spcBef>
                <a:spcPts val="0"/>
              </a:spcBef>
              <a:spcAft>
                <a:spcPts val="0"/>
              </a:spcAft>
              <a:buClrTx/>
            </a:pPr>
            <a:r>
              <a:rPr lang="en-US" sz="2000" b="1" dirty="0">
                <a:solidFill>
                  <a:srgbClr val="004EA8"/>
                </a:solidFill>
                <a:effectLst/>
                <a:ea typeface="Times New Roman" panose="02020603050405020304" pitchFamily="18" charset="0"/>
                <a:cs typeface="Arial" panose="020B0604020202020204" pitchFamily="34" charset="0"/>
              </a:rPr>
              <a:t>Marking system for Theory Classes (all conducted online)</a:t>
            </a:r>
            <a:endParaRPr lang="en-US" sz="2000" dirty="0">
              <a:solidFill>
                <a:srgbClr val="004EA8"/>
              </a:solidFill>
              <a:effectLst/>
              <a:ea typeface="Times New Roman" panose="02020603050405020304" pitchFamily="18" charset="0"/>
            </a:endParaRPr>
          </a:p>
          <a:p>
            <a:pPr marL="688975" lvl="5" indent="-457200">
              <a:lnSpc>
                <a:spcPct val="110000"/>
              </a:lnSpc>
              <a:spcBef>
                <a:spcPts val="600"/>
              </a:spcBef>
            </a:pPr>
            <a:r>
              <a:rPr lang="en-AU" sz="2200" dirty="0"/>
              <a:t>Class Participation</a:t>
            </a:r>
            <a:endParaRPr lang="en-AU" sz="2200" b="1" dirty="0"/>
          </a:p>
          <a:p>
            <a:pPr marL="688975" lvl="5" indent="-457200">
              <a:lnSpc>
                <a:spcPct val="110000"/>
              </a:lnSpc>
              <a:spcBef>
                <a:spcPts val="600"/>
              </a:spcBef>
            </a:pPr>
            <a:r>
              <a:rPr lang="en-AU" sz="2200" dirty="0"/>
              <a:t>Paper presentation</a:t>
            </a:r>
            <a:endParaRPr lang="en-AU" sz="2200" b="1" dirty="0"/>
          </a:p>
          <a:p>
            <a:pPr marL="688975" lvl="5" indent="-457200">
              <a:lnSpc>
                <a:spcPct val="110000"/>
              </a:lnSpc>
              <a:spcBef>
                <a:spcPts val="600"/>
              </a:spcBef>
            </a:pPr>
            <a:r>
              <a:rPr lang="en-AU" sz="2200" dirty="0"/>
              <a:t>Quiz</a:t>
            </a:r>
            <a:endParaRPr lang="en-AU" sz="2200" b="1" dirty="0"/>
          </a:p>
          <a:p>
            <a:pPr marL="688975" lvl="5" indent="-457200">
              <a:lnSpc>
                <a:spcPct val="110000"/>
              </a:lnSpc>
              <a:spcBef>
                <a:spcPts val="600"/>
              </a:spcBef>
            </a:pPr>
            <a:r>
              <a:rPr lang="en-AU" sz="2200" dirty="0"/>
              <a:t>Research Proposal Presentations and viva</a:t>
            </a:r>
          </a:p>
          <a:p>
            <a:pPr marL="0" marR="0" indent="0" algn="just">
              <a:spcBef>
                <a:spcPts val="0"/>
              </a:spcBef>
              <a:spcAft>
                <a:spcPts val="0"/>
              </a:spcAft>
              <a:buNone/>
            </a:pPr>
            <a:endParaRPr lang="en-US" sz="2000" dirty="0">
              <a:solidFill>
                <a:srgbClr val="004EA8"/>
              </a:solidFill>
              <a:effectLst/>
              <a:ea typeface="Times New Roman" panose="02020603050405020304" pitchFamily="18" charset="0"/>
            </a:endParaRPr>
          </a:p>
          <a:p>
            <a:pPr marL="0" marR="0" algn="just">
              <a:spcBef>
                <a:spcPts val="0"/>
              </a:spcBef>
              <a:spcAft>
                <a:spcPts val="0"/>
              </a:spcAft>
            </a:pPr>
            <a:r>
              <a:rPr lang="en-US" sz="2000" b="1" dirty="0">
                <a:solidFill>
                  <a:srgbClr val="004EA8"/>
                </a:solidFill>
                <a:effectLst/>
                <a:ea typeface="Times New Roman" panose="02020603050405020304" pitchFamily="18" charset="0"/>
                <a:cs typeface="Arial" panose="020B0604020202020204" pitchFamily="34" charset="0"/>
              </a:rPr>
              <a:t>Final Grade/ Grand Total</a:t>
            </a:r>
            <a:endParaRPr lang="en-US" sz="2000" b="1" dirty="0">
              <a:solidFill>
                <a:srgbClr val="004EA8"/>
              </a:solidFill>
              <a:ea typeface="Times New Roman" panose="02020603050405020304" pitchFamily="18" charset="0"/>
            </a:endParaRPr>
          </a:p>
          <a:p>
            <a:pPr marL="595313" lvl="1" indent="-342900" algn="just">
              <a:spcBef>
                <a:spcPts val="0"/>
              </a:spcBef>
              <a:buFont typeface="Wingdings" panose="05000000000000000000" pitchFamily="2" charset="2"/>
              <a:buChar char="Ø"/>
            </a:pPr>
            <a:r>
              <a:rPr lang="en-US" dirty="0">
                <a:effectLst/>
                <a:ea typeface="Times New Roman" panose="02020603050405020304" pitchFamily="18" charset="0"/>
                <a:cs typeface="Arial" panose="020B0604020202020204" pitchFamily="34" charset="0"/>
              </a:rPr>
              <a:t>Midterm: 40%</a:t>
            </a:r>
            <a:endParaRPr lang="en-US" dirty="0">
              <a:effectLst/>
              <a:ea typeface="Times New Roman" panose="02020603050405020304" pitchFamily="18" charset="0"/>
            </a:endParaRPr>
          </a:p>
          <a:p>
            <a:pPr marL="627063" lvl="1" indent="-342900">
              <a:spcBef>
                <a:spcPts val="0"/>
              </a:spcBef>
              <a:buFont typeface="Wingdings" panose="05000000000000000000" pitchFamily="2" charset="2"/>
              <a:buChar char="Ø"/>
            </a:pPr>
            <a:r>
              <a:rPr lang="en-US" dirty="0">
                <a:effectLst/>
                <a:ea typeface="Times New Roman" panose="02020603050405020304" pitchFamily="18" charset="0"/>
                <a:cs typeface="Arial" panose="020B0604020202020204" pitchFamily="34" charset="0"/>
              </a:rPr>
              <a:t>Final Term: 60%</a:t>
            </a:r>
            <a:endParaRPr lang="en-US"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149157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500"/>
                                        <p:tgtEl>
                                          <p:spTgt spid="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fade">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fade">
                                      <p:cBhvr>
                                        <p:cTn id="2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algn="l">
              <a:defRPr/>
            </a:pPr>
            <a:r>
              <a:rPr lang="en-US" altLang="ja-JP" b="1" dirty="0">
                <a:solidFill>
                  <a:srgbClr val="FF0000"/>
                </a:solidFill>
                <a:effectLst/>
                <a:latin typeface="Constantia" pitchFamily="18" charset="0"/>
              </a:rPr>
              <a:t>Self Introduction</a:t>
            </a:r>
            <a:endParaRPr lang="ja-JP" altLang="en-US" b="1" dirty="0">
              <a:solidFill>
                <a:srgbClr val="FF0000"/>
              </a:solidFill>
              <a:latin typeface="Constantia" pitchFamily="18" charset="0"/>
            </a:endParaRPr>
          </a:p>
        </p:txBody>
      </p:sp>
      <p:sp>
        <p:nvSpPr>
          <p:cNvPr id="8195" name="正方形/長方形 4"/>
          <p:cNvSpPr>
            <a:spLocks noChangeArrowheads="1"/>
          </p:cNvSpPr>
          <p:nvPr/>
        </p:nvSpPr>
        <p:spPr bwMode="auto">
          <a:xfrm>
            <a:off x="381000" y="1600200"/>
            <a:ext cx="8412480" cy="4190058"/>
          </a:xfrm>
          <a:prstGeom prst="rect">
            <a:avLst/>
          </a:prstGeom>
          <a:noFill/>
          <a:ln w="9525">
            <a:noFill/>
            <a:miter lim="800000"/>
            <a:headEnd/>
            <a:tailEnd/>
          </a:ln>
        </p:spPr>
        <p:txBody>
          <a:bodyPr wrap="square">
            <a:spAutoFit/>
          </a:bodyPr>
          <a:lstStyle/>
          <a:p>
            <a:pPr marL="428625" indent="-428625">
              <a:lnSpc>
                <a:spcPct val="200000"/>
              </a:lnSpc>
              <a:buFont typeface="Wingdings" pitchFamily="2" charset="2"/>
              <a:buChar char="q"/>
            </a:pPr>
            <a:r>
              <a:rPr lang="en-US" altLang="ja-JP" sz="3600" baseline="30000" dirty="0"/>
              <a:t> B.Sc.:  Mathematics, Dhaka University.</a:t>
            </a:r>
          </a:p>
          <a:p>
            <a:pPr marL="428625" indent="-428625">
              <a:lnSpc>
                <a:spcPct val="200000"/>
              </a:lnSpc>
              <a:buFont typeface="Wingdings" pitchFamily="2" charset="2"/>
              <a:buChar char="q"/>
            </a:pPr>
            <a:r>
              <a:rPr lang="en-US" altLang="ja-JP" sz="3600" baseline="30000" dirty="0">
                <a:solidFill>
                  <a:schemeClr val="tx2">
                    <a:lumMod val="60000"/>
                    <a:lumOff val="40000"/>
                  </a:schemeClr>
                </a:solidFill>
              </a:rPr>
              <a:t> 1st M.Sc.:  Applied Mathematics, Dhaka University.</a:t>
            </a:r>
          </a:p>
          <a:p>
            <a:pPr marL="428625" indent="-428625">
              <a:spcBef>
                <a:spcPts val="1350"/>
              </a:spcBef>
              <a:buFont typeface="Wingdings" pitchFamily="2" charset="2"/>
              <a:buChar char="q"/>
            </a:pPr>
            <a:r>
              <a:rPr lang="en-US" altLang="ja-JP" sz="3600" baseline="30000" dirty="0"/>
              <a:t> 2nd M.Sc.:  Computer Science, Asian Institute of Technology (AIT). Thailand.</a:t>
            </a:r>
          </a:p>
          <a:p>
            <a:pPr marL="428625" indent="-428625">
              <a:lnSpc>
                <a:spcPct val="200000"/>
              </a:lnSpc>
              <a:buFont typeface="Wingdings" pitchFamily="2" charset="2"/>
              <a:buChar char="q"/>
            </a:pPr>
            <a:endParaRPr lang="en-US" altLang="ja-JP" sz="1600" baseline="30000" dirty="0">
              <a:solidFill>
                <a:schemeClr val="tx2">
                  <a:lumMod val="60000"/>
                  <a:lumOff val="40000"/>
                </a:schemeClr>
              </a:solidFill>
            </a:endParaRPr>
          </a:p>
          <a:p>
            <a:pPr marL="428625" indent="-428625">
              <a:buFont typeface="Wingdings" pitchFamily="2" charset="2"/>
              <a:buChar char="q"/>
            </a:pPr>
            <a:r>
              <a:rPr lang="en-US" altLang="ja-JP" sz="3600" baseline="30000" dirty="0">
                <a:solidFill>
                  <a:schemeClr val="tx2">
                    <a:lumMod val="60000"/>
                    <a:lumOff val="40000"/>
                  </a:schemeClr>
                </a:solidFill>
              </a:rPr>
              <a:t> PhD.: Computational modeling, University of Malaya (UM), Malaysia.</a:t>
            </a:r>
          </a:p>
          <a:p>
            <a:pPr marL="428625" indent="-428625">
              <a:lnSpc>
                <a:spcPct val="200000"/>
              </a:lnSpc>
              <a:buFont typeface="Wingdings" pitchFamily="2" charset="2"/>
              <a:buChar char="q"/>
            </a:pPr>
            <a:endParaRPr lang="en-US" altLang="ja-JP" sz="3600" baseline="30000" dirty="0">
              <a:solidFill>
                <a:schemeClr val="tx2">
                  <a:lumMod val="60000"/>
                  <a:lumOff val="40000"/>
                </a:schemeClr>
              </a:solidFill>
            </a:endParaRPr>
          </a:p>
        </p:txBody>
      </p:sp>
      <p:sp>
        <p:nvSpPr>
          <p:cNvPr id="3" name="Slide Number Placeholder 2">
            <a:extLst>
              <a:ext uri="{FF2B5EF4-FFF2-40B4-BE49-F238E27FC236}">
                <a16:creationId xmlns:a16="http://schemas.microsoft.com/office/drawing/2014/main" id="{0B8F204D-D96B-414C-ADE4-737AA31FB1E1}"/>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41818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fade">
                                      <p:cBhvr>
                                        <p:cTn id="22"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0AF9E1-73D4-41D6-A024-F5705E8997F7}"/>
              </a:ext>
            </a:extLst>
          </p:cNvPr>
          <p:cNvSpPr>
            <a:spLocks noGrp="1"/>
          </p:cNvSpPr>
          <p:nvPr>
            <p:ph type="title"/>
          </p:nvPr>
        </p:nvSpPr>
        <p:spPr/>
        <p:txBody>
          <a:bodyPr>
            <a:normAutofit/>
          </a:bodyPr>
          <a:lstStyle/>
          <a:p>
            <a:pPr algn="l"/>
            <a:r>
              <a:rPr lang="en-AU" b="1" dirty="0"/>
              <a:t>Reference Books:</a:t>
            </a:r>
            <a:endParaRPr lang="en-US" dirty="0"/>
          </a:p>
        </p:txBody>
      </p:sp>
      <p:sp>
        <p:nvSpPr>
          <p:cNvPr id="7" name="Subtitle 2"/>
          <p:cNvSpPr>
            <a:spLocks noGrp="1"/>
          </p:cNvSpPr>
          <p:nvPr>
            <p:ph idx="1"/>
          </p:nvPr>
        </p:nvSpPr>
        <p:spPr/>
        <p:txBody>
          <a:bodyPr>
            <a:noAutofit/>
          </a:bodyPr>
          <a:lstStyle/>
          <a:p>
            <a:pPr marL="1028700" lvl="2" indent="-342900" algn="just">
              <a:buFont typeface="+mj-lt"/>
              <a:buAutoNum type="arabicPeriod"/>
            </a:pPr>
            <a:r>
              <a:rPr lang="en-AU" dirty="0">
                <a:solidFill>
                  <a:schemeClr val="tx2">
                    <a:lumMod val="60000"/>
                    <a:lumOff val="40000"/>
                  </a:schemeClr>
                </a:solidFill>
              </a:rPr>
              <a:t>On Being a Scientist: A Guide to Responsible Conduct in Research (Third Edition). National Academy of Sciences, ISBN: 0309119715, 2009. </a:t>
            </a:r>
          </a:p>
          <a:p>
            <a:pPr marL="1028700" lvl="2" indent="-342900" algn="just">
              <a:buFont typeface="+mj-lt"/>
              <a:buAutoNum type="arabicPeriod"/>
            </a:pPr>
            <a:endParaRPr lang="en-AU" sz="1050" dirty="0">
              <a:solidFill>
                <a:srgbClr val="FFFF00"/>
              </a:solidFill>
            </a:endParaRPr>
          </a:p>
          <a:p>
            <a:pPr marL="1028700" lvl="2" indent="-342900" algn="just">
              <a:buFont typeface="+mj-lt"/>
              <a:buAutoNum type="arabicPeriod"/>
            </a:pPr>
            <a:r>
              <a:rPr lang="en-AU" dirty="0"/>
              <a:t>Writing for Computer Science (Second Edition). Justin </a:t>
            </a:r>
            <a:r>
              <a:rPr lang="en-AU" dirty="0" err="1"/>
              <a:t>Zobel</a:t>
            </a:r>
            <a:r>
              <a:rPr lang="en-AU" dirty="0"/>
              <a:t>. Springer, ISBN- 10: 1852338024 </a:t>
            </a:r>
          </a:p>
          <a:p>
            <a:pPr marL="1028700" lvl="2" indent="-342900" algn="just">
              <a:buFont typeface="+mj-lt"/>
              <a:buAutoNum type="arabicPeriod"/>
            </a:pPr>
            <a:endParaRPr lang="en-AU" sz="1050" dirty="0">
              <a:solidFill>
                <a:srgbClr val="FFFF00"/>
              </a:solidFill>
            </a:endParaRPr>
          </a:p>
          <a:p>
            <a:pPr marL="1028700" lvl="2" indent="-342900" algn="just">
              <a:buFont typeface="+mj-lt"/>
              <a:buAutoNum type="arabicPeriod"/>
            </a:pPr>
            <a:r>
              <a:rPr lang="en-AU" dirty="0">
                <a:solidFill>
                  <a:schemeClr val="tx2">
                    <a:lumMod val="60000"/>
                    <a:lumOff val="40000"/>
                  </a:schemeClr>
                </a:solidFill>
              </a:rPr>
              <a:t>R. Kumar, “Research Methodology: A Step-by-Step Guide for Beginners,” Publisher: SAGE Publications Ltd </a:t>
            </a:r>
          </a:p>
          <a:p>
            <a:pPr marL="1028700" lvl="2" indent="-342900" algn="just">
              <a:buFont typeface="+mj-lt"/>
              <a:buAutoNum type="arabicPeriod"/>
            </a:pPr>
            <a:endParaRPr lang="en-AU" sz="1050" dirty="0">
              <a:solidFill>
                <a:srgbClr val="FFFF00"/>
              </a:solidFill>
            </a:endParaRPr>
          </a:p>
          <a:p>
            <a:pPr marL="1028700" lvl="2" indent="-342900" algn="just">
              <a:buFont typeface="+mj-lt"/>
              <a:buAutoNum type="arabicPeriod"/>
            </a:pPr>
            <a:r>
              <a:rPr lang="en-AU" dirty="0"/>
              <a:t>A. M. </a:t>
            </a:r>
            <a:r>
              <a:rPr lang="en-AU" dirty="0" err="1"/>
              <a:t>Graziano</a:t>
            </a:r>
            <a:r>
              <a:rPr lang="en-AU" dirty="0"/>
              <a:t>, M. L. </a:t>
            </a:r>
            <a:r>
              <a:rPr lang="en-AU" dirty="0" err="1"/>
              <a:t>Raulin</a:t>
            </a:r>
            <a:r>
              <a:rPr lang="en-AU" dirty="0"/>
              <a:t> , “Research Methods: A Process of Inquiry,” Publisher: Pearson </a:t>
            </a:r>
          </a:p>
          <a:p>
            <a:pPr lvl="0" algn="just"/>
            <a:endParaRPr lang="en-AU" sz="1500" dirty="0">
              <a:solidFill>
                <a:srgbClr val="FFFF00"/>
              </a:solidFill>
            </a:endParaRPr>
          </a:p>
          <a:p>
            <a:pPr algn="just"/>
            <a:endParaRPr lang="en-AU" sz="1500" dirty="0">
              <a:solidFill>
                <a:srgbClr val="FFFF00"/>
              </a:solidFill>
            </a:endParaRPr>
          </a:p>
          <a:p>
            <a:pPr algn="just"/>
            <a:r>
              <a:rPr lang="en-AU" sz="1500" dirty="0">
                <a:solidFill>
                  <a:srgbClr val="FFFF00"/>
                </a:solidFill>
              </a:rPr>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31990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正方形/長方形 4"/>
          <p:cNvSpPr>
            <a:spLocks noChangeArrowheads="1"/>
          </p:cNvSpPr>
          <p:nvPr/>
        </p:nvSpPr>
        <p:spPr bwMode="auto">
          <a:xfrm>
            <a:off x="304800" y="2033478"/>
            <a:ext cx="8702040" cy="1692771"/>
          </a:xfrm>
          <a:prstGeom prst="rect">
            <a:avLst/>
          </a:prstGeom>
          <a:noFill/>
          <a:ln w="9525">
            <a:noFill/>
            <a:miter lim="800000"/>
            <a:headEnd/>
            <a:tailEnd/>
          </a:ln>
        </p:spPr>
        <p:txBody>
          <a:bodyPr wrap="square">
            <a:spAutoFit/>
          </a:bodyPr>
          <a:lstStyle/>
          <a:p>
            <a:pPr marL="428625" indent="-428625">
              <a:spcBef>
                <a:spcPts val="600"/>
              </a:spcBef>
              <a:spcAft>
                <a:spcPts val="600"/>
              </a:spcAft>
              <a:buFont typeface="Wingdings" pitchFamily="2" charset="2"/>
              <a:buChar char="q"/>
            </a:pPr>
            <a:r>
              <a:rPr lang="en-US" altLang="ja-JP" sz="3600" baseline="30000" dirty="0"/>
              <a:t> Lecturer, Dept. of Mathematics, AIUB, 2000- 2005</a:t>
            </a:r>
          </a:p>
          <a:p>
            <a:pPr marL="428625" indent="-428625">
              <a:spcBef>
                <a:spcPts val="600"/>
              </a:spcBef>
              <a:spcAft>
                <a:spcPts val="600"/>
              </a:spcAft>
              <a:buFont typeface="Wingdings" pitchFamily="2" charset="2"/>
              <a:buChar char="q"/>
            </a:pPr>
            <a:r>
              <a:rPr lang="en-US" altLang="ja-JP" sz="3600" baseline="30000" dirty="0">
                <a:solidFill>
                  <a:schemeClr val="tx2">
                    <a:lumMod val="60000"/>
                    <a:lumOff val="40000"/>
                  </a:schemeClr>
                </a:solidFill>
              </a:rPr>
              <a:t> Assistant Prof. &amp; IQAC Member, Dept. of CS,  AIUB, 2005~2017</a:t>
            </a:r>
          </a:p>
          <a:p>
            <a:pPr marL="428625" indent="-428625">
              <a:spcBef>
                <a:spcPts val="600"/>
              </a:spcBef>
              <a:spcAft>
                <a:spcPts val="600"/>
              </a:spcAft>
              <a:buFont typeface="Wingdings" pitchFamily="2" charset="2"/>
              <a:buChar char="q"/>
            </a:pPr>
            <a:r>
              <a:rPr lang="en-US" altLang="ja-JP" sz="3600" baseline="30000" dirty="0"/>
              <a:t> Associate Professor, 2017 ~ date</a:t>
            </a:r>
            <a:endParaRPr lang="ja-JP" altLang="en-US" sz="3600" dirty="0"/>
          </a:p>
        </p:txBody>
      </p:sp>
      <p:sp>
        <p:nvSpPr>
          <p:cNvPr id="6" name="タイトル 1">
            <a:extLst>
              <a:ext uri="{FF2B5EF4-FFF2-40B4-BE49-F238E27FC236}">
                <a16:creationId xmlns:a16="http://schemas.microsoft.com/office/drawing/2014/main" id="{2B4B155B-1688-489A-B5C8-743A618800F0}"/>
              </a:ext>
            </a:extLst>
          </p:cNvPr>
          <p:cNvSpPr>
            <a:spLocks noGrp="1"/>
          </p:cNvSpPr>
          <p:nvPr>
            <p:ph type="title"/>
          </p:nvPr>
        </p:nvSpPr>
        <p:spPr/>
        <p:txBody>
          <a:bodyPr rtlCol="0">
            <a:normAutofit/>
          </a:bodyPr>
          <a:lstStyle/>
          <a:p>
            <a:pPr algn="l">
              <a:defRPr/>
            </a:pPr>
            <a:r>
              <a:rPr lang="en-US" altLang="ja-JP" b="1" dirty="0">
                <a:solidFill>
                  <a:srgbClr val="FF0000"/>
                </a:solidFill>
                <a:effectLst/>
                <a:latin typeface="Constantia" pitchFamily="18" charset="0"/>
              </a:rPr>
              <a:t>Self Introduction</a:t>
            </a:r>
            <a:endParaRPr lang="ja-JP" altLang="en-US" b="1" dirty="0">
              <a:solidFill>
                <a:srgbClr val="FF0000"/>
              </a:solidFill>
              <a:latin typeface="Constantia" pitchFamily="18" charset="0"/>
            </a:endParaRPr>
          </a:p>
        </p:txBody>
      </p:sp>
      <p:sp>
        <p:nvSpPr>
          <p:cNvPr id="2" name="Slide Number Placeholder 1">
            <a:extLst>
              <a:ext uri="{FF2B5EF4-FFF2-40B4-BE49-F238E27FC236}">
                <a16:creationId xmlns:a16="http://schemas.microsoft.com/office/drawing/2014/main" id="{61C67355-2413-4B97-A517-3B283E905B1E}"/>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06160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5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AA52-6C0B-479B-906E-E1C8FEC6A7DB}"/>
              </a:ext>
            </a:extLst>
          </p:cNvPr>
          <p:cNvSpPr>
            <a:spLocks noGrp="1"/>
          </p:cNvSpPr>
          <p:nvPr>
            <p:ph type="title"/>
          </p:nvPr>
        </p:nvSpPr>
        <p:spPr/>
        <p:txBody>
          <a:bodyPr/>
          <a:lstStyle/>
          <a:p>
            <a:pPr algn="l"/>
            <a:r>
              <a:rPr lang="en-US" dirty="0"/>
              <a:t>Special Award</a:t>
            </a:r>
          </a:p>
        </p:txBody>
      </p:sp>
      <p:sp>
        <p:nvSpPr>
          <p:cNvPr id="3" name="Content Placeholder 2">
            <a:extLst>
              <a:ext uri="{FF2B5EF4-FFF2-40B4-BE49-F238E27FC236}">
                <a16:creationId xmlns:a16="http://schemas.microsoft.com/office/drawing/2014/main" id="{27316F1B-81BD-42F8-A3DA-DCFAF827F0AC}"/>
              </a:ext>
            </a:extLst>
          </p:cNvPr>
          <p:cNvSpPr>
            <a:spLocks noGrp="1"/>
          </p:cNvSpPr>
          <p:nvPr>
            <p:ph idx="1"/>
          </p:nvPr>
        </p:nvSpPr>
        <p:spPr/>
        <p:txBody>
          <a:bodyPr>
            <a:normAutofit/>
          </a:bodyPr>
          <a:lstStyle/>
          <a:p>
            <a:r>
              <a:rPr lang="en-US" sz="3600" dirty="0"/>
              <a:t>Best Researcher 2021</a:t>
            </a:r>
          </a:p>
          <a:p>
            <a:r>
              <a:rPr lang="en-US" sz="3600" b="0" i="0" dirty="0">
                <a:solidFill>
                  <a:srgbClr val="000000"/>
                </a:solidFill>
                <a:effectLst/>
              </a:rPr>
              <a:t>Chebyshev grant 2022</a:t>
            </a:r>
          </a:p>
          <a:p>
            <a:endParaRPr lang="en-US" sz="3600" dirty="0">
              <a:solidFill>
                <a:srgbClr val="000000"/>
              </a:solidFill>
            </a:endParaRPr>
          </a:p>
          <a:p>
            <a:pPr marL="0" indent="0">
              <a:buNone/>
            </a:pPr>
            <a:r>
              <a:rPr lang="en-US" sz="2400" dirty="0">
                <a:solidFill>
                  <a:srgbClr val="000000"/>
                </a:solidFill>
              </a:rPr>
              <a:t>Google scholar ID: </a:t>
            </a:r>
            <a:r>
              <a:rPr lang="en-US" sz="2400" dirty="0">
                <a:solidFill>
                  <a:srgbClr val="000000"/>
                </a:solidFill>
                <a:hlinkClick r:id="rId2"/>
              </a:rPr>
              <a:t>https://scholar.google.com/citations?user=oC9CbtcAAAAJ&amp;hl=en</a:t>
            </a:r>
            <a:endParaRPr lang="en-US" sz="2400" dirty="0">
              <a:solidFill>
                <a:srgbClr val="000000"/>
              </a:solidFill>
            </a:endParaRPr>
          </a:p>
          <a:p>
            <a:pPr marL="0" indent="0">
              <a:buNone/>
            </a:pPr>
            <a:endParaRPr lang="en-US" sz="2400" dirty="0"/>
          </a:p>
        </p:txBody>
      </p:sp>
      <p:sp>
        <p:nvSpPr>
          <p:cNvPr id="4" name="Slide Number Placeholder 3">
            <a:extLst>
              <a:ext uri="{FF2B5EF4-FFF2-40B4-BE49-F238E27FC236}">
                <a16:creationId xmlns:a16="http://schemas.microsoft.com/office/drawing/2014/main" id="{C3D7549E-0179-4783-B922-49F748C15B1B}"/>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913778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91DBB5-1ACA-4284-A25B-DDCCD2FCD16D}"/>
              </a:ext>
            </a:extLst>
          </p:cNvPr>
          <p:cNvSpPr>
            <a:spLocks noGrp="1"/>
          </p:cNvSpPr>
          <p:nvPr>
            <p:ph type="title"/>
          </p:nvPr>
        </p:nvSpPr>
        <p:spPr/>
        <p:txBody>
          <a:bodyPr>
            <a:normAutofit/>
          </a:bodyPr>
          <a:lstStyle/>
          <a:p>
            <a:pPr algn="l"/>
            <a:r>
              <a:rPr lang="en-US" sz="4000" dirty="0">
                <a:latin typeface="Constantia" pitchFamily="18" charset="0"/>
                <a:ea typeface="MS PGothic" charset="0"/>
                <a:cs typeface="MS PGothic" charset="0"/>
              </a:rPr>
              <a:t>The list of courses I taught:</a:t>
            </a:r>
            <a:endParaRPr lang="en-US" sz="4000" dirty="0"/>
          </a:p>
        </p:txBody>
      </p:sp>
      <p:sp>
        <p:nvSpPr>
          <p:cNvPr id="4" name="Content Placeholder 3">
            <a:extLst>
              <a:ext uri="{FF2B5EF4-FFF2-40B4-BE49-F238E27FC236}">
                <a16:creationId xmlns:a16="http://schemas.microsoft.com/office/drawing/2014/main" id="{56180B65-77BC-48C5-8615-3BD89C68BC6A}"/>
              </a:ext>
            </a:extLst>
          </p:cNvPr>
          <p:cNvSpPr>
            <a:spLocks noGrp="1"/>
          </p:cNvSpPr>
          <p:nvPr>
            <p:ph sz="half" idx="1"/>
          </p:nvPr>
        </p:nvSpPr>
        <p:spPr>
          <a:xfrm>
            <a:off x="304800" y="1626433"/>
            <a:ext cx="3810000" cy="4525963"/>
          </a:xfrm>
          <a:ln>
            <a:solidFill>
              <a:schemeClr val="accent1"/>
            </a:solidFill>
          </a:ln>
        </p:spPr>
        <p:txBody>
          <a:bodyPr>
            <a:normAutofit fontScale="92500"/>
          </a:bodyPr>
          <a:lstStyle/>
          <a:p>
            <a:pPr marL="257175" indent="-257175">
              <a:lnSpc>
                <a:spcPct val="150000"/>
              </a:lnSpc>
              <a:buFont typeface="+mj-lt"/>
              <a:buAutoNum type="arabicPeriod"/>
              <a:defRPr/>
            </a:pPr>
            <a:r>
              <a:rPr lang="en-US" sz="2400" dirty="0">
                <a:ea typeface="MS PGothic" charset="0"/>
                <a:cs typeface="MS PGothic" charset="0"/>
              </a:rPr>
              <a:t>Math 1</a:t>
            </a:r>
          </a:p>
          <a:p>
            <a:pPr marL="257175" indent="-257175">
              <a:lnSpc>
                <a:spcPct val="150000"/>
              </a:lnSpc>
              <a:buFont typeface="+mj-lt"/>
              <a:buAutoNum type="arabicPeriod"/>
              <a:defRPr/>
            </a:pPr>
            <a:r>
              <a:rPr lang="en-US" sz="2400" dirty="0">
                <a:ea typeface="MS PGothic" charset="0"/>
                <a:cs typeface="MS PGothic" charset="0"/>
              </a:rPr>
              <a:t> Math 2</a:t>
            </a:r>
          </a:p>
          <a:p>
            <a:pPr marL="257175" indent="-257175">
              <a:lnSpc>
                <a:spcPct val="150000"/>
              </a:lnSpc>
              <a:buFont typeface="+mj-lt"/>
              <a:buAutoNum type="arabicPeriod"/>
              <a:defRPr/>
            </a:pPr>
            <a:r>
              <a:rPr lang="en-US" sz="2400" dirty="0">
                <a:ea typeface="MS PGothic" charset="0"/>
                <a:cs typeface="MS PGothic" charset="0"/>
              </a:rPr>
              <a:t>Math 3</a:t>
            </a:r>
          </a:p>
          <a:p>
            <a:pPr marL="257175" indent="-257175">
              <a:lnSpc>
                <a:spcPct val="150000"/>
              </a:lnSpc>
              <a:buFont typeface="+mj-lt"/>
              <a:buAutoNum type="arabicPeriod"/>
              <a:defRPr/>
            </a:pPr>
            <a:r>
              <a:rPr lang="en-US" sz="2400" dirty="0">
                <a:ea typeface="MS PGothic" charset="0"/>
                <a:cs typeface="MS PGothic" charset="0"/>
              </a:rPr>
              <a:t>Math 4</a:t>
            </a:r>
          </a:p>
          <a:p>
            <a:pPr marL="257175" indent="-257175">
              <a:lnSpc>
                <a:spcPct val="150000"/>
              </a:lnSpc>
              <a:buFont typeface="+mj-lt"/>
              <a:buAutoNum type="arabicPeriod"/>
              <a:defRPr/>
            </a:pPr>
            <a:r>
              <a:rPr lang="en-US" sz="2400" dirty="0">
                <a:ea typeface="MS PGothic" charset="0"/>
                <a:cs typeface="MS PGothic" charset="0"/>
              </a:rPr>
              <a:t>Computer Fundamental</a:t>
            </a:r>
          </a:p>
          <a:p>
            <a:pPr marL="257175" indent="-257175">
              <a:lnSpc>
                <a:spcPct val="150000"/>
              </a:lnSpc>
              <a:buFont typeface="+mj-lt"/>
              <a:buAutoNum type="arabicPeriod"/>
              <a:defRPr/>
            </a:pPr>
            <a:r>
              <a:rPr lang="en-US" sz="2400" dirty="0">
                <a:ea typeface="MS PGothic" charset="0"/>
                <a:cs typeface="MS PGothic" charset="0"/>
              </a:rPr>
              <a:t>Discrete Mathematics</a:t>
            </a:r>
          </a:p>
          <a:p>
            <a:pPr marL="257175" indent="-257175">
              <a:lnSpc>
                <a:spcPct val="150000"/>
              </a:lnSpc>
              <a:buFont typeface="+mj-lt"/>
              <a:buAutoNum type="arabicPeriod"/>
              <a:defRPr/>
            </a:pPr>
            <a:r>
              <a:rPr lang="en-US" sz="2400" dirty="0">
                <a:ea typeface="MS PGothic" charset="0"/>
                <a:cs typeface="MS PGothic" charset="0"/>
              </a:rPr>
              <a:t>Operating System</a:t>
            </a:r>
          </a:p>
          <a:p>
            <a:pPr marL="0" indent="0">
              <a:buNone/>
            </a:pPr>
            <a:endParaRPr lang="en-US" sz="2400" dirty="0"/>
          </a:p>
        </p:txBody>
      </p:sp>
      <p:sp>
        <p:nvSpPr>
          <p:cNvPr id="5" name="Content Placeholder 4">
            <a:extLst>
              <a:ext uri="{FF2B5EF4-FFF2-40B4-BE49-F238E27FC236}">
                <a16:creationId xmlns:a16="http://schemas.microsoft.com/office/drawing/2014/main" id="{C7A5CA6E-1B3C-4E21-8236-22D40144E550}"/>
              </a:ext>
            </a:extLst>
          </p:cNvPr>
          <p:cNvSpPr>
            <a:spLocks noGrp="1"/>
          </p:cNvSpPr>
          <p:nvPr>
            <p:ph sz="half" idx="2"/>
          </p:nvPr>
        </p:nvSpPr>
        <p:spPr>
          <a:xfrm>
            <a:off x="4114800" y="1600200"/>
            <a:ext cx="4572000" cy="4525963"/>
          </a:xfrm>
          <a:ln>
            <a:solidFill>
              <a:schemeClr val="accent1"/>
            </a:solidFill>
          </a:ln>
        </p:spPr>
        <p:txBody>
          <a:bodyPr>
            <a:normAutofit fontScale="92500"/>
          </a:bodyPr>
          <a:lstStyle/>
          <a:p>
            <a:pPr marL="457200" indent="-457200">
              <a:lnSpc>
                <a:spcPct val="150000"/>
              </a:lnSpc>
              <a:buFont typeface="+mj-lt"/>
              <a:buAutoNum type="arabicPeriod" startAt="8"/>
              <a:defRPr/>
            </a:pPr>
            <a:r>
              <a:rPr lang="en-US" sz="2400" dirty="0">
                <a:ea typeface="MS PGothic" charset="0"/>
                <a:cs typeface="MS PGothic" charset="0"/>
              </a:rPr>
              <a:t>Management Information System</a:t>
            </a:r>
          </a:p>
          <a:p>
            <a:pPr marL="457200" indent="-457200">
              <a:lnSpc>
                <a:spcPct val="150000"/>
              </a:lnSpc>
              <a:buFont typeface="+mj-lt"/>
              <a:buAutoNum type="arabicPeriod" startAt="8"/>
              <a:defRPr/>
            </a:pPr>
            <a:r>
              <a:rPr lang="en-US" sz="2400" dirty="0">
                <a:ea typeface="MS PGothic" charset="0"/>
                <a:cs typeface="MS PGothic" charset="0"/>
              </a:rPr>
              <a:t>CS Mathematics</a:t>
            </a:r>
          </a:p>
          <a:p>
            <a:pPr marL="257175" indent="-257175">
              <a:lnSpc>
                <a:spcPct val="150000"/>
              </a:lnSpc>
              <a:buFont typeface="+mj-lt"/>
              <a:buAutoNum type="arabicPeriod" startAt="8"/>
              <a:defRPr/>
            </a:pPr>
            <a:r>
              <a:rPr lang="en-US" sz="2400" dirty="0">
                <a:ea typeface="MS PGothic" charset="0"/>
                <a:cs typeface="MS PGothic" charset="0"/>
              </a:rPr>
              <a:t> Theory of Computation</a:t>
            </a:r>
          </a:p>
          <a:p>
            <a:pPr marL="257175" indent="-257175">
              <a:lnSpc>
                <a:spcPct val="150000"/>
              </a:lnSpc>
              <a:buFont typeface="+mj-lt"/>
              <a:buAutoNum type="arabicPeriod" startAt="8"/>
              <a:defRPr/>
            </a:pPr>
            <a:r>
              <a:rPr lang="en-US" sz="2400" dirty="0">
                <a:ea typeface="MS PGothic" charset="0"/>
                <a:cs typeface="MS PGothic" charset="0"/>
              </a:rPr>
              <a:t> Business Mathematics</a:t>
            </a:r>
          </a:p>
          <a:p>
            <a:pPr marL="257175" indent="-257175">
              <a:lnSpc>
                <a:spcPct val="150000"/>
              </a:lnSpc>
              <a:buFont typeface="+mj-lt"/>
              <a:buAutoNum type="arabicPeriod" startAt="8"/>
              <a:defRPr/>
            </a:pPr>
            <a:r>
              <a:rPr lang="en-US" sz="2400" dirty="0">
                <a:ea typeface="MS PGothic" charset="0"/>
                <a:cs typeface="MS PGothic" charset="0"/>
              </a:rPr>
              <a:t> E-governance</a:t>
            </a:r>
          </a:p>
          <a:p>
            <a:pPr marL="257175" indent="-257175">
              <a:lnSpc>
                <a:spcPct val="150000"/>
              </a:lnSpc>
              <a:buFont typeface="+mj-lt"/>
              <a:buAutoNum type="arabicPeriod" startAt="8"/>
              <a:defRPr/>
            </a:pPr>
            <a:r>
              <a:rPr lang="en-US" sz="2400" dirty="0">
                <a:ea typeface="MS PGothic" charset="0"/>
                <a:cs typeface="MS PGothic" charset="0"/>
              </a:rPr>
              <a:t> Research Methodology</a:t>
            </a:r>
          </a:p>
          <a:p>
            <a:pPr marL="257175" indent="-257175">
              <a:lnSpc>
                <a:spcPct val="150000"/>
              </a:lnSpc>
              <a:buFont typeface="+mj-lt"/>
              <a:buAutoNum type="arabicPeriod" startAt="8"/>
              <a:defRPr/>
            </a:pPr>
            <a:r>
              <a:rPr lang="en-US" sz="2400" dirty="0">
                <a:ea typeface="MS PGothic" charset="0"/>
                <a:cs typeface="MS PGothic" charset="0"/>
              </a:rPr>
              <a:t> Advanced Operating System (MSc.)</a:t>
            </a:r>
          </a:p>
          <a:p>
            <a:endParaRPr lang="en-US" sz="2400" dirty="0"/>
          </a:p>
        </p:txBody>
      </p:sp>
      <p:sp>
        <p:nvSpPr>
          <p:cNvPr id="2" name="Slide Number Placeholder 1">
            <a:extLst>
              <a:ext uri="{FF2B5EF4-FFF2-40B4-BE49-F238E27FC236}">
                <a16:creationId xmlns:a16="http://schemas.microsoft.com/office/drawing/2014/main" id="{721AB346-F01F-4C71-9F56-21F77661073E}"/>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05766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610F-3B2F-4D27-A23E-08ECA989DEE9}"/>
              </a:ext>
            </a:extLst>
          </p:cNvPr>
          <p:cNvSpPr>
            <a:spLocks noGrp="1"/>
          </p:cNvSpPr>
          <p:nvPr>
            <p:ph type="title"/>
          </p:nvPr>
        </p:nvSpPr>
        <p:spPr/>
        <p:txBody>
          <a:bodyPr>
            <a:normAutofit/>
          </a:bodyPr>
          <a:lstStyle/>
          <a:p>
            <a:pPr algn="l"/>
            <a:r>
              <a:rPr lang="en-US" dirty="0">
                <a:latin typeface="Constantia" pitchFamily="18" charset="0"/>
                <a:ea typeface="MS PGothic" charset="0"/>
                <a:cs typeface="MS PGothic" charset="0"/>
              </a:rPr>
              <a:t>My Research Area:</a:t>
            </a:r>
            <a:endParaRPr lang="en-US" dirty="0"/>
          </a:p>
        </p:txBody>
      </p:sp>
      <p:sp>
        <p:nvSpPr>
          <p:cNvPr id="3" name="Content Placeholder 2">
            <a:extLst>
              <a:ext uri="{FF2B5EF4-FFF2-40B4-BE49-F238E27FC236}">
                <a16:creationId xmlns:a16="http://schemas.microsoft.com/office/drawing/2014/main" id="{4ED417ED-44DC-4094-BC32-1CDD2284D672}"/>
              </a:ext>
            </a:extLst>
          </p:cNvPr>
          <p:cNvSpPr>
            <a:spLocks noGrp="1"/>
          </p:cNvSpPr>
          <p:nvPr>
            <p:ph idx="1"/>
          </p:nvPr>
        </p:nvSpPr>
        <p:spPr/>
        <p:txBody>
          <a:bodyPr>
            <a:normAutofit/>
          </a:bodyPr>
          <a:lstStyle/>
          <a:p>
            <a:r>
              <a:rPr lang="en-US" dirty="0"/>
              <a:t>Security of IoT</a:t>
            </a:r>
          </a:p>
          <a:p>
            <a:r>
              <a:rPr lang="en-US" dirty="0">
                <a:solidFill>
                  <a:srgbClr val="6600CC"/>
                </a:solidFill>
              </a:rPr>
              <a:t>Apply solar energy on WSN</a:t>
            </a:r>
          </a:p>
          <a:p>
            <a:r>
              <a:rPr lang="en-US" dirty="0">
                <a:solidFill>
                  <a:srgbClr val="6600CC"/>
                </a:solidFill>
              </a:rPr>
              <a:t>Distributed System</a:t>
            </a:r>
          </a:p>
          <a:p>
            <a:r>
              <a:rPr lang="en-US" dirty="0"/>
              <a:t>Computational Modeling (PV &amp; PVT)</a:t>
            </a:r>
          </a:p>
          <a:p>
            <a:r>
              <a:rPr lang="en-US" dirty="0"/>
              <a:t>Renewable Energy System</a:t>
            </a:r>
          </a:p>
          <a:p>
            <a:r>
              <a:rPr lang="en-US" dirty="0"/>
              <a:t>Heat and mass transfer</a:t>
            </a:r>
          </a:p>
          <a:p>
            <a:r>
              <a:rPr lang="en-US" dirty="0"/>
              <a:t>Heat Exchangers</a:t>
            </a:r>
          </a:p>
        </p:txBody>
      </p:sp>
      <p:sp>
        <p:nvSpPr>
          <p:cNvPr id="6" name="Slide Number Placeholder 5">
            <a:extLst>
              <a:ext uri="{FF2B5EF4-FFF2-40B4-BE49-F238E27FC236}">
                <a16:creationId xmlns:a16="http://schemas.microsoft.com/office/drawing/2014/main" id="{EBEB6884-F910-42B3-A7E4-5E58698CB0BF}"/>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422673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E416F-A002-4FD4-87D3-686A62E6A6D6}"/>
              </a:ext>
            </a:extLst>
          </p:cNvPr>
          <p:cNvSpPr>
            <a:spLocks noGrp="1"/>
          </p:cNvSpPr>
          <p:nvPr>
            <p:ph idx="1"/>
          </p:nvPr>
        </p:nvSpPr>
        <p:spPr>
          <a:xfrm>
            <a:off x="457200" y="1219200"/>
            <a:ext cx="8229600" cy="4906963"/>
          </a:xfrm>
        </p:spPr>
        <p:txBody>
          <a:bodyPr>
            <a:normAutofit/>
          </a:bodyPr>
          <a:lstStyle/>
          <a:p>
            <a:pPr marL="457200" marR="0" lvl="0" indent="-457200" algn="just">
              <a:spcBef>
                <a:spcPts val="0"/>
              </a:spcBef>
              <a:spcAft>
                <a:spcPts val="0"/>
              </a:spcAft>
              <a:buFont typeface="+mj-lt"/>
              <a:buAutoNum type="arabicPeriod"/>
            </a:pPr>
            <a:r>
              <a:rPr lang="en-US" sz="2000" dirty="0">
                <a:effectLst/>
                <a:latin typeface="Calibri" panose="020F0502020204030204" pitchFamily="34" charset="0"/>
                <a:ea typeface="SimSun" panose="02010600030101010101" pitchFamily="2" charset="-122"/>
                <a:cs typeface="Calibri" panose="020F0502020204030204" pitchFamily="34" charset="0"/>
              </a:rPr>
              <a:t>Md. </a:t>
            </a:r>
            <a:r>
              <a:rPr lang="en-US" sz="2000" dirty="0" err="1">
                <a:effectLst/>
                <a:latin typeface="Calibri" panose="020F0502020204030204" pitchFamily="34" charset="0"/>
                <a:ea typeface="SimSun" panose="02010600030101010101" pitchFamily="2" charset="-122"/>
                <a:cs typeface="Calibri" panose="020F0502020204030204" pitchFamily="34" charset="0"/>
              </a:rPr>
              <a:t>Navid</a:t>
            </a:r>
            <a:r>
              <a:rPr lang="en-US" sz="2000" dirty="0">
                <a:effectLst/>
                <a:latin typeface="Calibri" panose="020F0502020204030204" pitchFamily="34" charset="0"/>
                <a:ea typeface="SimSun" panose="02010600030101010101" pitchFamily="2" charset="-122"/>
                <a:cs typeface="Calibri" panose="020F0502020204030204" pitchFamily="34" charset="0"/>
              </a:rPr>
              <a:t> Bin Anwar, </a:t>
            </a:r>
            <a:r>
              <a:rPr lang="en-US" sz="2000"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sz="2000" dirty="0">
                <a:effectLst/>
                <a:latin typeface="Calibri" panose="020F0502020204030204" pitchFamily="34" charset="0"/>
                <a:ea typeface="SimSun" panose="02010600030101010101" pitchFamily="2" charset="-122"/>
                <a:cs typeface="Calibri" panose="020F0502020204030204" pitchFamily="34" charset="0"/>
              </a:rPr>
              <a:t> </a:t>
            </a:r>
            <a:r>
              <a:rPr lang="en-US" sz="2000" dirty="0" err="1">
                <a:effectLst/>
                <a:latin typeface="Calibri" panose="020F0502020204030204" pitchFamily="34" charset="0"/>
                <a:ea typeface="SimSun" panose="02010600030101010101" pitchFamily="2" charset="-122"/>
                <a:cs typeface="Calibri" panose="020F0502020204030204" pitchFamily="34" charset="0"/>
              </a:rPr>
              <a:t>Nashid</a:t>
            </a:r>
            <a:r>
              <a:rPr lang="en-US" sz="2000" dirty="0">
                <a:effectLst/>
                <a:latin typeface="Calibri" panose="020F0502020204030204" pitchFamily="34" charset="0"/>
                <a:ea typeface="SimSun" panose="02010600030101010101" pitchFamily="2" charset="-122"/>
                <a:cs typeface="Calibri" panose="020F0502020204030204" pitchFamily="34" charset="0"/>
              </a:rPr>
              <a:t> Kamal Md., Mehedi Hasan Shuvo (2022). “A Waiting Time Based Bully Algorithm for Leader Node Selection in Distributed System”. Accepted.</a:t>
            </a:r>
          </a:p>
          <a:p>
            <a:pPr marL="457200" marR="0" indent="-457200" algn="just">
              <a:spcBef>
                <a:spcPts val="0"/>
              </a:spcBef>
              <a:spcAft>
                <a:spcPts val="0"/>
              </a:spcAft>
              <a:buFont typeface="+mj-lt"/>
              <a:buAutoNum type="arabicPeriod"/>
            </a:pPr>
            <a:endParaRPr lang="en-US" sz="2000" b="1" dirty="0">
              <a:effectLst/>
              <a:latin typeface="Times New Roman" panose="02020603050405020304" pitchFamily="18" charset="0"/>
              <a:ea typeface="Times New Roman" panose="02020603050405020304" pitchFamily="18" charset="0"/>
            </a:endParaRPr>
          </a:p>
          <a:p>
            <a:pPr marL="457200" marR="0" lvl="0" indent="-457200" algn="just">
              <a:spcBef>
                <a:spcPts val="0"/>
              </a:spcBef>
              <a:spcAft>
                <a:spcPts val="0"/>
              </a:spcAft>
              <a:buFont typeface="+mj-lt"/>
              <a:buAutoNum type="arabicPeriod"/>
            </a:pPr>
            <a:r>
              <a:rPr lang="en-US" sz="2000" i="1" dirty="0">
                <a:effectLst/>
                <a:latin typeface="Calibri" panose="020F0502020204030204" pitchFamily="34" charset="0"/>
                <a:ea typeface="SimSun" panose="02010600030101010101" pitchFamily="2" charset="-122"/>
                <a:cs typeface="Calibri" panose="020F0502020204030204" pitchFamily="34" charset="0"/>
              </a:rPr>
              <a:t>Afroza Nahar</a:t>
            </a:r>
            <a:r>
              <a:rPr lang="en-US" sz="2000" dirty="0">
                <a:effectLst/>
                <a:latin typeface="Calibri" panose="020F0502020204030204" pitchFamily="34" charset="0"/>
                <a:ea typeface="SimSun" panose="02010600030101010101" pitchFamily="2" charset="-122"/>
                <a:cs typeface="Calibri" panose="020F0502020204030204" pitchFamily="34" charset="0"/>
              </a:rPr>
              <a:t>, </a:t>
            </a:r>
            <a:r>
              <a:rPr lang="en-US" sz="2000" dirty="0" err="1">
                <a:effectLst/>
                <a:latin typeface="Calibri" panose="020F0502020204030204" pitchFamily="34" charset="0"/>
                <a:ea typeface="SimSun" panose="02010600030101010101" pitchFamily="2" charset="-122"/>
                <a:cs typeface="Calibri" panose="020F0502020204030204" pitchFamily="34" charset="0"/>
              </a:rPr>
              <a:t>Hasanuzzaman</a:t>
            </a:r>
            <a:r>
              <a:rPr lang="en-US" sz="2000" dirty="0">
                <a:effectLst/>
                <a:latin typeface="Calibri" panose="020F0502020204030204" pitchFamily="34" charset="0"/>
                <a:ea typeface="SimSun" panose="02010600030101010101" pitchFamily="2" charset="-122"/>
                <a:cs typeface="Calibri" panose="020F0502020204030204" pitchFamily="34" charset="0"/>
              </a:rPr>
              <a:t>, M., Rahim, N. A., &amp; Parvin, S. (2022). “Thermo-fluid Physiognomies of a Photovoltaic Thermal Collector: A Comparative Study with Different Flow Channel Materials”. Journal of Solar Energy Engineering. In print</a:t>
            </a:r>
          </a:p>
          <a:p>
            <a:pPr marL="457200" marR="0" indent="-457200">
              <a:lnSpc>
                <a:spcPct val="115000"/>
              </a:lnSpc>
              <a:spcBef>
                <a:spcPts val="0"/>
              </a:spcBef>
              <a:spcAft>
                <a:spcPts val="1000"/>
              </a:spcAft>
              <a:buFont typeface="+mj-lt"/>
              <a:buAutoNum type="arabicPeriod"/>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gn="just">
              <a:spcBef>
                <a:spcPts val="0"/>
              </a:spcBef>
              <a:spcAft>
                <a:spcPts val="0"/>
              </a:spcAft>
              <a:buFont typeface="+mj-lt"/>
              <a:buAutoNum type="arabicPeriod"/>
            </a:pPr>
            <a:r>
              <a:rPr lang="en-US" sz="2000" dirty="0">
                <a:effectLst/>
                <a:latin typeface="Calibri" panose="020F0502020204030204" pitchFamily="34" charset="0"/>
                <a:ea typeface="SimSun" panose="02010600030101010101" pitchFamily="2" charset="-122"/>
                <a:cs typeface="Calibri" panose="020F0502020204030204" pitchFamily="34" charset="0"/>
              </a:rPr>
              <a:t>Salma Parvin, Abrar Islam and </a:t>
            </a:r>
            <a:r>
              <a:rPr lang="en-US" sz="2000"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sz="2000" dirty="0">
                <a:effectLst/>
                <a:latin typeface="Calibri" panose="020F0502020204030204" pitchFamily="34" charset="0"/>
                <a:ea typeface="SimSun" panose="02010600030101010101" pitchFamily="2" charset="-122"/>
                <a:cs typeface="Calibri" panose="020F0502020204030204" pitchFamily="34" charset="0"/>
              </a:rPr>
              <a:t>. (2022). “Performance Analysis of a Direct Absorption Solar Collector using Different Nanofluids: Effect of Physical Parameters,” </a:t>
            </a:r>
            <a:r>
              <a:rPr lang="en-US" sz="2000" dirty="0">
                <a:solidFill>
                  <a:srgbClr val="222222"/>
                </a:solidFill>
                <a:effectLst/>
                <a:latin typeface="Calibri" panose="020F0502020204030204" pitchFamily="34" charset="0"/>
                <a:ea typeface="SimSun" panose="02010600030101010101" pitchFamily="2" charset="-122"/>
                <a:cs typeface="Calibri" panose="020F0502020204030204" pitchFamily="34" charset="0"/>
              </a:rPr>
              <a:t>GANIT: Journal of Bangladesh Mathematical Society, vol 41 (2). Pp. 18-33.</a:t>
            </a:r>
            <a:endParaRPr lang="en-US" sz="2000" dirty="0">
              <a:effectLst/>
              <a:latin typeface="Calibri" panose="020F0502020204030204" pitchFamily="34" charset="0"/>
              <a:ea typeface="SimSun" panose="02010600030101010101" pitchFamily="2" charset="-122"/>
              <a:cs typeface="Calibri" panose="020F0502020204030204" pitchFamily="34" charset="0"/>
            </a:endParaRPr>
          </a:p>
          <a:p>
            <a:pPr marL="742950" indent="-742950">
              <a:buFont typeface="+mj-lt"/>
              <a:buAutoNum type="arabicPeriod"/>
            </a:pPr>
            <a:endParaRPr lang="en-US" sz="3600" dirty="0"/>
          </a:p>
        </p:txBody>
      </p:sp>
      <p:sp>
        <p:nvSpPr>
          <p:cNvPr id="4" name="Slide Number Placeholder 3">
            <a:extLst>
              <a:ext uri="{FF2B5EF4-FFF2-40B4-BE49-F238E27FC236}">
                <a16:creationId xmlns:a16="http://schemas.microsoft.com/office/drawing/2014/main" id="{BFCCF8E5-9BC4-24D6-8145-8B76274AC30A}"/>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5" name="Title 1">
            <a:extLst>
              <a:ext uri="{FF2B5EF4-FFF2-40B4-BE49-F238E27FC236}">
                <a16:creationId xmlns:a16="http://schemas.microsoft.com/office/drawing/2014/main" id="{AE1469B2-9172-7825-9D97-2E1502E71A39}"/>
              </a:ext>
            </a:extLst>
          </p:cNvPr>
          <p:cNvSpPr>
            <a:spLocks noGrp="1"/>
          </p:cNvSpPr>
          <p:nvPr>
            <p:ph type="title"/>
          </p:nvPr>
        </p:nvSpPr>
        <p:spPr>
          <a:xfrm>
            <a:off x="304800" y="76200"/>
            <a:ext cx="8229600" cy="1143000"/>
          </a:xfrm>
        </p:spPr>
        <p:txBody>
          <a:bodyPr/>
          <a:lstStyle/>
          <a:p>
            <a:pPr algn="l"/>
            <a:r>
              <a:rPr lang="en-US" dirty="0"/>
              <a:t>Publications:</a:t>
            </a:r>
          </a:p>
        </p:txBody>
      </p:sp>
    </p:spTree>
    <p:extLst>
      <p:ext uri="{BB962C8B-B14F-4D97-AF65-F5344CB8AC3E}">
        <p14:creationId xmlns:p14="http://schemas.microsoft.com/office/powerpoint/2010/main" val="299759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7D36-B66E-48AB-9BB2-6A6B7259E4EF}"/>
              </a:ext>
            </a:extLst>
          </p:cNvPr>
          <p:cNvSpPr>
            <a:spLocks noGrp="1"/>
          </p:cNvSpPr>
          <p:nvPr>
            <p:ph type="title"/>
          </p:nvPr>
        </p:nvSpPr>
        <p:spPr>
          <a:xfrm>
            <a:off x="304800" y="76200"/>
            <a:ext cx="8229600" cy="1143000"/>
          </a:xfrm>
        </p:spPr>
        <p:txBody>
          <a:bodyPr/>
          <a:lstStyle/>
          <a:p>
            <a:pPr algn="l"/>
            <a:r>
              <a:rPr lang="en-US" dirty="0"/>
              <a:t>Publications…</a:t>
            </a:r>
          </a:p>
        </p:txBody>
      </p:sp>
      <p:sp>
        <p:nvSpPr>
          <p:cNvPr id="3" name="Content Placeholder 2">
            <a:extLst>
              <a:ext uri="{FF2B5EF4-FFF2-40B4-BE49-F238E27FC236}">
                <a16:creationId xmlns:a16="http://schemas.microsoft.com/office/drawing/2014/main" id="{C600EC43-F9AD-4254-83FE-20AAE38ACBA0}"/>
              </a:ext>
            </a:extLst>
          </p:cNvPr>
          <p:cNvSpPr>
            <a:spLocks noGrp="1"/>
          </p:cNvSpPr>
          <p:nvPr>
            <p:ph idx="1"/>
          </p:nvPr>
        </p:nvSpPr>
        <p:spPr>
          <a:xfrm>
            <a:off x="228600" y="1371600"/>
            <a:ext cx="8686800" cy="4525963"/>
          </a:xfrm>
        </p:spPr>
        <p:txBody>
          <a:bodyPr>
            <a:normAutofit fontScale="92500" lnSpcReduction="20000"/>
          </a:bodyPr>
          <a:lstStyle/>
          <a:p>
            <a:pPr marL="457200" marR="0" lvl="0" indent="-457200" algn="just">
              <a:spcBef>
                <a:spcPts val="0"/>
              </a:spcBef>
              <a:spcAft>
                <a:spcPts val="0"/>
              </a:spcAft>
              <a:buSzPct val="123000"/>
              <a:buFont typeface="+mj-lt"/>
              <a:buAutoNum type="arabicPeriod" startAt="4"/>
            </a:pPr>
            <a:r>
              <a:rPr lang="en-US" sz="2400" dirty="0">
                <a:effectLst/>
                <a:ea typeface="Times New Roman" panose="02020603050405020304" pitchFamily="18" charset="0"/>
              </a:rPr>
              <a:t>Md. Faruk Abdullah Al </a:t>
            </a:r>
            <a:r>
              <a:rPr lang="en-US" sz="2400" dirty="0" err="1">
                <a:effectLst/>
                <a:ea typeface="Times New Roman" panose="02020603050405020304" pitchFamily="18" charset="0"/>
              </a:rPr>
              <a:t>Sohan</a:t>
            </a:r>
            <a:r>
              <a:rPr lang="en-US" sz="2400" b="1" dirty="0">
                <a:effectLst/>
                <a:ea typeface="Times New Roman" panose="02020603050405020304" pitchFamily="18" charset="0"/>
              </a:rPr>
              <a:t>, </a:t>
            </a:r>
            <a:r>
              <a:rPr lang="en-US" sz="2400" b="1" i="1" dirty="0">
                <a:effectLst/>
                <a:ea typeface="Times New Roman" panose="02020603050405020304" pitchFamily="18" charset="0"/>
              </a:rPr>
              <a:t>Afroza Nahar</a:t>
            </a:r>
            <a:r>
              <a:rPr lang="en-US" sz="2400" b="1" dirty="0">
                <a:effectLst/>
                <a:ea typeface="Times New Roman" panose="02020603050405020304" pitchFamily="18" charset="0"/>
              </a:rPr>
              <a:t>, </a:t>
            </a:r>
            <a:r>
              <a:rPr lang="en-US" sz="2400" dirty="0">
                <a:effectLst/>
                <a:ea typeface="Times New Roman" panose="02020603050405020304" pitchFamily="18" charset="0"/>
              </a:rPr>
              <a:t>Md Sajid Bin-Faisal, (2021). “LEACH-S2: A Brief Approach on a Proposal of an Energy Efficient LEACH Routing” </a:t>
            </a:r>
            <a:r>
              <a:rPr lang="en-US" sz="2400" dirty="0">
                <a:solidFill>
                  <a:srgbClr val="323130"/>
                </a:solidFill>
                <a:effectLst/>
                <a:ea typeface="Times New Roman" panose="02020603050405020304" pitchFamily="18" charset="0"/>
              </a:rPr>
              <a:t>International Journal of Advanced Networking and Applications. </a:t>
            </a:r>
            <a:r>
              <a:rPr lang="en-US" sz="2400" dirty="0">
                <a:effectLst/>
                <a:ea typeface="Times New Roman" panose="02020603050405020304" pitchFamily="18" charset="0"/>
              </a:rPr>
              <a:t>vol. 13 (2).</a:t>
            </a:r>
          </a:p>
          <a:p>
            <a:pPr marL="114300" marR="0" indent="-457200" algn="just">
              <a:lnSpc>
                <a:spcPct val="115000"/>
              </a:lnSpc>
              <a:spcBef>
                <a:spcPts val="0"/>
              </a:spcBef>
              <a:spcAft>
                <a:spcPts val="0"/>
              </a:spcAft>
              <a:buSzPct val="123000"/>
              <a:buFont typeface="+mj-lt"/>
              <a:buAutoNum type="arabicPeriod" startAt="4"/>
            </a:pPr>
            <a:endParaRPr lang="en-US" sz="2400" dirty="0">
              <a:effectLst/>
              <a:ea typeface="Calibri" panose="020F0502020204030204" pitchFamily="34" charset="0"/>
              <a:cs typeface="Times New Roman" panose="02020603050405020304" pitchFamily="18" charset="0"/>
            </a:endParaRPr>
          </a:p>
          <a:p>
            <a:pPr marL="457200" marR="0" lvl="0" indent="-457200" algn="just">
              <a:lnSpc>
                <a:spcPct val="115000"/>
              </a:lnSpc>
              <a:spcBef>
                <a:spcPts val="0"/>
              </a:spcBef>
              <a:spcAft>
                <a:spcPts val="0"/>
              </a:spcAft>
              <a:buSzPct val="123000"/>
              <a:buFont typeface="+mj-lt"/>
              <a:buAutoNum type="arabicPeriod" startAt="4"/>
            </a:pPr>
            <a:r>
              <a:rPr lang="en-GB" sz="2400" dirty="0">
                <a:solidFill>
                  <a:srgbClr val="212529"/>
                </a:solidFill>
                <a:effectLst/>
                <a:ea typeface="Calibri" panose="020F0502020204030204" pitchFamily="34" charset="0"/>
                <a:cs typeface="Calibri" panose="020F0502020204030204" pitchFamily="34" charset="0"/>
              </a:rPr>
              <a:t>M. S. Hossain, </a:t>
            </a:r>
            <a:r>
              <a:rPr lang="en-GB" sz="2400" dirty="0" err="1">
                <a:solidFill>
                  <a:srgbClr val="212529"/>
                </a:solidFill>
                <a:effectLst/>
                <a:ea typeface="Calibri" panose="020F0502020204030204" pitchFamily="34" charset="0"/>
                <a:cs typeface="Calibri" panose="020F0502020204030204" pitchFamily="34" charset="0"/>
              </a:rPr>
              <a:t>Laveet</a:t>
            </a:r>
            <a:r>
              <a:rPr lang="en-GB" sz="2400" dirty="0">
                <a:solidFill>
                  <a:srgbClr val="212529"/>
                </a:solidFill>
                <a:effectLst/>
                <a:ea typeface="Calibri" panose="020F0502020204030204" pitchFamily="34" charset="0"/>
                <a:cs typeface="Calibri" panose="020F0502020204030204" pitchFamily="34" charset="0"/>
              </a:rPr>
              <a:t> Kumar, </a:t>
            </a:r>
            <a:r>
              <a:rPr lang="en-GB" sz="2400" b="1" i="1" dirty="0">
                <a:solidFill>
                  <a:srgbClr val="212529"/>
                </a:solidFill>
                <a:effectLst/>
                <a:ea typeface="Calibri" panose="020F0502020204030204" pitchFamily="34" charset="0"/>
                <a:cs typeface="Calibri" panose="020F0502020204030204" pitchFamily="34" charset="0"/>
              </a:rPr>
              <a:t>Afroza Nahar,</a:t>
            </a:r>
            <a:r>
              <a:rPr lang="en-GB" sz="2400" dirty="0">
                <a:solidFill>
                  <a:srgbClr val="212529"/>
                </a:solidFill>
                <a:effectLst/>
                <a:ea typeface="Calibri" panose="020F0502020204030204" pitchFamily="34" charset="0"/>
                <a:cs typeface="Calibri" panose="020F0502020204030204" pitchFamily="34" charset="0"/>
              </a:rPr>
              <a:t> (2021)."A Comparative Performance Analysis between Serpentine-Flow Solar Water Heater and Photovoltaic Thermal Collector under Malaysian Climate Conditions" International Journal </a:t>
            </a:r>
            <a:r>
              <a:rPr lang="en-GB" sz="2400" b="1" dirty="0">
                <a:solidFill>
                  <a:srgbClr val="212529"/>
                </a:solidFill>
                <a:effectLst/>
                <a:ea typeface="Calibri" panose="020F0502020204030204" pitchFamily="34" charset="0"/>
                <a:cs typeface="Calibri" panose="020F0502020204030204" pitchFamily="34" charset="0"/>
              </a:rPr>
              <a:t>of</a:t>
            </a:r>
            <a:r>
              <a:rPr lang="en-GB" sz="2400" dirty="0">
                <a:solidFill>
                  <a:srgbClr val="212529"/>
                </a:solidFill>
                <a:effectLst/>
                <a:ea typeface="Calibri" panose="020F0502020204030204" pitchFamily="34" charset="0"/>
                <a:cs typeface="Calibri" panose="020F0502020204030204" pitchFamily="34" charset="0"/>
              </a:rPr>
              <a:t> Photoenergy., vol 2021, pp. 1-9.</a:t>
            </a:r>
            <a:endParaRPr lang="en-US" sz="2400" dirty="0">
              <a:solidFill>
                <a:srgbClr val="212529"/>
              </a:solidFill>
              <a:effectLst/>
              <a:ea typeface="Calibri" panose="020F0502020204030204" pitchFamily="34" charset="0"/>
              <a:cs typeface="Times New Roman" panose="02020603050405020304" pitchFamily="18" charset="0"/>
            </a:endParaRPr>
          </a:p>
          <a:p>
            <a:pPr marL="571500" marR="0" indent="-457200" algn="just">
              <a:spcBef>
                <a:spcPts val="0"/>
              </a:spcBef>
              <a:spcAft>
                <a:spcPts val="600"/>
              </a:spcAft>
              <a:buSzPct val="123000"/>
              <a:buFont typeface="+mj-lt"/>
              <a:buAutoNum type="arabicPeriod" startAt="4"/>
            </a:pPr>
            <a:endParaRPr lang="en-US" sz="2400" dirty="0">
              <a:solidFill>
                <a:srgbClr val="000000"/>
              </a:solidFill>
              <a:effectLst/>
              <a:ea typeface="Calibri" panose="020F0502020204030204" pitchFamily="34" charset="0"/>
              <a:cs typeface="Georgia" panose="02040502050405020303" pitchFamily="18" charset="0"/>
            </a:endParaRPr>
          </a:p>
          <a:p>
            <a:pPr marL="457200" marR="0" lvl="0" indent="-457200" algn="just">
              <a:spcBef>
                <a:spcPts val="0"/>
              </a:spcBef>
              <a:spcAft>
                <a:spcPts val="600"/>
              </a:spcAft>
              <a:buSzPct val="123000"/>
              <a:buFont typeface="+mj-lt"/>
              <a:buAutoNum type="arabicPeriod" startAt="4"/>
            </a:pPr>
            <a:r>
              <a:rPr lang="en-US" sz="2400" dirty="0">
                <a:solidFill>
                  <a:srgbClr val="000000"/>
                </a:solidFill>
                <a:effectLst/>
                <a:ea typeface="Calibri" panose="020F0502020204030204" pitchFamily="34" charset="0"/>
                <a:cs typeface="Georgia" panose="02040502050405020303" pitchFamily="18" charset="0"/>
              </a:rPr>
              <a:t>Md. Faruk Abdullah Al </a:t>
            </a:r>
            <a:r>
              <a:rPr lang="en-US" sz="2400" dirty="0" err="1">
                <a:solidFill>
                  <a:srgbClr val="000000"/>
                </a:solidFill>
                <a:effectLst/>
                <a:ea typeface="Calibri" panose="020F0502020204030204" pitchFamily="34" charset="0"/>
                <a:cs typeface="Georgia" panose="02040502050405020303" pitchFamily="18" charset="0"/>
              </a:rPr>
              <a:t>Sohan</a:t>
            </a:r>
            <a:r>
              <a:rPr lang="en-US" sz="2400" dirty="0">
                <a:solidFill>
                  <a:srgbClr val="000000"/>
                </a:solidFill>
                <a:effectLst/>
                <a:ea typeface="Calibri" panose="020F0502020204030204" pitchFamily="34" charset="0"/>
                <a:cs typeface="Georgia" panose="02040502050405020303" pitchFamily="18" charset="0"/>
              </a:rPr>
              <a:t>, </a:t>
            </a:r>
            <a:r>
              <a:rPr lang="en-US" sz="2400" b="1" i="1" dirty="0">
                <a:solidFill>
                  <a:srgbClr val="000000"/>
                </a:solidFill>
                <a:effectLst/>
                <a:ea typeface="Calibri" panose="020F0502020204030204" pitchFamily="34" charset="0"/>
                <a:cs typeface="Georgia" panose="02040502050405020303" pitchFamily="18" charset="0"/>
              </a:rPr>
              <a:t>Afroza Nahar</a:t>
            </a:r>
            <a:r>
              <a:rPr lang="en-US" sz="2400" dirty="0">
                <a:solidFill>
                  <a:srgbClr val="000000"/>
                </a:solidFill>
                <a:effectLst/>
                <a:ea typeface="Calibri" panose="020F0502020204030204" pitchFamily="34" charset="0"/>
                <a:cs typeface="Georgia" panose="02040502050405020303" pitchFamily="18" charset="0"/>
              </a:rPr>
              <a:t>, and </a:t>
            </a:r>
            <a:r>
              <a:rPr lang="en-US" sz="2400" dirty="0" err="1">
                <a:solidFill>
                  <a:srgbClr val="000000"/>
                </a:solidFill>
                <a:effectLst/>
                <a:ea typeface="Calibri" panose="020F0502020204030204" pitchFamily="34" charset="0"/>
                <a:cs typeface="Georgia" panose="02040502050405020303" pitchFamily="18" charset="0"/>
              </a:rPr>
              <a:t>Samia</a:t>
            </a:r>
            <a:r>
              <a:rPr lang="en-US" sz="2400" dirty="0">
                <a:solidFill>
                  <a:srgbClr val="000000"/>
                </a:solidFill>
                <a:effectLst/>
                <a:ea typeface="Calibri" panose="020F0502020204030204" pitchFamily="34" charset="0"/>
                <a:cs typeface="Georgia" panose="02040502050405020303" pitchFamily="18" charset="0"/>
              </a:rPr>
              <a:t> Yasmin (2021), Impact of Prolonged Isolation from the campus on the mental health of the students during Covid-19 pandemic.  AJSE COVID-19 Special Issue, Page 59 – 64</a:t>
            </a:r>
          </a:p>
          <a:p>
            <a:pPr marL="742950" indent="-742950" algn="just">
              <a:buSzPct val="123000"/>
              <a:buFont typeface="+mj-lt"/>
              <a:buAutoNum type="arabicPeriod" startAt="4"/>
            </a:pPr>
            <a:endParaRPr lang="en-US" sz="4000" dirty="0"/>
          </a:p>
        </p:txBody>
      </p:sp>
      <p:sp>
        <p:nvSpPr>
          <p:cNvPr id="4" name="Slide Number Placeholder 3">
            <a:extLst>
              <a:ext uri="{FF2B5EF4-FFF2-40B4-BE49-F238E27FC236}">
                <a16:creationId xmlns:a16="http://schemas.microsoft.com/office/drawing/2014/main" id="{73BEA4F4-2EDF-4063-810A-540217379554}"/>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56983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30463-04D4-4D47-8767-911F1BBF08C1}"/>
              </a:ext>
            </a:extLst>
          </p:cNvPr>
          <p:cNvSpPr>
            <a:spLocks noGrp="1"/>
          </p:cNvSpPr>
          <p:nvPr>
            <p:ph idx="1"/>
          </p:nvPr>
        </p:nvSpPr>
        <p:spPr/>
        <p:txBody>
          <a:bodyPr>
            <a:normAutofit fontScale="70000" lnSpcReduction="20000"/>
          </a:bodyPr>
          <a:lstStyle/>
          <a:p>
            <a:pPr marL="514350" indent="-514350" algn="just">
              <a:buFont typeface="+mj-lt"/>
              <a:buAutoNum type="arabicPeriod" startAt="7"/>
            </a:pPr>
            <a:r>
              <a:rPr lang="en-US" b="1" i="1" dirty="0"/>
              <a:t>Afroza Nahar</a:t>
            </a:r>
            <a:r>
              <a:rPr lang="en-US" dirty="0"/>
              <a:t>, </a:t>
            </a:r>
            <a:r>
              <a:rPr lang="en-US" dirty="0" err="1"/>
              <a:t>Hasanuzzaman</a:t>
            </a:r>
            <a:r>
              <a:rPr lang="en-US" dirty="0"/>
              <a:t>, M., Rahim, N. A., Parvin, S. (2019). Numerical investigation on the effect of different parameters in enhancing heat transfer performance of photovoltaic thermal systems. Renewable energy, 132: 284-295.</a:t>
            </a:r>
          </a:p>
          <a:p>
            <a:pPr marL="514350" indent="-514350" algn="just">
              <a:buFont typeface="+mj-lt"/>
              <a:buAutoNum type="arabicPeriod" startAt="7"/>
            </a:pPr>
            <a:endParaRPr lang="en-US" dirty="0"/>
          </a:p>
          <a:p>
            <a:pPr marL="514350" indent="-514350" algn="just">
              <a:buFont typeface="+mj-lt"/>
              <a:buAutoNum type="arabicPeriod" startAt="7"/>
            </a:pPr>
            <a:r>
              <a:rPr lang="en-US" dirty="0"/>
              <a:t>Islam M. K., </a:t>
            </a:r>
            <a:r>
              <a:rPr lang="en-US" dirty="0" err="1"/>
              <a:t>Hasanuzzaman</a:t>
            </a:r>
            <a:r>
              <a:rPr lang="en-US" dirty="0"/>
              <a:t>, M., Rahim, N. A., </a:t>
            </a:r>
            <a:r>
              <a:rPr lang="en-US" b="1" i="1" dirty="0"/>
              <a:t>Afroza Nahar</a:t>
            </a:r>
            <a:r>
              <a:rPr lang="en-US" dirty="0"/>
              <a:t> (2019). Effect of Nanofluid Properties and Mass-Flow Rate on Heat Transfer of Parabolic-Trough Concentrating Solar System. Journal of Naval Architecture and Marine Engineering, 16: 33-44.</a:t>
            </a:r>
          </a:p>
          <a:p>
            <a:pPr marL="514350" indent="-514350" algn="just">
              <a:buFont typeface="+mj-lt"/>
              <a:buAutoNum type="arabicPeriod" startAt="7"/>
            </a:pPr>
            <a:endParaRPr lang="en-US" dirty="0"/>
          </a:p>
          <a:p>
            <a:pPr marL="514350" indent="-514350" algn="just">
              <a:buFont typeface="+mj-lt"/>
              <a:buAutoNum type="arabicPeriod" startAt="7"/>
            </a:pPr>
            <a:r>
              <a:rPr lang="en-US" b="1" i="1" dirty="0"/>
              <a:t>Afroza Nahar</a:t>
            </a:r>
            <a:r>
              <a:rPr lang="en-US" dirty="0"/>
              <a:t>, </a:t>
            </a:r>
            <a:r>
              <a:rPr lang="en-US" dirty="0" err="1"/>
              <a:t>Hasanuzzaman</a:t>
            </a:r>
            <a:r>
              <a:rPr lang="en-US" dirty="0"/>
              <a:t>, M., Rahim, N. A. (2017). Numerical and Experimental Investigation on the Performance of a Photovoltaic Thermal Collector with Parallel Plate Flow Channel under Different Operating Conditions in Malaysia. Solar Energy, 144: 517-528. </a:t>
            </a:r>
          </a:p>
          <a:p>
            <a:pPr marL="514350" indent="-514350" algn="just">
              <a:buFont typeface="+mj-lt"/>
              <a:buAutoNum type="arabicPeriod" startAt="7"/>
            </a:pPr>
            <a:endParaRPr lang="en-US" dirty="0"/>
          </a:p>
          <a:p>
            <a:pPr marL="514350" indent="-514350" algn="just">
              <a:buFont typeface="+mj-lt"/>
              <a:buAutoNum type="arabicPeriod" startAt="7"/>
            </a:pPr>
            <a:endParaRPr lang="en-US" dirty="0"/>
          </a:p>
        </p:txBody>
      </p:sp>
      <p:sp>
        <p:nvSpPr>
          <p:cNvPr id="6" name="Slide Number Placeholder 5">
            <a:extLst>
              <a:ext uri="{FF2B5EF4-FFF2-40B4-BE49-F238E27FC236}">
                <a16:creationId xmlns:a16="http://schemas.microsoft.com/office/drawing/2014/main" id="{4623A799-F5BB-4527-90AD-5E8C74E2FB15}"/>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a:extLst>
              <a:ext uri="{FF2B5EF4-FFF2-40B4-BE49-F238E27FC236}">
                <a16:creationId xmlns:a16="http://schemas.microsoft.com/office/drawing/2014/main" id="{758012C2-DB76-54D7-8A60-8AACA89D4B7E}"/>
              </a:ext>
            </a:extLst>
          </p:cNvPr>
          <p:cNvSpPr txBox="1">
            <a:spLocks/>
          </p:cNvSpPr>
          <p:nvPr/>
        </p:nvSpPr>
        <p:spPr>
          <a:xfrm>
            <a:off x="3048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0000"/>
                </a:solidFill>
                <a:latin typeface="+mj-lt"/>
                <a:ea typeface="+mj-ea"/>
                <a:cs typeface="+mj-cs"/>
              </a:defRPr>
            </a:lvl1pPr>
          </a:lstStyle>
          <a:p>
            <a:pPr algn="l"/>
            <a:r>
              <a:rPr lang="en-US" dirty="0"/>
              <a:t>Publications…</a:t>
            </a:r>
          </a:p>
        </p:txBody>
      </p:sp>
    </p:spTree>
    <p:extLst>
      <p:ext uri="{BB962C8B-B14F-4D97-AF65-F5344CB8AC3E}">
        <p14:creationId xmlns:p14="http://schemas.microsoft.com/office/powerpoint/2010/main" val="4150643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2F7F668C363140987CCE55C0BA8066" ma:contentTypeVersion="0" ma:contentTypeDescription="Create a new document." ma:contentTypeScope="" ma:versionID="e03e3e629eb034595093e6018dedbc5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DC5388-E97E-4816-AFF8-800D3D775EC6}"/>
</file>

<file path=customXml/itemProps2.xml><?xml version="1.0" encoding="utf-8"?>
<ds:datastoreItem xmlns:ds="http://schemas.openxmlformats.org/officeDocument/2006/customXml" ds:itemID="{FA651038-D5F7-4AF3-AC2F-1040EEF4214C}"/>
</file>

<file path=customXml/itemProps3.xml><?xml version="1.0" encoding="utf-8"?>
<ds:datastoreItem xmlns:ds="http://schemas.openxmlformats.org/officeDocument/2006/customXml" ds:itemID="{43473C10-647A-4FE4-9015-18D4FA4618DD}"/>
</file>

<file path=docProps/app.xml><?xml version="1.0" encoding="utf-8"?>
<Properties xmlns="http://schemas.openxmlformats.org/officeDocument/2006/extended-properties" xmlns:vt="http://schemas.openxmlformats.org/officeDocument/2006/docPropsVTypes">
  <Template/>
  <TotalTime>3443</TotalTime>
  <Words>1794</Words>
  <Application>Microsoft Office PowerPoint</Application>
  <PresentationFormat>On-screen Show (4:3)</PresentationFormat>
  <Paragraphs>160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Calibri</vt:lpstr>
      <vt:lpstr>Constantia</vt:lpstr>
      <vt:lpstr>Times New Roman</vt:lpstr>
      <vt:lpstr>Wingdings</vt:lpstr>
      <vt:lpstr>Office Theme</vt:lpstr>
      <vt:lpstr>CSC 4195 Research Methodology</vt:lpstr>
      <vt:lpstr>Self Introduction</vt:lpstr>
      <vt:lpstr>Self Introduction</vt:lpstr>
      <vt:lpstr>Special Award</vt:lpstr>
      <vt:lpstr>The list of courses I taught:</vt:lpstr>
      <vt:lpstr>My Research Area:</vt:lpstr>
      <vt:lpstr>Publications:</vt:lpstr>
      <vt:lpstr>Publications…</vt:lpstr>
      <vt:lpstr>PowerPoint Presentation</vt:lpstr>
      <vt:lpstr>Publications…</vt:lpstr>
      <vt:lpstr>Publications…</vt:lpstr>
      <vt:lpstr>Publications: coferences</vt:lpstr>
      <vt:lpstr>Publications…</vt:lpstr>
      <vt:lpstr>PowerPoint Presentation</vt:lpstr>
      <vt:lpstr>PowerPoint Presentation</vt:lpstr>
      <vt:lpstr>PowerPoint Presentation</vt:lpstr>
      <vt:lpstr>PowerPoint Presentation</vt:lpstr>
      <vt:lpstr>PowerPoint Presentation</vt:lpstr>
      <vt:lpstr>PowerPoint Presentation</vt:lpstr>
      <vt:lpstr>Reference 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 Moinul Islam</dc:creator>
  <cp:lastModifiedBy>Dr. Afroza Nahar</cp:lastModifiedBy>
  <cp:revision>276</cp:revision>
  <dcterms:created xsi:type="dcterms:W3CDTF">2006-08-16T00:00:00Z</dcterms:created>
  <dcterms:modified xsi:type="dcterms:W3CDTF">2022-09-18T02:56:53Z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0x010100352F7F668C363140987CCE55C0BA8066</vt:lpwstr>
  </property>
</Properties>
</file>