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5"/>
  </p:notesMasterIdLst>
  <p:sldIdLst>
    <p:sldId id="280" r:id="rId2"/>
    <p:sldId id="348" r:id="rId3"/>
    <p:sldId id="350" r:id="rId4"/>
    <p:sldId id="351" r:id="rId5"/>
    <p:sldId id="277" r:id="rId6"/>
    <p:sldId id="352" r:id="rId7"/>
    <p:sldId id="353" r:id="rId8"/>
    <p:sldId id="354" r:id="rId9"/>
    <p:sldId id="355" r:id="rId10"/>
    <p:sldId id="367" r:id="rId11"/>
    <p:sldId id="356" r:id="rId12"/>
    <p:sldId id="270" r:id="rId13"/>
    <p:sldId id="279" r:id="rId14"/>
    <p:sldId id="357" r:id="rId15"/>
    <p:sldId id="358" r:id="rId16"/>
    <p:sldId id="359" r:id="rId17"/>
    <p:sldId id="360" r:id="rId18"/>
    <p:sldId id="361" r:id="rId19"/>
    <p:sldId id="362" r:id="rId20"/>
    <p:sldId id="363" r:id="rId21"/>
    <p:sldId id="364" r:id="rId22"/>
    <p:sldId id="365" r:id="rId23"/>
    <p:sldId id="36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C709C7"/>
    <a:srgbClr val="CC00CC"/>
    <a:srgbClr val="CC24CC"/>
    <a:srgbClr val="FFFFFF"/>
    <a:srgbClr val="005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14" autoAdjust="0"/>
    <p:restoredTop sz="94629" autoAdjust="0"/>
  </p:normalViewPr>
  <p:slideViewPr>
    <p:cSldViewPr>
      <p:cViewPr varScale="1">
        <p:scale>
          <a:sx n="45" d="100"/>
          <a:sy n="45" d="100"/>
        </p:scale>
        <p:origin x="1392" y="4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CE560E-35B8-4D7A-AD14-73E68405ACBF}" type="datetimeFigureOut">
              <a:rPr lang="en-US" smtClean="0"/>
              <a:t>10/16/2022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765CF0-33CB-4D6F-87CC-4D32D69C448C}" type="slidenum">
              <a:rPr lang="en-US" smtClean="0"/>
              <a:t>‹#›</a:t>
            </a:fld>
            <a:endParaRPr lang="en-US" dirty="0"/>
          </a:p>
        </p:txBody>
      </p:sp>
    </p:spTree>
    <p:extLst>
      <p:ext uri="{BB962C8B-B14F-4D97-AF65-F5344CB8AC3E}">
        <p14:creationId xmlns:p14="http://schemas.microsoft.com/office/powerpoint/2010/main" val="2974837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765CF0-33CB-4D6F-87CC-4D32D69C448C}" type="slidenum">
              <a:rPr lang="en-US" smtClean="0"/>
              <a:t>4</a:t>
            </a:fld>
            <a:endParaRPr lang="en-US" dirty="0"/>
          </a:p>
        </p:txBody>
      </p:sp>
    </p:spTree>
    <p:extLst>
      <p:ext uri="{BB962C8B-B14F-4D97-AF65-F5344CB8AC3E}">
        <p14:creationId xmlns:p14="http://schemas.microsoft.com/office/powerpoint/2010/main" val="167059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F66212B9-0D91-4EDE-9764-43173E7273D2}" type="datetime1">
              <a:rPr lang="en-US" smtClean="0"/>
              <a:t>10/16/2022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A82BC7A-6005-41FD-B127-1581D2B93B2B}" type="datetime1">
              <a:rPr lang="en-US" smtClean="0"/>
              <a:t>10/16/2022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42DF51D-0978-48F2-839A-9A4FF385B7B0}" type="datetime1">
              <a:rPr lang="en-US" smtClean="0"/>
              <a:t>10/16/2022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569925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817507740"/>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7208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2" name="Rectangle 4">
            <a:extLst>
              <a:ext uri="{FF2B5EF4-FFF2-40B4-BE49-F238E27FC236}">
                <a16:creationId xmlns:a16="http://schemas.microsoft.com/office/drawing/2014/main" id="{9D832B49-1A72-49B5-AEE6-B34B501F3F2D}"/>
              </a:ext>
            </a:extLst>
          </p:cNvPr>
          <p:cNvSpPr>
            <a:spLocks noGrp="1" noChangeArrowheads="1"/>
          </p:cNvSpPr>
          <p:nvPr>
            <p:ph type="dt" sz="half" idx="10"/>
          </p:nvPr>
        </p:nvSpPr>
        <p:spPr>
          <a:xfrm>
            <a:off x="457200" y="6629400"/>
            <a:ext cx="2133600" cy="365125"/>
          </a:xfrm>
          <a:ln/>
        </p:spPr>
        <p:txBody>
          <a:bodyPr/>
          <a:lstStyle>
            <a:lvl1pPr>
              <a:defRPr sz="1100"/>
            </a:lvl1pPr>
          </a:lstStyle>
          <a:p>
            <a:pPr>
              <a:defRPr/>
            </a:pPr>
            <a:fld id="{69A52D0F-A1E2-42CE-91A9-618E0BB64790}" type="datetime1">
              <a:rPr lang="en-US" smtClean="0"/>
              <a:t>10/16/2022</a:t>
            </a:fld>
            <a:endParaRPr lang="en-US"/>
          </a:p>
        </p:txBody>
      </p:sp>
      <p:sp>
        <p:nvSpPr>
          <p:cNvPr id="13" name="Rectangle 5">
            <a:extLst>
              <a:ext uri="{FF2B5EF4-FFF2-40B4-BE49-F238E27FC236}">
                <a16:creationId xmlns:a16="http://schemas.microsoft.com/office/drawing/2014/main" id="{0036E004-504A-44B7-843B-C80E27B89261}"/>
              </a:ext>
            </a:extLst>
          </p:cNvPr>
          <p:cNvSpPr>
            <a:spLocks noGrp="1" noChangeArrowheads="1"/>
          </p:cNvSpPr>
          <p:nvPr>
            <p:ph type="ftr" sz="quarter" idx="11"/>
          </p:nvPr>
        </p:nvSpPr>
        <p:spPr>
          <a:xfrm>
            <a:off x="3124200" y="6629400"/>
            <a:ext cx="2895600" cy="365125"/>
          </a:xfrm>
          <a:ln/>
        </p:spPr>
        <p:txBody>
          <a:bodyPr/>
          <a:lstStyle>
            <a:lvl1pPr>
              <a:defRPr sz="1100"/>
            </a:lvl1pPr>
          </a:lstStyle>
          <a:p>
            <a:pPr>
              <a:defRPr/>
            </a:pPr>
            <a:r>
              <a:rPr lang="en-US"/>
              <a:t>Dr. Afroza Nahar</a:t>
            </a:r>
          </a:p>
        </p:txBody>
      </p:sp>
      <p:sp>
        <p:nvSpPr>
          <p:cNvPr id="14" name="Rectangle 6">
            <a:extLst>
              <a:ext uri="{FF2B5EF4-FFF2-40B4-BE49-F238E27FC236}">
                <a16:creationId xmlns:a16="http://schemas.microsoft.com/office/drawing/2014/main" id="{76083EF6-2E15-437C-8549-E6BBA81849BF}"/>
              </a:ext>
            </a:extLst>
          </p:cNvPr>
          <p:cNvSpPr>
            <a:spLocks noGrp="1" noChangeArrowheads="1"/>
          </p:cNvSpPr>
          <p:nvPr>
            <p:ph type="sldNum" sz="quarter" idx="14"/>
          </p:nvPr>
        </p:nvSpPr>
        <p:spPr>
          <a:xfrm>
            <a:off x="6553200" y="6629400"/>
            <a:ext cx="2133600" cy="365125"/>
          </a:xfrm>
          <a:ln/>
        </p:spPr>
        <p:txBody>
          <a:bodyPr/>
          <a:lstStyle>
            <a:lvl1pPr>
              <a:defRPr sz="1100"/>
            </a:lvl1pPr>
          </a:lstStyle>
          <a:p>
            <a:pPr>
              <a:defRPr/>
            </a:pPr>
            <a:fld id="{A4D7D840-3C4D-4535-9FCE-221E1C945AAA}" type="slidenum">
              <a:rPr lang="en-US" smtClean="0"/>
              <a:pPr>
                <a:defRPr/>
              </a:pPr>
              <a:t>‹#›</a:t>
            </a:fld>
            <a:endParaRPr lang="en-US"/>
          </a:p>
        </p:txBody>
      </p:sp>
    </p:spTree>
    <p:extLst>
      <p:ext uri="{BB962C8B-B14F-4D97-AF65-F5344CB8AC3E}">
        <p14:creationId xmlns:p14="http://schemas.microsoft.com/office/powerpoint/2010/main" val="371065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a:solidFill>
                    <a:srgbClr val="FF0000"/>
                  </a:solidFill>
                </a:ln>
                <a:solidFill>
                  <a:srgbClr val="FF0000"/>
                </a:solidFill>
              </a:defRPr>
            </a:lvl1p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5D3AF90-2C9E-4DB3-838D-C18205DB9D64}" type="datetime1">
              <a:rPr lang="en-US" smtClean="0"/>
              <a:t>10/16/2022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41617-46AB-4B26-9626-06DA78329437}" type="datetime1">
              <a:rPr lang="en-US" smtClean="0"/>
              <a:t>10/16/2022</a:t>
            </a:fld>
            <a:endParaRPr lang="en-US" dirty="0"/>
          </a:p>
        </p:txBody>
      </p:sp>
      <p:sp>
        <p:nvSpPr>
          <p:cNvPr id="5" name="Footer Placeholder 4"/>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B614642D-08C9-420B-B7DA-5EC7A694FD66}" type="datetime1">
              <a:rPr lang="en-US" smtClean="0"/>
              <a:t>10/16/2022</a:t>
            </a:fld>
            <a:endParaRPr lang="en-US" dirty="0"/>
          </a:p>
        </p:txBody>
      </p:sp>
      <p:sp>
        <p:nvSpPr>
          <p:cNvPr id="6" name="Footer Placeholder 5"/>
          <p:cNvSpPr>
            <a:spLocks noGrp="1"/>
          </p:cNvSpPr>
          <p:nvPr>
            <p:ph type="ftr" sz="quarter" idx="11"/>
          </p:nvPr>
        </p:nvSpPr>
        <p:spPr/>
        <p:txBody>
          <a:bodyPr/>
          <a:lstStyle/>
          <a:p>
            <a:r>
              <a:rPr lang="en-US" dirty="0"/>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9693D181-E1D6-416A-AFE2-B76D8BE11F8C}" type="datetime1">
              <a:rPr lang="en-US" smtClean="0"/>
              <a:t>10/16/2022</a:t>
            </a:fld>
            <a:endParaRPr lang="en-US" dirty="0"/>
          </a:p>
        </p:txBody>
      </p:sp>
      <p:sp>
        <p:nvSpPr>
          <p:cNvPr id="8" name="Footer Placeholder 7"/>
          <p:cNvSpPr>
            <a:spLocks noGrp="1"/>
          </p:cNvSpPr>
          <p:nvPr>
            <p:ph type="ftr" sz="quarter" idx="11"/>
          </p:nvPr>
        </p:nvSpPr>
        <p:spPr/>
        <p:txBody>
          <a:bodyPr/>
          <a:lstStyle/>
          <a:p>
            <a:r>
              <a:rPr lang="en-US" dirty="0"/>
              <a:t>Dr. Afroza Nahar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B38E686-11D8-4AA8-827F-9C9E2DEF2956}" type="datetime1">
              <a:rPr lang="en-US" smtClean="0"/>
              <a:t>10/16/2022</a:t>
            </a:fld>
            <a:endParaRPr lang="en-US" dirty="0"/>
          </a:p>
        </p:txBody>
      </p:sp>
      <p:sp>
        <p:nvSpPr>
          <p:cNvPr id="4" name="Footer Placeholder 3"/>
          <p:cNvSpPr>
            <a:spLocks noGrp="1"/>
          </p:cNvSpPr>
          <p:nvPr>
            <p:ph type="ftr" sz="quarter" idx="11"/>
          </p:nvPr>
        </p:nvSpPr>
        <p:spPr/>
        <p:txBody>
          <a:bodyPr/>
          <a:lstStyle/>
          <a:p>
            <a:r>
              <a:rPr lang="en-US" dirty="0"/>
              <a:t>Dr. Afroza Nahar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F64B55-7F98-47AF-A7E1-6A3BA8F13EAE}" type="datetime1">
              <a:rPr lang="en-US" smtClean="0"/>
              <a:t>10/16/2022</a:t>
            </a:fld>
            <a:endParaRPr lang="en-US" dirty="0"/>
          </a:p>
        </p:txBody>
      </p:sp>
      <p:sp>
        <p:nvSpPr>
          <p:cNvPr id="3" name="Footer Placeholder 2"/>
          <p:cNvSpPr>
            <a:spLocks noGrp="1"/>
          </p:cNvSpPr>
          <p:nvPr>
            <p:ph type="ftr" sz="quarter" idx="11"/>
          </p:nvPr>
        </p:nvSpPr>
        <p:spPr/>
        <p:txBody>
          <a:bodyPr/>
          <a:lstStyle/>
          <a:p>
            <a:r>
              <a:rPr lang="en-US" dirty="0"/>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7F2FD-AA10-4118-953B-5F250357F619}" type="datetime1">
              <a:rPr lang="en-US" smtClean="0"/>
              <a:t>10/16/2022</a:t>
            </a:fld>
            <a:endParaRPr lang="en-US" dirty="0"/>
          </a:p>
        </p:txBody>
      </p:sp>
      <p:sp>
        <p:nvSpPr>
          <p:cNvPr id="6" name="Footer Placeholder 5"/>
          <p:cNvSpPr>
            <a:spLocks noGrp="1"/>
          </p:cNvSpPr>
          <p:nvPr>
            <p:ph type="ftr" sz="quarter" idx="11"/>
          </p:nvPr>
        </p:nvSpPr>
        <p:spPr/>
        <p:txBody>
          <a:bodyPr/>
          <a:lstStyle/>
          <a:p>
            <a:r>
              <a:rPr lang="en-US" dirty="0"/>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C5D29F-1807-4196-970D-72D6FA729B80}" type="datetime1">
              <a:rPr lang="en-US" smtClean="0"/>
              <a:t>10/16/2022</a:t>
            </a:fld>
            <a:endParaRPr lang="en-US" dirty="0"/>
          </a:p>
        </p:txBody>
      </p:sp>
      <p:sp>
        <p:nvSpPr>
          <p:cNvPr id="6" name="Footer Placeholder 5"/>
          <p:cNvSpPr>
            <a:spLocks noGrp="1"/>
          </p:cNvSpPr>
          <p:nvPr>
            <p:ph type="ftr" sz="quarter" idx="11"/>
          </p:nvPr>
        </p:nvSpPr>
        <p:spPr/>
        <p:txBody>
          <a:bodyPr/>
          <a:lstStyle/>
          <a:p>
            <a:r>
              <a:rPr lang="en-US" dirty="0"/>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0F3DC-52E9-481B-B067-EC2FD97E5CFB}" type="datetime1">
              <a:rPr lang="en-US" smtClean="0"/>
              <a:t>10/16/2022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Dr. Afroza Nahar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lstStyle/>
          <a:p>
            <a:pPr lvl="0">
              <a:defRPr/>
            </a:pPr>
            <a:r>
              <a:rPr lang="en-AU" b="1" dirty="0">
                <a:solidFill>
                  <a:srgbClr val="FF0000"/>
                </a:solidFill>
              </a:rPr>
              <a:t>METHODOLOGY: </a:t>
            </a:r>
            <a:r>
              <a:rPr lang="en-AU" sz="2800" b="1" dirty="0">
                <a:solidFill>
                  <a:schemeClr val="tx2">
                    <a:lumMod val="60000"/>
                    <a:lumOff val="40000"/>
                  </a:schemeClr>
                </a:solidFill>
              </a:rPr>
              <a:t>Scientific Research Method</a:t>
            </a:r>
            <a:endParaRPr lang="en-AU" b="1"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a:solidFill>
            <a:schemeClr val="tx2">
              <a:lumMod val="60000"/>
              <a:lumOff val="40000"/>
            </a:schemeClr>
          </a:solidFill>
          <a:ln>
            <a:solidFill>
              <a:schemeClr val="accent1"/>
            </a:solidFill>
          </a:ln>
        </p:spPr>
        <p:txBody>
          <a:bodyPr/>
          <a:lstStyle/>
          <a:p>
            <a:r>
              <a:rPr lang="en-AU" dirty="0"/>
              <a:t>CSC 4195 Research Methodology</a:t>
            </a:r>
            <a:endParaRPr lang="en-US" dirty="0"/>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a:solidFill>
            <a:schemeClr val="tx2">
              <a:lumMod val="60000"/>
              <a:lumOff val="40000"/>
            </a:schemeClr>
          </a:solidFill>
        </p:spPr>
        <p:txBody>
          <a:bodyPr/>
          <a:lstStyle/>
          <a:p>
            <a:pPr algn="ctr"/>
            <a:r>
              <a:rPr lang="en-US" dirty="0"/>
              <a:t>6-8</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a:solidFill>
            <a:schemeClr val="tx2">
              <a:lumMod val="60000"/>
              <a:lumOff val="40000"/>
            </a:schemeClr>
          </a:solidFill>
        </p:spPr>
        <p:txBody>
          <a:bodyPr/>
          <a:lstStyle/>
          <a:p>
            <a:pPr algn="ctr"/>
            <a:r>
              <a:rPr lang="en-US" dirty="0"/>
              <a:t>4</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a:xfrm>
            <a:off x="6553200" y="2735949"/>
            <a:ext cx="1828800" cy="407988"/>
          </a:xfrm>
          <a:solidFill>
            <a:schemeClr val="tx2">
              <a:lumMod val="60000"/>
              <a:lumOff val="40000"/>
            </a:schemeClr>
          </a:solidFill>
        </p:spPr>
        <p:txBody>
          <a:bodyPr>
            <a:normAutofit/>
          </a:bodyPr>
          <a:lstStyle/>
          <a:p>
            <a:pPr algn="ctr"/>
            <a:r>
              <a:rPr lang="en-US" dirty="0"/>
              <a:t>Fall 2022 -2023</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lstStyle/>
          <a:p>
            <a:r>
              <a:rPr lang="en-US" dirty="0">
                <a:solidFill>
                  <a:srgbClr val="FF0000"/>
                </a:solidFill>
              </a:rPr>
              <a:t>Dr. Afroza Nahar, Associate Professor, </a:t>
            </a:r>
          </a:p>
          <a:p>
            <a:r>
              <a:rPr lang="en-US" dirty="0">
                <a:solidFill>
                  <a:schemeClr val="tx1"/>
                </a:solidFill>
              </a:rPr>
              <a:t>Department of Computer Science, Faculty of Science &amp; Technology.</a:t>
            </a:r>
          </a:p>
          <a:p>
            <a:r>
              <a:rPr lang="en-US" dirty="0">
                <a:solidFill>
                  <a:srgbClr val="FF0000"/>
                </a:solidFill>
              </a:rPr>
              <a:t>afroza@aiub.edu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E26345-7404-45A2-80EA-58325E1EBB58}"/>
              </a:ext>
            </a:extLst>
          </p:cNvPr>
          <p:cNvSpPr>
            <a:spLocks noGrp="1"/>
          </p:cNvSpPr>
          <p:nvPr>
            <p:ph type="body" sz="quarter" idx="12"/>
          </p:nvPr>
        </p:nvSpPr>
        <p:spPr/>
        <p:txBody>
          <a:bodyPr/>
          <a:lstStyle/>
          <a:p>
            <a:endParaRPr lang="en-US"/>
          </a:p>
        </p:txBody>
      </p:sp>
      <p:sp>
        <p:nvSpPr>
          <p:cNvPr id="4" name="Date Placeholder 3">
            <a:extLst>
              <a:ext uri="{FF2B5EF4-FFF2-40B4-BE49-F238E27FC236}">
                <a16:creationId xmlns:a16="http://schemas.microsoft.com/office/drawing/2014/main" id="{636E8910-26F6-4B4F-B3A1-28699A54B26E}"/>
              </a:ext>
            </a:extLst>
          </p:cNvPr>
          <p:cNvSpPr>
            <a:spLocks noGrp="1"/>
          </p:cNvSpPr>
          <p:nvPr>
            <p:ph type="dt" sz="half" idx="10"/>
          </p:nvPr>
        </p:nvSpPr>
        <p:spPr/>
        <p:txBody>
          <a:bodyPr/>
          <a:lstStyle/>
          <a:p>
            <a:pPr>
              <a:defRPr/>
            </a:pPr>
            <a:fld id="{69A52D0F-A1E2-42CE-91A9-618E0BB64790}" type="datetime1">
              <a:rPr lang="en-US" smtClean="0"/>
              <a:t>10/16/2022</a:t>
            </a:fld>
            <a:endParaRPr lang="en-US"/>
          </a:p>
        </p:txBody>
      </p:sp>
      <p:sp>
        <p:nvSpPr>
          <p:cNvPr id="5" name="Footer Placeholder 4">
            <a:extLst>
              <a:ext uri="{FF2B5EF4-FFF2-40B4-BE49-F238E27FC236}">
                <a16:creationId xmlns:a16="http://schemas.microsoft.com/office/drawing/2014/main" id="{143E1ACA-89EF-4F5A-88F5-94B028265512}"/>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CBABFEBA-8302-425E-AFDF-74E537816F31}"/>
              </a:ext>
            </a:extLst>
          </p:cNvPr>
          <p:cNvSpPr>
            <a:spLocks noGrp="1"/>
          </p:cNvSpPr>
          <p:nvPr>
            <p:ph type="sldNum" sz="quarter" idx="14"/>
          </p:nvPr>
        </p:nvSpPr>
        <p:spPr/>
        <p:txBody>
          <a:bodyPr/>
          <a:lstStyle/>
          <a:p>
            <a:pPr>
              <a:defRPr/>
            </a:pPr>
            <a:fld id="{A4D7D840-3C4D-4535-9FCE-221E1C945AAA}" type="slidenum">
              <a:rPr lang="en-US" smtClean="0"/>
              <a:pPr>
                <a:defRPr/>
              </a:pPr>
              <a:t>10</a:t>
            </a:fld>
            <a:endParaRPr lang="en-US"/>
          </a:p>
        </p:txBody>
      </p:sp>
      <p:pic>
        <p:nvPicPr>
          <p:cNvPr id="1026" name="Picture 2" descr="What is Scatter Diagram? Correlation Chart | Scatter Graph">
            <a:extLst>
              <a:ext uri="{FF2B5EF4-FFF2-40B4-BE49-F238E27FC236}">
                <a16:creationId xmlns:a16="http://schemas.microsoft.com/office/drawing/2014/main" id="{96980545-0C19-43C6-A129-35A6E9F8F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33450"/>
            <a:ext cx="7315200" cy="499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327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Refining &amp; Retesting Explanations</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r>
              <a:rPr lang="en-AU" sz="2400" dirty="0"/>
              <a:t>Confirming a hypothesis with a research study leads to other hypotheses that expand on the relationships discovered, explore the limits of the phenomenon under study, or examine the causes for the relationship observed. </a:t>
            </a:r>
          </a:p>
          <a:p>
            <a:pPr marL="800100" lvl="1" indent="-342900" algn="just">
              <a:buFont typeface="Wingdings" panose="05000000000000000000" pitchFamily="2" charset="2"/>
              <a:buChar char="Ø"/>
            </a:pPr>
            <a:endParaRPr lang="en-AU" sz="1600" dirty="0">
              <a:solidFill>
                <a:schemeClr val="tx2">
                  <a:lumMod val="60000"/>
                  <a:lumOff val="40000"/>
                </a:schemeClr>
              </a:solidFill>
            </a:endParaRPr>
          </a:p>
          <a:p>
            <a:pPr marL="800100" lvl="1" indent="-342900" algn="just">
              <a:buFont typeface="Wingdings" panose="05000000000000000000" pitchFamily="2" charset="2"/>
              <a:buChar char="Ø"/>
            </a:pPr>
            <a:r>
              <a:rPr lang="en-AU" sz="2200" b="1" dirty="0">
                <a:solidFill>
                  <a:schemeClr val="tx2">
                    <a:lumMod val="60000"/>
                    <a:lumOff val="40000"/>
                  </a:schemeClr>
                </a:solidFill>
              </a:rPr>
              <a:t>Refinement process: </a:t>
            </a:r>
            <a:r>
              <a:rPr lang="en-AU" sz="2200" dirty="0">
                <a:solidFill>
                  <a:schemeClr val="tx2">
                    <a:lumMod val="60000"/>
                    <a:lumOff val="40000"/>
                  </a:schemeClr>
                </a:solidFill>
              </a:rPr>
              <a:t>A process of generating new, more specific hypotheses in the light of previous results. </a:t>
            </a:r>
          </a:p>
          <a:p>
            <a:pPr algn="just"/>
            <a:endParaRPr lang="en-AU" sz="1600" dirty="0"/>
          </a:p>
          <a:p>
            <a:pPr marL="457200" indent="-457200" algn="just">
              <a:buFont typeface="Wingdings" panose="05000000000000000000" pitchFamily="2" charset="2"/>
              <a:buChar char="q"/>
            </a:pPr>
            <a:r>
              <a:rPr lang="en-AU" sz="2400" dirty="0"/>
              <a:t>Not all research studies confirm your hypothesis. Next step is to: </a:t>
            </a:r>
          </a:p>
          <a:p>
            <a:pPr algn="just"/>
            <a:endParaRPr lang="en-AU" sz="1400" dirty="0"/>
          </a:p>
          <a:p>
            <a:pPr marL="800100" lvl="1" indent="-342900" algn="just">
              <a:buFont typeface="Wingdings" panose="05000000000000000000" pitchFamily="2" charset="2"/>
              <a:buChar char="Ø"/>
            </a:pPr>
            <a:r>
              <a:rPr lang="en-AU" sz="2200" dirty="0">
                <a:solidFill>
                  <a:srgbClr val="00589A"/>
                </a:solidFill>
              </a:rPr>
              <a:t>Discard your original hypothesis, or </a:t>
            </a:r>
          </a:p>
          <a:p>
            <a:pPr marL="800100" lvl="1" indent="-342900" algn="just">
              <a:buFont typeface="Wingdings" panose="05000000000000000000" pitchFamily="2" charset="2"/>
              <a:buChar char="Ø"/>
            </a:pPr>
            <a:r>
              <a:rPr lang="en-AU" sz="2200" dirty="0">
                <a:solidFill>
                  <a:srgbClr val="00589A"/>
                </a:solidFill>
              </a:rPr>
              <a:t>Do </a:t>
            </a:r>
            <a:r>
              <a:rPr lang="en-AU" sz="2200" b="1" dirty="0">
                <a:solidFill>
                  <a:srgbClr val="00589A"/>
                </a:solidFill>
              </a:rPr>
              <a:t>retesting, </a:t>
            </a:r>
            <a:r>
              <a:rPr lang="en-AU" sz="2200" dirty="0">
                <a:solidFill>
                  <a:srgbClr val="00589A"/>
                </a:solidFill>
              </a:rPr>
              <a:t>i.e. revise and retest your hypothesis. (Must be tested as rigorously as was the original hypothesis.) </a:t>
            </a:r>
          </a:p>
          <a:p>
            <a:pPr lvl="1" fontAlgn="auto">
              <a:spcBef>
                <a:spcPts val="1200"/>
              </a:spcBef>
              <a:spcAft>
                <a:spcPts val="1200"/>
              </a:spcAft>
              <a:defRPr/>
            </a:pPr>
            <a:r>
              <a:rPr lang="en-US" sz="1600" b="1">
                <a:highlight>
                  <a:srgbClr val="FFFF00"/>
                </a:highlight>
              </a:rPr>
              <a:t>SEC L</a:t>
            </a:r>
            <a:endParaRPr lang="en-US" sz="1600" b="1" dirty="0">
              <a:highlight>
                <a:srgbClr val="FFFF00"/>
              </a:highlight>
            </a:endParaRPr>
          </a:p>
          <a:p>
            <a:pPr>
              <a:spcBef>
                <a:spcPts val="1200"/>
              </a:spcBef>
              <a:spcAft>
                <a:spcPts val="1200"/>
              </a:spcAft>
              <a:buFont typeface="Wingdings" panose="05000000000000000000" pitchFamily="2" charset="2"/>
              <a:buChar char="q"/>
            </a:pPr>
            <a:endParaRPr lang="en-US" sz="26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10/16/2022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11</a:t>
            </a:fld>
            <a:endParaRPr lang="en-US"/>
          </a:p>
        </p:txBody>
      </p:sp>
    </p:spTree>
    <p:extLst>
      <p:ext uri="{BB962C8B-B14F-4D97-AF65-F5344CB8AC3E}">
        <p14:creationId xmlns:p14="http://schemas.microsoft.com/office/powerpoint/2010/main" val="184180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9681" y="533400"/>
            <a:ext cx="8509519" cy="5867400"/>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CE061093-8655-46B6-BDB3-02F775349824}" type="datetime1">
              <a:rPr lang="en-US" smtClean="0"/>
              <a:t>10/16/2022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D3AF90-2C9E-4DB3-838D-C18205DB9D64}" type="datetime1">
              <a:rPr lang="en-US" smtClean="0"/>
              <a:t>10/16/2022</a:t>
            </a:fld>
            <a:endParaRPr lang="en-US" dirty="0"/>
          </a:p>
        </p:txBody>
      </p:sp>
      <p:sp>
        <p:nvSpPr>
          <p:cNvPr id="5" name="Footer Placeholder 4"/>
          <p:cNvSpPr>
            <a:spLocks noGrp="1"/>
          </p:cNvSpPr>
          <p:nvPr>
            <p:ph type="ftr" sz="quarter" idx="11"/>
          </p:nvPr>
        </p:nvSpPr>
        <p:spPr>
          <a:xfrm>
            <a:off x="3124200" y="6324600"/>
            <a:ext cx="2895600" cy="365125"/>
          </a:xfrm>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grpSp>
        <p:nvGrpSpPr>
          <p:cNvPr id="25" name="Group 24"/>
          <p:cNvGrpSpPr/>
          <p:nvPr/>
        </p:nvGrpSpPr>
        <p:grpSpPr>
          <a:xfrm>
            <a:off x="152400" y="457200"/>
            <a:ext cx="8839200" cy="2074699"/>
            <a:chOff x="152400" y="1575899"/>
            <a:chExt cx="8839200" cy="2074699"/>
          </a:xfrm>
          <a:solidFill>
            <a:schemeClr val="accent6">
              <a:lumMod val="40000"/>
              <a:lumOff val="60000"/>
            </a:schemeClr>
          </a:solidFill>
        </p:grpSpPr>
        <p:sp>
          <p:nvSpPr>
            <p:cNvPr id="7" name="Rectangle 6"/>
            <p:cNvSpPr/>
            <p:nvPr/>
          </p:nvSpPr>
          <p:spPr>
            <a:xfrm>
              <a:off x="152400" y="1575899"/>
              <a:ext cx="2651760" cy="548640"/>
            </a:xfrm>
            <a:prstGeom prst="rect">
              <a:avLst/>
            </a:prstGeom>
            <a:grp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aseline="30000" dirty="0">
                  <a:solidFill>
                    <a:srgbClr val="FF0000"/>
                  </a:solidFill>
                  <a:latin typeface="Arial Narrow" panose="020B0606020202030204" pitchFamily="34" charset="0"/>
                </a:rPr>
                <a:t>The</a:t>
              </a:r>
              <a:r>
                <a:rPr lang="en-US" sz="2400" dirty="0">
                  <a:solidFill>
                    <a:srgbClr val="FF0000"/>
                  </a:solidFill>
                  <a:latin typeface="Arial Narrow" panose="020B0606020202030204" pitchFamily="34" charset="0"/>
                </a:rPr>
                <a:t> </a:t>
              </a:r>
              <a:r>
                <a:rPr lang="en-US" sz="2000" b="1" dirty="0">
                  <a:solidFill>
                    <a:srgbClr val="FF0000"/>
                  </a:solidFill>
                  <a:latin typeface="Arial Narrow" panose="020B0606020202030204" pitchFamily="34" charset="0"/>
                </a:rPr>
                <a:t>SCIENTIFIC METHOD</a:t>
              </a:r>
            </a:p>
          </p:txBody>
        </p:sp>
        <p:sp>
          <p:nvSpPr>
            <p:cNvPr id="8" name="Rectangle 7"/>
            <p:cNvSpPr/>
            <p:nvPr/>
          </p:nvSpPr>
          <p:spPr>
            <a:xfrm>
              <a:off x="381000" y="2819400"/>
              <a:ext cx="1463040" cy="640080"/>
            </a:xfrm>
            <a:prstGeom prst="rect">
              <a:avLst/>
            </a:prstGeom>
            <a:grp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Arial Narrow" panose="020B0606020202030204" pitchFamily="34" charset="0"/>
                </a:rPr>
                <a:t>Observe natural Phenomena</a:t>
              </a:r>
            </a:p>
          </p:txBody>
        </p:sp>
        <p:sp>
          <p:nvSpPr>
            <p:cNvPr id="9" name="Rectangle 8"/>
            <p:cNvSpPr/>
            <p:nvPr/>
          </p:nvSpPr>
          <p:spPr>
            <a:xfrm>
              <a:off x="2590800" y="2819400"/>
              <a:ext cx="1371600" cy="640080"/>
            </a:xfrm>
            <a:prstGeom prst="rect">
              <a:avLst/>
            </a:prstGeom>
            <a:grp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Arial Narrow" panose="020B0606020202030204" pitchFamily="34" charset="0"/>
                </a:rPr>
                <a:t>Formulate Hypothesis</a:t>
              </a:r>
            </a:p>
          </p:txBody>
        </p:sp>
        <p:sp>
          <p:nvSpPr>
            <p:cNvPr id="10" name="Rectangle 9"/>
            <p:cNvSpPr/>
            <p:nvPr/>
          </p:nvSpPr>
          <p:spPr>
            <a:xfrm>
              <a:off x="4724400" y="2865120"/>
              <a:ext cx="1828800" cy="640080"/>
            </a:xfrm>
            <a:prstGeom prst="rect">
              <a:avLst/>
            </a:prstGeom>
            <a:grp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Arial Narrow" panose="020B0606020202030204" pitchFamily="34" charset="0"/>
                </a:rPr>
                <a:t>Test  hypothesis via rigorous Experiment</a:t>
              </a:r>
            </a:p>
          </p:txBody>
        </p:sp>
        <p:sp>
          <p:nvSpPr>
            <p:cNvPr id="11" name="Rectangle 10"/>
            <p:cNvSpPr/>
            <p:nvPr/>
          </p:nvSpPr>
          <p:spPr>
            <a:xfrm>
              <a:off x="7162800" y="2827638"/>
              <a:ext cx="1828800" cy="822960"/>
            </a:xfrm>
            <a:prstGeom prst="rect">
              <a:avLst/>
            </a:prstGeom>
            <a:grp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Arial Narrow" panose="020B0606020202030204" pitchFamily="34" charset="0"/>
                </a:rPr>
                <a:t>Establish theory based on repeated validation of results </a:t>
              </a:r>
            </a:p>
          </p:txBody>
        </p:sp>
        <p:cxnSp>
          <p:nvCxnSpPr>
            <p:cNvPr id="13" name="Straight Arrow Connector 12"/>
            <p:cNvCxnSpPr>
              <a:stCxn id="8" idx="3"/>
              <a:endCxn id="9" idx="1"/>
            </p:cNvCxnSpPr>
            <p:nvPr/>
          </p:nvCxnSpPr>
          <p:spPr>
            <a:xfrm>
              <a:off x="1844040" y="3139440"/>
              <a:ext cx="746760" cy="0"/>
            </a:xfrm>
            <a:prstGeom prst="straightConnector1">
              <a:avLst/>
            </a:prstGeom>
            <a:grpFill/>
            <a:ln w="38100">
              <a:solidFill>
                <a:srgbClr val="CC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962400" y="3111431"/>
              <a:ext cx="731520" cy="0"/>
            </a:xfrm>
            <a:prstGeom prst="straightConnector1">
              <a:avLst/>
            </a:prstGeom>
            <a:grpFill/>
            <a:ln w="38100">
              <a:solidFill>
                <a:srgbClr val="CC00CC"/>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553200" y="3190515"/>
              <a:ext cx="640080" cy="0"/>
            </a:xfrm>
            <a:prstGeom prst="straightConnector1">
              <a:avLst/>
            </a:prstGeom>
            <a:grpFill/>
            <a:ln w="38100">
              <a:solidFill>
                <a:srgbClr val="CC00CC"/>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806911" y="1746422"/>
              <a:ext cx="1371600" cy="548640"/>
            </a:xfrm>
            <a:prstGeom prst="rect">
              <a:avLst/>
            </a:prstGeom>
            <a:grp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Arial Narrow" panose="020B0606020202030204" pitchFamily="34" charset="0"/>
                </a:rPr>
                <a:t>Modified Hypothesis</a:t>
              </a:r>
              <a:endParaRPr lang="en-US" sz="1600" b="1" dirty="0">
                <a:solidFill>
                  <a:srgbClr val="FF0000"/>
                </a:solidFill>
                <a:latin typeface="Arial Narrow" panose="020B0606020202030204" pitchFamily="34" charset="0"/>
              </a:endParaRPr>
            </a:p>
          </p:txBody>
        </p:sp>
        <p:cxnSp>
          <p:nvCxnSpPr>
            <p:cNvPr id="19" name="Elbow Connector 18"/>
            <p:cNvCxnSpPr>
              <a:stCxn id="17" idx="1"/>
            </p:cNvCxnSpPr>
            <p:nvPr/>
          </p:nvCxnSpPr>
          <p:spPr>
            <a:xfrm rot="10800000" flipV="1">
              <a:off x="3200401" y="2020742"/>
              <a:ext cx="606511" cy="798658"/>
            </a:xfrm>
            <a:prstGeom prst="bentConnector2">
              <a:avLst/>
            </a:prstGeom>
            <a:grpFill/>
            <a:ln w="38100">
              <a:solidFill>
                <a:srgbClr val="CC00CC"/>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5181600" y="2033100"/>
              <a:ext cx="914400" cy="832021"/>
            </a:xfrm>
            <a:prstGeom prst="bentConnector3">
              <a:avLst>
                <a:gd name="adj1" fmla="val 28378"/>
              </a:avLst>
            </a:prstGeom>
            <a:grpFill/>
            <a:ln w="38100">
              <a:solidFill>
                <a:srgbClr val="CC00CC"/>
              </a:solidFill>
              <a:tailEnd type="arrow"/>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330181" y="3214844"/>
            <a:ext cx="8519161" cy="2744792"/>
            <a:chOff x="228599" y="3429000"/>
            <a:chExt cx="8578322" cy="2744792"/>
          </a:xfrm>
          <a:solidFill>
            <a:schemeClr val="accent5">
              <a:lumMod val="60000"/>
              <a:lumOff val="40000"/>
            </a:schemeClr>
          </a:solidFill>
        </p:grpSpPr>
        <p:grpSp>
          <p:nvGrpSpPr>
            <p:cNvPr id="26" name="Group 25"/>
            <p:cNvGrpSpPr/>
            <p:nvPr/>
          </p:nvGrpSpPr>
          <p:grpSpPr>
            <a:xfrm>
              <a:off x="228599" y="3429000"/>
              <a:ext cx="8578322" cy="2744792"/>
              <a:chOff x="152399" y="1575899"/>
              <a:chExt cx="8578322" cy="2744792"/>
            </a:xfrm>
            <a:grpFill/>
          </p:grpSpPr>
          <p:sp>
            <p:nvSpPr>
              <p:cNvPr id="27" name="Rectangle 26"/>
              <p:cNvSpPr/>
              <p:nvPr/>
            </p:nvSpPr>
            <p:spPr>
              <a:xfrm>
                <a:off x="152399" y="1575899"/>
                <a:ext cx="2670175" cy="548640"/>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aseline="30000" dirty="0">
                    <a:solidFill>
                      <a:srgbClr val="C709C7"/>
                    </a:solidFill>
                    <a:latin typeface="Arial Narrow" panose="020B0606020202030204" pitchFamily="34" charset="0"/>
                  </a:rPr>
                  <a:t>The</a:t>
                </a:r>
                <a:r>
                  <a:rPr lang="en-US" sz="2000" dirty="0">
                    <a:solidFill>
                      <a:srgbClr val="C709C7"/>
                    </a:solidFill>
                    <a:latin typeface="Arial Narrow" panose="020B0606020202030204" pitchFamily="34" charset="0"/>
                  </a:rPr>
                  <a:t> </a:t>
                </a:r>
                <a:r>
                  <a:rPr lang="en-US" sz="2000" b="1" dirty="0">
                    <a:solidFill>
                      <a:srgbClr val="C709C7"/>
                    </a:solidFill>
                    <a:latin typeface="Arial Narrow" panose="020B0606020202030204" pitchFamily="34" charset="0"/>
                  </a:rPr>
                  <a:t>ACTUAL  METHOD</a:t>
                </a:r>
              </a:p>
            </p:txBody>
          </p:sp>
          <p:sp>
            <p:nvSpPr>
              <p:cNvPr id="28" name="Rectangle 27"/>
              <p:cNvSpPr/>
              <p:nvPr/>
            </p:nvSpPr>
            <p:spPr>
              <a:xfrm>
                <a:off x="381000" y="2857651"/>
                <a:ext cx="1463040" cy="1463040"/>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rgbClr val="C709C7"/>
                    </a:solidFill>
                    <a:latin typeface="Arial Narrow" panose="020B0606020202030204" pitchFamily="34" charset="0"/>
                  </a:rPr>
                  <a:t>Make up Theory base on what Funding Agency Manager wants to be true</a:t>
                </a:r>
              </a:p>
            </p:txBody>
          </p:sp>
          <p:sp>
            <p:nvSpPr>
              <p:cNvPr id="29" name="Rectangle 28"/>
              <p:cNvSpPr/>
              <p:nvPr/>
            </p:nvSpPr>
            <p:spPr>
              <a:xfrm>
                <a:off x="2590800" y="2795099"/>
                <a:ext cx="1554480" cy="1463040"/>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rgbClr val="C709C7"/>
                    </a:solidFill>
                    <a:latin typeface="Arial Narrow" panose="020B0606020202030204" pitchFamily="34" charset="0"/>
                  </a:rPr>
                  <a:t>Design minimum experiments that will prove / show suggested Theory is true</a:t>
                </a:r>
              </a:p>
            </p:txBody>
          </p:sp>
          <p:sp>
            <p:nvSpPr>
              <p:cNvPr id="30" name="Rectangle 29"/>
              <p:cNvSpPr/>
              <p:nvPr/>
            </p:nvSpPr>
            <p:spPr>
              <a:xfrm>
                <a:off x="4924954" y="2795099"/>
                <a:ext cx="1749425" cy="1463040"/>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rgbClr val="C709C7"/>
                    </a:solidFill>
                    <a:latin typeface="Arial Narrow" panose="020B0606020202030204" pitchFamily="34" charset="0"/>
                  </a:rPr>
                  <a:t>Publish a paper: Rename Theory a “Hypothesis” and pretend  you used the Scientific Method</a:t>
                </a:r>
              </a:p>
            </p:txBody>
          </p:sp>
          <p:sp>
            <p:nvSpPr>
              <p:cNvPr id="31" name="Rectangle 30"/>
              <p:cNvSpPr/>
              <p:nvPr/>
            </p:nvSpPr>
            <p:spPr>
              <a:xfrm>
                <a:off x="7349596" y="2962739"/>
                <a:ext cx="1381125" cy="1005840"/>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C709C7"/>
                    </a:solidFill>
                    <a:latin typeface="Arial Narrow" panose="020B0606020202030204" pitchFamily="34" charset="0"/>
                  </a:rPr>
                  <a:t>Defend Theory despite all evidence to the Contrary</a:t>
                </a:r>
              </a:p>
            </p:txBody>
          </p:sp>
          <p:cxnSp>
            <p:nvCxnSpPr>
              <p:cNvPr id="32" name="Straight Arrow Connector 31"/>
              <p:cNvCxnSpPr>
                <a:stCxn id="28" idx="3"/>
                <a:endCxn id="29" idx="1"/>
              </p:cNvCxnSpPr>
              <p:nvPr/>
            </p:nvCxnSpPr>
            <p:spPr>
              <a:xfrm flipV="1">
                <a:off x="1844040" y="3526619"/>
                <a:ext cx="746760" cy="0"/>
              </a:xfrm>
              <a:prstGeom prst="straightConnector1">
                <a:avLst/>
              </a:prstGeom>
              <a:grpFill/>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178088" y="3480899"/>
                <a:ext cx="731520" cy="0"/>
              </a:xfrm>
              <a:prstGeom prst="straightConnector1">
                <a:avLst/>
              </a:prstGeom>
              <a:grpFill/>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674379" y="3328499"/>
                <a:ext cx="640080" cy="0"/>
              </a:xfrm>
              <a:prstGeom prst="straightConnector1">
                <a:avLst/>
              </a:prstGeom>
              <a:grpFill/>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806911" y="1746422"/>
                <a:ext cx="1737360" cy="548640"/>
              </a:xfrm>
              <a:prstGeom prst="rect">
                <a:avLst/>
              </a:prstGeom>
              <a:grp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C709C7"/>
                    </a:solidFill>
                    <a:latin typeface="Arial Narrow" panose="020B0606020202030204" pitchFamily="34" charset="0"/>
                  </a:rPr>
                  <a:t>Modify Theory to fit data</a:t>
                </a:r>
                <a:endParaRPr lang="en-US" sz="1600" b="1" dirty="0">
                  <a:solidFill>
                    <a:srgbClr val="C709C7"/>
                  </a:solidFill>
                  <a:latin typeface="Arial Narrow" panose="020B0606020202030204" pitchFamily="34" charset="0"/>
                </a:endParaRPr>
              </a:p>
            </p:txBody>
          </p:sp>
          <p:cxnSp>
            <p:nvCxnSpPr>
              <p:cNvPr id="36" name="Elbow Connector 35"/>
              <p:cNvCxnSpPr/>
              <p:nvPr/>
            </p:nvCxnSpPr>
            <p:spPr>
              <a:xfrm flipV="1">
                <a:off x="2761192" y="1997473"/>
                <a:ext cx="1003087" cy="797626"/>
              </a:xfrm>
              <a:prstGeom prst="bentConnector3">
                <a:avLst>
                  <a:gd name="adj1" fmla="val 50000"/>
                </a:avLst>
              </a:prstGeom>
              <a:grpFill/>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5" idx="3"/>
              </p:cNvCxnSpPr>
              <p:nvPr/>
            </p:nvCxnSpPr>
            <p:spPr>
              <a:xfrm>
                <a:off x="5544271" y="2020742"/>
                <a:ext cx="399331" cy="798658"/>
              </a:xfrm>
              <a:prstGeom prst="bentConnector2">
                <a:avLst/>
              </a:prstGeom>
              <a:grpFill/>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048000" y="5326558"/>
              <a:ext cx="990600" cy="145398"/>
              <a:chOff x="3048000" y="6300887"/>
              <a:chExt cx="990600" cy="145398"/>
            </a:xfrm>
            <a:grpFill/>
          </p:grpSpPr>
          <p:cxnSp>
            <p:nvCxnSpPr>
              <p:cNvPr id="48" name="Straight Connector 47"/>
              <p:cNvCxnSpPr/>
              <p:nvPr/>
            </p:nvCxnSpPr>
            <p:spPr>
              <a:xfrm>
                <a:off x="3048000" y="6381001"/>
                <a:ext cx="455656" cy="0"/>
              </a:xfrm>
              <a:prstGeom prst="line">
                <a:avLst/>
              </a:prstGeom>
              <a:grpFill/>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806911" y="6300887"/>
                <a:ext cx="231689" cy="145398"/>
              </a:xfrm>
              <a:prstGeom prst="line">
                <a:avLst/>
              </a:prstGeom>
              <a:grpFill/>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3840479" y="6300887"/>
                <a:ext cx="198121" cy="145398"/>
              </a:xfrm>
              <a:prstGeom prst="line">
                <a:avLst/>
              </a:prstGeom>
              <a:grpFill/>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9" name="Straight Arrow Connector 58"/>
          <p:cNvCxnSpPr/>
          <p:nvPr/>
        </p:nvCxnSpPr>
        <p:spPr>
          <a:xfrm>
            <a:off x="-304800" y="2819400"/>
            <a:ext cx="9692640" cy="0"/>
          </a:xfrm>
          <a:prstGeom prst="straightConnector1">
            <a:avLst/>
          </a:prstGeom>
          <a:ln w="38100">
            <a:prstDash val="sysDot"/>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07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Research Variables</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Wingdings" panose="05000000000000000000" pitchFamily="2" charset="2"/>
              <a:buChar char="q"/>
            </a:pPr>
            <a:r>
              <a:rPr lang="en-AU" sz="2800" dirty="0">
                <a:solidFill>
                  <a:schemeClr val="tx2">
                    <a:lumMod val="60000"/>
                    <a:lumOff val="40000"/>
                  </a:schemeClr>
                </a:solidFill>
              </a:rPr>
              <a:t>Research is the study of the relationship among </a:t>
            </a:r>
            <a:r>
              <a:rPr lang="en-AU" sz="2800" b="1" i="1" dirty="0">
                <a:solidFill>
                  <a:srgbClr val="FF0000"/>
                </a:solidFill>
              </a:rPr>
              <a:t>variables </a:t>
            </a:r>
          </a:p>
          <a:p>
            <a:pPr algn="just">
              <a:buFont typeface="Wingdings" panose="05000000000000000000" pitchFamily="2" charset="2"/>
              <a:buChar char="q"/>
            </a:pPr>
            <a:endParaRPr lang="en-AU" sz="2000" dirty="0"/>
          </a:p>
          <a:p>
            <a:pPr marL="457200" indent="-457200" algn="just">
              <a:buFont typeface="Wingdings" panose="05000000000000000000" pitchFamily="2" charset="2"/>
              <a:buChar char="q"/>
            </a:pPr>
            <a:r>
              <a:rPr lang="en-AU" sz="2800" b="1" dirty="0"/>
              <a:t> </a:t>
            </a:r>
            <a:r>
              <a:rPr lang="en-AU" sz="2800" b="1" dirty="0">
                <a:solidFill>
                  <a:schemeClr val="tx2">
                    <a:lumMod val="60000"/>
                    <a:lumOff val="40000"/>
                  </a:schemeClr>
                </a:solidFill>
              </a:rPr>
              <a:t>Variable: </a:t>
            </a:r>
            <a:r>
              <a:rPr lang="en-AU" sz="2800" dirty="0"/>
              <a:t>Any characteristic that can take on more than one value </a:t>
            </a:r>
          </a:p>
          <a:p>
            <a:pPr marL="0" indent="0" algn="just">
              <a:buNone/>
            </a:pPr>
            <a:r>
              <a:rPr lang="en-AU" sz="2800" i="1" dirty="0">
                <a:solidFill>
                  <a:srgbClr val="0070C0"/>
                </a:solidFill>
              </a:rPr>
              <a:t>	e.g.  speed, accuracy of feedback, reaction time </a:t>
            </a:r>
          </a:p>
          <a:p>
            <a:pPr marL="457200" indent="-457200" algn="just">
              <a:buFont typeface="Wingdings" panose="05000000000000000000" pitchFamily="2" charset="2"/>
              <a:buChar char="q"/>
            </a:pPr>
            <a:endParaRPr lang="en-AU" sz="2800" dirty="0"/>
          </a:p>
          <a:p>
            <a:pPr marL="457200" indent="-457200" algn="just">
              <a:buFont typeface="Wingdings" panose="05000000000000000000" pitchFamily="2" charset="2"/>
              <a:buChar char="q"/>
            </a:pPr>
            <a:r>
              <a:rPr lang="en-AU" sz="2800" dirty="0"/>
              <a:t>There must be, at least, </a:t>
            </a:r>
            <a:r>
              <a:rPr lang="en-AU" sz="2800" b="1" dirty="0"/>
              <a:t>two</a:t>
            </a:r>
            <a:r>
              <a:rPr lang="en-AU" sz="2800" dirty="0"/>
              <a:t> variables in a research study</a:t>
            </a:r>
          </a:p>
          <a:p>
            <a:pPr lvl="1" fontAlgn="auto">
              <a:spcBef>
                <a:spcPts val="1200"/>
              </a:spcBef>
              <a:spcAft>
                <a:spcPts val="1200"/>
              </a:spcAft>
              <a:defRPr/>
            </a:pPr>
            <a:endParaRPr lang="en-US" sz="1800" b="1" dirty="0"/>
          </a:p>
          <a:p>
            <a:pPr>
              <a:spcBef>
                <a:spcPts val="12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10/16/2022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14</a:t>
            </a:fld>
            <a:endParaRPr lang="en-US"/>
          </a:p>
        </p:txBody>
      </p:sp>
    </p:spTree>
    <p:extLst>
      <p:ext uri="{BB962C8B-B14F-4D97-AF65-F5344CB8AC3E}">
        <p14:creationId xmlns:p14="http://schemas.microsoft.com/office/powerpoint/2010/main" val="73456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Types of Variables</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lnSpc>
                <a:spcPct val="120000"/>
              </a:lnSpc>
              <a:buFont typeface="Wingdings" panose="05000000000000000000" pitchFamily="2" charset="2"/>
              <a:buChar char="q"/>
            </a:pPr>
            <a:r>
              <a:rPr lang="en-AU" sz="2800" b="1" dirty="0">
                <a:solidFill>
                  <a:srgbClr val="0070C0"/>
                </a:solidFill>
              </a:rPr>
              <a:t>Independent variables </a:t>
            </a:r>
            <a:r>
              <a:rPr lang="en-AU" sz="2800" dirty="0"/>
              <a:t>are those that (probably) cause, influence, or affect outcomes. </a:t>
            </a:r>
          </a:p>
          <a:p>
            <a:pPr marL="457200" indent="-457200" algn="just">
              <a:lnSpc>
                <a:spcPct val="120000"/>
              </a:lnSpc>
              <a:buFont typeface="Wingdings" panose="05000000000000000000" pitchFamily="2" charset="2"/>
              <a:buChar char="q"/>
            </a:pPr>
            <a:r>
              <a:rPr lang="en-AU" sz="2800" b="1" dirty="0">
                <a:solidFill>
                  <a:srgbClr val="0070C0"/>
                </a:solidFill>
              </a:rPr>
              <a:t>Dependent variables </a:t>
            </a:r>
            <a:r>
              <a:rPr lang="en-AU" sz="2800" dirty="0"/>
              <a:t>are those that depend on the independent variables; </a:t>
            </a:r>
          </a:p>
          <a:p>
            <a:pPr marL="914400" lvl="1" indent="-457200" algn="just">
              <a:lnSpc>
                <a:spcPct val="120000"/>
              </a:lnSpc>
              <a:buFont typeface="Wingdings" panose="05000000000000000000" pitchFamily="2" charset="2"/>
              <a:buChar char="Ø"/>
            </a:pPr>
            <a:r>
              <a:rPr lang="en-AU" dirty="0">
                <a:solidFill>
                  <a:schemeClr val="tx2">
                    <a:lumMod val="60000"/>
                    <a:lumOff val="40000"/>
                  </a:schemeClr>
                </a:solidFill>
              </a:rPr>
              <a:t>They are the outcomes or results of the influence of the independent variables. </a:t>
            </a:r>
          </a:p>
          <a:p>
            <a:pPr marL="914400" lvl="1" indent="-457200" algn="just">
              <a:lnSpc>
                <a:spcPct val="120000"/>
              </a:lnSpc>
              <a:buFont typeface="Wingdings" panose="05000000000000000000" pitchFamily="2" charset="2"/>
              <a:buChar char="Ø"/>
            </a:pPr>
            <a:endParaRPr lang="en-AU" sz="1200" dirty="0">
              <a:solidFill>
                <a:srgbClr val="CC24CC"/>
              </a:solidFill>
            </a:endParaRPr>
          </a:p>
          <a:p>
            <a:pPr marL="914400" lvl="1" indent="-457200" algn="just">
              <a:lnSpc>
                <a:spcPct val="120000"/>
              </a:lnSpc>
              <a:buFont typeface="Wingdings" panose="05000000000000000000" pitchFamily="2" charset="2"/>
              <a:buChar char="Ø"/>
            </a:pPr>
            <a:r>
              <a:rPr lang="en-AU" dirty="0"/>
              <a:t>Other names for dependent variables are criterion, outcome, effect, and response variables </a:t>
            </a:r>
          </a:p>
          <a:p>
            <a:pPr lvl="1" fontAlgn="auto">
              <a:spcBef>
                <a:spcPts val="1200"/>
              </a:spcBef>
              <a:spcAft>
                <a:spcPts val="1200"/>
              </a:spcAft>
              <a:defRPr/>
            </a:pPr>
            <a:endParaRPr lang="en-US" sz="1800" b="1" dirty="0"/>
          </a:p>
          <a:p>
            <a:pPr>
              <a:spcBef>
                <a:spcPts val="12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10/16/2022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15</a:t>
            </a:fld>
            <a:endParaRPr lang="en-US"/>
          </a:p>
        </p:txBody>
      </p:sp>
    </p:spTree>
    <p:extLst>
      <p:ext uri="{BB962C8B-B14F-4D97-AF65-F5344CB8AC3E}">
        <p14:creationId xmlns:p14="http://schemas.microsoft.com/office/powerpoint/2010/main" val="77164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Measuring the Variables</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Wingdings" panose="05000000000000000000" pitchFamily="2" charset="2"/>
              <a:buChar char="q"/>
            </a:pPr>
            <a:r>
              <a:rPr lang="en-AU" sz="2800" b="1" dirty="0"/>
              <a:t>Measurement: </a:t>
            </a:r>
            <a:r>
              <a:rPr lang="en-AU" sz="2800" dirty="0">
                <a:solidFill>
                  <a:srgbClr val="0070C0"/>
                </a:solidFill>
              </a:rPr>
              <a:t>Assigning numbers to indicate the level of a variable </a:t>
            </a:r>
          </a:p>
          <a:p>
            <a:pPr marL="285750" indent="-285750" algn="just">
              <a:buFont typeface="Wingdings" panose="05000000000000000000" pitchFamily="2" charset="2"/>
              <a:buChar char="q"/>
            </a:pPr>
            <a:endParaRPr lang="en-AU" sz="1400" b="1" dirty="0"/>
          </a:p>
          <a:p>
            <a:pPr marL="457200" indent="-457200" algn="just">
              <a:buFont typeface="Wingdings" panose="05000000000000000000" pitchFamily="2" charset="2"/>
              <a:buChar char="q"/>
            </a:pPr>
            <a:r>
              <a:rPr lang="en-AU" sz="2800" dirty="0"/>
              <a:t>Sometimes the number assignment is intuitive (e.g., time measured in seconds) </a:t>
            </a:r>
          </a:p>
          <a:p>
            <a:pPr marL="285750" indent="-285750" algn="just">
              <a:buFont typeface="Wingdings" panose="05000000000000000000" pitchFamily="2" charset="2"/>
              <a:buChar char="q"/>
            </a:pPr>
            <a:endParaRPr lang="en-AU" sz="1400" b="1" dirty="0"/>
          </a:p>
          <a:p>
            <a:pPr marL="457200" indent="-457200" algn="just">
              <a:buFont typeface="Wingdings" panose="05000000000000000000" pitchFamily="2" charset="2"/>
              <a:buChar char="q"/>
            </a:pPr>
            <a:r>
              <a:rPr lang="en-AU" sz="2800" dirty="0">
                <a:solidFill>
                  <a:schemeClr val="tx2">
                    <a:lumMod val="60000"/>
                    <a:lumOff val="40000"/>
                  </a:schemeClr>
                </a:solidFill>
              </a:rPr>
              <a:t>Sometimes it is more arbitrary (e.g., 1 for male and 2 for female) </a:t>
            </a:r>
          </a:p>
          <a:p>
            <a:pPr lvl="1" fontAlgn="auto">
              <a:spcBef>
                <a:spcPts val="1200"/>
              </a:spcBef>
              <a:spcAft>
                <a:spcPts val="1200"/>
              </a:spcAft>
              <a:defRPr/>
            </a:pPr>
            <a:endParaRPr lang="en-US" sz="1800" b="1" dirty="0"/>
          </a:p>
          <a:p>
            <a:pPr>
              <a:spcBef>
                <a:spcPts val="12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10/16/2022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16</a:t>
            </a:fld>
            <a:endParaRPr lang="en-US"/>
          </a:p>
        </p:txBody>
      </p:sp>
    </p:spTree>
    <p:extLst>
      <p:ext uri="{BB962C8B-B14F-4D97-AF65-F5344CB8AC3E}">
        <p14:creationId xmlns:p14="http://schemas.microsoft.com/office/powerpoint/2010/main" val="67126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Hypothesis</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Wingdings" panose="05000000000000000000" pitchFamily="2" charset="2"/>
              <a:buChar char="q"/>
            </a:pPr>
            <a:r>
              <a:rPr lang="en-AU" sz="2800" dirty="0"/>
              <a:t>An </a:t>
            </a:r>
            <a:r>
              <a:rPr lang="en-AU" sz="2800" b="1" dirty="0"/>
              <a:t>hypothesis</a:t>
            </a:r>
            <a:r>
              <a:rPr lang="en-AU" sz="2800" dirty="0"/>
              <a:t> is a specific statement of prediction that describes in concrete (rather than theoretical) terms what is expected to happen.</a:t>
            </a:r>
          </a:p>
          <a:p>
            <a:pPr marL="457200" indent="-457200" algn="just">
              <a:buFont typeface="Wingdings" panose="05000000000000000000" pitchFamily="2" charset="2"/>
              <a:buChar char="q"/>
            </a:pPr>
            <a:endParaRPr lang="en-AU" sz="2800" dirty="0"/>
          </a:p>
          <a:p>
            <a:pPr marL="457200" indent="-457200" algn="just">
              <a:buFont typeface="Wingdings" panose="05000000000000000000" pitchFamily="2" charset="2"/>
              <a:buChar char="q"/>
            </a:pPr>
            <a:r>
              <a:rPr lang="en-AU" sz="2800" dirty="0"/>
              <a:t> </a:t>
            </a:r>
            <a:r>
              <a:rPr lang="en-AU" sz="2800" dirty="0">
                <a:solidFill>
                  <a:schemeClr val="tx2">
                    <a:lumMod val="60000"/>
                    <a:lumOff val="40000"/>
                  </a:schemeClr>
                </a:solidFill>
              </a:rPr>
              <a:t>Not all studies have </a:t>
            </a:r>
            <a:r>
              <a:rPr lang="en-AU" sz="2800" b="1" dirty="0">
                <a:solidFill>
                  <a:schemeClr val="tx2">
                    <a:lumMod val="60000"/>
                    <a:lumOff val="40000"/>
                  </a:schemeClr>
                </a:solidFill>
              </a:rPr>
              <a:t>hypotheses</a:t>
            </a:r>
            <a:r>
              <a:rPr lang="en-AU" sz="2800" dirty="0">
                <a:solidFill>
                  <a:schemeClr val="tx2">
                    <a:lumMod val="60000"/>
                    <a:lumOff val="40000"/>
                  </a:schemeClr>
                </a:solidFill>
              </a:rPr>
              <a:t>. Sometimes a study is designed to be exploratory </a:t>
            </a:r>
          </a:p>
          <a:p>
            <a:pPr marL="457200" indent="-457200" algn="just">
              <a:buFont typeface="Wingdings" panose="05000000000000000000" pitchFamily="2" charset="2"/>
              <a:buChar char="q"/>
            </a:pPr>
            <a:endParaRPr lang="en-AU" sz="2800" dirty="0"/>
          </a:p>
          <a:p>
            <a:pPr marL="457200" indent="-457200" algn="just">
              <a:buFont typeface="Wingdings" panose="05000000000000000000" pitchFamily="2" charset="2"/>
              <a:buChar char="q"/>
            </a:pPr>
            <a:r>
              <a:rPr lang="en-AU" sz="2800" dirty="0"/>
              <a:t>Hypotheses bring clarity, specificity and focus to a research problem, but are not essential for a study. </a:t>
            </a:r>
          </a:p>
          <a:p>
            <a:pPr lvl="1" fontAlgn="auto">
              <a:spcBef>
                <a:spcPts val="1200"/>
              </a:spcBef>
              <a:spcAft>
                <a:spcPts val="1200"/>
              </a:spcAft>
              <a:defRPr/>
            </a:pPr>
            <a:endParaRPr lang="en-US" sz="1800" b="1" dirty="0"/>
          </a:p>
          <a:p>
            <a:pPr>
              <a:spcBef>
                <a:spcPts val="12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10/16/2022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17</a:t>
            </a:fld>
            <a:endParaRPr lang="en-US"/>
          </a:p>
        </p:txBody>
      </p:sp>
    </p:spTree>
    <p:extLst>
      <p:ext uri="{BB962C8B-B14F-4D97-AF65-F5344CB8AC3E}">
        <p14:creationId xmlns:p14="http://schemas.microsoft.com/office/powerpoint/2010/main" val="312109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Hypothesis…</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800" dirty="0">
                <a:solidFill>
                  <a:schemeClr val="tx2">
                    <a:lumMod val="60000"/>
                    <a:lumOff val="40000"/>
                  </a:schemeClr>
                </a:solidFill>
              </a:rPr>
              <a:t>A hypothesis serves the following functions: </a:t>
            </a:r>
          </a:p>
          <a:p>
            <a:pPr algn="just"/>
            <a:endParaRPr lang="en-AU" sz="1200" dirty="0"/>
          </a:p>
          <a:p>
            <a:pPr marL="914400" lvl="1" indent="-457200" algn="just">
              <a:lnSpc>
                <a:spcPct val="120000"/>
              </a:lnSpc>
              <a:spcBef>
                <a:spcPts val="1800"/>
              </a:spcBef>
              <a:buFont typeface="Wingdings" panose="05000000000000000000" pitchFamily="2" charset="2"/>
              <a:buChar char="Ø"/>
            </a:pPr>
            <a:r>
              <a:rPr lang="en-AU" sz="2400" dirty="0"/>
              <a:t>It tells you what specific aspects of a research problem to investigate. </a:t>
            </a:r>
          </a:p>
          <a:p>
            <a:pPr marL="914400" lvl="1" indent="-457200" algn="just">
              <a:lnSpc>
                <a:spcPct val="120000"/>
              </a:lnSpc>
              <a:spcBef>
                <a:spcPts val="1800"/>
              </a:spcBef>
              <a:buFont typeface="Wingdings" panose="05000000000000000000" pitchFamily="2" charset="2"/>
              <a:buChar char="Ø"/>
            </a:pPr>
            <a:r>
              <a:rPr lang="en-AU" sz="2400" dirty="0">
                <a:solidFill>
                  <a:srgbClr val="0070C0"/>
                </a:solidFill>
              </a:rPr>
              <a:t>A hypothesis tells you what data to collect and what not to collect, thereby providing focus to the study. </a:t>
            </a:r>
          </a:p>
          <a:p>
            <a:pPr marL="914400" lvl="1" indent="-457200" algn="just">
              <a:lnSpc>
                <a:spcPct val="120000"/>
              </a:lnSpc>
              <a:spcBef>
                <a:spcPts val="1800"/>
              </a:spcBef>
              <a:buFont typeface="Wingdings" panose="05000000000000000000" pitchFamily="2" charset="2"/>
              <a:buChar char="Ø"/>
            </a:pPr>
            <a:r>
              <a:rPr lang="en-AU" sz="2400" dirty="0"/>
              <a:t>Enhances objectivity in a study. </a:t>
            </a:r>
          </a:p>
          <a:p>
            <a:pPr marL="914400" lvl="1" indent="-457200" algn="just">
              <a:lnSpc>
                <a:spcPct val="120000"/>
              </a:lnSpc>
              <a:spcBef>
                <a:spcPts val="1800"/>
              </a:spcBef>
              <a:buFont typeface="Wingdings" panose="05000000000000000000" pitchFamily="2" charset="2"/>
              <a:buChar char="Ø"/>
            </a:pPr>
            <a:r>
              <a:rPr lang="en-AU" sz="2400" dirty="0"/>
              <a:t>May enable you to add to the formulation of theory. It enables you to conclude specifically what is true or what is false. </a:t>
            </a:r>
          </a:p>
          <a:p>
            <a:pPr lvl="1" fontAlgn="auto">
              <a:spcBef>
                <a:spcPts val="1200"/>
              </a:spcBef>
              <a:spcAft>
                <a:spcPts val="1200"/>
              </a:spcAft>
              <a:defRPr/>
            </a:pPr>
            <a:endParaRPr lang="en-US" sz="1800" b="1" dirty="0"/>
          </a:p>
          <a:p>
            <a:pPr>
              <a:spcBef>
                <a:spcPts val="12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10/16/2022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18</a:t>
            </a:fld>
            <a:endParaRPr lang="en-US"/>
          </a:p>
        </p:txBody>
      </p:sp>
    </p:spTree>
    <p:extLst>
      <p:ext uri="{BB962C8B-B14F-4D97-AF65-F5344CB8AC3E}">
        <p14:creationId xmlns:p14="http://schemas.microsoft.com/office/powerpoint/2010/main" val="306787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cap="none" dirty="0">
                <a:solidFill>
                  <a:srgbClr val="FF0000"/>
                </a:solidFill>
              </a:rPr>
              <a:t>Testing a Hypothesis</a:t>
            </a:r>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10/16/2022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19</a:t>
            </a:fld>
            <a:endParaRPr lang="en-US"/>
          </a:p>
        </p:txBody>
      </p:sp>
      <p:pic>
        <p:nvPicPr>
          <p:cNvPr id="9" name="Picture 1">
            <a:extLst>
              <a:ext uri="{FF2B5EF4-FFF2-40B4-BE49-F238E27FC236}">
                <a16:creationId xmlns:a16="http://schemas.microsoft.com/office/drawing/2014/main" id="{FB39CBE6-557A-4AB3-80DC-B8FB2CA6398E}"/>
              </a:ext>
            </a:extLst>
          </p:cNvPr>
          <p:cNvPicPr>
            <a:picLocks noChangeAspect="1" noChangeArrowheads="1"/>
          </p:cNvPicPr>
          <p:nvPr/>
        </p:nvPicPr>
        <p:blipFill>
          <a:blip r:embed="rId2" cstate="print"/>
          <a:srcRect/>
          <a:stretch>
            <a:fillRect/>
          </a:stretch>
        </p:blipFill>
        <p:spPr bwMode="auto">
          <a:xfrm>
            <a:off x="243841" y="2514600"/>
            <a:ext cx="8671559" cy="1524000"/>
          </a:xfrm>
          <a:prstGeom prst="rect">
            <a:avLst/>
          </a:prstGeom>
          <a:noFill/>
          <a:ln w="9525">
            <a:noFill/>
            <a:miter lim="800000"/>
            <a:headEnd/>
            <a:tailEnd/>
          </a:ln>
        </p:spPr>
      </p:pic>
      <p:sp>
        <p:nvSpPr>
          <p:cNvPr id="10" name="Subtitle 2">
            <a:extLst>
              <a:ext uri="{FF2B5EF4-FFF2-40B4-BE49-F238E27FC236}">
                <a16:creationId xmlns:a16="http://schemas.microsoft.com/office/drawing/2014/main" id="{0BABACC5-ABF9-4615-B349-F745B2C029EA}"/>
              </a:ext>
            </a:extLst>
          </p:cNvPr>
          <p:cNvSpPr txBox="1">
            <a:spLocks/>
          </p:cNvSpPr>
          <p:nvPr/>
        </p:nvSpPr>
        <p:spPr>
          <a:xfrm>
            <a:off x="609600" y="1066800"/>
            <a:ext cx="8305800" cy="10668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q"/>
              <a:tabLst/>
              <a:defRPr/>
            </a:pPr>
            <a:r>
              <a:rPr kumimoji="0" lang="en-AU" sz="2600" i="0" strike="noStrike" kern="1200" cap="none" spc="0" normalizeH="0" baseline="0" noProof="0" dirty="0">
                <a:ln>
                  <a:noFill/>
                </a:ln>
                <a:solidFill>
                  <a:schemeClr val="tx2">
                    <a:lumMod val="60000"/>
                    <a:lumOff val="40000"/>
                  </a:schemeClr>
                </a:solidFill>
                <a:effectLst/>
                <a:uLnTx/>
                <a:uFillTx/>
              </a:rPr>
              <a:t>A hypothesis must be testable and falsifiable</a:t>
            </a:r>
            <a:endParaRPr kumimoji="0" lang="en-AU" sz="2600" i="0" u="none" strike="noStrike" kern="1200" cap="none" spc="0" normalizeH="0" baseline="0" noProof="0" dirty="0">
              <a:ln>
                <a:noFill/>
              </a:ln>
              <a:solidFill>
                <a:schemeClr val="tx2">
                  <a:lumMod val="60000"/>
                  <a:lumOff val="40000"/>
                </a:schemeClr>
              </a:solidFill>
              <a:effectLst/>
              <a:uLnTx/>
              <a:uFillTx/>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q"/>
              <a:tabLst/>
              <a:defRPr/>
            </a:pPr>
            <a:r>
              <a:rPr kumimoji="0" lang="en-AU" sz="2600" i="0" strike="noStrike" kern="1200" cap="none" spc="0" normalizeH="0" baseline="0" noProof="0" dirty="0">
                <a:ln>
                  <a:noFill/>
                </a:ln>
                <a:solidFill>
                  <a:schemeClr val="tx2">
                    <a:lumMod val="60000"/>
                    <a:lumOff val="40000"/>
                  </a:schemeClr>
                </a:solidFill>
                <a:effectLst/>
                <a:uLnTx/>
                <a:uFillTx/>
              </a:rPr>
              <a:t>Observations and experiment</a:t>
            </a:r>
            <a:r>
              <a:rPr lang="en-AU" sz="2600" dirty="0">
                <a:solidFill>
                  <a:schemeClr val="tx2">
                    <a:lumMod val="60000"/>
                    <a:lumOff val="40000"/>
                  </a:schemeClr>
                </a:solidFill>
              </a:rPr>
              <a:t>s must be repeatable </a:t>
            </a:r>
            <a:endParaRPr kumimoji="0" lang="en-AU" sz="2600" i="0" u="none" strike="noStrike" kern="1200" cap="none" spc="0" normalizeH="0" baseline="0" noProof="0" dirty="0">
              <a:ln>
                <a:noFill/>
              </a:ln>
              <a:solidFill>
                <a:schemeClr val="tx2">
                  <a:lumMod val="60000"/>
                  <a:lumOff val="40000"/>
                </a:schemeClr>
              </a:solidFill>
              <a:effectLst/>
              <a:uLnTx/>
              <a:uFillTx/>
            </a:endParaRPr>
          </a:p>
        </p:txBody>
      </p:sp>
      <p:sp>
        <p:nvSpPr>
          <p:cNvPr id="11" name="Subtitle 2">
            <a:extLst>
              <a:ext uri="{FF2B5EF4-FFF2-40B4-BE49-F238E27FC236}">
                <a16:creationId xmlns:a16="http://schemas.microsoft.com/office/drawing/2014/main" id="{ED68FD54-5A43-4987-847F-60A88EAF7373}"/>
              </a:ext>
            </a:extLst>
          </p:cNvPr>
          <p:cNvSpPr txBox="1">
            <a:spLocks/>
          </p:cNvSpPr>
          <p:nvPr/>
        </p:nvSpPr>
        <p:spPr>
          <a:xfrm>
            <a:off x="609600" y="4267200"/>
            <a:ext cx="8077200" cy="22098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q"/>
              <a:tabLst/>
              <a:defRPr/>
            </a:pPr>
            <a:r>
              <a:rPr kumimoji="0" lang="en-AU" sz="2600" b="1" i="0" strike="noStrike" kern="1200" cap="none" spc="0" normalizeH="0" baseline="0" noProof="0" dirty="0">
                <a:ln>
                  <a:noFill/>
                </a:ln>
                <a:solidFill>
                  <a:srgbClr val="00B050"/>
                </a:solidFill>
                <a:effectLst/>
                <a:uLnTx/>
                <a:uFillTx/>
                <a:latin typeface="+mn-lt"/>
                <a:ea typeface="+mn-ea"/>
                <a:cs typeface="+mn-cs"/>
              </a:rPr>
              <a:t>Easy to test: </a:t>
            </a:r>
          </a:p>
          <a:p>
            <a:pPr marL="800100" marR="0" lvl="1"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AU" sz="2600" b="0" i="0" u="none" strike="noStrike" kern="1200" cap="none" spc="0" normalizeH="0" baseline="0" noProof="0" dirty="0">
                <a:ln>
                  <a:noFill/>
                </a:ln>
                <a:solidFill>
                  <a:schemeClr val="tx1"/>
                </a:solidFill>
                <a:effectLst/>
                <a:uLnTx/>
                <a:uFillTx/>
                <a:latin typeface="+mn-lt"/>
                <a:ea typeface="+mn-ea"/>
                <a:cs typeface="+mn-cs"/>
              </a:rPr>
              <a:t>The maximum efficiency of a solar cell is 28%</a:t>
            </a:r>
          </a:p>
          <a:p>
            <a:pPr marL="800100" marR="0" lvl="1"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endParaRPr kumimoji="0" lang="en-AU"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q"/>
              <a:tabLst/>
              <a:defRPr/>
            </a:pPr>
            <a:r>
              <a:rPr kumimoji="0" lang="en-AU" sz="2600" b="1" i="0" strike="noStrike" kern="1200" cap="none" spc="0" normalizeH="0" baseline="0" noProof="0" dirty="0">
                <a:ln>
                  <a:noFill/>
                </a:ln>
                <a:solidFill>
                  <a:schemeClr val="accent6">
                    <a:lumMod val="75000"/>
                  </a:schemeClr>
                </a:solidFill>
                <a:effectLst/>
                <a:uLnTx/>
                <a:uFillTx/>
                <a:latin typeface="+mn-lt"/>
                <a:ea typeface="+mn-ea"/>
                <a:cs typeface="+mn-cs"/>
              </a:rPr>
              <a:t>Difficult to test: </a:t>
            </a:r>
          </a:p>
          <a:p>
            <a:pPr marL="800100" marR="0" lvl="1"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Char char="Ø"/>
              <a:tabLst/>
              <a:defRPr/>
            </a:pPr>
            <a:r>
              <a:rPr kumimoji="0" lang="en-AU" sz="2600" b="0" i="0" u="none" strike="noStrike" kern="1200" cap="none" spc="0" normalizeH="0" baseline="0" noProof="0" dirty="0">
                <a:ln>
                  <a:noFill/>
                </a:ln>
                <a:solidFill>
                  <a:srgbClr val="0070C0"/>
                </a:solidFill>
                <a:effectLst/>
                <a:uLnTx/>
                <a:uFillTx/>
                <a:latin typeface="+mn-lt"/>
                <a:ea typeface="+mn-ea"/>
                <a:cs typeface="+mn-cs"/>
              </a:rPr>
              <a:t>Suicide rates vary inversely with social cohesion</a:t>
            </a:r>
          </a:p>
        </p:txBody>
      </p:sp>
    </p:spTree>
    <p:extLst>
      <p:ext uri="{BB962C8B-B14F-4D97-AF65-F5344CB8AC3E}">
        <p14:creationId xmlns:p14="http://schemas.microsoft.com/office/powerpoint/2010/main" val="352725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fade">
                                      <p:cBhvr>
                                        <p:cTn id="23" dur="500"/>
                                        <p:tgtEl>
                                          <p:spTgt spid="11">
                                            <p:txEl>
                                              <p:pRg st="0" end="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fade">
                                      <p:cBhvr>
                                        <p:cTn id="26" dur="500"/>
                                        <p:tgtEl>
                                          <p:spTgt spid="1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xEl>
                                              <p:pRg st="3" end="3"/>
                                            </p:txEl>
                                          </p:spTgt>
                                        </p:tgtEl>
                                        <p:attrNameLst>
                                          <p:attrName>style.visibility</p:attrName>
                                        </p:attrNameLst>
                                      </p:cBhvr>
                                      <p:to>
                                        <p:strVal val="visible"/>
                                      </p:to>
                                    </p:set>
                                    <p:animEffect transition="in" filter="fade">
                                      <p:cBhvr>
                                        <p:cTn id="31" dur="500"/>
                                        <p:tgtEl>
                                          <p:spTgt spid="11">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xEl>
                                              <p:pRg st="4" end="4"/>
                                            </p:txEl>
                                          </p:spTgt>
                                        </p:tgtEl>
                                        <p:attrNameLst>
                                          <p:attrName>style.visibility</p:attrName>
                                        </p:attrNameLst>
                                      </p:cBhvr>
                                      <p:to>
                                        <p:strVal val="visible"/>
                                      </p:to>
                                    </p:set>
                                    <p:animEffect transition="in" filter="fade">
                                      <p:cBhvr>
                                        <p:cTn id="34"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cap="none" dirty="0">
                <a:solidFill>
                  <a:srgbClr val="FF0000"/>
                </a:solidFill>
              </a:rPr>
              <a:t>Introduction </a:t>
            </a: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fontAlgn="auto">
              <a:spcBef>
                <a:spcPts val="1200"/>
              </a:spcBef>
              <a:spcAft>
                <a:spcPts val="1200"/>
              </a:spcAft>
              <a:buFont typeface="Wingdings" panose="05000000000000000000" pitchFamily="2" charset="2"/>
              <a:buChar char="q"/>
              <a:defRPr/>
            </a:pPr>
            <a:r>
              <a:rPr lang="en-US" sz="2800" b="1" dirty="0">
                <a:solidFill>
                  <a:schemeClr val="tx2">
                    <a:lumMod val="60000"/>
                    <a:lumOff val="40000"/>
                  </a:schemeClr>
                </a:solidFill>
              </a:rPr>
              <a:t>Research</a:t>
            </a:r>
            <a:r>
              <a:rPr lang="en-US" sz="2800" dirty="0"/>
              <a:t> is a creative process</a:t>
            </a:r>
          </a:p>
          <a:p>
            <a:pPr marL="457200" lvl="0" indent="-457200" fontAlgn="auto">
              <a:spcBef>
                <a:spcPts val="1200"/>
              </a:spcBef>
              <a:spcAft>
                <a:spcPts val="1200"/>
              </a:spcAft>
              <a:buFont typeface="Wingdings" panose="05000000000000000000" pitchFamily="2" charset="2"/>
              <a:buChar char="q"/>
              <a:defRPr/>
            </a:pPr>
            <a:r>
              <a:rPr lang="en-US" sz="2800" dirty="0"/>
              <a:t>Research is knowledge acquisition gained </a:t>
            </a:r>
          </a:p>
          <a:p>
            <a:pPr marL="914400" lvl="1" indent="-457200" fontAlgn="auto">
              <a:spcBef>
                <a:spcPts val="600"/>
              </a:spcBef>
              <a:spcAft>
                <a:spcPts val="600"/>
              </a:spcAft>
              <a:buFont typeface="Wingdings" panose="05000000000000000000" pitchFamily="2" charset="2"/>
              <a:buChar char="Ø"/>
              <a:defRPr/>
            </a:pPr>
            <a:r>
              <a:rPr lang="en-US" dirty="0">
                <a:solidFill>
                  <a:schemeClr val="tx2">
                    <a:lumMod val="60000"/>
                    <a:lumOff val="40000"/>
                  </a:schemeClr>
                </a:solidFill>
              </a:rPr>
              <a:t>Through reasoning</a:t>
            </a:r>
          </a:p>
          <a:p>
            <a:pPr marL="914400" lvl="1" indent="-457200" fontAlgn="auto">
              <a:spcBef>
                <a:spcPts val="600"/>
              </a:spcBef>
              <a:spcAft>
                <a:spcPts val="600"/>
              </a:spcAft>
              <a:buFont typeface="Wingdings" panose="05000000000000000000" pitchFamily="2" charset="2"/>
              <a:buChar char="Ø"/>
              <a:defRPr/>
            </a:pPr>
            <a:r>
              <a:rPr lang="en-US" dirty="0">
                <a:solidFill>
                  <a:schemeClr val="tx2">
                    <a:lumMod val="60000"/>
                    <a:lumOff val="40000"/>
                  </a:schemeClr>
                </a:solidFill>
              </a:rPr>
              <a:t>Through intuition</a:t>
            </a:r>
          </a:p>
          <a:p>
            <a:pPr marL="914400" lvl="1" indent="-457200" fontAlgn="auto">
              <a:spcBef>
                <a:spcPts val="1800"/>
              </a:spcBef>
              <a:spcAft>
                <a:spcPts val="1200"/>
              </a:spcAft>
              <a:buFont typeface="Wingdings" panose="05000000000000000000" pitchFamily="2" charset="2"/>
              <a:buChar char="Ø"/>
              <a:defRPr/>
            </a:pPr>
            <a:r>
              <a:rPr lang="en-US" dirty="0"/>
              <a:t>But most importantly through the use of appropriate methods: </a:t>
            </a:r>
            <a:r>
              <a:rPr lang="en-US" b="1" dirty="0">
                <a:solidFill>
                  <a:schemeClr val="tx2">
                    <a:lumMod val="60000"/>
                    <a:lumOff val="40000"/>
                  </a:schemeClr>
                </a:solidFill>
              </a:rPr>
              <a:t>Scientific Method!</a:t>
            </a:r>
          </a:p>
          <a:p>
            <a:pPr lvl="1" fontAlgn="auto">
              <a:spcBef>
                <a:spcPts val="1200"/>
              </a:spcBef>
              <a:spcAft>
                <a:spcPts val="1200"/>
              </a:spcAft>
              <a:defRPr/>
            </a:pPr>
            <a:endParaRPr lang="en-US" sz="1600" b="1" dirty="0"/>
          </a:p>
          <a:p>
            <a:pPr>
              <a:spcBef>
                <a:spcPts val="1200"/>
              </a:spcBef>
              <a:spcAft>
                <a:spcPts val="1200"/>
              </a:spcAft>
              <a:buFont typeface="Wingdings" panose="05000000000000000000" pitchFamily="2" charset="2"/>
              <a:buChar char="q"/>
            </a:pPr>
            <a:endParaRPr lang="en-US" sz="26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10/16/2022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2</a:t>
            </a:fld>
            <a:endParaRPr lang="en-US"/>
          </a:p>
        </p:txBody>
      </p:sp>
    </p:spTree>
    <p:extLst>
      <p:ext uri="{BB962C8B-B14F-4D97-AF65-F5344CB8AC3E}">
        <p14:creationId xmlns:p14="http://schemas.microsoft.com/office/powerpoint/2010/main" val="385055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Limitations of Scientific Methods</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spcBef>
                <a:spcPts val="600"/>
              </a:spcBef>
              <a:spcAft>
                <a:spcPts val="1200"/>
              </a:spcAft>
              <a:buFont typeface="Wingdings" panose="05000000000000000000" pitchFamily="2" charset="2"/>
              <a:buChar char="q"/>
            </a:pPr>
            <a:r>
              <a:rPr lang="en-AU" sz="2800" dirty="0"/>
              <a:t>Scientific method is a powerful tool, but it does have its </a:t>
            </a:r>
            <a:r>
              <a:rPr lang="en-AU" sz="2800" i="1" dirty="0"/>
              <a:t>limitations</a:t>
            </a:r>
          </a:p>
          <a:p>
            <a:pPr marL="457200" indent="-457200" algn="just">
              <a:spcBef>
                <a:spcPts val="600"/>
              </a:spcBef>
              <a:spcAft>
                <a:spcPts val="1200"/>
              </a:spcAft>
              <a:buFont typeface="Wingdings" panose="05000000000000000000" pitchFamily="2" charset="2"/>
              <a:buChar char="q"/>
            </a:pPr>
            <a:r>
              <a:rPr lang="en-AU" sz="2800" dirty="0">
                <a:solidFill>
                  <a:srgbClr val="0070C0"/>
                </a:solidFill>
              </a:rPr>
              <a:t>Science cannot prove or refute the existence of God or any other supernatural entity. </a:t>
            </a:r>
          </a:p>
          <a:p>
            <a:pPr marL="457200" indent="-457200" algn="just">
              <a:spcBef>
                <a:spcPts val="600"/>
              </a:spcBef>
              <a:spcAft>
                <a:spcPts val="1200"/>
              </a:spcAft>
              <a:buFont typeface="Wingdings" panose="05000000000000000000" pitchFamily="2" charset="2"/>
              <a:buChar char="q"/>
            </a:pPr>
            <a:r>
              <a:rPr lang="en-AU" sz="2800" dirty="0"/>
              <a:t>Science is also incapable of making value judgments. It can study the causes and effects of global warming and report on those results, but It cannot say global warming is bad</a:t>
            </a:r>
          </a:p>
          <a:p>
            <a:pPr lvl="1" fontAlgn="auto">
              <a:spcBef>
                <a:spcPts val="600"/>
              </a:spcBef>
              <a:spcAft>
                <a:spcPts val="1200"/>
              </a:spcAft>
              <a:defRPr/>
            </a:pPr>
            <a:endParaRPr lang="en-US" sz="1800" b="1" dirty="0"/>
          </a:p>
          <a:p>
            <a:pPr>
              <a:spcBef>
                <a:spcPts val="6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10/16/2022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20</a:t>
            </a:fld>
            <a:endParaRPr lang="en-US"/>
          </a:p>
        </p:txBody>
      </p:sp>
    </p:spTree>
    <p:extLst>
      <p:ext uri="{BB962C8B-B14F-4D97-AF65-F5344CB8AC3E}">
        <p14:creationId xmlns:p14="http://schemas.microsoft.com/office/powerpoint/2010/main" val="231390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Limitations …</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Wingdings" panose="05000000000000000000" pitchFamily="2" charset="2"/>
              <a:buChar char="q"/>
            </a:pPr>
            <a:r>
              <a:rPr lang="en-AU" sz="2400" dirty="0">
                <a:solidFill>
                  <a:schemeClr val="tx2">
                    <a:lumMod val="60000"/>
                    <a:lumOff val="40000"/>
                  </a:schemeClr>
                </a:solidFill>
              </a:rPr>
              <a:t>Occasionally, certain organizations use scientific data to advance their causes. This blurs the line between science and morality and encourages the creation of "pseudo-science," which tries to legitimize a product or idea with a claim that has not been subjected to rigorous testing.</a:t>
            </a:r>
          </a:p>
          <a:p>
            <a:pPr marL="457200" indent="-457200" algn="just">
              <a:buFont typeface="Wingdings" panose="05000000000000000000" pitchFamily="2" charset="2"/>
              <a:buChar char="q"/>
            </a:pPr>
            <a:endParaRPr lang="en-AU" sz="2400" dirty="0"/>
          </a:p>
          <a:p>
            <a:pPr marL="457200" indent="-457200" algn="just">
              <a:buFont typeface="Wingdings" panose="05000000000000000000" pitchFamily="2" charset="2"/>
              <a:buChar char="q"/>
            </a:pPr>
            <a:r>
              <a:rPr lang="en-AU" sz="2400" dirty="0"/>
              <a:t>The major </a:t>
            </a:r>
            <a:r>
              <a:rPr lang="en-AU" sz="2400" b="1" dirty="0"/>
              <a:t>ethical issues </a:t>
            </a:r>
            <a:r>
              <a:rPr lang="en-AU" sz="2400" dirty="0"/>
              <a:t>in conducting research are:</a:t>
            </a:r>
          </a:p>
          <a:p>
            <a:pPr marL="1371600" lvl="2" indent="-457200" algn="just">
              <a:buFont typeface="+mj-lt"/>
              <a:buAutoNum type="alphaLcParenR"/>
            </a:pPr>
            <a:r>
              <a:rPr lang="en-AU" dirty="0"/>
              <a:t>Informed consent</a:t>
            </a:r>
          </a:p>
          <a:p>
            <a:pPr marL="1371600" lvl="2" indent="-457200" algn="just">
              <a:buFont typeface="+mj-lt"/>
              <a:buAutoNum type="alphaLcParenR"/>
            </a:pPr>
            <a:r>
              <a:rPr lang="en-AU" dirty="0"/>
              <a:t>Beneficence- Do not harm </a:t>
            </a:r>
          </a:p>
          <a:p>
            <a:pPr marL="1371600" lvl="2" indent="-457200" algn="just">
              <a:buFont typeface="+mj-lt"/>
              <a:buAutoNum type="alphaLcParenR"/>
            </a:pPr>
            <a:r>
              <a:rPr lang="en-AU" dirty="0"/>
              <a:t>Respect for anonymity and confidentiality </a:t>
            </a:r>
          </a:p>
          <a:p>
            <a:pPr marL="1371600" lvl="2" indent="-457200" algn="just">
              <a:buFont typeface="+mj-lt"/>
              <a:buAutoNum type="alphaLcParenR"/>
            </a:pPr>
            <a:r>
              <a:rPr lang="en-AU" dirty="0"/>
              <a:t>Respect for privacy.</a:t>
            </a:r>
          </a:p>
          <a:p>
            <a:pPr lvl="1" fontAlgn="auto">
              <a:spcBef>
                <a:spcPts val="600"/>
              </a:spcBef>
              <a:spcAft>
                <a:spcPts val="1200"/>
              </a:spcAft>
              <a:defRPr/>
            </a:pPr>
            <a:endParaRPr lang="en-US" sz="1800" b="1" dirty="0"/>
          </a:p>
          <a:p>
            <a:pPr>
              <a:spcBef>
                <a:spcPts val="6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10/16/2022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21</a:t>
            </a:fld>
            <a:endParaRPr lang="en-US"/>
          </a:p>
        </p:txBody>
      </p:sp>
    </p:spTree>
    <p:extLst>
      <p:ext uri="{BB962C8B-B14F-4D97-AF65-F5344CB8AC3E}">
        <p14:creationId xmlns:p14="http://schemas.microsoft.com/office/powerpoint/2010/main" val="289482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A1FC48-C341-45DD-88D0-28305152A19F}"/>
              </a:ext>
            </a:extLst>
          </p:cNvPr>
          <p:cNvSpPr>
            <a:spLocks noGrp="1"/>
          </p:cNvSpPr>
          <p:nvPr>
            <p:ph type="body" sz="quarter" idx="12"/>
          </p:nvPr>
        </p:nvSpPr>
        <p:spPr/>
        <p:txBody>
          <a:bodyPr/>
          <a:lstStyle/>
          <a:p>
            <a:endParaRPr lang="en-US"/>
          </a:p>
        </p:txBody>
      </p:sp>
      <p:sp>
        <p:nvSpPr>
          <p:cNvPr id="4" name="Date Placeholder 3">
            <a:extLst>
              <a:ext uri="{FF2B5EF4-FFF2-40B4-BE49-F238E27FC236}">
                <a16:creationId xmlns:a16="http://schemas.microsoft.com/office/drawing/2014/main" id="{E29C79BE-F33C-4060-B451-E8F79E589F3A}"/>
              </a:ext>
            </a:extLst>
          </p:cNvPr>
          <p:cNvSpPr>
            <a:spLocks noGrp="1"/>
          </p:cNvSpPr>
          <p:nvPr>
            <p:ph type="dt" sz="half" idx="10"/>
          </p:nvPr>
        </p:nvSpPr>
        <p:spPr/>
        <p:txBody>
          <a:bodyPr/>
          <a:lstStyle/>
          <a:p>
            <a:pPr>
              <a:defRPr/>
            </a:pPr>
            <a:fld id="{69A52D0F-A1E2-42CE-91A9-618E0BB64790}" type="datetime1">
              <a:rPr lang="en-US" smtClean="0"/>
              <a:t>10/16/2022</a:t>
            </a:fld>
            <a:endParaRPr lang="en-US"/>
          </a:p>
        </p:txBody>
      </p:sp>
      <p:sp>
        <p:nvSpPr>
          <p:cNvPr id="5" name="Footer Placeholder 4">
            <a:extLst>
              <a:ext uri="{FF2B5EF4-FFF2-40B4-BE49-F238E27FC236}">
                <a16:creationId xmlns:a16="http://schemas.microsoft.com/office/drawing/2014/main" id="{48F5B5A1-40F6-410F-A0DC-9D812505EA7D}"/>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CFD2778D-FCD3-425C-8550-75014988DCA3}"/>
              </a:ext>
            </a:extLst>
          </p:cNvPr>
          <p:cNvSpPr>
            <a:spLocks noGrp="1"/>
          </p:cNvSpPr>
          <p:nvPr>
            <p:ph type="sldNum" sz="quarter" idx="14"/>
          </p:nvPr>
        </p:nvSpPr>
        <p:spPr/>
        <p:txBody>
          <a:bodyPr/>
          <a:lstStyle/>
          <a:p>
            <a:pPr>
              <a:defRPr/>
            </a:pPr>
            <a:fld id="{A4D7D840-3C4D-4535-9FCE-221E1C945AAA}" type="slidenum">
              <a:rPr lang="en-US" smtClean="0"/>
              <a:pPr>
                <a:defRPr/>
              </a:pPr>
              <a:t>22</a:t>
            </a:fld>
            <a:endParaRPr lang="en-US"/>
          </a:p>
        </p:txBody>
      </p:sp>
      <p:pic>
        <p:nvPicPr>
          <p:cNvPr id="1026" name="Picture 2" descr="May be an image of text">
            <a:extLst>
              <a:ext uri="{FF2B5EF4-FFF2-40B4-BE49-F238E27FC236}">
                <a16:creationId xmlns:a16="http://schemas.microsoft.com/office/drawing/2014/main" id="{311720EA-F303-48C2-AFC4-C88DF14A3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5257800" cy="5324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21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4C6766-2B67-40A5-861A-1CE4297FF526}"/>
              </a:ext>
            </a:extLst>
          </p:cNvPr>
          <p:cNvSpPr>
            <a:spLocks noGrp="1"/>
          </p:cNvSpPr>
          <p:nvPr>
            <p:ph type="body" sz="quarter" idx="12"/>
          </p:nvPr>
        </p:nvSpPr>
        <p:spPr/>
        <p:txBody>
          <a:bodyPr/>
          <a:lstStyle/>
          <a:p>
            <a:endParaRPr lang="en-US"/>
          </a:p>
        </p:txBody>
      </p:sp>
      <p:sp>
        <p:nvSpPr>
          <p:cNvPr id="3" name="Text Placeholder 2">
            <a:extLst>
              <a:ext uri="{FF2B5EF4-FFF2-40B4-BE49-F238E27FC236}">
                <a16:creationId xmlns:a16="http://schemas.microsoft.com/office/drawing/2014/main" id="{3F720874-0E09-4876-AD26-CDAF208BFBF0}"/>
              </a:ext>
            </a:extLst>
          </p:cNvPr>
          <p:cNvSpPr>
            <a:spLocks noGrp="1"/>
          </p:cNvSpPr>
          <p:nvPr>
            <p:ph type="body" sz="quarter" idx="13"/>
          </p:nvPr>
        </p:nvSpPr>
        <p:spPr>
          <a:xfrm>
            <a:off x="152399" y="990600"/>
            <a:ext cx="8839201" cy="5446717"/>
          </a:xfrm>
        </p:spPr>
        <p:txBody>
          <a:bodyPr/>
          <a:lstStyle/>
          <a:p>
            <a:endParaRPr lang="en-US" dirty="0"/>
          </a:p>
        </p:txBody>
      </p:sp>
      <p:sp>
        <p:nvSpPr>
          <p:cNvPr id="4" name="Date Placeholder 3">
            <a:extLst>
              <a:ext uri="{FF2B5EF4-FFF2-40B4-BE49-F238E27FC236}">
                <a16:creationId xmlns:a16="http://schemas.microsoft.com/office/drawing/2014/main" id="{4C25CE50-CE1C-43B9-B0FC-6664581439AE}"/>
              </a:ext>
            </a:extLst>
          </p:cNvPr>
          <p:cNvSpPr>
            <a:spLocks noGrp="1"/>
          </p:cNvSpPr>
          <p:nvPr>
            <p:ph type="dt" sz="half" idx="10"/>
          </p:nvPr>
        </p:nvSpPr>
        <p:spPr/>
        <p:txBody>
          <a:bodyPr/>
          <a:lstStyle/>
          <a:p>
            <a:pPr>
              <a:defRPr/>
            </a:pPr>
            <a:fld id="{69A52D0F-A1E2-42CE-91A9-618E0BB64790}" type="datetime1">
              <a:rPr lang="en-US" smtClean="0"/>
              <a:t>10/16/2022</a:t>
            </a:fld>
            <a:endParaRPr lang="en-US"/>
          </a:p>
        </p:txBody>
      </p:sp>
      <p:sp>
        <p:nvSpPr>
          <p:cNvPr id="5" name="Footer Placeholder 4">
            <a:extLst>
              <a:ext uri="{FF2B5EF4-FFF2-40B4-BE49-F238E27FC236}">
                <a16:creationId xmlns:a16="http://schemas.microsoft.com/office/drawing/2014/main" id="{38DAB40F-818B-4DE4-AAAD-4794321D8B00}"/>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16489C88-3B96-4DDB-8083-2EEED0B7D1EC}"/>
              </a:ext>
            </a:extLst>
          </p:cNvPr>
          <p:cNvSpPr>
            <a:spLocks noGrp="1"/>
          </p:cNvSpPr>
          <p:nvPr>
            <p:ph type="sldNum" sz="quarter" idx="14"/>
          </p:nvPr>
        </p:nvSpPr>
        <p:spPr/>
        <p:txBody>
          <a:bodyPr/>
          <a:lstStyle/>
          <a:p>
            <a:pPr>
              <a:defRPr/>
            </a:pPr>
            <a:fld id="{A4D7D840-3C4D-4535-9FCE-221E1C945AAA}" type="slidenum">
              <a:rPr lang="en-US" smtClean="0"/>
              <a:pPr>
                <a:defRPr/>
              </a:pPr>
              <a:t>23</a:t>
            </a:fld>
            <a:endParaRPr lang="en-US"/>
          </a:p>
        </p:txBody>
      </p:sp>
      <p:pic>
        <p:nvPicPr>
          <p:cNvPr id="1026" name="Picture 2" descr="May be an image of text that says 'Information Experience Knowledge บ Strategy Intuition Creativity'">
            <a:extLst>
              <a:ext uri="{FF2B5EF4-FFF2-40B4-BE49-F238E27FC236}">
                <a16:creationId xmlns:a16="http://schemas.microsoft.com/office/drawing/2014/main" id="{23B0ABDD-EED0-4ACC-A9A3-2332F1734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550" y="0"/>
            <a:ext cx="66913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72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cap="none" dirty="0">
                <a:solidFill>
                  <a:srgbClr val="FF0000"/>
                </a:solidFill>
              </a:rPr>
              <a:t>Introduction </a:t>
            </a: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Wingdings" panose="05000000000000000000" pitchFamily="2" charset="2"/>
              <a:buChar char="q"/>
            </a:pPr>
            <a:r>
              <a:rPr lang="en-AU" sz="2800" b="1" dirty="0">
                <a:solidFill>
                  <a:srgbClr val="0070C0"/>
                </a:solidFill>
              </a:rPr>
              <a:t>Research methods </a:t>
            </a:r>
            <a:r>
              <a:rPr lang="en-AU" sz="2800" dirty="0"/>
              <a:t>describes how the objectives will be achieved</a:t>
            </a:r>
          </a:p>
          <a:p>
            <a:pPr marL="457200" indent="-457200" algn="just">
              <a:lnSpc>
                <a:spcPct val="150000"/>
              </a:lnSpc>
              <a:buFont typeface="Wingdings" panose="05000000000000000000" pitchFamily="2" charset="2"/>
              <a:buChar char="q"/>
            </a:pPr>
            <a:r>
              <a:rPr lang="en-AU" sz="2800" dirty="0">
                <a:solidFill>
                  <a:schemeClr val="tx2">
                    <a:lumMod val="60000"/>
                    <a:lumOff val="40000"/>
                  </a:schemeClr>
                </a:solidFill>
              </a:rPr>
              <a:t>They address:</a:t>
            </a:r>
          </a:p>
          <a:p>
            <a:pPr marL="914400" lvl="3" indent="-457200" algn="just">
              <a:lnSpc>
                <a:spcPct val="150000"/>
              </a:lnSpc>
              <a:buFont typeface="Wingdings" panose="05000000000000000000" pitchFamily="2" charset="2"/>
              <a:buChar char="Ø"/>
            </a:pPr>
            <a:r>
              <a:rPr lang="en-AU" sz="2800" dirty="0"/>
              <a:t> How will data be generated or collected</a:t>
            </a:r>
          </a:p>
          <a:p>
            <a:pPr marL="914400" lvl="3" indent="-457200" algn="just">
              <a:lnSpc>
                <a:spcPct val="150000"/>
              </a:lnSpc>
              <a:buFont typeface="Wingdings" panose="05000000000000000000" pitchFamily="2" charset="2"/>
              <a:buChar char="Ø"/>
            </a:pPr>
            <a:r>
              <a:rPr lang="en-AU" sz="2800" dirty="0"/>
              <a:t> </a:t>
            </a:r>
            <a:r>
              <a:rPr lang="en-AU" sz="2800" dirty="0">
                <a:solidFill>
                  <a:schemeClr val="tx2">
                    <a:lumMod val="60000"/>
                    <a:lumOff val="40000"/>
                  </a:schemeClr>
                </a:solidFill>
              </a:rPr>
              <a:t>Analytic techniques to be used</a:t>
            </a:r>
          </a:p>
          <a:p>
            <a:pPr marL="914400" lvl="3" indent="-457200" algn="just">
              <a:lnSpc>
                <a:spcPct val="150000"/>
              </a:lnSpc>
              <a:buFont typeface="Wingdings" panose="05000000000000000000" pitchFamily="2" charset="2"/>
              <a:buChar char="Ø"/>
            </a:pPr>
            <a:r>
              <a:rPr lang="en-AU" sz="2800" dirty="0"/>
              <a:t> Sequence of procedures</a:t>
            </a:r>
          </a:p>
          <a:p>
            <a:pPr lvl="1" fontAlgn="auto">
              <a:spcBef>
                <a:spcPts val="1200"/>
              </a:spcBef>
              <a:spcAft>
                <a:spcPts val="1200"/>
              </a:spcAft>
              <a:defRPr/>
            </a:pPr>
            <a:endParaRPr lang="en-US" sz="1600" b="1" dirty="0"/>
          </a:p>
          <a:p>
            <a:pPr>
              <a:spcBef>
                <a:spcPts val="1200"/>
              </a:spcBef>
              <a:spcAft>
                <a:spcPts val="1200"/>
              </a:spcAft>
              <a:buFont typeface="Wingdings" panose="05000000000000000000" pitchFamily="2" charset="2"/>
              <a:buChar char="q"/>
            </a:pPr>
            <a:endParaRPr lang="en-US" sz="26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10/16/2022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3</a:t>
            </a:fld>
            <a:endParaRPr lang="en-US"/>
          </a:p>
        </p:txBody>
      </p:sp>
    </p:spTree>
    <p:extLst>
      <p:ext uri="{BB962C8B-B14F-4D97-AF65-F5344CB8AC3E}">
        <p14:creationId xmlns:p14="http://schemas.microsoft.com/office/powerpoint/2010/main" val="358059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Scientific Method </a:t>
            </a:r>
            <a:r>
              <a:rPr lang="en-AU" sz="4000" cap="none" dirty="0">
                <a:solidFill>
                  <a:srgbClr val="FF0000"/>
                </a:solidFill>
              </a:rPr>
              <a:t> </a:t>
            </a: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spcAft>
                <a:spcPts val="1800"/>
              </a:spcAft>
            </a:pPr>
            <a:r>
              <a:rPr lang="en-AU" b="1" dirty="0">
                <a:solidFill>
                  <a:srgbClr val="0070C0"/>
                </a:solidFill>
              </a:rPr>
              <a:t>Scientific Method </a:t>
            </a:r>
            <a:r>
              <a:rPr lang="en-AU" dirty="0"/>
              <a:t>comprises a series of four cyclic steps:</a:t>
            </a:r>
          </a:p>
          <a:p>
            <a:pPr marL="822960" lvl="2">
              <a:spcBef>
                <a:spcPts val="600"/>
              </a:spcBef>
              <a:spcAft>
                <a:spcPts val="1800"/>
              </a:spcAft>
              <a:buFont typeface="+mj-lt"/>
              <a:buAutoNum type="arabicPeriod"/>
            </a:pPr>
            <a:r>
              <a:rPr lang="en-AU" dirty="0"/>
              <a:t> </a:t>
            </a:r>
            <a:r>
              <a:rPr lang="en-AU" sz="2500" dirty="0">
                <a:solidFill>
                  <a:schemeClr val="tx2">
                    <a:lumMod val="60000"/>
                    <a:lumOff val="40000"/>
                  </a:schemeClr>
                </a:solidFill>
              </a:rPr>
              <a:t>Observing a phenomenon</a:t>
            </a:r>
          </a:p>
          <a:p>
            <a:pPr marL="822960" lvl="2">
              <a:spcBef>
                <a:spcPts val="600"/>
              </a:spcBef>
              <a:spcAft>
                <a:spcPts val="1800"/>
              </a:spcAft>
              <a:buFont typeface="+mj-lt"/>
              <a:buAutoNum type="arabicPeriod"/>
            </a:pPr>
            <a:r>
              <a:rPr lang="en-AU" sz="2500" dirty="0"/>
              <a:t> Formulating tentative explanations or statements of cause and effect</a:t>
            </a:r>
          </a:p>
          <a:p>
            <a:pPr marL="822960" lvl="2">
              <a:spcBef>
                <a:spcPts val="600"/>
              </a:spcBef>
              <a:spcAft>
                <a:spcPts val="1800"/>
              </a:spcAft>
              <a:buFont typeface="+mj-lt"/>
              <a:buAutoNum type="arabicPeriod"/>
            </a:pPr>
            <a:r>
              <a:rPr lang="en-AU" sz="2500" dirty="0"/>
              <a:t> </a:t>
            </a:r>
            <a:r>
              <a:rPr lang="en-AU" sz="2500" dirty="0">
                <a:solidFill>
                  <a:schemeClr val="tx2">
                    <a:lumMod val="60000"/>
                    <a:lumOff val="40000"/>
                  </a:schemeClr>
                </a:solidFill>
              </a:rPr>
              <a:t>Further observing or experimenting or both to rule out alternative explanations</a:t>
            </a:r>
          </a:p>
          <a:p>
            <a:pPr marL="822960" lvl="2">
              <a:spcBef>
                <a:spcPts val="600"/>
              </a:spcBef>
              <a:spcAft>
                <a:spcPts val="1800"/>
              </a:spcAft>
              <a:buFont typeface="+mj-lt"/>
              <a:buAutoNum type="arabicPeriod"/>
            </a:pPr>
            <a:r>
              <a:rPr lang="en-AU" sz="2500" dirty="0"/>
              <a:t> Refining and retesting the explanations</a:t>
            </a:r>
          </a:p>
          <a:p>
            <a:pPr lvl="1" fontAlgn="auto">
              <a:spcBef>
                <a:spcPts val="600"/>
              </a:spcBef>
              <a:spcAft>
                <a:spcPts val="1800"/>
              </a:spcAft>
              <a:defRPr/>
            </a:pPr>
            <a:endParaRPr lang="en-US" sz="1600" b="1" dirty="0"/>
          </a:p>
          <a:p>
            <a:pPr>
              <a:spcBef>
                <a:spcPts val="1200"/>
              </a:spcBef>
              <a:spcAft>
                <a:spcPts val="1200"/>
              </a:spcAft>
              <a:buFont typeface="Wingdings" panose="05000000000000000000" pitchFamily="2" charset="2"/>
              <a:buChar char="q"/>
            </a:pPr>
            <a:endParaRPr lang="en-US" sz="26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10/16/2022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4</a:t>
            </a:fld>
            <a:endParaRPr lang="en-US"/>
          </a:p>
        </p:txBody>
      </p:sp>
    </p:spTree>
    <p:extLst>
      <p:ext uri="{BB962C8B-B14F-4D97-AF65-F5344CB8AC3E}">
        <p14:creationId xmlns:p14="http://schemas.microsoft.com/office/powerpoint/2010/main" val="220458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comic cartoon on scientific methods"/>
          <p:cNvPicPr>
            <a:picLocks noChangeAspect="1" noChangeArrowheads="1"/>
          </p:cNvPicPr>
          <p:nvPr/>
        </p:nvPicPr>
        <p:blipFill>
          <a:blip r:embed="rId2" cstate="print"/>
          <a:srcRect/>
          <a:stretch>
            <a:fillRect/>
          </a:stretch>
        </p:blipFill>
        <p:spPr bwMode="auto">
          <a:xfrm>
            <a:off x="0" y="0"/>
            <a:ext cx="9144000" cy="6832518"/>
          </a:xfrm>
          <a:prstGeom prst="rect">
            <a:avLst/>
          </a:prstGeom>
          <a:noFill/>
        </p:spPr>
      </p:pic>
      <p:sp>
        <p:nvSpPr>
          <p:cNvPr id="2" name="Date Placeholder 1"/>
          <p:cNvSpPr>
            <a:spLocks noGrp="1"/>
          </p:cNvSpPr>
          <p:nvPr>
            <p:ph type="dt" sz="half" idx="10"/>
          </p:nvPr>
        </p:nvSpPr>
        <p:spPr/>
        <p:txBody>
          <a:bodyPr/>
          <a:lstStyle/>
          <a:p>
            <a:fld id="{BDE058C3-DEE5-45CA-B995-B37D5E286DBC}" type="datetime1">
              <a:rPr lang="en-US" smtClean="0"/>
              <a:t>10/16/2022</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US" sz="4000" dirty="0">
                <a:solidFill>
                  <a:srgbClr val="FF0000"/>
                </a:solidFill>
              </a:rPr>
              <a:t>Basic Elements of Scientific Method</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just" fontAlgn="auto">
              <a:spcAft>
                <a:spcPts val="0"/>
              </a:spcAft>
              <a:buFont typeface="Wingdings" panose="05000000000000000000" pitchFamily="2" charset="2"/>
              <a:buChar char="q"/>
              <a:defRPr/>
            </a:pPr>
            <a:r>
              <a:rPr lang="en-US" sz="2800" b="1" dirty="0"/>
              <a:t>Empiricism: </a:t>
            </a:r>
            <a:r>
              <a:rPr lang="en-US" sz="2800" b="1" dirty="0">
                <a:solidFill>
                  <a:schemeClr val="tx2">
                    <a:lumMod val="60000"/>
                    <a:lumOff val="40000"/>
                  </a:schemeClr>
                </a:solidFill>
              </a:rPr>
              <a:t>Th</a:t>
            </a:r>
            <a:r>
              <a:rPr lang="en-US" sz="2800" dirty="0">
                <a:solidFill>
                  <a:schemeClr val="tx2">
                    <a:lumMod val="60000"/>
                    <a:lumOff val="40000"/>
                  </a:schemeClr>
                </a:solidFill>
              </a:rPr>
              <a:t>e notion that enquiry is conducted through observation and knowledge verified through evidence</a:t>
            </a:r>
          </a:p>
          <a:p>
            <a:pPr lvl="0" algn="just" fontAlgn="auto">
              <a:spcAft>
                <a:spcPts val="0"/>
              </a:spcAft>
              <a:buFont typeface="Wingdings" panose="05000000000000000000" pitchFamily="2" charset="2"/>
              <a:buChar char="q"/>
              <a:defRPr/>
            </a:pPr>
            <a:endParaRPr lang="en-US" sz="2800" dirty="0"/>
          </a:p>
          <a:p>
            <a:pPr marL="457200" lvl="0" indent="-457200" algn="just" fontAlgn="auto">
              <a:spcAft>
                <a:spcPts val="0"/>
              </a:spcAft>
              <a:buFont typeface="Wingdings" panose="05000000000000000000" pitchFamily="2" charset="2"/>
              <a:buChar char="q"/>
              <a:defRPr/>
            </a:pPr>
            <a:r>
              <a:rPr lang="en-US" sz="2800" b="1" dirty="0">
                <a:solidFill>
                  <a:schemeClr val="tx2">
                    <a:lumMod val="60000"/>
                    <a:lumOff val="40000"/>
                  </a:schemeClr>
                </a:solidFill>
              </a:rPr>
              <a:t>Determinism: </a:t>
            </a:r>
            <a:r>
              <a:rPr lang="en-US" sz="2800" dirty="0"/>
              <a:t>The notion that events occur according to regular laws and causes.  The goal of research is to discover these</a:t>
            </a:r>
          </a:p>
          <a:p>
            <a:pPr lvl="0" algn="just" fontAlgn="auto">
              <a:spcAft>
                <a:spcPts val="0"/>
              </a:spcAft>
              <a:buFont typeface="Wingdings" panose="05000000000000000000" pitchFamily="2" charset="2"/>
              <a:buChar char="q"/>
              <a:defRPr/>
            </a:pPr>
            <a:endParaRPr lang="en-US" sz="2800" dirty="0"/>
          </a:p>
          <a:p>
            <a:pPr marL="457200" lvl="0" indent="-457200" algn="just" fontAlgn="auto">
              <a:spcAft>
                <a:spcPts val="0"/>
              </a:spcAft>
              <a:buFont typeface="Wingdings" panose="05000000000000000000" pitchFamily="2" charset="2"/>
              <a:buChar char="q"/>
              <a:defRPr/>
            </a:pPr>
            <a:r>
              <a:rPr lang="en-US" sz="2800" b="1" dirty="0"/>
              <a:t>Skepticism: </a:t>
            </a:r>
            <a:r>
              <a:rPr lang="en-US" sz="2800" dirty="0">
                <a:solidFill>
                  <a:schemeClr val="tx2">
                    <a:lumMod val="60000"/>
                    <a:lumOff val="40000"/>
                  </a:schemeClr>
                </a:solidFill>
              </a:rPr>
              <a:t>The notion that any proposition is open to analysis and critique</a:t>
            </a:r>
          </a:p>
          <a:p>
            <a:pPr lvl="1" fontAlgn="auto">
              <a:spcBef>
                <a:spcPts val="1200"/>
              </a:spcBef>
              <a:spcAft>
                <a:spcPts val="1200"/>
              </a:spcAft>
              <a:defRPr/>
            </a:pPr>
            <a:endParaRPr lang="en-US" b="1" dirty="0"/>
          </a:p>
          <a:p>
            <a:pPr>
              <a:spcBef>
                <a:spcPts val="12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10/16/2022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6</a:t>
            </a:fld>
            <a:endParaRPr lang="en-US"/>
          </a:p>
        </p:txBody>
      </p:sp>
    </p:spTree>
    <p:extLst>
      <p:ext uri="{BB962C8B-B14F-4D97-AF65-F5344CB8AC3E}">
        <p14:creationId xmlns:p14="http://schemas.microsoft.com/office/powerpoint/2010/main" val="88960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Observing a Phenomenon</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Wingdings" panose="05000000000000000000" pitchFamily="2" charset="2"/>
              <a:buChar char="Ø"/>
            </a:pPr>
            <a:r>
              <a:rPr lang="en-AU" dirty="0">
                <a:solidFill>
                  <a:schemeClr val="tx2">
                    <a:lumMod val="60000"/>
                    <a:lumOff val="40000"/>
                  </a:schemeClr>
                </a:solidFill>
              </a:rPr>
              <a:t>To observe the behaviour of interest and of potential causes for that behaviour</a:t>
            </a:r>
          </a:p>
          <a:p>
            <a:pPr algn="just">
              <a:buFont typeface="Wingdings" panose="05000000000000000000" pitchFamily="2" charset="2"/>
              <a:buChar char="Ø"/>
            </a:pPr>
            <a:endParaRPr lang="en-AU" sz="2000" dirty="0"/>
          </a:p>
          <a:p>
            <a:pPr marL="457200" indent="-457200" algn="just">
              <a:buFont typeface="Wingdings" panose="05000000000000000000" pitchFamily="2" charset="2"/>
              <a:buChar char="Ø"/>
            </a:pPr>
            <a:r>
              <a:rPr lang="en-AU" dirty="0"/>
              <a:t>To formulate hypotheses about the factors affecting the behaviour observed</a:t>
            </a:r>
          </a:p>
          <a:p>
            <a:pPr algn="just">
              <a:buFont typeface="Wingdings" panose="05000000000000000000" pitchFamily="2" charset="2"/>
              <a:buChar char="Ø"/>
            </a:pPr>
            <a:endParaRPr lang="en-AU" sz="2000" dirty="0"/>
          </a:p>
          <a:p>
            <a:pPr marL="457200" indent="-457200" algn="just">
              <a:buFont typeface="Wingdings" panose="05000000000000000000" pitchFamily="2" charset="2"/>
              <a:buChar char="Ø"/>
            </a:pPr>
            <a:r>
              <a:rPr lang="en-AU" dirty="0">
                <a:solidFill>
                  <a:srgbClr val="0070C0"/>
                </a:solidFill>
              </a:rPr>
              <a:t>To identify variables that appear to have an impact on the behaviour </a:t>
            </a:r>
          </a:p>
          <a:p>
            <a:pPr marL="457200" indent="-457200" algn="just">
              <a:buFont typeface="Wingdings" panose="05000000000000000000" pitchFamily="2" charset="2"/>
              <a:buChar char="Ø"/>
            </a:pPr>
            <a:endParaRPr lang="en-AU" dirty="0"/>
          </a:p>
          <a:p>
            <a:r>
              <a:rPr lang="en-AU" sz="2000" dirty="0">
                <a:solidFill>
                  <a:srgbClr val="FF0000"/>
                </a:solidFill>
              </a:rPr>
              <a:t>[A variable is any characteristic or quantity that can take on two or more values] </a:t>
            </a:r>
          </a:p>
          <a:p>
            <a:pPr lvl="1" fontAlgn="auto">
              <a:spcBef>
                <a:spcPts val="1200"/>
              </a:spcBef>
              <a:spcAft>
                <a:spcPts val="1200"/>
              </a:spcAft>
              <a:defRPr/>
            </a:pPr>
            <a:endParaRPr lang="en-US" sz="1600" b="1" dirty="0"/>
          </a:p>
          <a:p>
            <a:pPr>
              <a:spcBef>
                <a:spcPts val="1200"/>
              </a:spcBef>
              <a:spcAft>
                <a:spcPts val="1200"/>
              </a:spcAft>
              <a:buFont typeface="Wingdings" panose="05000000000000000000" pitchFamily="2" charset="2"/>
              <a:buChar char="q"/>
            </a:pPr>
            <a:endParaRPr lang="en-US" sz="26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10/16/2022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7</a:t>
            </a:fld>
            <a:endParaRPr lang="en-US"/>
          </a:p>
        </p:txBody>
      </p:sp>
    </p:spTree>
    <p:extLst>
      <p:ext uri="{BB962C8B-B14F-4D97-AF65-F5344CB8AC3E}">
        <p14:creationId xmlns:p14="http://schemas.microsoft.com/office/powerpoint/2010/main" val="10804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Formulating Tentative Explanations</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Wingdings" panose="05000000000000000000" pitchFamily="2" charset="2"/>
              <a:buChar char="Ø"/>
            </a:pPr>
            <a:r>
              <a:rPr lang="en-AU" sz="2800" dirty="0">
                <a:solidFill>
                  <a:schemeClr val="tx2">
                    <a:lumMod val="60000"/>
                    <a:lumOff val="40000"/>
                  </a:schemeClr>
                </a:solidFill>
              </a:rPr>
              <a:t>To develop one or more tentative explanations that deem consistent with the observations</a:t>
            </a:r>
          </a:p>
          <a:p>
            <a:pPr marL="285750" indent="-285750" algn="just">
              <a:buFont typeface="Wingdings" panose="05000000000000000000" pitchFamily="2" charset="2"/>
              <a:buChar char="Ø"/>
            </a:pPr>
            <a:endParaRPr lang="en-AU" sz="2800" dirty="0">
              <a:solidFill>
                <a:srgbClr val="00B050"/>
              </a:solidFill>
            </a:endParaRPr>
          </a:p>
          <a:p>
            <a:pPr marL="457200" indent="-457200" algn="just">
              <a:buFont typeface="Wingdings" panose="05000000000000000000" pitchFamily="2" charset="2"/>
              <a:buChar char="Ø"/>
            </a:pPr>
            <a:r>
              <a:rPr lang="en-AU" sz="2800" dirty="0"/>
              <a:t>Formulate a statement on the nature of the relationship between variables that you expect to uncover with your research: </a:t>
            </a:r>
            <a:r>
              <a:rPr lang="en-AU" sz="2800" b="1" dirty="0"/>
              <a:t>hypothesis</a:t>
            </a:r>
          </a:p>
          <a:p>
            <a:pPr marL="285750" indent="-285750" algn="just">
              <a:buFont typeface="Wingdings" panose="05000000000000000000" pitchFamily="2" charset="2"/>
              <a:buChar char="Ø"/>
            </a:pPr>
            <a:endParaRPr lang="en-AU" sz="2800" b="1" dirty="0"/>
          </a:p>
          <a:p>
            <a:pPr marL="457200" indent="-457200" algn="just">
              <a:buFont typeface="Wingdings" panose="05000000000000000000" pitchFamily="2" charset="2"/>
              <a:buChar char="Ø"/>
            </a:pPr>
            <a:r>
              <a:rPr lang="en-AU" sz="2800" dirty="0">
                <a:solidFill>
                  <a:schemeClr val="tx2">
                    <a:lumMod val="60000"/>
                    <a:lumOff val="40000"/>
                  </a:schemeClr>
                </a:solidFill>
              </a:rPr>
              <a:t>Any hypothesis developed should be testable with empirical research </a:t>
            </a:r>
          </a:p>
          <a:p>
            <a:pPr lvl="1" fontAlgn="auto">
              <a:spcBef>
                <a:spcPts val="1200"/>
              </a:spcBef>
              <a:spcAft>
                <a:spcPts val="1200"/>
              </a:spcAft>
              <a:defRPr/>
            </a:pPr>
            <a:endParaRPr lang="en-US" b="1" dirty="0"/>
          </a:p>
          <a:p>
            <a:pPr>
              <a:spcBef>
                <a:spcPts val="1200"/>
              </a:spcBef>
              <a:spcAft>
                <a:spcPts val="1200"/>
              </a:spcAft>
              <a:buFont typeface="Wingdings" panose="05000000000000000000" pitchFamily="2" charset="2"/>
              <a:buChar char="q"/>
            </a:pPr>
            <a:endParaRPr lang="en-US" sz="28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10/16/2022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8</a:t>
            </a:fld>
            <a:endParaRPr lang="en-US"/>
          </a:p>
        </p:txBody>
      </p:sp>
    </p:spTree>
    <p:extLst>
      <p:ext uri="{BB962C8B-B14F-4D97-AF65-F5344CB8AC3E}">
        <p14:creationId xmlns:p14="http://schemas.microsoft.com/office/powerpoint/2010/main" val="189197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97FD53-71B0-4CB9-8845-3AA7F68386F9}"/>
              </a:ext>
            </a:extLst>
          </p:cNvPr>
          <p:cNvSpPr>
            <a:spLocks noGrp="1"/>
          </p:cNvSpPr>
          <p:nvPr>
            <p:ph type="body" sz="quarter" idx="12"/>
          </p:nvPr>
        </p:nvSpPr>
        <p:spPr/>
        <p:txBody>
          <a:bodyPr/>
          <a:lstStyle/>
          <a:p>
            <a:pPr lvl="0">
              <a:spcBef>
                <a:spcPct val="0"/>
              </a:spcBef>
              <a:defRPr/>
            </a:pPr>
            <a:r>
              <a:rPr lang="en-AU" sz="4000" dirty="0">
                <a:solidFill>
                  <a:srgbClr val="FF0000"/>
                </a:solidFill>
              </a:rPr>
              <a:t>Further Observing &amp; Experimenting</a:t>
            </a:r>
            <a:endParaRPr lang="en-AU" sz="4000" cap="none" dirty="0">
              <a:solidFill>
                <a:srgbClr val="FF0000"/>
              </a:solidFill>
            </a:endParaRPr>
          </a:p>
        </p:txBody>
      </p:sp>
      <p:sp>
        <p:nvSpPr>
          <p:cNvPr id="5" name="Content Placeholder 2">
            <a:extLst>
              <a:ext uri="{FF2B5EF4-FFF2-40B4-BE49-F238E27FC236}">
                <a16:creationId xmlns:a16="http://schemas.microsoft.com/office/drawing/2014/main" id="{CA2A9E2E-D450-4368-875B-568F3509A988}"/>
              </a:ext>
            </a:extLst>
          </p:cNvPr>
          <p:cNvSpPr txBox="1">
            <a:spLocks/>
          </p:cNvSpPr>
          <p:nvPr/>
        </p:nvSpPr>
        <p:spPr>
          <a:xfrm>
            <a:off x="152400" y="1143001"/>
            <a:ext cx="8763000" cy="5243336"/>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r>
              <a:rPr lang="en-AU" sz="2400" dirty="0"/>
              <a:t>Further observations to be carried out to test the validity of any hypotheses that has been developed. </a:t>
            </a:r>
          </a:p>
          <a:p>
            <a:pPr algn="just">
              <a:buFont typeface="Wingdings" panose="05000000000000000000" pitchFamily="2" charset="2"/>
              <a:buChar char="q"/>
            </a:pPr>
            <a:r>
              <a:rPr lang="en-AU" sz="2400" dirty="0"/>
              <a:t>Design a research study to test the proposed relationship, such as</a:t>
            </a:r>
            <a:r>
              <a:rPr lang="en-AU" sz="2400" dirty="0">
                <a:solidFill>
                  <a:srgbClr val="0070C0"/>
                </a:solidFill>
              </a:rPr>
              <a:t>: </a:t>
            </a:r>
          </a:p>
          <a:p>
            <a:pPr marL="800100" lvl="1" indent="-342900" algn="just">
              <a:spcBef>
                <a:spcPts val="1800"/>
              </a:spcBef>
              <a:buFont typeface="Wingdings" panose="05000000000000000000" pitchFamily="2" charset="2"/>
              <a:buChar char="Ø"/>
            </a:pPr>
            <a:r>
              <a:rPr lang="en-AU" sz="2400" dirty="0">
                <a:solidFill>
                  <a:schemeClr val="tx2">
                    <a:lumMod val="60000"/>
                    <a:lumOff val="40000"/>
                  </a:schemeClr>
                </a:solidFill>
              </a:rPr>
              <a:t>A </a:t>
            </a:r>
            <a:r>
              <a:rPr lang="en-AU" sz="2400" b="1" dirty="0">
                <a:solidFill>
                  <a:schemeClr val="tx2">
                    <a:lumMod val="60000"/>
                    <a:lumOff val="40000"/>
                  </a:schemeClr>
                </a:solidFill>
              </a:rPr>
              <a:t>correlational study </a:t>
            </a:r>
            <a:r>
              <a:rPr lang="en-AU" sz="2400" dirty="0">
                <a:solidFill>
                  <a:schemeClr val="tx2">
                    <a:lumMod val="60000"/>
                    <a:lumOff val="40000"/>
                  </a:schemeClr>
                </a:solidFill>
              </a:rPr>
              <a:t>in which you measure two or more variables and look for a relationship between them </a:t>
            </a:r>
          </a:p>
          <a:p>
            <a:pPr marL="800100" lvl="1" indent="-342900" algn="just">
              <a:spcBef>
                <a:spcPts val="1800"/>
              </a:spcBef>
              <a:buFont typeface="Wingdings" panose="05000000000000000000" pitchFamily="2" charset="2"/>
              <a:buChar char="Ø"/>
            </a:pPr>
            <a:r>
              <a:rPr lang="en-AU" sz="2400" dirty="0">
                <a:solidFill>
                  <a:schemeClr val="accent4">
                    <a:lumMod val="75000"/>
                  </a:schemeClr>
                </a:solidFill>
              </a:rPr>
              <a:t>A </a:t>
            </a:r>
            <a:r>
              <a:rPr lang="en-AU" sz="2400" b="1" dirty="0">
                <a:solidFill>
                  <a:schemeClr val="accent4">
                    <a:lumMod val="75000"/>
                  </a:schemeClr>
                </a:solidFill>
              </a:rPr>
              <a:t>quasi-experimental study </a:t>
            </a:r>
            <a:r>
              <a:rPr lang="en-AU" sz="2400" dirty="0">
                <a:solidFill>
                  <a:schemeClr val="accent4">
                    <a:lumMod val="75000"/>
                  </a:schemeClr>
                </a:solidFill>
              </a:rPr>
              <a:t>in which you take advantage of some naturally occurring event or pre-existing conditions, or </a:t>
            </a:r>
          </a:p>
          <a:p>
            <a:pPr marL="800100" lvl="1" indent="-342900" algn="just">
              <a:spcBef>
                <a:spcPts val="1800"/>
              </a:spcBef>
              <a:buFont typeface="Wingdings" panose="05000000000000000000" pitchFamily="2" charset="2"/>
              <a:buChar char="Ø"/>
            </a:pPr>
            <a:r>
              <a:rPr lang="en-AU" sz="2400" dirty="0">
                <a:solidFill>
                  <a:schemeClr val="tx2">
                    <a:lumMod val="60000"/>
                    <a:lumOff val="40000"/>
                  </a:schemeClr>
                </a:solidFill>
              </a:rPr>
              <a:t>An </a:t>
            </a:r>
            <a:r>
              <a:rPr lang="en-AU" sz="2400" b="1" dirty="0">
                <a:solidFill>
                  <a:schemeClr val="tx2">
                    <a:lumMod val="60000"/>
                    <a:lumOff val="40000"/>
                  </a:schemeClr>
                </a:solidFill>
              </a:rPr>
              <a:t>experiment </a:t>
            </a:r>
            <a:r>
              <a:rPr lang="en-AU" sz="2400" dirty="0">
                <a:solidFill>
                  <a:schemeClr val="tx2">
                    <a:lumMod val="60000"/>
                    <a:lumOff val="40000"/>
                  </a:schemeClr>
                </a:solidFill>
              </a:rPr>
              <a:t>in which you systematically manipulate a variable and look for changes in the value of another that occur as a result </a:t>
            </a:r>
          </a:p>
          <a:p>
            <a:pPr lvl="1" fontAlgn="auto">
              <a:spcBef>
                <a:spcPts val="1200"/>
              </a:spcBef>
              <a:spcAft>
                <a:spcPts val="1200"/>
              </a:spcAft>
              <a:defRPr/>
            </a:pPr>
            <a:endParaRPr lang="en-US" sz="1600" b="1" dirty="0"/>
          </a:p>
          <a:p>
            <a:pPr>
              <a:spcBef>
                <a:spcPts val="1200"/>
              </a:spcBef>
              <a:spcAft>
                <a:spcPts val="1200"/>
              </a:spcAft>
              <a:buFont typeface="Wingdings" panose="05000000000000000000" pitchFamily="2" charset="2"/>
              <a:buChar char="q"/>
            </a:pPr>
            <a:endParaRPr lang="en-US" sz="2600" dirty="0"/>
          </a:p>
        </p:txBody>
      </p:sp>
      <p:sp>
        <p:nvSpPr>
          <p:cNvPr id="6" name="Date Placeholder 5">
            <a:extLst>
              <a:ext uri="{FF2B5EF4-FFF2-40B4-BE49-F238E27FC236}">
                <a16:creationId xmlns:a16="http://schemas.microsoft.com/office/drawing/2014/main" id="{EBA20A09-E6F2-470C-A928-A979E1B79B24}"/>
              </a:ext>
            </a:extLst>
          </p:cNvPr>
          <p:cNvSpPr>
            <a:spLocks noGrp="1"/>
          </p:cNvSpPr>
          <p:nvPr>
            <p:ph type="dt" sz="half" idx="10"/>
          </p:nvPr>
        </p:nvSpPr>
        <p:spPr/>
        <p:txBody>
          <a:bodyPr/>
          <a:lstStyle/>
          <a:p>
            <a:pPr>
              <a:defRPr/>
            </a:pPr>
            <a:fld id="{46CFD5BC-4037-46F5-80DD-4E1F4641769E}" type="datetime1">
              <a:rPr lang="en-US" smtClean="0"/>
              <a:t>10/16/2022</a:t>
            </a:fld>
            <a:endParaRPr lang="en-US"/>
          </a:p>
        </p:txBody>
      </p:sp>
      <p:sp>
        <p:nvSpPr>
          <p:cNvPr id="7" name="Footer Placeholder 6">
            <a:extLst>
              <a:ext uri="{FF2B5EF4-FFF2-40B4-BE49-F238E27FC236}">
                <a16:creationId xmlns:a16="http://schemas.microsoft.com/office/drawing/2014/main" id="{DCC52F5B-2637-442B-A451-03C62A44033E}"/>
              </a:ext>
            </a:extLst>
          </p:cNvPr>
          <p:cNvSpPr>
            <a:spLocks noGrp="1"/>
          </p:cNvSpPr>
          <p:nvPr>
            <p:ph type="ftr" sz="quarter" idx="11"/>
          </p:nvPr>
        </p:nvSpPr>
        <p:spPr/>
        <p:txBody>
          <a:bodyPr/>
          <a:lstStyle/>
          <a:p>
            <a:pPr>
              <a:defRPr/>
            </a:pPr>
            <a:r>
              <a:rPr lang="en-US"/>
              <a:t>Dr. Afroza Nahar</a:t>
            </a:r>
          </a:p>
        </p:txBody>
      </p:sp>
      <p:sp>
        <p:nvSpPr>
          <p:cNvPr id="8" name="Slide Number Placeholder 7">
            <a:extLst>
              <a:ext uri="{FF2B5EF4-FFF2-40B4-BE49-F238E27FC236}">
                <a16:creationId xmlns:a16="http://schemas.microsoft.com/office/drawing/2014/main" id="{13F0861D-01A4-446D-9D45-D85670F420EF}"/>
              </a:ext>
            </a:extLst>
          </p:cNvPr>
          <p:cNvSpPr>
            <a:spLocks noGrp="1"/>
          </p:cNvSpPr>
          <p:nvPr>
            <p:ph type="sldNum" sz="quarter" idx="14"/>
          </p:nvPr>
        </p:nvSpPr>
        <p:spPr/>
        <p:txBody>
          <a:bodyPr/>
          <a:lstStyle/>
          <a:p>
            <a:pPr>
              <a:defRPr/>
            </a:pPr>
            <a:fld id="{A4D7D840-3C4D-4535-9FCE-221E1C945AAA}" type="slidenum">
              <a:rPr lang="en-US" smtClean="0"/>
              <a:pPr>
                <a:defRPr/>
              </a:pPr>
              <a:t>9</a:t>
            </a:fld>
            <a:endParaRPr lang="en-US"/>
          </a:p>
        </p:txBody>
      </p:sp>
    </p:spTree>
    <p:extLst>
      <p:ext uri="{BB962C8B-B14F-4D97-AF65-F5344CB8AC3E}">
        <p14:creationId xmlns:p14="http://schemas.microsoft.com/office/powerpoint/2010/main" val="95174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2F7F668C363140987CCE55C0BA8066" ma:contentTypeVersion="0" ma:contentTypeDescription="Create a new document." ma:contentTypeScope="" ma:versionID="e03e3e629eb034595093e6018dedbc5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A90178-8DFE-490A-9FB9-68B16F7AB082}"/>
</file>

<file path=customXml/itemProps2.xml><?xml version="1.0" encoding="utf-8"?>
<ds:datastoreItem xmlns:ds="http://schemas.openxmlformats.org/officeDocument/2006/customXml" ds:itemID="{AF6576F9-525F-4345-8397-4037742DF80A}"/>
</file>

<file path=customXml/itemProps3.xml><?xml version="1.0" encoding="utf-8"?>
<ds:datastoreItem xmlns:ds="http://schemas.openxmlformats.org/officeDocument/2006/customXml" ds:itemID="{3BF2A748-AAC0-412A-808A-94A270A5B5D5}"/>
</file>

<file path=docProps/app.xml><?xml version="1.0" encoding="utf-8"?>
<Properties xmlns="http://schemas.openxmlformats.org/officeDocument/2006/extended-properties" xmlns:vt="http://schemas.openxmlformats.org/officeDocument/2006/docPropsVTypes">
  <Template/>
  <TotalTime>2607</TotalTime>
  <Words>1174</Words>
  <Application>Microsoft Office PowerPoint</Application>
  <PresentationFormat>On-screen Show (4:3)</PresentationFormat>
  <Paragraphs>191</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Narrow</vt:lpstr>
      <vt:lpstr>Calibri</vt:lpstr>
      <vt:lpstr>Wingdings</vt:lpstr>
      <vt:lpstr>Office Theme</vt:lpstr>
      <vt:lpstr>METHODOLOGY: Scientific Research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 Moinul Islam</dc:creator>
  <cp:lastModifiedBy>Dr. Afroza Nahar</cp:lastModifiedBy>
  <cp:revision>206</cp:revision>
  <dcterms:created xsi:type="dcterms:W3CDTF">2006-08-16T00:00:00Z</dcterms:created>
  <dcterms:modified xsi:type="dcterms:W3CDTF">2022-10-16T03:21:59Z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0x010100352F7F668C363140987CCE55C0BA8066</vt:lpwstr>
  </property>
</Properties>
</file>