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454EA-9352-41C8-B756-00EECBBD7EFA}" type="doc">
      <dgm:prSet loTypeId="urn:microsoft.com/office/officeart/2005/8/layout/cycle5" loCatId="cycle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1E87169-C029-4710-9EE5-59D288E1E192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Fingerprinting</a:t>
          </a:r>
          <a:endParaRPr lang="en-US" sz="1800" dirty="0"/>
        </a:p>
      </dgm:t>
    </dgm:pt>
    <dgm:pt modelId="{552250B8-86A3-4836-94F1-50B90542F1F3}" type="parTrans" cxnId="{EF4E2B6E-AB94-49E3-B122-E4D12915F92D}">
      <dgm:prSet/>
      <dgm:spPr/>
      <dgm:t>
        <a:bodyPr/>
        <a:lstStyle/>
        <a:p>
          <a:endParaRPr lang="en-US"/>
        </a:p>
      </dgm:t>
    </dgm:pt>
    <dgm:pt modelId="{47325D80-2417-4CD0-82E7-F518C238140E}" type="sibTrans" cxnId="{EF4E2B6E-AB94-49E3-B122-E4D12915F92D}">
      <dgm:prSet/>
      <dgm:spPr/>
      <dgm:t>
        <a:bodyPr/>
        <a:lstStyle/>
        <a:p>
          <a:endParaRPr lang="en-US"/>
        </a:p>
      </dgm:t>
    </dgm:pt>
    <dgm:pt modelId="{507A3579-BD5B-48D3-A292-05493336128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Procedure duplication</a:t>
          </a:r>
          <a:endParaRPr lang="en-US" sz="1800" dirty="0"/>
        </a:p>
      </dgm:t>
    </dgm:pt>
    <dgm:pt modelId="{4B148786-F84F-4D73-BADB-259A63096308}" type="parTrans" cxnId="{48649867-0C00-4FE5-8CD2-843223D1F760}">
      <dgm:prSet/>
      <dgm:spPr/>
      <dgm:t>
        <a:bodyPr/>
        <a:lstStyle/>
        <a:p>
          <a:endParaRPr lang="en-US"/>
        </a:p>
      </dgm:t>
    </dgm:pt>
    <dgm:pt modelId="{541D2AF7-F6C1-465A-AFE8-13B69DD994E2}" type="sibTrans" cxnId="{48649867-0C00-4FE5-8CD2-843223D1F760}">
      <dgm:prSet/>
      <dgm:spPr/>
      <dgm:t>
        <a:bodyPr/>
        <a:lstStyle/>
        <a:p>
          <a:endParaRPr lang="en-US"/>
        </a:p>
      </dgm:t>
    </dgm:pt>
    <dgm:pt modelId="{5A4D2F5E-E504-4AA1-935A-1C7216F5B3DE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Error detection by duplicated instructions</a:t>
          </a:r>
          <a:endParaRPr lang="en-US" sz="1800" dirty="0"/>
        </a:p>
      </dgm:t>
    </dgm:pt>
    <dgm:pt modelId="{EC29DCA6-D5F7-474C-9902-BCC222A01BF1}" type="parTrans" cxnId="{9F05E5EF-A43E-46DC-8FD3-7915DFD91169}">
      <dgm:prSet/>
      <dgm:spPr/>
      <dgm:t>
        <a:bodyPr/>
        <a:lstStyle/>
        <a:p>
          <a:endParaRPr lang="en-US"/>
        </a:p>
      </dgm:t>
    </dgm:pt>
    <dgm:pt modelId="{DC0D350E-4C66-429D-81F8-C5F9D2F6384F}" type="sibTrans" cxnId="{9F05E5EF-A43E-46DC-8FD3-7915DFD91169}">
      <dgm:prSet/>
      <dgm:spPr/>
      <dgm:t>
        <a:bodyPr/>
        <a:lstStyle/>
        <a:p>
          <a:endParaRPr lang="en-US"/>
        </a:p>
      </dgm:t>
    </dgm:pt>
    <dgm:pt modelId="{8FCBBAE7-1EE4-4ACF-AC40-8648D8849208}" type="pres">
      <dgm:prSet presAssocID="{A89454EA-9352-41C8-B756-00EECBBD7E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09888E-417E-470C-8595-130EC26E61E4}" type="pres">
      <dgm:prSet presAssocID="{D1E87169-C029-4710-9EE5-59D288E1E19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25CF-AB04-44A2-A29A-9B898276C0FB}" type="pres">
      <dgm:prSet presAssocID="{D1E87169-C029-4710-9EE5-59D288E1E192}" presName="spNode" presStyleCnt="0"/>
      <dgm:spPr/>
      <dgm:t>
        <a:bodyPr/>
        <a:lstStyle/>
        <a:p>
          <a:endParaRPr lang="en-US"/>
        </a:p>
      </dgm:t>
    </dgm:pt>
    <dgm:pt modelId="{A707BD02-D22D-4C37-B8DD-0E5EB75EA76E}" type="pres">
      <dgm:prSet presAssocID="{47325D80-2417-4CD0-82E7-F518C238140E}" presName="sibTrans" presStyleLbl="sibTrans1D1" presStyleIdx="0" presStyleCnt="3"/>
      <dgm:spPr/>
      <dgm:t>
        <a:bodyPr/>
        <a:lstStyle/>
        <a:p>
          <a:endParaRPr lang="en-US"/>
        </a:p>
      </dgm:t>
    </dgm:pt>
    <dgm:pt modelId="{E245EC1B-373B-4A37-8194-46EEFE0F0C3B}" type="pres">
      <dgm:prSet presAssocID="{507A3579-BD5B-48D3-A292-0549333612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06F46-66FD-4127-9A2B-DBBC38DBA371}" type="pres">
      <dgm:prSet presAssocID="{507A3579-BD5B-48D3-A292-054933361287}" presName="spNode" presStyleCnt="0"/>
      <dgm:spPr/>
      <dgm:t>
        <a:bodyPr/>
        <a:lstStyle/>
        <a:p>
          <a:endParaRPr lang="en-US"/>
        </a:p>
      </dgm:t>
    </dgm:pt>
    <dgm:pt modelId="{63BAC13B-2F06-4437-A308-5430595A9B3D}" type="pres">
      <dgm:prSet presAssocID="{541D2AF7-F6C1-465A-AFE8-13B69DD994E2}" presName="sibTrans" presStyleLbl="sibTrans1D1" presStyleIdx="1" presStyleCnt="3"/>
      <dgm:spPr/>
      <dgm:t>
        <a:bodyPr/>
        <a:lstStyle/>
        <a:p>
          <a:endParaRPr lang="en-US"/>
        </a:p>
      </dgm:t>
    </dgm:pt>
    <dgm:pt modelId="{03E61F51-F457-49F6-AD4D-34576EAC1513}" type="pres">
      <dgm:prSet presAssocID="{5A4D2F5E-E504-4AA1-935A-1C7216F5B3D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ED74F-FEF0-4808-AB73-D6A7D3BDE792}" type="pres">
      <dgm:prSet presAssocID="{5A4D2F5E-E504-4AA1-935A-1C7216F5B3DE}" presName="spNode" presStyleCnt="0"/>
      <dgm:spPr/>
      <dgm:t>
        <a:bodyPr/>
        <a:lstStyle/>
        <a:p>
          <a:endParaRPr lang="en-US"/>
        </a:p>
      </dgm:t>
    </dgm:pt>
    <dgm:pt modelId="{5BDF81D5-5A8F-4D5D-953C-DB014BE7E282}" type="pres">
      <dgm:prSet presAssocID="{DC0D350E-4C66-429D-81F8-C5F9D2F6384F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48649867-0C00-4FE5-8CD2-843223D1F760}" srcId="{A89454EA-9352-41C8-B756-00EECBBD7EFA}" destId="{507A3579-BD5B-48D3-A292-054933361287}" srcOrd="1" destOrd="0" parTransId="{4B148786-F84F-4D73-BADB-259A63096308}" sibTransId="{541D2AF7-F6C1-465A-AFE8-13B69DD994E2}"/>
    <dgm:cxn modelId="{4AE438D6-DFC0-494A-895E-EFE1DE9E71A2}" type="presOf" srcId="{507A3579-BD5B-48D3-A292-054933361287}" destId="{E245EC1B-373B-4A37-8194-46EEFE0F0C3B}" srcOrd="0" destOrd="0" presId="urn:microsoft.com/office/officeart/2005/8/layout/cycle5"/>
    <dgm:cxn modelId="{E29B2BEF-23AF-4D8F-A8EA-A9FC33CDA46E}" type="presOf" srcId="{DC0D350E-4C66-429D-81F8-C5F9D2F6384F}" destId="{5BDF81D5-5A8F-4D5D-953C-DB014BE7E282}" srcOrd="0" destOrd="0" presId="urn:microsoft.com/office/officeart/2005/8/layout/cycle5"/>
    <dgm:cxn modelId="{EF4E2B6E-AB94-49E3-B122-E4D12915F92D}" srcId="{A89454EA-9352-41C8-B756-00EECBBD7EFA}" destId="{D1E87169-C029-4710-9EE5-59D288E1E192}" srcOrd="0" destOrd="0" parTransId="{552250B8-86A3-4836-94F1-50B90542F1F3}" sibTransId="{47325D80-2417-4CD0-82E7-F518C238140E}"/>
    <dgm:cxn modelId="{BAF49DE5-5B30-455F-BC63-3E1669000B34}" type="presOf" srcId="{541D2AF7-F6C1-465A-AFE8-13B69DD994E2}" destId="{63BAC13B-2F06-4437-A308-5430595A9B3D}" srcOrd="0" destOrd="0" presId="urn:microsoft.com/office/officeart/2005/8/layout/cycle5"/>
    <dgm:cxn modelId="{AF053A0F-2C2D-4F43-8982-90C8E5B989A7}" type="presOf" srcId="{5A4D2F5E-E504-4AA1-935A-1C7216F5B3DE}" destId="{03E61F51-F457-49F6-AD4D-34576EAC1513}" srcOrd="0" destOrd="0" presId="urn:microsoft.com/office/officeart/2005/8/layout/cycle5"/>
    <dgm:cxn modelId="{A5B331CD-0B17-418F-A7F5-C482E081FCC1}" type="presOf" srcId="{D1E87169-C029-4710-9EE5-59D288E1E192}" destId="{0C09888E-417E-470C-8595-130EC26E61E4}" srcOrd="0" destOrd="0" presId="urn:microsoft.com/office/officeart/2005/8/layout/cycle5"/>
    <dgm:cxn modelId="{9F05E5EF-A43E-46DC-8FD3-7915DFD91169}" srcId="{A89454EA-9352-41C8-B756-00EECBBD7EFA}" destId="{5A4D2F5E-E504-4AA1-935A-1C7216F5B3DE}" srcOrd="2" destOrd="0" parTransId="{EC29DCA6-D5F7-474C-9902-BCC222A01BF1}" sibTransId="{DC0D350E-4C66-429D-81F8-C5F9D2F6384F}"/>
    <dgm:cxn modelId="{31E70CCB-9822-4650-AA43-B4E0F1FF7C72}" type="presOf" srcId="{A89454EA-9352-41C8-B756-00EECBBD7EFA}" destId="{8FCBBAE7-1EE4-4ACF-AC40-8648D8849208}" srcOrd="0" destOrd="0" presId="urn:microsoft.com/office/officeart/2005/8/layout/cycle5"/>
    <dgm:cxn modelId="{5116A33F-B9AF-4351-9293-04FA2624B020}" type="presOf" srcId="{47325D80-2417-4CD0-82E7-F518C238140E}" destId="{A707BD02-D22D-4C37-B8DD-0E5EB75EA76E}" srcOrd="0" destOrd="0" presId="urn:microsoft.com/office/officeart/2005/8/layout/cycle5"/>
    <dgm:cxn modelId="{7CFB5FBD-B600-4AB8-9568-307372FF088F}" type="presParOf" srcId="{8FCBBAE7-1EE4-4ACF-AC40-8648D8849208}" destId="{0C09888E-417E-470C-8595-130EC26E61E4}" srcOrd="0" destOrd="0" presId="urn:microsoft.com/office/officeart/2005/8/layout/cycle5"/>
    <dgm:cxn modelId="{F3EC12CD-B85C-40ED-B4D2-F43CA36A540B}" type="presParOf" srcId="{8FCBBAE7-1EE4-4ACF-AC40-8648D8849208}" destId="{5E7925CF-AB04-44A2-A29A-9B898276C0FB}" srcOrd="1" destOrd="0" presId="urn:microsoft.com/office/officeart/2005/8/layout/cycle5"/>
    <dgm:cxn modelId="{137F333B-48A7-4430-8BCE-7775021F6EA9}" type="presParOf" srcId="{8FCBBAE7-1EE4-4ACF-AC40-8648D8849208}" destId="{A707BD02-D22D-4C37-B8DD-0E5EB75EA76E}" srcOrd="2" destOrd="0" presId="urn:microsoft.com/office/officeart/2005/8/layout/cycle5"/>
    <dgm:cxn modelId="{58F52707-4CB5-4183-8296-FF8FA08D4860}" type="presParOf" srcId="{8FCBBAE7-1EE4-4ACF-AC40-8648D8849208}" destId="{E245EC1B-373B-4A37-8194-46EEFE0F0C3B}" srcOrd="3" destOrd="0" presId="urn:microsoft.com/office/officeart/2005/8/layout/cycle5"/>
    <dgm:cxn modelId="{60CF9622-BE31-489B-8F15-F00389093262}" type="presParOf" srcId="{8FCBBAE7-1EE4-4ACF-AC40-8648D8849208}" destId="{F1C06F46-66FD-4127-9A2B-DBBC38DBA371}" srcOrd="4" destOrd="0" presId="urn:microsoft.com/office/officeart/2005/8/layout/cycle5"/>
    <dgm:cxn modelId="{0B6CC64B-26FC-431E-B237-64299C26DF04}" type="presParOf" srcId="{8FCBBAE7-1EE4-4ACF-AC40-8648D8849208}" destId="{63BAC13B-2F06-4437-A308-5430595A9B3D}" srcOrd="5" destOrd="0" presId="urn:microsoft.com/office/officeart/2005/8/layout/cycle5"/>
    <dgm:cxn modelId="{61BFE69A-9F2E-4058-A6D8-0480023EE341}" type="presParOf" srcId="{8FCBBAE7-1EE4-4ACF-AC40-8648D8849208}" destId="{03E61F51-F457-49F6-AD4D-34576EAC1513}" srcOrd="6" destOrd="0" presId="urn:microsoft.com/office/officeart/2005/8/layout/cycle5"/>
    <dgm:cxn modelId="{28CCC5C0-AAAC-454E-8C68-D9208B58F178}" type="presParOf" srcId="{8FCBBAE7-1EE4-4ACF-AC40-8648D8849208}" destId="{395ED74F-FEF0-4808-AB73-D6A7D3BDE792}" srcOrd="7" destOrd="0" presId="urn:microsoft.com/office/officeart/2005/8/layout/cycle5"/>
    <dgm:cxn modelId="{F7817E95-47A2-48EC-9939-C31BF632332C}" type="presParOf" srcId="{8FCBBAE7-1EE4-4ACF-AC40-8648D8849208}" destId="{5BDF81D5-5A8F-4D5D-953C-DB014BE7E28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9888E-417E-470C-8595-130EC26E61E4}">
      <dsp:nvSpPr>
        <dsp:cNvPr id="0" name=""/>
        <dsp:cNvSpPr/>
      </dsp:nvSpPr>
      <dsp:spPr>
        <a:xfrm>
          <a:off x="3406991" y="351"/>
          <a:ext cx="2366962" cy="15385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Fingerprinting</a:t>
          </a:r>
          <a:endParaRPr lang="en-US" sz="1800" kern="1200" dirty="0"/>
        </a:p>
      </dsp:txBody>
      <dsp:txXfrm>
        <a:off x="3482096" y="75456"/>
        <a:ext cx="2216752" cy="1388315"/>
      </dsp:txXfrm>
    </dsp:sp>
    <dsp:sp modelId="{A707BD02-D22D-4C37-B8DD-0E5EB75EA76E}">
      <dsp:nvSpPr>
        <dsp:cNvPr id="0" name=""/>
        <dsp:cNvSpPr/>
      </dsp:nvSpPr>
      <dsp:spPr>
        <a:xfrm>
          <a:off x="2540528" y="769614"/>
          <a:ext cx="4099888" cy="4099888"/>
        </a:xfrm>
        <a:custGeom>
          <a:avLst/>
          <a:gdLst/>
          <a:ahLst/>
          <a:cxnLst/>
          <a:rect l="0" t="0" r="0" b="0"/>
          <a:pathLst>
            <a:path>
              <a:moveTo>
                <a:pt x="3550391" y="653187"/>
              </a:moveTo>
              <a:arcTo wR="2049944" hR="2049944" stAng="19022983" swAng="2299728"/>
            </a:path>
          </a:pathLst>
        </a:custGeom>
        <a:noFill/>
        <a:ln w="9525" cap="rnd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5EC1B-373B-4A37-8194-46EEFE0F0C3B}">
      <dsp:nvSpPr>
        <dsp:cNvPr id="0" name=""/>
        <dsp:cNvSpPr/>
      </dsp:nvSpPr>
      <dsp:spPr>
        <a:xfrm>
          <a:off x="5182295" y="3075268"/>
          <a:ext cx="2366962" cy="15385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54778"/>
                <a:satOff val="-19922"/>
                <a:lumOff val="17181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354778"/>
                <a:satOff val="-19922"/>
                <a:lumOff val="1718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Procedure duplication</a:t>
          </a:r>
          <a:endParaRPr lang="en-US" sz="1800" kern="1200" dirty="0"/>
        </a:p>
      </dsp:txBody>
      <dsp:txXfrm>
        <a:off x="5257400" y="3150373"/>
        <a:ext cx="2216752" cy="1388315"/>
      </dsp:txXfrm>
    </dsp:sp>
    <dsp:sp modelId="{63BAC13B-2F06-4437-A308-5430595A9B3D}">
      <dsp:nvSpPr>
        <dsp:cNvPr id="0" name=""/>
        <dsp:cNvSpPr/>
      </dsp:nvSpPr>
      <dsp:spPr>
        <a:xfrm>
          <a:off x="2540528" y="769614"/>
          <a:ext cx="4099888" cy="4099888"/>
        </a:xfrm>
        <a:custGeom>
          <a:avLst/>
          <a:gdLst/>
          <a:ahLst/>
          <a:cxnLst/>
          <a:rect l="0" t="0" r="0" b="0"/>
          <a:pathLst>
            <a:path>
              <a:moveTo>
                <a:pt x="2677955" y="4001322"/>
              </a:moveTo>
              <a:arcTo wR="2049944" hR="2049944" stAng="4329617" swAng="2140765"/>
            </a:path>
          </a:pathLst>
        </a:custGeom>
        <a:noFill/>
        <a:ln w="9525" cap="rnd" cmpd="sng" algn="ctr">
          <a:solidFill>
            <a:schemeClr val="accent1">
              <a:shade val="90000"/>
              <a:hueOff val="354724"/>
              <a:satOff val="-19615"/>
              <a:lumOff val="160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61F51-F457-49F6-AD4D-34576EAC1513}">
      <dsp:nvSpPr>
        <dsp:cNvPr id="0" name=""/>
        <dsp:cNvSpPr/>
      </dsp:nvSpPr>
      <dsp:spPr>
        <a:xfrm>
          <a:off x="1631687" y="3075268"/>
          <a:ext cx="2366962" cy="1538525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709557"/>
                <a:satOff val="-39844"/>
                <a:lumOff val="3436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Error detection by duplicated instructions</a:t>
          </a:r>
          <a:endParaRPr lang="en-US" sz="1800" kern="1200" dirty="0"/>
        </a:p>
      </dsp:txBody>
      <dsp:txXfrm>
        <a:off x="1706792" y="3150373"/>
        <a:ext cx="2216752" cy="1388315"/>
      </dsp:txXfrm>
    </dsp:sp>
    <dsp:sp modelId="{5BDF81D5-5A8F-4D5D-953C-DB014BE7E282}">
      <dsp:nvSpPr>
        <dsp:cNvPr id="0" name=""/>
        <dsp:cNvSpPr/>
      </dsp:nvSpPr>
      <dsp:spPr>
        <a:xfrm>
          <a:off x="2540528" y="769614"/>
          <a:ext cx="4099888" cy="4099888"/>
        </a:xfrm>
        <a:custGeom>
          <a:avLst/>
          <a:gdLst/>
          <a:ahLst/>
          <a:cxnLst/>
          <a:rect l="0" t="0" r="0" b="0"/>
          <a:pathLst>
            <a:path>
              <a:moveTo>
                <a:pt x="6664" y="1884775"/>
              </a:moveTo>
              <a:arcTo wR="2049944" hR="2049944" stAng="11077289" swAng="2299728"/>
            </a:path>
          </a:pathLst>
        </a:custGeom>
        <a:noFill/>
        <a:ln w="9525" cap="rnd" cmpd="sng" algn="ctr">
          <a:solidFill>
            <a:schemeClr val="accent1">
              <a:shade val="90000"/>
              <a:hueOff val="709449"/>
              <a:satOff val="-39231"/>
              <a:lumOff val="321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957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5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871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2AF8-1F80-4175-89F2-D5F5A720A81D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AF34E0-5C9E-4852-BD39-317235E5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618836"/>
            <a:ext cx="9140103" cy="177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929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 in software using Biological Techniques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4387273"/>
            <a:ext cx="4943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Asif Sharif Akash (ID: 20-42647-1)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Tarek Hossain (ID: 20-43018-1)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(ID: 20-43097-1)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328" y="624110"/>
            <a:ext cx="9186284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1932006"/>
              </p:ext>
            </p:extLst>
          </p:nvPr>
        </p:nvGraphicFramePr>
        <p:xfrm>
          <a:off x="7435272" y="1616362"/>
          <a:ext cx="44917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102"/>
                <a:gridCol w="1422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test cases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Repeated test cases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in the Test cases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application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7" y="1616362"/>
            <a:ext cx="4867563" cy="4387273"/>
          </a:xfrm>
        </p:spPr>
      </p:pic>
      <p:sp>
        <p:nvSpPr>
          <p:cNvPr id="9" name="TextBox 8"/>
          <p:cNvSpPr txBox="1"/>
          <p:nvPr/>
        </p:nvSpPr>
        <p:spPr>
          <a:xfrm>
            <a:off x="2812667" y="6003635"/>
            <a:ext cx="387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designed by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Scheduling 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625599"/>
            <a:ext cx="8983085" cy="4562765"/>
          </a:xfrm>
        </p:spPr>
      </p:pic>
    </p:spTree>
    <p:extLst>
      <p:ext uri="{BB962C8B-B14F-4D97-AF65-F5344CB8AC3E}">
        <p14:creationId xmlns:p14="http://schemas.microsoft.com/office/powerpoint/2010/main" val="6907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7817"/>
            <a:ext cx="8915400" cy="5246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S. JAGATJOT SINGH, "FAULT DETECTION TECHNIQUE FOR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SOFTWARE," International Journal of Advances in Electronics and Computer Science, vol. 4, no. 8, pp. 2393-2835, 2017.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B.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Cagatay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"Investigating the effect of dataset size, metrics sets, and feature selection techniques on software fault prediction problem," Information Sciences, p. 1040–1058, 2009.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R. Sushant Kumar, "A Comprehensive Analysis for Software Fault Detection and Prediction using Computational Intelligence Techniques," International Journal of Computational Intelligence Research, vol. 13, no. 1, pp. 65-78, 2017.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G. A. ·. A.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on software fault detection based on different prediction approaches," Vietnam J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1, pp. 79-95, 2014.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5] C. B. ,. a. M. Y. Jiang Y., "Techniques for evaluating fault prediction models," Proc. Empiric.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5, pp. 561-595, 2008. </a:t>
            </a:r>
          </a:p>
        </p:txBody>
      </p:sp>
    </p:spTree>
    <p:extLst>
      <p:ext uri="{BB962C8B-B14F-4D97-AF65-F5344CB8AC3E}">
        <p14:creationId xmlns:p14="http://schemas.microsoft.com/office/powerpoint/2010/main" val="19756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22" y="2600692"/>
            <a:ext cx="6011469" cy="128089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8581"/>
            <a:ext cx="8915400" cy="525549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Techniques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Analysis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Schedule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72656"/>
            <a:ext cx="8911687" cy="1422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5964"/>
            <a:ext cx="8915400" cy="36852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maintenance phase to assure software quality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changes on demand and modification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Xiaoxing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on Learn-To-Rank(LTR)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 may detect the fault but interface design is not included at his proposal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638" y="1100164"/>
            <a:ext cx="9133545" cy="128089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638" y="1740609"/>
            <a:ext cx="9828361" cy="19972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Boltzmann Learning is only used to detect software quality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interface design was introduced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Learn-To-Rank Algorithm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software faults.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using particle swarm optimization is limited to severe cases only.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3638" y="3824528"/>
            <a:ext cx="9133545" cy="110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3638" y="4412389"/>
            <a:ext cx="9756474" cy="2757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issues have various testing methods employing biological technique resolved?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advantages and disadvantages of various biological approaches used in software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engineering?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various validation methods for detection and prediction?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3638" y="292769"/>
            <a:ext cx="425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1256147"/>
            <a:ext cx="8911687" cy="10316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19040"/>
            <a:ext cx="8915400" cy="18103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biological strategies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issue utilizing methods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and interpret the experimental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3" y="3486727"/>
            <a:ext cx="8911687" cy="1191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the study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0" y="4185226"/>
            <a:ext cx="9530903" cy="2849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of LTR is limited to only software interface design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more than 10 cannot have appropriate results of showing faults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Boltzmann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may give the idea of global energy to sustain the approach but lacks in LTR sometime.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 optimization limits to genetic field only.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9210" y="415567"/>
            <a:ext cx="4252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9471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Techniques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7957460"/>
              </p:ext>
            </p:extLst>
          </p:nvPr>
        </p:nvGraphicFramePr>
        <p:xfrm>
          <a:off x="1708727" y="1487055"/>
          <a:ext cx="9180946" cy="5153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2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3965"/>
            <a:ext cx="8911687" cy="77981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Analysis 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223818"/>
                <a:ext cx="8915400" cy="5634182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Learn-To-Rank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pointwise approach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pairwise approach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listwise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oltzmann Learning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connection strength between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unit,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state 𝜃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bias of unit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global energy function</a:t>
                </a:r>
                <a:endPara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article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warm Optimization (PSO)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=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wv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+ c1 * r1() * (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pbest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- present[]) + c2 * r2() * (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gbest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- present[])---(1) present[] = present[] + v[]-----------------------------------------------------------------(2)</a:t>
                </a:r>
                <a:endPara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the constants w, c1, c2, r1, r2,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pbest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gbest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stand for local best and global best of particle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223818"/>
                <a:ext cx="8915400" cy="5634182"/>
              </a:xfrm>
              <a:blipFill rotWithShape="0">
                <a:blip r:embed="rId2"/>
                <a:stretch>
                  <a:fillRect l="-957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396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3" y="1357744"/>
            <a:ext cx="5477164" cy="5329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4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236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37" y="922810"/>
            <a:ext cx="6096000" cy="5819735"/>
          </a:xfrm>
        </p:spPr>
      </p:pic>
    </p:spTree>
    <p:extLst>
      <p:ext uri="{BB962C8B-B14F-4D97-AF65-F5344CB8AC3E}">
        <p14:creationId xmlns:p14="http://schemas.microsoft.com/office/powerpoint/2010/main" val="2004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1197</TotalTime>
  <Words>513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Century Gothic</vt:lpstr>
      <vt:lpstr>Times New Roman</vt:lpstr>
      <vt:lpstr>Wingdings</vt:lpstr>
      <vt:lpstr>Wingdings 3</vt:lpstr>
      <vt:lpstr>Wisp</vt:lpstr>
      <vt:lpstr>Fault detection in software using Biological Techniques </vt:lpstr>
      <vt:lpstr>Outline:</vt:lpstr>
      <vt:lpstr>Introduction</vt:lpstr>
      <vt:lpstr>Problem Statement</vt:lpstr>
      <vt:lpstr>Research Objectives</vt:lpstr>
      <vt:lpstr>Biological Techniques</vt:lpstr>
      <vt:lpstr>Methodology &amp; Analysis </vt:lpstr>
      <vt:lpstr>Proposed Algorithm</vt:lpstr>
      <vt:lpstr>Flowchart</vt:lpstr>
      <vt:lpstr>Simulation Result</vt:lpstr>
      <vt:lpstr>Work Scheduling 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2022-10-21T13:40:13Z</dcterms:created>
  <dcterms:modified xsi:type="dcterms:W3CDTF">2022-12-13T16:27:57Z</dcterms:modified>
</cp:coreProperties>
</file>