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6" r:id="rId2"/>
    <p:sldId id="282" r:id="rId3"/>
    <p:sldId id="294" r:id="rId4"/>
    <p:sldId id="295" r:id="rId5"/>
    <p:sldId id="296" r:id="rId6"/>
    <p:sldId id="297" r:id="rId7"/>
    <p:sldId id="283" r:id="rId8"/>
    <p:sldId id="284" r:id="rId9"/>
    <p:sldId id="285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d. Ali Noor" initials="MAN" lastIdx="2" clrIdx="0">
    <p:extLst>
      <p:ext uri="{19B8F6BF-5375-455C-9EA6-DF929625EA0E}">
        <p15:presenceInfo xmlns:p15="http://schemas.microsoft.com/office/powerpoint/2012/main" userId="Md. Ali No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456" y="67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9C53-1F47-4EC3-BD04-DCF7D9853FE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66561-935E-43F2-AA27-F6429D640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798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753D4-FC42-4AF9-9F67-FF67B8A220E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D5281-AB0E-4AE5-96D1-620E2E6C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46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44394"/>
            <a:ext cx="9144000" cy="1765568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04" y="186444"/>
            <a:ext cx="1846991" cy="1871838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2447495" y="799197"/>
            <a:ext cx="9144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AMERICAN INTERNAIONAL UNIVERSITY – BANGLADESH</a:t>
            </a:r>
          </a:p>
          <a:p>
            <a:r>
              <a:rPr lang="en-US" sz="1600" dirty="0">
                <a:solidFill>
                  <a:schemeClr val="tx1"/>
                </a:solidFill>
              </a:rPr>
              <a:t>Where leaders are created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11287" y="6352143"/>
            <a:ext cx="2152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Department of EEE</a:t>
            </a:r>
          </a:p>
        </p:txBody>
      </p:sp>
    </p:spTree>
    <p:extLst>
      <p:ext uri="{BB962C8B-B14F-4D97-AF65-F5344CB8AC3E}">
        <p14:creationId xmlns:p14="http://schemas.microsoft.com/office/powerpoint/2010/main" val="263039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6789-44BA-4836-9346-89F0F669DCE2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C91F-6875-4C79-9E49-C73FDE579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E0D6-ABFD-4648-8EBE-D7076664F1C7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C91F-6875-4C79-9E49-C73FDE579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8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1046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BED3-72E2-4E0E-83CF-634C8E9F0ABC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5000" y="6176963"/>
            <a:ext cx="1828800" cy="68103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38200" y="6345633"/>
            <a:ext cx="8686800" cy="38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/>
              <a:t>Microprocessor I/O                                      Md. Jahid Hasan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9067824" y="636285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2552B2-E763-405A-8E5A-B8DDC8F7B503}" type="slidenum">
              <a:rPr lang="en-US" smtClean="0">
                <a:solidFill>
                  <a:schemeClr val="bg1"/>
                </a:solidFill>
              </a:r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26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928F-F0F7-4092-8285-A44AF47F332A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C91F-6875-4C79-9E49-C73FDE579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7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170C-AAE0-4571-971A-319E195C393D}" type="datetime1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C91F-6875-4C79-9E49-C73FDE579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824B-1467-4D9E-97DC-28DFDAEF3DAC}" type="datetime1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C91F-6875-4C79-9E49-C73FDE579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4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2D19-648D-4D66-BD12-EE8216243AF6}" type="datetime1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C91F-6875-4C79-9E49-C73FDE579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7B68-34C1-4A79-9DAA-60D04E1B8E8A}" type="datetime1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C91F-6875-4C79-9E49-C73FDE579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0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495A-7235-47B9-8C86-92ABC362CF50}" type="datetime1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C91F-6875-4C79-9E49-C73FDE579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0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1302-44FC-4F5E-AE81-C51F8E21B799}" type="datetime1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C91F-6875-4C79-9E49-C73FDE579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1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7FB87-E06E-4F3A-83EA-C939F02A4C5A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7C91F-6875-4C79-9E49-C73FDE579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F83542-990E-4AD7-9205-9BAC0D2B3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619" y="2096086"/>
            <a:ext cx="9275298" cy="2278967"/>
          </a:xfrm>
        </p:spPr>
        <p:txBody>
          <a:bodyPr>
            <a:noAutofit/>
          </a:bodyPr>
          <a:lstStyle/>
          <a:p>
            <a:r>
              <a:rPr lang="en-US" sz="4800" dirty="0" smtClean="0"/>
              <a:t>Lecture-4 </a:t>
            </a:r>
            <a:r>
              <a:rPr lang="en-US" sz="4800" dirty="0"/>
              <a:t>(Final)</a:t>
            </a:r>
            <a:br>
              <a:rPr lang="en-US" sz="4800" dirty="0"/>
            </a:br>
            <a:r>
              <a:rPr lang="en-US" sz="4800" dirty="0"/>
              <a:t>Control Logic Design</a:t>
            </a:r>
          </a:p>
        </p:txBody>
      </p:sp>
    </p:spTree>
    <p:extLst>
      <p:ext uri="{BB962C8B-B14F-4D97-AF65-F5344CB8AC3E}">
        <p14:creationId xmlns:p14="http://schemas.microsoft.com/office/powerpoint/2010/main" val="220196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32F6-7347-4218-9E01-A34D356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29" y="1239770"/>
            <a:ext cx="7936557" cy="106978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Binary microprogram to count the number of 1’s in R1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622BDB-4E42-45B4-A987-BF8937BAF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27" y="2997896"/>
            <a:ext cx="7785173" cy="21084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486" y="2526004"/>
            <a:ext cx="2438400" cy="279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4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42E9B8-AEB5-4CE1-BBD2-3B63950B7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8518" y="365125"/>
            <a:ext cx="6311705" cy="6492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612B63-3FDA-4A3A-858A-FEF97199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18" y="439553"/>
            <a:ext cx="10515600" cy="1027577"/>
          </a:xfrm>
        </p:spPr>
        <p:txBody>
          <a:bodyPr/>
          <a:lstStyle/>
          <a:p>
            <a:r>
              <a:rPr lang="en-US" dirty="0"/>
              <a:t>Hardware Configuration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E46B88-CFAB-437B-AD5F-E6908410A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726252"/>
              </p:ext>
            </p:extLst>
          </p:nvPr>
        </p:nvGraphicFramePr>
        <p:xfrm>
          <a:off x="1722510" y="2280602"/>
          <a:ext cx="3896008" cy="26619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697133">
                  <a:extLst>
                    <a:ext uri="{9D8B030D-6E8A-4147-A177-3AD203B41FA5}">
                      <a16:colId xmlns:a16="http://schemas.microsoft.com/office/drawing/2014/main" val="803749714"/>
                    </a:ext>
                  </a:extLst>
                </a:gridCol>
                <a:gridCol w="450167">
                  <a:extLst>
                    <a:ext uri="{9D8B030D-6E8A-4147-A177-3AD203B41FA5}">
                      <a16:colId xmlns:a16="http://schemas.microsoft.com/office/drawing/2014/main" val="2310412296"/>
                    </a:ext>
                  </a:extLst>
                </a:gridCol>
                <a:gridCol w="2748708">
                  <a:extLst>
                    <a:ext uri="{9D8B030D-6E8A-4147-A177-3AD203B41FA5}">
                      <a16:colId xmlns:a16="http://schemas.microsoft.com/office/drawing/2014/main" val="260114023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Rom bits</a:t>
                      </a:r>
                    </a:p>
                    <a:p>
                      <a:r>
                        <a:rPr lang="en-US" dirty="0"/>
                        <a:t>13       14      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MUX select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42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Increment CAR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1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 input to CAR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2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 input to CAR if S=1, increment CAR if S=0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01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 inputs to CAR if E=1,increment CAR if E=0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642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08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206F-8FE8-42B9-93DC-9F907172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F268-EBF3-4716-A687-7C4EA2510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2024F8-E0BC-42B8-B9E8-9738D942A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542" y="0"/>
            <a:ext cx="7230794" cy="650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4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FF38-323B-49B4-9D1B-5316CB2B0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980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D7464-6267-4DA5-B2ED-29EC91A61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C2BE1-903C-4370-9C87-C031E7C5D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400" y="2121046"/>
            <a:ext cx="9339959" cy="101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9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1008-BC99-43C2-BBB3-8102A574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2911AE-1D5C-4C3C-9A47-8956A958A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5395"/>
            <a:ext cx="9163050" cy="632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1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7F3F-2867-4A02-BB42-886880F1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2BC4C3-80FB-493E-9F98-FD449F2F0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476" y="1143001"/>
            <a:ext cx="8646074" cy="553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7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D899-315F-4D09-90CC-71AEF0F4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628"/>
          </a:xfrm>
        </p:spPr>
        <p:txBody>
          <a:bodyPr/>
          <a:lstStyle/>
          <a:p>
            <a:r>
              <a:rPr lang="en-US" dirty="0"/>
              <a:t>The Microprogram for Control memory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B7EA2D-664C-4F64-AF27-7967FD685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3767" y="3698817"/>
            <a:ext cx="9608233" cy="32067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2E297B-EECC-43C3-AA14-F0AC64F8F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406" y="1012279"/>
            <a:ext cx="6787188" cy="2540535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CB7786B-F797-4C80-A9B5-C44437CB0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14891"/>
            <a:ext cx="2702406" cy="2838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5B6E74-29AB-4AE4-B810-5CFBA0C9D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4511" y="983376"/>
            <a:ext cx="5323809" cy="323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6D02D4-0927-4449-B40B-AA626ECA12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9594" y="282853"/>
            <a:ext cx="2702406" cy="37576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543CB0-6C9C-4987-9193-535515EF87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040512"/>
            <a:ext cx="2495500" cy="252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994F-C899-4506-9661-6D8D7B39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111983"/>
          </a:xfrm>
        </p:spPr>
        <p:txBody>
          <a:bodyPr/>
          <a:lstStyle/>
          <a:p>
            <a:r>
              <a:rPr lang="en-US" dirty="0"/>
              <a:t>Control of Processor Unit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545628-CDA7-4941-A835-EBA42D26E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12874"/>
            <a:ext cx="6350391" cy="5459510"/>
          </a:xfrm>
        </p:spPr>
        <p:txBody>
          <a:bodyPr/>
          <a:lstStyle/>
          <a:p>
            <a:r>
              <a:rPr lang="en-US" dirty="0"/>
              <a:t>To construct correct microprograms, it is necessary to specify exactly how the status bits are affected by each microoperation in the processor.</a:t>
            </a:r>
          </a:p>
          <a:p>
            <a:r>
              <a:rPr lang="en-US" dirty="0"/>
              <a:t>Th S (sign) and Z (Zero) bits are affected by all operations.</a:t>
            </a:r>
          </a:p>
          <a:p>
            <a:r>
              <a:rPr lang="en-US" dirty="0"/>
              <a:t>The C(Carry) and V (Overflow) bits do not change after the following ALU operations:</a:t>
            </a:r>
          </a:p>
          <a:p>
            <a:pPr lvl="1"/>
            <a:r>
              <a:rPr lang="en-US" dirty="0"/>
              <a:t>The four logic operations OR,AND,XOR, and complement.</a:t>
            </a:r>
          </a:p>
          <a:p>
            <a:pPr lvl="1"/>
            <a:r>
              <a:rPr lang="en-US" dirty="0"/>
              <a:t>The increment and decrement operations.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92D1E6F-5ECF-46CE-8C0C-6985709BA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575" y="182244"/>
            <a:ext cx="5332177" cy="667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2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B22A-8CBD-492C-9B55-59212236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 for counting the number of 1’s in register R1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4BB3F9-B80B-43CC-AB4E-977660F24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1165" y="1161711"/>
            <a:ext cx="4164037" cy="509540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25315"/>
              </p:ext>
            </p:extLst>
          </p:nvPr>
        </p:nvGraphicFramePr>
        <p:xfrm>
          <a:off x="7865202" y="2017524"/>
          <a:ext cx="40705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508">
                  <a:extLst>
                    <a:ext uri="{9D8B030D-6E8A-4147-A177-3AD203B41FA5}">
                      <a16:colId xmlns:a16="http://schemas.microsoft.com/office/drawing/2014/main" val="1222092067"/>
                    </a:ext>
                  </a:extLst>
                </a:gridCol>
                <a:gridCol w="372825">
                  <a:extLst>
                    <a:ext uri="{9D8B030D-6E8A-4147-A177-3AD203B41FA5}">
                      <a16:colId xmlns:a16="http://schemas.microsoft.com/office/drawing/2014/main" val="1861634225"/>
                    </a:ext>
                  </a:extLst>
                </a:gridCol>
                <a:gridCol w="334297">
                  <a:extLst>
                    <a:ext uri="{9D8B030D-6E8A-4147-A177-3AD203B41FA5}">
                      <a16:colId xmlns:a16="http://schemas.microsoft.com/office/drawing/2014/main" val="4216423268"/>
                    </a:ext>
                  </a:extLst>
                </a:gridCol>
                <a:gridCol w="422787">
                  <a:extLst>
                    <a:ext uri="{9D8B030D-6E8A-4147-A177-3AD203B41FA5}">
                      <a16:colId xmlns:a16="http://schemas.microsoft.com/office/drawing/2014/main" val="2899842173"/>
                    </a:ext>
                  </a:extLst>
                </a:gridCol>
                <a:gridCol w="471949">
                  <a:extLst>
                    <a:ext uri="{9D8B030D-6E8A-4147-A177-3AD203B41FA5}">
                      <a16:colId xmlns:a16="http://schemas.microsoft.com/office/drawing/2014/main" val="3762230952"/>
                    </a:ext>
                  </a:extLst>
                </a:gridCol>
                <a:gridCol w="678426">
                  <a:extLst>
                    <a:ext uri="{9D8B030D-6E8A-4147-A177-3AD203B41FA5}">
                      <a16:colId xmlns:a16="http://schemas.microsoft.com/office/drawing/2014/main" val="3783908055"/>
                    </a:ext>
                  </a:extLst>
                </a:gridCol>
                <a:gridCol w="1208764">
                  <a:extLst>
                    <a:ext uri="{9D8B030D-6E8A-4147-A177-3AD203B41FA5}">
                      <a16:colId xmlns:a16="http://schemas.microsoft.com/office/drawing/2014/main" val="3593710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R1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C=0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R2=0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660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R1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C=0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R2=0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R1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C=1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R2=1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32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R1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C=0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R2=1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71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R1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C=1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R2=2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5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30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4745</TotalTime>
  <Words>186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Lecture-4 (Final) Control Logic Design</vt:lpstr>
      <vt:lpstr>Hardware Configuration</vt:lpstr>
      <vt:lpstr>PowerPoint Presentation</vt:lpstr>
      <vt:lpstr>PowerPoint Presentation</vt:lpstr>
      <vt:lpstr>PowerPoint Presentation</vt:lpstr>
      <vt:lpstr>PowerPoint Presentation</vt:lpstr>
      <vt:lpstr>The Microprogram for Control memory </vt:lpstr>
      <vt:lpstr>Control of Processor Unit</vt:lpstr>
      <vt:lpstr>Flow chart for counting the number of 1’s in register R1</vt:lpstr>
      <vt:lpstr>Binary microprogram to count the number of 1’s in R1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Jahid Hasan</dc:creator>
  <cp:lastModifiedBy>tahseen meem</cp:lastModifiedBy>
  <cp:revision>381</cp:revision>
  <dcterms:created xsi:type="dcterms:W3CDTF">2017-01-20T15:00:05Z</dcterms:created>
  <dcterms:modified xsi:type="dcterms:W3CDTF">2021-04-19T02:06:16Z</dcterms:modified>
</cp:coreProperties>
</file>