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30"/>
  </p:notesMasterIdLst>
  <p:sldIdLst>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1" r:id="rId18"/>
    <p:sldId id="290" r:id="rId19"/>
    <p:sldId id="292" r:id="rId20"/>
    <p:sldId id="294" r:id="rId21"/>
    <p:sldId id="295" r:id="rId22"/>
    <p:sldId id="293" r:id="rId23"/>
    <p:sldId id="296" r:id="rId24"/>
    <p:sldId id="297" r:id="rId25"/>
    <p:sldId id="298" r:id="rId26"/>
    <p:sldId id="299" r:id="rId27"/>
    <p:sldId id="300" r:id="rId28"/>
    <p:sldId id="30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7/14/2022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8932558" y="5870575"/>
            <a:ext cx="1600200" cy="377825"/>
          </a:xfrm>
        </p:spPr>
        <p:txBody>
          <a:bodyPr/>
          <a:lstStyle/>
          <a:p>
            <a:fld id="{9D874152-028B-486A-9CCC-467A5536A7DC}" type="datetime1">
              <a:rPr lang="en-US" smtClean="0"/>
              <a:t>7/14/2022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A1558FF-9F53-4DAD-84A1-1EEE4F190FF1}" type="datetime1">
              <a:rPr lang="en-US" smtClean="0"/>
              <a:t>7/14/2022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5E59DB-4C5A-44A3-897C-FF6803F94296}" type="datetime1">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F6B6E0-E0F8-4800-BD74-7D33DFE5ED7E}" type="datetime1">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6DC824-D0E7-4046-8B44-4AAD1C4DE2CF}" type="datetime1">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CD7CBA-5256-42F3-BAB5-33F095514AE3}" type="datetime1">
              <a:rPr lang="en-US" smtClean="0"/>
              <a:t>7/14/2022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B80C04-2E33-403B-B014-7E203A57326C}" type="datetime1">
              <a:rPr lang="en-US" smtClean="0"/>
              <a:t>7/14/2022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92A49D-7D7F-4D69-A8AA-65D6B58C15F2}" type="datetime1">
              <a:rPr lang="en-US" smtClean="0"/>
              <a:t>7/14/2022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E02903-36C1-4F6B-9F27-EA2305255204}" type="datetime1">
              <a:rPr lang="en-US" smtClean="0"/>
              <a:t>7/14/2022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t>7/14/2022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t>7/14/2022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2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3DE74-4CAD-4852-95E7-A055FD779420}" type="datetime1">
              <a:rPr lang="en-US" smtClean="0"/>
              <a:t>7/14/2022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t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3D1E5586-8BB5-40F6-96C3-2E87DD7CE5C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3E3F80-D945-4490-916D-6384E6895E6F}"/>
              </a:ext>
            </a:extLst>
          </p:cNvPr>
          <p:cNvSpPr>
            <a:spLocks noGrp="1"/>
          </p:cNvSpPr>
          <p:nvPr>
            <p:ph type="ctrTitle"/>
          </p:nvPr>
        </p:nvSpPr>
        <p:spPr>
          <a:xfrm>
            <a:off x="1993805" y="1354668"/>
            <a:ext cx="8204391" cy="2346475"/>
          </a:xfrm>
        </p:spPr>
        <p:txBody>
          <a:bodyPr>
            <a:normAutofit/>
          </a:bodyPr>
          <a:lstStyle/>
          <a:p>
            <a:pPr algn="ctr"/>
            <a:r>
              <a:rPr lang="en-US" sz="6000" dirty="0" smtClean="0">
                <a:solidFill>
                  <a:schemeClr val="bg1"/>
                </a:solidFill>
              </a:rPr>
              <a:t>Processor</a:t>
            </a:r>
            <a:r>
              <a:rPr lang="en-US" sz="6000" dirty="0" smtClean="0"/>
              <a:t> </a:t>
            </a:r>
            <a:r>
              <a:rPr lang="en-US" sz="6000" dirty="0" smtClean="0">
                <a:solidFill>
                  <a:schemeClr val="bg1"/>
                </a:solidFill>
              </a:rPr>
              <a:t>logic</a:t>
            </a:r>
            <a:r>
              <a:rPr lang="en-US" sz="6000" dirty="0" smtClean="0"/>
              <a:t> </a:t>
            </a:r>
            <a:r>
              <a:rPr lang="en-US" sz="6000" dirty="0" smtClean="0">
                <a:solidFill>
                  <a:schemeClr val="bg1"/>
                </a:solidFill>
              </a:rPr>
              <a:t>design</a:t>
            </a:r>
            <a:endParaRPr lang="en-US" sz="6000" dirty="0">
              <a:solidFill>
                <a:schemeClr val="bg1"/>
              </a:solidFill>
            </a:endParaRPr>
          </a:p>
        </p:txBody>
      </p:sp>
      <p:cxnSp>
        <p:nvCxnSpPr>
          <p:cNvPr id="91" name="Straight Connector 90">
            <a:extLst>
              <a:ext uri="{FF2B5EF4-FFF2-40B4-BE49-F238E27FC236}">
                <a16:creationId xmlns:a16="http://schemas.microsoft.com/office/drawing/2014/main" id="{8A832D40-B9E2-4CE7-9E0A-B35591EA203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616351BD-4BE1-47AD-8B65-1472A3BE63E4}"/>
              </a:ext>
            </a:extLst>
          </p:cNvPr>
          <p:cNvSpPr>
            <a:spLocks noGrp="1"/>
          </p:cNvSpPr>
          <p:nvPr>
            <p:ph type="subTitle" idx="1"/>
          </p:nvPr>
        </p:nvSpPr>
        <p:spPr>
          <a:xfrm>
            <a:off x="2497137" y="4828904"/>
            <a:ext cx="7197726" cy="1240970"/>
          </a:xfrm>
        </p:spPr>
        <p:txBody>
          <a:bodyPr>
            <a:normAutofit/>
          </a:bodyPr>
          <a:lstStyle/>
          <a:p>
            <a:pPr algn="ctr"/>
            <a:r>
              <a:rPr lang="en-US" dirty="0" smtClean="0">
                <a:solidFill>
                  <a:schemeClr val="bg1"/>
                </a:solidFill>
              </a:rPr>
              <a:t>By Tahseen </a:t>
            </a:r>
            <a:r>
              <a:rPr lang="en-US" dirty="0" err="1" smtClean="0">
                <a:solidFill>
                  <a:schemeClr val="bg1"/>
                </a:solidFill>
              </a:rPr>
              <a:t>Asma</a:t>
            </a:r>
            <a:r>
              <a:rPr lang="en-US" dirty="0" smtClean="0">
                <a:solidFill>
                  <a:schemeClr val="bg1"/>
                </a:solidFill>
              </a:rPr>
              <a:t> Meem</a:t>
            </a:r>
            <a:endParaRPr lang="en-US" dirty="0">
              <a:solidFill>
                <a:schemeClr val="bg1"/>
              </a:solidFill>
            </a:endParaRPr>
          </a:p>
        </p:txBody>
      </p:sp>
    </p:spTree>
    <p:extLst>
      <p:ext uri="{BB962C8B-B14F-4D97-AF65-F5344CB8AC3E}">
        <p14:creationId xmlns:p14="http://schemas.microsoft.com/office/powerpoint/2010/main" val="280313620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1" y="117295"/>
            <a:ext cx="6282266" cy="888274"/>
          </a:xfrm>
        </p:spPr>
        <p:txBody>
          <a:bodyPr>
            <a:normAutofit/>
          </a:bodyPr>
          <a:lstStyle/>
          <a:p>
            <a:r>
              <a:rPr lang="en-US" b="1" u="sng" dirty="0" smtClean="0">
                <a:solidFill>
                  <a:schemeClr val="bg1"/>
                </a:solidFill>
              </a:rPr>
              <a:t>Design of arithmetic unit</a:t>
            </a:r>
            <a:endParaRPr lang="en-US" b="1" u="sng" dirty="0">
              <a:solidFill>
                <a:schemeClr val="bg1"/>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314326" y="1005569"/>
                <a:ext cx="11100434" cy="5709557"/>
              </a:xfrm>
            </p:spPr>
            <p:txBody>
              <a:bodyPr>
                <a:normAutofit/>
              </a:bodyPr>
              <a:lstStyle/>
              <a:p>
                <a:pPr marL="0" indent="0" algn="just">
                  <a:buClrTx/>
                  <a:buNone/>
                </a:pPr>
                <a:r>
                  <a:rPr lang="en-CA" sz="2400" dirty="0" smtClean="0">
                    <a:solidFill>
                      <a:schemeClr val="bg1"/>
                    </a:solidFill>
                  </a:rPr>
                  <a:t>The condition illustrated in Fig.9-6(g) inserts all 1’s into B terminals. This produces a decrement operation F=A-1. To show this operation, consider a parallel adder with </a:t>
                </a:r>
                <a:r>
                  <a:rPr lang="en-CA" sz="2400" i="1" dirty="0" smtClean="0">
                    <a:solidFill>
                      <a:schemeClr val="bg1"/>
                    </a:solidFill>
                  </a:rPr>
                  <a:t>n</a:t>
                </a:r>
                <a:r>
                  <a:rPr lang="en-CA" sz="2400" dirty="0" smtClean="0">
                    <a:solidFill>
                      <a:schemeClr val="bg1"/>
                    </a:solidFill>
                  </a:rPr>
                  <a:t> full adder circuits. When the output carry is 1, it represents the number </a:t>
                </a:r>
                <a14:m>
                  <m:oMath xmlns:m="http://schemas.openxmlformats.org/officeDocument/2006/math">
                    <m:sSup>
                      <m:sSupPr>
                        <m:ctrlPr>
                          <a:rPr lang="en-CA" sz="2400" i="1" smtClean="0">
                            <a:solidFill>
                              <a:schemeClr val="bg1"/>
                            </a:solidFill>
                            <a:latin typeface="Cambria Math" panose="02040503050406030204" pitchFamily="18" charset="0"/>
                          </a:rPr>
                        </m:ctrlPr>
                      </m:sSupPr>
                      <m:e>
                        <m:r>
                          <a:rPr lang="en-CA" sz="2400" b="0" i="1" smtClean="0">
                            <a:solidFill>
                              <a:schemeClr val="bg1"/>
                            </a:solidFill>
                            <a:latin typeface="Cambria Math" panose="02040503050406030204" pitchFamily="18" charset="0"/>
                          </a:rPr>
                          <m:t>2</m:t>
                        </m:r>
                      </m:e>
                      <m:sup>
                        <m:r>
                          <a:rPr lang="en-CA" sz="2400" b="0" i="1" smtClean="0">
                            <a:solidFill>
                              <a:schemeClr val="bg1"/>
                            </a:solidFill>
                            <a:latin typeface="Cambria Math" panose="02040503050406030204" pitchFamily="18" charset="0"/>
                          </a:rPr>
                          <m:t>𝑛</m:t>
                        </m:r>
                      </m:sup>
                    </m:sSup>
                  </m:oMath>
                </a14:m>
                <a:r>
                  <a:rPr lang="en-CA" sz="2400" dirty="0" smtClean="0">
                    <a:solidFill>
                      <a:schemeClr val="bg1"/>
                    </a:solidFill>
                  </a:rPr>
                  <a:t> , because </a:t>
                </a:r>
                <a14:m>
                  <m:oMath xmlns:m="http://schemas.openxmlformats.org/officeDocument/2006/math">
                    <m:sSup>
                      <m:sSupPr>
                        <m:ctrlPr>
                          <a:rPr lang="en-CA" sz="2400" i="1">
                            <a:solidFill>
                              <a:schemeClr val="bg1"/>
                            </a:solidFill>
                            <a:latin typeface="Cambria Math" panose="02040503050406030204" pitchFamily="18" charset="0"/>
                          </a:rPr>
                        </m:ctrlPr>
                      </m:sSupPr>
                      <m:e>
                        <m:r>
                          <a:rPr lang="en-CA" sz="2400" i="1">
                            <a:solidFill>
                              <a:schemeClr val="bg1"/>
                            </a:solidFill>
                            <a:latin typeface="Cambria Math" panose="02040503050406030204" pitchFamily="18" charset="0"/>
                          </a:rPr>
                          <m:t>2</m:t>
                        </m:r>
                      </m:e>
                      <m:sup>
                        <m:r>
                          <a:rPr lang="en-CA" sz="2400" i="1">
                            <a:solidFill>
                              <a:schemeClr val="bg1"/>
                            </a:solidFill>
                            <a:latin typeface="Cambria Math" panose="02040503050406030204" pitchFamily="18" charset="0"/>
                          </a:rPr>
                          <m:t>𝑛</m:t>
                        </m:r>
                      </m:sup>
                    </m:sSup>
                  </m:oMath>
                </a14:m>
                <a:r>
                  <a:rPr lang="en-CA" sz="2400" dirty="0" smtClean="0">
                    <a:solidFill>
                      <a:schemeClr val="bg1"/>
                    </a:solidFill>
                  </a:rPr>
                  <a:t> in binary consists of a 1 followed by </a:t>
                </a:r>
                <a:r>
                  <a:rPr lang="en-CA" sz="2400" i="1" dirty="0" smtClean="0">
                    <a:solidFill>
                      <a:schemeClr val="bg1"/>
                    </a:solidFill>
                  </a:rPr>
                  <a:t>n</a:t>
                </a:r>
                <a:r>
                  <a:rPr lang="en-CA" sz="2400" dirty="0" smtClean="0">
                    <a:solidFill>
                      <a:schemeClr val="bg1"/>
                    </a:solidFill>
                  </a:rPr>
                  <a:t> 0’s. Subtracting 1 from </a:t>
                </a:r>
                <a14:m>
                  <m:oMath xmlns:m="http://schemas.openxmlformats.org/officeDocument/2006/math">
                    <m:sSup>
                      <m:sSupPr>
                        <m:ctrlPr>
                          <a:rPr lang="en-CA" sz="2400" i="1">
                            <a:solidFill>
                              <a:schemeClr val="bg1"/>
                            </a:solidFill>
                            <a:latin typeface="Cambria Math" panose="02040503050406030204" pitchFamily="18" charset="0"/>
                          </a:rPr>
                        </m:ctrlPr>
                      </m:sSupPr>
                      <m:e>
                        <m:r>
                          <a:rPr lang="en-CA" sz="2400" i="1">
                            <a:solidFill>
                              <a:schemeClr val="bg1"/>
                            </a:solidFill>
                            <a:latin typeface="Cambria Math" panose="02040503050406030204" pitchFamily="18" charset="0"/>
                          </a:rPr>
                          <m:t>2</m:t>
                        </m:r>
                      </m:e>
                      <m:sup>
                        <m:r>
                          <a:rPr lang="en-CA" sz="2400" i="1">
                            <a:solidFill>
                              <a:schemeClr val="bg1"/>
                            </a:solidFill>
                            <a:latin typeface="Cambria Math" panose="02040503050406030204" pitchFamily="18" charset="0"/>
                          </a:rPr>
                          <m:t>𝑛</m:t>
                        </m:r>
                      </m:sup>
                    </m:sSup>
                  </m:oMath>
                </a14:m>
                <a:r>
                  <a:rPr lang="en-CA" sz="2400" dirty="0" smtClean="0">
                    <a:solidFill>
                      <a:schemeClr val="bg1"/>
                    </a:solidFill>
                  </a:rPr>
                  <a:t>, we obtain </a:t>
                </a:r>
                <a14:m>
                  <m:oMath xmlns:m="http://schemas.openxmlformats.org/officeDocument/2006/math">
                    <m:sSup>
                      <m:sSupPr>
                        <m:ctrlPr>
                          <a:rPr lang="en-CA" sz="2400" i="1">
                            <a:solidFill>
                              <a:schemeClr val="bg1"/>
                            </a:solidFill>
                            <a:latin typeface="Cambria Math" panose="02040503050406030204" pitchFamily="18" charset="0"/>
                          </a:rPr>
                        </m:ctrlPr>
                      </m:sSupPr>
                      <m:e>
                        <m:r>
                          <a:rPr lang="en-CA" sz="2400" i="1">
                            <a:solidFill>
                              <a:schemeClr val="bg1"/>
                            </a:solidFill>
                            <a:latin typeface="Cambria Math" panose="02040503050406030204" pitchFamily="18" charset="0"/>
                          </a:rPr>
                          <m:t>2</m:t>
                        </m:r>
                      </m:e>
                      <m:sup>
                        <m:r>
                          <a:rPr lang="en-CA" sz="2400" i="1">
                            <a:solidFill>
                              <a:schemeClr val="bg1"/>
                            </a:solidFill>
                            <a:latin typeface="Cambria Math" panose="02040503050406030204" pitchFamily="18" charset="0"/>
                          </a:rPr>
                          <m:t>𝑛</m:t>
                        </m:r>
                      </m:sup>
                    </m:sSup>
                  </m:oMath>
                </a14:m>
                <a:r>
                  <a:rPr lang="en-CA" sz="2400" dirty="0" smtClean="0">
                    <a:solidFill>
                      <a:schemeClr val="bg1"/>
                    </a:solidFill>
                  </a:rPr>
                  <a:t>-1 which in binary is a number of</a:t>
                </a:r>
                <a:r>
                  <a:rPr lang="en-CA" sz="2400" i="1" dirty="0" smtClean="0">
                    <a:solidFill>
                      <a:schemeClr val="bg1"/>
                    </a:solidFill>
                  </a:rPr>
                  <a:t> n </a:t>
                </a:r>
                <a:r>
                  <a:rPr lang="en-CA" sz="2400" dirty="0" smtClean="0">
                    <a:solidFill>
                      <a:schemeClr val="bg1"/>
                    </a:solidFill>
                  </a:rPr>
                  <a:t>1’s. Adding </a:t>
                </a:r>
                <a14:m>
                  <m:oMath xmlns:m="http://schemas.openxmlformats.org/officeDocument/2006/math">
                    <m:sSup>
                      <m:sSupPr>
                        <m:ctrlPr>
                          <a:rPr lang="en-CA" sz="2400" i="1">
                            <a:solidFill>
                              <a:schemeClr val="bg1"/>
                            </a:solidFill>
                            <a:latin typeface="Cambria Math" panose="02040503050406030204" pitchFamily="18" charset="0"/>
                          </a:rPr>
                        </m:ctrlPr>
                      </m:sSupPr>
                      <m:e>
                        <m:r>
                          <a:rPr lang="en-CA" sz="2400" i="1">
                            <a:solidFill>
                              <a:schemeClr val="bg1"/>
                            </a:solidFill>
                            <a:latin typeface="Cambria Math" panose="02040503050406030204" pitchFamily="18" charset="0"/>
                          </a:rPr>
                          <m:t>2</m:t>
                        </m:r>
                      </m:e>
                      <m:sup>
                        <m:r>
                          <a:rPr lang="en-CA" sz="2400" i="1">
                            <a:solidFill>
                              <a:schemeClr val="bg1"/>
                            </a:solidFill>
                            <a:latin typeface="Cambria Math" panose="02040503050406030204" pitchFamily="18" charset="0"/>
                          </a:rPr>
                          <m:t>𝑛</m:t>
                        </m:r>
                      </m:sup>
                    </m:sSup>
                  </m:oMath>
                </a14:m>
                <a:r>
                  <a:rPr lang="en-CA" sz="2400" dirty="0" smtClean="0">
                    <a:solidFill>
                      <a:schemeClr val="bg1"/>
                    </a:solidFill>
                  </a:rPr>
                  <a:t>-1 to A, we obtain F=A+</a:t>
                </a:r>
                <a14:m>
                  <m:oMath xmlns:m="http://schemas.openxmlformats.org/officeDocument/2006/math">
                    <m:sSup>
                      <m:sSupPr>
                        <m:ctrlPr>
                          <a:rPr lang="en-CA" sz="2400" i="1">
                            <a:solidFill>
                              <a:schemeClr val="bg1"/>
                            </a:solidFill>
                            <a:latin typeface="Cambria Math" panose="02040503050406030204" pitchFamily="18" charset="0"/>
                          </a:rPr>
                        </m:ctrlPr>
                      </m:sSupPr>
                      <m:e>
                        <m:r>
                          <a:rPr lang="en-CA" sz="2400" i="1">
                            <a:solidFill>
                              <a:schemeClr val="bg1"/>
                            </a:solidFill>
                            <a:latin typeface="Cambria Math" panose="02040503050406030204" pitchFamily="18" charset="0"/>
                          </a:rPr>
                          <m:t>2</m:t>
                        </m:r>
                      </m:e>
                      <m:sup>
                        <m:r>
                          <a:rPr lang="en-CA" sz="2400" i="1">
                            <a:solidFill>
                              <a:schemeClr val="bg1"/>
                            </a:solidFill>
                            <a:latin typeface="Cambria Math" panose="02040503050406030204" pitchFamily="18" charset="0"/>
                          </a:rPr>
                          <m:t>𝑛</m:t>
                        </m:r>
                      </m:sup>
                    </m:sSup>
                  </m:oMath>
                </a14:m>
                <a:r>
                  <a:rPr lang="en-CA" sz="2400" dirty="0" smtClean="0">
                    <a:solidFill>
                      <a:schemeClr val="bg1"/>
                    </a:solidFill>
                  </a:rPr>
                  <a:t>-1=</a:t>
                </a:r>
                <a14:m>
                  <m:oMath xmlns:m="http://schemas.openxmlformats.org/officeDocument/2006/math">
                    <m:sSup>
                      <m:sSupPr>
                        <m:ctrlPr>
                          <a:rPr lang="en-CA" sz="2400" i="1">
                            <a:solidFill>
                              <a:schemeClr val="bg1"/>
                            </a:solidFill>
                            <a:latin typeface="Cambria Math" panose="02040503050406030204" pitchFamily="18" charset="0"/>
                          </a:rPr>
                        </m:ctrlPr>
                      </m:sSupPr>
                      <m:e>
                        <m:r>
                          <a:rPr lang="en-CA" sz="2400" i="1">
                            <a:solidFill>
                              <a:schemeClr val="bg1"/>
                            </a:solidFill>
                            <a:latin typeface="Cambria Math" panose="02040503050406030204" pitchFamily="18" charset="0"/>
                          </a:rPr>
                          <m:t>2</m:t>
                        </m:r>
                      </m:e>
                      <m:sup>
                        <m:r>
                          <a:rPr lang="en-CA" sz="2400" i="1">
                            <a:solidFill>
                              <a:schemeClr val="bg1"/>
                            </a:solidFill>
                            <a:latin typeface="Cambria Math" panose="02040503050406030204" pitchFamily="18" charset="0"/>
                          </a:rPr>
                          <m:t>𝑛</m:t>
                        </m:r>
                      </m:sup>
                    </m:sSup>
                  </m:oMath>
                </a14:m>
                <a:r>
                  <a:rPr lang="en-CA" sz="2400" dirty="0" smtClean="0">
                    <a:solidFill>
                      <a:schemeClr val="bg1"/>
                    </a:solidFill>
                  </a:rPr>
                  <a:t>+A-1. If output carry </a:t>
                </a:r>
                <a14:m>
                  <m:oMath xmlns:m="http://schemas.openxmlformats.org/officeDocument/2006/math">
                    <m:sSup>
                      <m:sSupPr>
                        <m:ctrlPr>
                          <a:rPr lang="en-CA" sz="2400" i="1">
                            <a:solidFill>
                              <a:schemeClr val="bg1"/>
                            </a:solidFill>
                            <a:latin typeface="Cambria Math" panose="02040503050406030204" pitchFamily="18" charset="0"/>
                          </a:rPr>
                        </m:ctrlPr>
                      </m:sSupPr>
                      <m:e>
                        <m:r>
                          <a:rPr lang="en-CA" sz="2400" i="1">
                            <a:solidFill>
                              <a:schemeClr val="bg1"/>
                            </a:solidFill>
                            <a:latin typeface="Cambria Math" panose="02040503050406030204" pitchFamily="18" charset="0"/>
                          </a:rPr>
                          <m:t>2</m:t>
                        </m:r>
                      </m:e>
                      <m:sup>
                        <m:r>
                          <a:rPr lang="en-CA" sz="2400" i="1">
                            <a:solidFill>
                              <a:schemeClr val="bg1"/>
                            </a:solidFill>
                            <a:latin typeface="Cambria Math" panose="02040503050406030204" pitchFamily="18" charset="0"/>
                          </a:rPr>
                          <m:t>𝑛</m:t>
                        </m:r>
                      </m:sup>
                    </m:sSup>
                  </m:oMath>
                </a14:m>
                <a:r>
                  <a:rPr lang="en-CA" sz="2400" dirty="0" smtClean="0">
                    <a:solidFill>
                      <a:schemeClr val="bg1"/>
                    </a:solidFill>
                  </a:rPr>
                  <a:t> is removed then we obtain F=A-1.</a:t>
                </a:r>
              </a:p>
              <a:p>
                <a:pPr algn="just">
                  <a:buClrTx/>
                  <a:buFont typeface="Arial" panose="020B0604020202020204" pitchFamily="34" charset="0"/>
                  <a:buChar char="•"/>
                </a:pPr>
                <a:endParaRPr lang="en-CA" sz="2400" dirty="0" smtClean="0">
                  <a:solidFill>
                    <a:schemeClr val="bg1"/>
                  </a:solidFill>
                </a:endParaRPr>
              </a:p>
              <a:p>
                <a:pPr algn="just">
                  <a:buClrTx/>
                  <a:buFont typeface="Arial" panose="020B0604020202020204" pitchFamily="34" charset="0"/>
                  <a:buChar char="•"/>
                </a:pPr>
                <a:endParaRPr lang="en-CA" sz="2400" dirty="0">
                  <a:solidFill>
                    <a:schemeClr val="bg1"/>
                  </a:solidFill>
                </a:endParaRPr>
              </a:p>
              <a:p>
                <a:pPr algn="just">
                  <a:buClrTx/>
                  <a:buFont typeface="Arial" panose="020B0604020202020204" pitchFamily="34" charset="0"/>
                  <a:buChar char="•"/>
                </a:pPr>
                <a:endParaRPr lang="en-CA" sz="2400" dirty="0" smtClean="0">
                  <a:solidFill>
                    <a:schemeClr val="bg1"/>
                  </a:solidFill>
                </a:endParaRPr>
              </a:p>
              <a:p>
                <a:pPr algn="just">
                  <a:buClrTx/>
                  <a:buFont typeface="Arial" panose="020B0604020202020204" pitchFamily="34" charset="0"/>
                  <a:buChar char="•"/>
                </a:pPr>
                <a:endParaRPr lang="en-CA" sz="2400" dirty="0">
                  <a:solidFill>
                    <a:schemeClr val="bg1"/>
                  </a:solidFill>
                </a:endParaRPr>
              </a:p>
              <a:p>
                <a:pPr algn="just">
                  <a:buClrTx/>
                  <a:buFont typeface="Arial" panose="020B0604020202020204" pitchFamily="34" charset="0"/>
                  <a:buChar char="•"/>
                </a:pPr>
                <a:endParaRPr lang="en-CA" sz="2400" dirty="0" smtClean="0">
                  <a:solidFill>
                    <a:schemeClr val="bg1"/>
                  </a:solidFill>
                </a:endParaRPr>
              </a:p>
              <a:p>
                <a:pPr algn="just">
                  <a:buClrTx/>
                  <a:buFont typeface="Arial" panose="020B0604020202020204" pitchFamily="34" charset="0"/>
                  <a:buChar char="•"/>
                </a:pPr>
                <a:endParaRPr lang="en-CA" sz="2400" dirty="0" smtClean="0">
                  <a:solidFill>
                    <a:schemeClr val="bg1"/>
                  </a:solidFill>
                </a:endParaRPr>
              </a:p>
            </p:txBody>
          </p:sp>
        </mc:Choice>
        <mc:Fallback xmlns="">
          <p:sp>
            <p:nvSpPr>
              <p:cNvPr id="3" name="Content Placeholder 2">
                <a:extLst>
                  <a:ext uri="{FF2B5EF4-FFF2-40B4-BE49-F238E27FC236}">
                    <a16:creationId xmlns:a16="http://schemas.microsoft.com/office/drawing/2014/main" id="{25AADCBA-8B92-4FBD-B325-3AA53CFF953E}"/>
                  </a:ext>
                </a:extLst>
              </p:cNvPr>
              <p:cNvSpPr>
                <a:spLocks noGrp="1" noRot="1" noChangeAspect="1" noMove="1" noResize="1" noEditPoints="1" noAdjustHandles="1" noChangeArrowheads="1" noChangeShapeType="1" noTextEdit="1"/>
              </p:cNvSpPr>
              <p:nvPr>
                <p:ph idx="1"/>
              </p:nvPr>
            </p:nvSpPr>
            <p:spPr>
              <a:xfrm>
                <a:off x="314326" y="1005569"/>
                <a:ext cx="11100434" cy="5709557"/>
              </a:xfrm>
              <a:blipFill>
                <a:blip r:embed="rId2"/>
                <a:stretch>
                  <a:fillRect l="-879" r="-824"/>
                </a:stretch>
              </a:blipFill>
            </p:spPr>
            <p:txBody>
              <a:bodyPr/>
              <a:lstStyle/>
              <a:p>
                <a:r>
                  <a:rPr lang="en-CA">
                    <a:noFill/>
                  </a:rPr>
                  <a:t> </a:t>
                </a:r>
              </a:p>
            </p:txBody>
          </p:sp>
        </mc:Fallback>
      </mc:AlternateContent>
      <p:pic>
        <p:nvPicPr>
          <p:cNvPr id="5" name="Picture 4"/>
          <p:cNvPicPr>
            <a:picLocks noChangeAspect="1"/>
          </p:cNvPicPr>
          <p:nvPr/>
        </p:nvPicPr>
        <p:blipFill>
          <a:blip r:embed="rId3"/>
          <a:stretch>
            <a:fillRect/>
          </a:stretch>
        </p:blipFill>
        <p:spPr>
          <a:xfrm>
            <a:off x="1310639" y="3794760"/>
            <a:ext cx="9432879" cy="2790007"/>
          </a:xfrm>
          <a:prstGeom prst="rect">
            <a:avLst/>
          </a:prstGeom>
        </p:spPr>
      </p:pic>
    </p:spTree>
    <p:extLst>
      <p:ext uri="{BB962C8B-B14F-4D97-AF65-F5344CB8AC3E}">
        <p14:creationId xmlns:p14="http://schemas.microsoft.com/office/powerpoint/2010/main" val="266241899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1" y="117295"/>
            <a:ext cx="6282266" cy="888274"/>
          </a:xfrm>
        </p:spPr>
        <p:txBody>
          <a:bodyPr>
            <a:normAutofit/>
          </a:bodyPr>
          <a:lstStyle/>
          <a:p>
            <a:r>
              <a:rPr lang="en-US" b="1" u="sng" dirty="0" smtClean="0">
                <a:solidFill>
                  <a:schemeClr val="bg1"/>
                </a:solidFill>
              </a:rPr>
              <a:t>Design of arithmetic unit</a:t>
            </a:r>
            <a:endParaRPr lang="en-US" b="1" u="sng" dirty="0">
              <a:solidFill>
                <a:schemeClr val="bg1"/>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314326" y="1188720"/>
            <a:ext cx="11100434" cy="5526406"/>
          </a:xfrm>
        </p:spPr>
        <p:txBody>
          <a:bodyPr>
            <a:normAutofit/>
          </a:bodyPr>
          <a:lstStyle/>
          <a:p>
            <a:pPr algn="just">
              <a:buClrTx/>
              <a:buFont typeface="Arial" panose="020B0604020202020204" pitchFamily="34" charset="0"/>
              <a:buChar char="•"/>
            </a:pPr>
            <a:endParaRPr lang="en-CA" sz="2400" dirty="0" smtClean="0">
              <a:solidFill>
                <a:schemeClr val="bg1"/>
              </a:solidFill>
            </a:endParaRPr>
          </a:p>
          <a:p>
            <a:pPr algn="just">
              <a:buClrTx/>
              <a:buFont typeface="Arial" panose="020B0604020202020204" pitchFamily="34" charset="0"/>
              <a:buChar char="•"/>
            </a:pPr>
            <a:endParaRPr lang="en-CA" sz="2400" dirty="0">
              <a:solidFill>
                <a:schemeClr val="bg1"/>
              </a:solidFill>
            </a:endParaRPr>
          </a:p>
          <a:p>
            <a:pPr algn="just">
              <a:buClrTx/>
              <a:buFont typeface="Arial" panose="020B0604020202020204" pitchFamily="34" charset="0"/>
              <a:buChar char="•"/>
            </a:pPr>
            <a:endParaRPr lang="en-CA" sz="2400" dirty="0" smtClean="0">
              <a:solidFill>
                <a:schemeClr val="bg1"/>
              </a:solidFill>
            </a:endParaRPr>
          </a:p>
          <a:p>
            <a:pPr algn="just">
              <a:buClrTx/>
              <a:buFont typeface="Arial" panose="020B0604020202020204" pitchFamily="34" charset="0"/>
              <a:buChar char="•"/>
            </a:pPr>
            <a:endParaRPr lang="en-CA" sz="2400" dirty="0">
              <a:solidFill>
                <a:schemeClr val="bg1"/>
              </a:solidFill>
            </a:endParaRPr>
          </a:p>
          <a:p>
            <a:pPr algn="just">
              <a:buClrTx/>
              <a:buFont typeface="Arial" panose="020B0604020202020204" pitchFamily="34" charset="0"/>
              <a:buChar char="•"/>
            </a:pPr>
            <a:endParaRPr lang="en-CA" sz="2400" dirty="0" smtClean="0">
              <a:solidFill>
                <a:schemeClr val="bg1"/>
              </a:solidFill>
            </a:endParaRPr>
          </a:p>
          <a:p>
            <a:pPr algn="just">
              <a:buClrTx/>
              <a:buFont typeface="Arial" panose="020B0604020202020204" pitchFamily="34" charset="0"/>
              <a:buChar char="•"/>
            </a:pPr>
            <a:endParaRPr lang="en-CA" sz="2400" dirty="0" smtClean="0">
              <a:solidFill>
                <a:schemeClr val="bg1"/>
              </a:solidFill>
            </a:endParaRPr>
          </a:p>
        </p:txBody>
      </p:sp>
      <p:pic>
        <p:nvPicPr>
          <p:cNvPr id="4" name="Picture 3"/>
          <p:cNvPicPr>
            <a:picLocks noChangeAspect="1"/>
          </p:cNvPicPr>
          <p:nvPr/>
        </p:nvPicPr>
        <p:blipFill>
          <a:blip r:embed="rId2"/>
          <a:stretch>
            <a:fillRect/>
          </a:stretch>
        </p:blipFill>
        <p:spPr>
          <a:xfrm>
            <a:off x="685801" y="1188720"/>
            <a:ext cx="10439399" cy="5282337"/>
          </a:xfrm>
          <a:prstGeom prst="rect">
            <a:avLst/>
          </a:prstGeom>
        </p:spPr>
      </p:pic>
    </p:spTree>
    <p:extLst>
      <p:ext uri="{BB962C8B-B14F-4D97-AF65-F5344CB8AC3E}">
        <p14:creationId xmlns:p14="http://schemas.microsoft.com/office/powerpoint/2010/main" val="238391286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0" y="117295"/>
            <a:ext cx="9860279" cy="888274"/>
          </a:xfrm>
        </p:spPr>
        <p:txBody>
          <a:bodyPr>
            <a:normAutofit/>
          </a:bodyPr>
          <a:lstStyle/>
          <a:p>
            <a:r>
              <a:rPr lang="en-US" b="1" u="sng" dirty="0">
                <a:solidFill>
                  <a:schemeClr val="bg1"/>
                </a:solidFill>
              </a:rPr>
              <a:t>True/Complement, one/zero Circuit</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314326" y="1188720"/>
            <a:ext cx="11100434" cy="5526406"/>
          </a:xfrm>
        </p:spPr>
        <p:txBody>
          <a:bodyPr>
            <a:normAutofit/>
          </a:bodyPr>
          <a:lstStyle/>
          <a:p>
            <a:pPr marL="0" indent="0" algn="just">
              <a:buClrTx/>
              <a:buNone/>
            </a:pPr>
            <a:endParaRPr lang="en-CA" sz="2400" dirty="0" smtClean="0">
              <a:solidFill>
                <a:schemeClr val="bg1"/>
              </a:solidFill>
            </a:endParaRPr>
          </a:p>
          <a:p>
            <a:pPr algn="just">
              <a:buClrTx/>
              <a:buFont typeface="Arial" panose="020B0604020202020204" pitchFamily="34" charset="0"/>
              <a:buChar char="•"/>
            </a:pPr>
            <a:endParaRPr lang="en-CA" sz="2400" dirty="0">
              <a:solidFill>
                <a:schemeClr val="bg1"/>
              </a:solidFill>
            </a:endParaRPr>
          </a:p>
          <a:p>
            <a:pPr algn="just">
              <a:buClrTx/>
              <a:buFont typeface="Arial" panose="020B0604020202020204" pitchFamily="34" charset="0"/>
              <a:buChar char="•"/>
            </a:pPr>
            <a:endParaRPr lang="en-CA" sz="2400" dirty="0" smtClean="0">
              <a:solidFill>
                <a:schemeClr val="bg1"/>
              </a:solidFill>
            </a:endParaRPr>
          </a:p>
          <a:p>
            <a:pPr algn="just">
              <a:buClrTx/>
              <a:buFont typeface="Arial" panose="020B0604020202020204" pitchFamily="34" charset="0"/>
              <a:buChar char="•"/>
            </a:pPr>
            <a:endParaRPr lang="en-CA" sz="2400" dirty="0">
              <a:solidFill>
                <a:schemeClr val="bg1"/>
              </a:solidFill>
            </a:endParaRPr>
          </a:p>
          <a:p>
            <a:pPr algn="just">
              <a:buClrTx/>
              <a:buFont typeface="Arial" panose="020B0604020202020204" pitchFamily="34" charset="0"/>
              <a:buChar char="•"/>
            </a:pPr>
            <a:endParaRPr lang="en-CA" sz="2400" dirty="0" smtClean="0">
              <a:solidFill>
                <a:schemeClr val="bg1"/>
              </a:solidFill>
            </a:endParaRPr>
          </a:p>
          <a:p>
            <a:pPr algn="just">
              <a:buClrTx/>
              <a:buFont typeface="Arial" panose="020B0604020202020204" pitchFamily="34" charset="0"/>
              <a:buChar char="•"/>
            </a:pPr>
            <a:endParaRPr lang="en-CA" sz="2400" dirty="0" smtClean="0">
              <a:solidFill>
                <a:schemeClr val="bg1"/>
              </a:solidFill>
            </a:endParaRPr>
          </a:p>
        </p:txBody>
      </p:sp>
      <p:sp>
        <p:nvSpPr>
          <p:cNvPr id="5" name="Rectangle 4"/>
          <p:cNvSpPr/>
          <p:nvPr/>
        </p:nvSpPr>
        <p:spPr>
          <a:xfrm>
            <a:off x="426720" y="1188721"/>
            <a:ext cx="11399520" cy="4893647"/>
          </a:xfrm>
          <a:prstGeom prst="rect">
            <a:avLst/>
          </a:prstGeom>
        </p:spPr>
        <p:txBody>
          <a:bodyPr wrap="square">
            <a:spAutoFit/>
          </a:bodyPr>
          <a:lstStyle/>
          <a:p>
            <a:pPr algn="just"/>
            <a:r>
              <a:rPr lang="en-CA" sz="2400" dirty="0">
                <a:solidFill>
                  <a:schemeClr val="bg1"/>
                </a:solidFill>
              </a:rPr>
              <a:t>The values of the Y inputs to the full-adder circuits are a function of selection variables </a:t>
            </a:r>
            <a:r>
              <a:rPr lang="en-CA" sz="2400" dirty="0" smtClean="0">
                <a:solidFill>
                  <a:schemeClr val="bg1"/>
                </a:solidFill>
              </a:rPr>
              <a:t>𝑆</a:t>
            </a:r>
            <a:r>
              <a:rPr lang="en-CA" sz="2000" dirty="0" smtClean="0">
                <a:solidFill>
                  <a:schemeClr val="bg1"/>
                </a:solidFill>
              </a:rPr>
              <a:t>1 </a:t>
            </a:r>
            <a:r>
              <a:rPr lang="en-CA" sz="2400" dirty="0" smtClean="0">
                <a:solidFill>
                  <a:schemeClr val="bg1"/>
                </a:solidFill>
              </a:rPr>
              <a:t>and 𝑆</a:t>
            </a:r>
            <a:r>
              <a:rPr lang="en-CA" sz="2000" dirty="0" smtClean="0">
                <a:solidFill>
                  <a:schemeClr val="bg1"/>
                </a:solidFill>
              </a:rPr>
              <a:t>0 .</a:t>
            </a:r>
          </a:p>
          <a:p>
            <a:pPr algn="just"/>
            <a:endParaRPr lang="en-CA" sz="2200" dirty="0" smtClean="0">
              <a:solidFill>
                <a:schemeClr val="bg1"/>
              </a:solidFill>
            </a:endParaRPr>
          </a:p>
          <a:p>
            <a:pPr algn="just"/>
            <a:endParaRPr lang="en-CA" sz="2200" dirty="0">
              <a:solidFill>
                <a:schemeClr val="bg1"/>
              </a:solidFill>
            </a:endParaRPr>
          </a:p>
          <a:p>
            <a:pPr algn="just"/>
            <a:endParaRPr lang="en-CA" sz="2200" dirty="0" smtClean="0">
              <a:solidFill>
                <a:schemeClr val="bg1"/>
              </a:solidFill>
            </a:endParaRPr>
          </a:p>
          <a:p>
            <a:pPr algn="just"/>
            <a:endParaRPr lang="en-CA" sz="2200" dirty="0">
              <a:solidFill>
                <a:schemeClr val="bg1"/>
              </a:solidFill>
            </a:endParaRPr>
          </a:p>
          <a:p>
            <a:pPr algn="just"/>
            <a:endParaRPr lang="en-CA" sz="2200" dirty="0" smtClean="0">
              <a:solidFill>
                <a:schemeClr val="bg1"/>
              </a:solidFill>
            </a:endParaRPr>
          </a:p>
          <a:p>
            <a:pPr algn="just"/>
            <a:endParaRPr lang="en-CA" sz="2200" dirty="0">
              <a:solidFill>
                <a:schemeClr val="bg1"/>
              </a:solidFill>
            </a:endParaRPr>
          </a:p>
          <a:p>
            <a:pPr algn="just"/>
            <a:endParaRPr lang="en-CA" sz="2200" dirty="0" smtClean="0">
              <a:solidFill>
                <a:schemeClr val="bg1"/>
              </a:solidFill>
            </a:endParaRPr>
          </a:p>
          <a:p>
            <a:pPr algn="just"/>
            <a:endParaRPr lang="en-CA" sz="2200" dirty="0" smtClean="0">
              <a:solidFill>
                <a:schemeClr val="bg1"/>
              </a:solidFill>
            </a:endParaRPr>
          </a:p>
          <a:p>
            <a:pPr algn="just"/>
            <a:endParaRPr lang="en-CA" sz="2200" dirty="0">
              <a:solidFill>
                <a:schemeClr val="bg1"/>
              </a:solidFill>
            </a:endParaRPr>
          </a:p>
          <a:p>
            <a:pPr algn="just"/>
            <a:r>
              <a:rPr lang="en-CA" sz="2200" dirty="0" smtClean="0">
                <a:solidFill>
                  <a:schemeClr val="bg1"/>
                </a:solidFill>
              </a:rPr>
              <a:t>The </a:t>
            </a:r>
            <a:r>
              <a:rPr lang="en-CA" sz="2200" dirty="0">
                <a:solidFill>
                  <a:schemeClr val="bg1"/>
                </a:solidFill>
              </a:rPr>
              <a:t>arithmetic circuit needs a combinational circuit in each stage specified by Boolean functions –</a:t>
            </a:r>
          </a:p>
          <a:p>
            <a:pPr algn="ctr"/>
            <a:r>
              <a:rPr lang="en-CA" sz="2200" dirty="0">
                <a:solidFill>
                  <a:schemeClr val="bg1"/>
                </a:solidFill>
              </a:rPr>
              <a:t>Xi = Ai</a:t>
            </a:r>
          </a:p>
          <a:p>
            <a:pPr algn="ctr"/>
            <a:r>
              <a:rPr lang="en-CA" sz="2200" dirty="0">
                <a:solidFill>
                  <a:schemeClr val="bg1"/>
                </a:solidFill>
              </a:rPr>
              <a:t>Yi = BiS0 + Bi’S1 , </a:t>
            </a:r>
            <a:r>
              <a:rPr lang="en-CA" sz="2200" dirty="0" err="1">
                <a:solidFill>
                  <a:schemeClr val="bg1"/>
                </a:solidFill>
              </a:rPr>
              <a:t>i</a:t>
            </a:r>
            <a:r>
              <a:rPr lang="en-CA" sz="2200" dirty="0">
                <a:solidFill>
                  <a:schemeClr val="bg1"/>
                </a:solidFill>
              </a:rPr>
              <a:t>= 1,2,3,...,n</a:t>
            </a:r>
          </a:p>
        </p:txBody>
      </p:sp>
      <p:pic>
        <p:nvPicPr>
          <p:cNvPr id="6" name="Picture 5"/>
          <p:cNvPicPr>
            <a:picLocks noChangeAspect="1"/>
          </p:cNvPicPr>
          <p:nvPr/>
        </p:nvPicPr>
        <p:blipFill>
          <a:blip r:embed="rId2"/>
          <a:stretch>
            <a:fillRect/>
          </a:stretch>
        </p:blipFill>
        <p:spPr>
          <a:xfrm>
            <a:off x="1570144" y="1989017"/>
            <a:ext cx="8540508" cy="2643943"/>
          </a:xfrm>
          <a:prstGeom prst="rect">
            <a:avLst/>
          </a:prstGeom>
        </p:spPr>
      </p:pic>
    </p:spTree>
    <p:extLst>
      <p:ext uri="{BB962C8B-B14F-4D97-AF65-F5344CB8AC3E}">
        <p14:creationId xmlns:p14="http://schemas.microsoft.com/office/powerpoint/2010/main" val="298482917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0" y="117295"/>
            <a:ext cx="9860279" cy="888274"/>
          </a:xfrm>
        </p:spPr>
        <p:txBody>
          <a:bodyPr>
            <a:normAutofit/>
          </a:bodyPr>
          <a:lstStyle/>
          <a:p>
            <a:r>
              <a:rPr lang="en-US" b="1" u="sng" dirty="0" smtClean="0">
                <a:solidFill>
                  <a:schemeClr val="bg1"/>
                </a:solidFill>
              </a:rPr>
              <a:t>4 bit Arithmetic circuit </a:t>
            </a:r>
            <a:endParaRPr lang="en-US" b="1" u="sng" dirty="0">
              <a:solidFill>
                <a:schemeClr val="bg1"/>
              </a:solidFill>
            </a:endParaRPr>
          </a:p>
        </p:txBody>
      </p:sp>
      <p:pic>
        <p:nvPicPr>
          <p:cNvPr id="7" name="Picture 6"/>
          <p:cNvPicPr>
            <a:picLocks noChangeAspect="1"/>
          </p:cNvPicPr>
          <p:nvPr/>
        </p:nvPicPr>
        <p:blipFill rotWithShape="1">
          <a:blip r:embed="rId2"/>
          <a:srcRect r="3247"/>
          <a:stretch/>
        </p:blipFill>
        <p:spPr>
          <a:xfrm>
            <a:off x="5699494" y="226423"/>
            <a:ext cx="6126746" cy="6383383"/>
          </a:xfrm>
          <a:prstGeom prst="rect">
            <a:avLst/>
          </a:prstGeom>
        </p:spPr>
      </p:pic>
    </p:spTree>
    <p:extLst>
      <p:ext uri="{BB962C8B-B14F-4D97-AF65-F5344CB8AC3E}">
        <p14:creationId xmlns:p14="http://schemas.microsoft.com/office/powerpoint/2010/main" val="154598807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02325" y="117295"/>
            <a:ext cx="9860279" cy="888274"/>
          </a:xfrm>
        </p:spPr>
        <p:txBody>
          <a:bodyPr>
            <a:normAutofit/>
          </a:bodyPr>
          <a:lstStyle/>
          <a:p>
            <a:r>
              <a:rPr lang="en-US" b="1" u="sng" dirty="0" smtClean="0">
                <a:solidFill>
                  <a:schemeClr val="bg1"/>
                </a:solidFill>
              </a:rPr>
              <a:t>4 bit Adder/</a:t>
            </a:r>
            <a:r>
              <a:rPr lang="en-US" b="1" u="sng" dirty="0" err="1" smtClean="0">
                <a:solidFill>
                  <a:schemeClr val="bg1"/>
                </a:solidFill>
              </a:rPr>
              <a:t>subtractor</a:t>
            </a:r>
            <a:r>
              <a:rPr lang="en-US" b="1" u="sng" dirty="0" smtClean="0">
                <a:solidFill>
                  <a:schemeClr val="bg1"/>
                </a:solidFill>
              </a:rPr>
              <a:t> circuit </a:t>
            </a:r>
            <a:endParaRPr lang="en-US" b="1" u="sng" dirty="0">
              <a:solidFill>
                <a:schemeClr val="bg1"/>
              </a:solidFill>
            </a:endParaRPr>
          </a:p>
        </p:txBody>
      </p:sp>
      <p:sp>
        <p:nvSpPr>
          <p:cNvPr id="5" name="Rectangle 4"/>
          <p:cNvSpPr/>
          <p:nvPr/>
        </p:nvSpPr>
        <p:spPr>
          <a:xfrm>
            <a:off x="470263" y="938233"/>
            <a:ext cx="5791200" cy="2462213"/>
          </a:xfrm>
          <a:prstGeom prst="rect">
            <a:avLst/>
          </a:prstGeom>
        </p:spPr>
        <p:txBody>
          <a:bodyPr wrap="square">
            <a:spAutoFit/>
          </a:bodyPr>
          <a:lstStyle/>
          <a:p>
            <a:pPr algn="just"/>
            <a:r>
              <a:rPr lang="en-CA" sz="2200" b="1" u="sng" dirty="0" smtClean="0">
                <a:solidFill>
                  <a:schemeClr val="accent6">
                    <a:lumMod val="75000"/>
                  </a:schemeClr>
                </a:solidFill>
              </a:rPr>
              <a:t>HOMEWORK: </a:t>
            </a:r>
            <a:r>
              <a:rPr lang="en-CA" sz="2200" dirty="0" smtClean="0">
                <a:solidFill>
                  <a:schemeClr val="bg1"/>
                </a:solidFill>
              </a:rPr>
              <a:t>Design </a:t>
            </a:r>
            <a:r>
              <a:rPr lang="en-CA" sz="2200" dirty="0">
                <a:solidFill>
                  <a:schemeClr val="bg1"/>
                </a:solidFill>
              </a:rPr>
              <a:t>an adder/</a:t>
            </a:r>
            <a:r>
              <a:rPr lang="en-CA" sz="2200" dirty="0" err="1">
                <a:solidFill>
                  <a:schemeClr val="bg1"/>
                </a:solidFill>
              </a:rPr>
              <a:t>subtractor</a:t>
            </a:r>
            <a:r>
              <a:rPr lang="en-CA" sz="2200" dirty="0">
                <a:solidFill>
                  <a:schemeClr val="bg1"/>
                </a:solidFill>
              </a:rPr>
              <a:t> circuit with one selection variable s and two inputs A and B: when s= 0 the circuit performs A+B. When S=1 the circuit performs A-B by taking the 2’s complement of B</a:t>
            </a:r>
            <a:r>
              <a:rPr lang="en-CA" sz="2200" dirty="0" smtClean="0">
                <a:solidFill>
                  <a:schemeClr val="bg1"/>
                </a:solidFill>
              </a:rPr>
              <a:t>.</a:t>
            </a:r>
          </a:p>
          <a:p>
            <a:pPr algn="just"/>
            <a:r>
              <a:rPr lang="en-CA" sz="2200" b="1" dirty="0" smtClean="0">
                <a:solidFill>
                  <a:schemeClr val="accent1"/>
                </a:solidFill>
              </a:rPr>
              <a:t>Solution: </a:t>
            </a:r>
          </a:p>
          <a:p>
            <a:pPr algn="just"/>
            <a:endParaRPr lang="en-CA" sz="2200" dirty="0">
              <a:solidFill>
                <a:schemeClr val="bg1"/>
              </a:solidFill>
            </a:endParaRPr>
          </a:p>
        </p:txBody>
      </p:sp>
      <p:pic>
        <p:nvPicPr>
          <p:cNvPr id="3" name="Picture 2"/>
          <p:cNvPicPr>
            <a:picLocks noChangeAspect="1"/>
          </p:cNvPicPr>
          <p:nvPr/>
        </p:nvPicPr>
        <p:blipFill>
          <a:blip r:embed="rId2"/>
          <a:stretch>
            <a:fillRect/>
          </a:stretch>
        </p:blipFill>
        <p:spPr>
          <a:xfrm>
            <a:off x="6629400" y="117295"/>
            <a:ext cx="5458097" cy="6566303"/>
          </a:xfrm>
          <a:prstGeom prst="rect">
            <a:avLst/>
          </a:prstGeom>
        </p:spPr>
      </p:pic>
      <p:pic>
        <p:nvPicPr>
          <p:cNvPr id="4" name="Picture 3"/>
          <p:cNvPicPr>
            <a:picLocks noChangeAspect="1"/>
          </p:cNvPicPr>
          <p:nvPr/>
        </p:nvPicPr>
        <p:blipFill>
          <a:blip r:embed="rId3"/>
          <a:stretch>
            <a:fillRect/>
          </a:stretch>
        </p:blipFill>
        <p:spPr>
          <a:xfrm>
            <a:off x="2873830" y="2365193"/>
            <a:ext cx="3148012" cy="4380729"/>
          </a:xfrm>
          <a:prstGeom prst="rect">
            <a:avLst/>
          </a:prstGeom>
        </p:spPr>
      </p:pic>
    </p:spTree>
    <p:extLst>
      <p:ext uri="{BB962C8B-B14F-4D97-AF65-F5344CB8AC3E}">
        <p14:creationId xmlns:p14="http://schemas.microsoft.com/office/powerpoint/2010/main" val="332901634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0" y="117295"/>
            <a:ext cx="9860279" cy="888274"/>
          </a:xfrm>
        </p:spPr>
        <p:txBody>
          <a:bodyPr>
            <a:normAutofit/>
          </a:bodyPr>
          <a:lstStyle/>
          <a:p>
            <a:r>
              <a:rPr lang="en-US" b="1" u="sng" dirty="0" smtClean="0">
                <a:solidFill>
                  <a:schemeClr val="bg1"/>
                </a:solidFill>
              </a:rPr>
              <a:t>Logical circuit </a:t>
            </a:r>
            <a:endParaRPr lang="en-US" b="1" u="sng" dirty="0">
              <a:solidFill>
                <a:schemeClr val="bg1"/>
              </a:solidFill>
            </a:endParaRPr>
          </a:p>
        </p:txBody>
      </p:sp>
      <p:sp>
        <p:nvSpPr>
          <p:cNvPr id="5" name="Rectangle 4"/>
          <p:cNvSpPr/>
          <p:nvPr/>
        </p:nvSpPr>
        <p:spPr>
          <a:xfrm>
            <a:off x="470263" y="938233"/>
            <a:ext cx="5791200" cy="5509200"/>
          </a:xfrm>
          <a:prstGeom prst="rect">
            <a:avLst/>
          </a:prstGeom>
        </p:spPr>
        <p:txBody>
          <a:bodyPr wrap="square">
            <a:spAutoFit/>
          </a:bodyPr>
          <a:lstStyle/>
          <a:p>
            <a:pPr algn="just"/>
            <a:r>
              <a:rPr lang="en-CA" sz="2200" dirty="0">
                <a:solidFill>
                  <a:schemeClr val="bg1"/>
                </a:solidFill>
              </a:rPr>
              <a:t>The logic </a:t>
            </a:r>
            <a:r>
              <a:rPr lang="en-CA" sz="2200" dirty="0" smtClean="0">
                <a:solidFill>
                  <a:schemeClr val="bg1"/>
                </a:solidFill>
              </a:rPr>
              <a:t>micro-operations </a:t>
            </a:r>
            <a:r>
              <a:rPr lang="en-CA" sz="2200" dirty="0">
                <a:solidFill>
                  <a:schemeClr val="bg1"/>
                </a:solidFill>
              </a:rPr>
              <a:t>manipulate the bits of the operands separately and treat each bit as a binary variable.</a:t>
            </a:r>
          </a:p>
          <a:p>
            <a:pPr algn="just"/>
            <a:r>
              <a:rPr lang="en-CA" sz="2200" dirty="0">
                <a:solidFill>
                  <a:schemeClr val="bg1"/>
                </a:solidFill>
              </a:rPr>
              <a:t>All logic operations can be obtained by means of AND, </a:t>
            </a:r>
            <a:r>
              <a:rPr lang="en-CA" sz="2200" dirty="0" smtClean="0">
                <a:solidFill>
                  <a:schemeClr val="bg1"/>
                </a:solidFill>
              </a:rPr>
              <a:t>OR, </a:t>
            </a:r>
            <a:r>
              <a:rPr lang="en-CA" sz="2200" dirty="0">
                <a:solidFill>
                  <a:schemeClr val="bg1"/>
                </a:solidFill>
              </a:rPr>
              <a:t>and NOT operations. </a:t>
            </a:r>
          </a:p>
          <a:p>
            <a:pPr algn="just"/>
            <a:r>
              <a:rPr lang="en-CA" sz="2200" dirty="0">
                <a:solidFill>
                  <a:schemeClr val="bg1"/>
                </a:solidFill>
              </a:rPr>
              <a:t>For 3 operations, we need 2 selection variables but 2 selection lines can choose between </a:t>
            </a:r>
            <a:r>
              <a:rPr lang="en-CA" sz="2200" b="1" dirty="0">
                <a:solidFill>
                  <a:schemeClr val="accent1"/>
                </a:solidFill>
              </a:rPr>
              <a:t>4 logic </a:t>
            </a:r>
            <a:r>
              <a:rPr lang="en-CA" sz="2200" b="1" dirty="0" smtClean="0">
                <a:solidFill>
                  <a:schemeClr val="accent1"/>
                </a:solidFill>
              </a:rPr>
              <a:t>operations</a:t>
            </a:r>
            <a:r>
              <a:rPr lang="en-CA" sz="2200" dirty="0" smtClean="0">
                <a:solidFill>
                  <a:schemeClr val="bg1"/>
                </a:solidFill>
              </a:rPr>
              <a:t>, </a:t>
            </a:r>
            <a:r>
              <a:rPr lang="en-CA" sz="2200" dirty="0">
                <a:solidFill>
                  <a:schemeClr val="bg1"/>
                </a:solidFill>
              </a:rPr>
              <a:t>and hence XOR operation was also incorporated </a:t>
            </a:r>
            <a:r>
              <a:rPr lang="en-CA" sz="2200" dirty="0" smtClean="0">
                <a:solidFill>
                  <a:schemeClr val="bg1"/>
                </a:solidFill>
              </a:rPr>
              <a:t>into </a:t>
            </a:r>
            <a:r>
              <a:rPr lang="en-CA" sz="2200" dirty="0">
                <a:solidFill>
                  <a:schemeClr val="bg1"/>
                </a:solidFill>
              </a:rPr>
              <a:t>the logical circuit</a:t>
            </a:r>
            <a:r>
              <a:rPr lang="en-CA" sz="2200" dirty="0" smtClean="0">
                <a:solidFill>
                  <a:schemeClr val="bg1"/>
                </a:solidFill>
              </a:rPr>
              <a:t>.</a:t>
            </a:r>
          </a:p>
          <a:p>
            <a:pPr algn="just"/>
            <a:r>
              <a:rPr lang="en-CA" sz="2200" dirty="0">
                <a:solidFill>
                  <a:schemeClr val="bg1"/>
                </a:solidFill>
              </a:rPr>
              <a:t>The logic circuit can be combined with the arithmetic circuit to produce one arithmetic logic unit.</a:t>
            </a:r>
          </a:p>
          <a:p>
            <a:pPr algn="just"/>
            <a:r>
              <a:rPr lang="en-CA" sz="2200" i="1" dirty="0">
                <a:solidFill>
                  <a:schemeClr val="bg1"/>
                </a:solidFill>
              </a:rPr>
              <a:t>Selection variables s1 and s0 can be made common to both sections, provided we use a third variable s2 to differentiate between the two</a:t>
            </a:r>
            <a:r>
              <a:rPr lang="en-CA" sz="2200" i="1" dirty="0" smtClean="0">
                <a:solidFill>
                  <a:schemeClr val="bg1"/>
                </a:solidFill>
              </a:rPr>
              <a:t>.</a:t>
            </a:r>
            <a:endParaRPr lang="en-CA" sz="2200" i="1" dirty="0">
              <a:solidFill>
                <a:schemeClr val="bg1"/>
              </a:solidFill>
            </a:endParaRPr>
          </a:p>
        </p:txBody>
      </p:sp>
      <p:pic>
        <p:nvPicPr>
          <p:cNvPr id="6" name="Picture 5"/>
          <p:cNvPicPr>
            <a:picLocks noChangeAspect="1"/>
          </p:cNvPicPr>
          <p:nvPr/>
        </p:nvPicPr>
        <p:blipFill>
          <a:blip r:embed="rId2"/>
          <a:stretch>
            <a:fillRect/>
          </a:stretch>
        </p:blipFill>
        <p:spPr>
          <a:xfrm>
            <a:off x="6359162" y="117295"/>
            <a:ext cx="5643982" cy="3089093"/>
          </a:xfrm>
          <a:prstGeom prst="rect">
            <a:avLst/>
          </a:prstGeom>
        </p:spPr>
      </p:pic>
      <p:pic>
        <p:nvPicPr>
          <p:cNvPr id="8" name="Picture 7"/>
          <p:cNvPicPr>
            <a:picLocks noChangeAspect="1"/>
          </p:cNvPicPr>
          <p:nvPr/>
        </p:nvPicPr>
        <p:blipFill>
          <a:blip r:embed="rId3"/>
          <a:stretch>
            <a:fillRect/>
          </a:stretch>
        </p:blipFill>
        <p:spPr>
          <a:xfrm>
            <a:off x="6359162" y="3339464"/>
            <a:ext cx="4883604" cy="3384931"/>
          </a:xfrm>
          <a:prstGeom prst="rect">
            <a:avLst/>
          </a:prstGeom>
        </p:spPr>
      </p:pic>
    </p:spTree>
    <p:extLst>
      <p:ext uri="{BB962C8B-B14F-4D97-AF65-F5344CB8AC3E}">
        <p14:creationId xmlns:p14="http://schemas.microsoft.com/office/powerpoint/2010/main" val="40173553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0" y="117295"/>
            <a:ext cx="9860279" cy="888274"/>
          </a:xfrm>
        </p:spPr>
        <p:txBody>
          <a:bodyPr>
            <a:normAutofit/>
          </a:bodyPr>
          <a:lstStyle/>
          <a:p>
            <a:r>
              <a:rPr lang="en-US" b="1" u="sng" dirty="0" smtClean="0">
                <a:solidFill>
                  <a:schemeClr val="bg1"/>
                </a:solidFill>
              </a:rPr>
              <a:t>Logical circuit </a:t>
            </a:r>
            <a:endParaRPr lang="en-US" b="1" u="sng" dirty="0">
              <a:solidFill>
                <a:schemeClr val="bg1"/>
              </a:solidFill>
            </a:endParaRPr>
          </a:p>
        </p:txBody>
      </p:sp>
      <p:pic>
        <p:nvPicPr>
          <p:cNvPr id="3" name="Picture 2"/>
          <p:cNvPicPr>
            <a:picLocks noChangeAspect="1"/>
          </p:cNvPicPr>
          <p:nvPr/>
        </p:nvPicPr>
        <p:blipFill>
          <a:blip r:embed="rId2"/>
          <a:stretch>
            <a:fillRect/>
          </a:stretch>
        </p:blipFill>
        <p:spPr>
          <a:xfrm>
            <a:off x="4189500" y="499425"/>
            <a:ext cx="6225949" cy="2598106"/>
          </a:xfrm>
          <a:prstGeom prst="rect">
            <a:avLst/>
          </a:prstGeom>
        </p:spPr>
      </p:pic>
      <p:pic>
        <p:nvPicPr>
          <p:cNvPr id="4" name="Picture 3"/>
          <p:cNvPicPr>
            <a:picLocks noChangeAspect="1"/>
          </p:cNvPicPr>
          <p:nvPr/>
        </p:nvPicPr>
        <p:blipFill>
          <a:blip r:embed="rId3"/>
          <a:stretch>
            <a:fillRect/>
          </a:stretch>
        </p:blipFill>
        <p:spPr>
          <a:xfrm>
            <a:off x="1521823" y="3286979"/>
            <a:ext cx="9294222" cy="3331534"/>
          </a:xfrm>
          <a:prstGeom prst="rect">
            <a:avLst/>
          </a:prstGeom>
        </p:spPr>
      </p:pic>
    </p:spTree>
    <p:extLst>
      <p:ext uri="{BB962C8B-B14F-4D97-AF65-F5344CB8AC3E}">
        <p14:creationId xmlns:p14="http://schemas.microsoft.com/office/powerpoint/2010/main" val="324886720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0" y="117295"/>
            <a:ext cx="9860279" cy="888274"/>
          </a:xfrm>
        </p:spPr>
        <p:txBody>
          <a:bodyPr>
            <a:normAutofit/>
          </a:bodyPr>
          <a:lstStyle/>
          <a:p>
            <a:r>
              <a:rPr lang="en-US" b="1" u="sng" dirty="0" smtClean="0">
                <a:solidFill>
                  <a:schemeClr val="bg1"/>
                </a:solidFill>
              </a:rPr>
              <a:t>Arithmetic Logic circuit </a:t>
            </a:r>
            <a:endParaRPr lang="en-US" b="1" u="sng" dirty="0">
              <a:solidFill>
                <a:schemeClr val="bg1"/>
              </a:solidFill>
            </a:endParaRPr>
          </a:p>
        </p:txBody>
      </p:sp>
      <p:sp>
        <p:nvSpPr>
          <p:cNvPr id="3" name="TextBox 2"/>
          <p:cNvSpPr txBox="1"/>
          <p:nvPr/>
        </p:nvSpPr>
        <p:spPr>
          <a:xfrm>
            <a:off x="557349" y="1079862"/>
            <a:ext cx="11138262" cy="95410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CA" sz="2800" dirty="0" smtClean="0"/>
              <a:t>Design a 2-bit ALU for the operations listed below in the Table:</a:t>
            </a:r>
          </a:p>
          <a:p>
            <a:endParaRPr lang="en-CA" sz="2800" dirty="0"/>
          </a:p>
        </p:txBody>
      </p:sp>
      <p:graphicFrame>
        <p:nvGraphicFramePr>
          <p:cNvPr id="4" name="Table 3"/>
          <p:cNvGraphicFramePr>
            <a:graphicFrameLocks noGrp="1"/>
          </p:cNvGraphicFramePr>
          <p:nvPr>
            <p:extLst>
              <p:ext uri="{D42A27DB-BD31-4B8C-83A1-F6EECF244321}">
                <p14:modId xmlns:p14="http://schemas.microsoft.com/office/powerpoint/2010/main" val="991880484"/>
              </p:ext>
            </p:extLst>
          </p:nvPr>
        </p:nvGraphicFramePr>
        <p:xfrm>
          <a:off x="557349" y="1706879"/>
          <a:ext cx="10972800" cy="4648321"/>
        </p:xfrm>
        <a:graphic>
          <a:graphicData uri="http://schemas.openxmlformats.org/drawingml/2006/table">
            <a:tbl>
              <a:tblPr firstRow="1" firstCol="1" bandRow="1">
                <a:tableStyleId>{5C22544A-7EE6-4342-B048-85BDC9FD1C3A}</a:tableStyleId>
              </a:tblPr>
              <a:tblGrid>
                <a:gridCol w="975977">
                  <a:extLst>
                    <a:ext uri="{9D8B030D-6E8A-4147-A177-3AD203B41FA5}">
                      <a16:colId xmlns:a16="http://schemas.microsoft.com/office/drawing/2014/main" val="3939505422"/>
                    </a:ext>
                  </a:extLst>
                </a:gridCol>
                <a:gridCol w="1239809">
                  <a:extLst>
                    <a:ext uri="{9D8B030D-6E8A-4147-A177-3AD203B41FA5}">
                      <a16:colId xmlns:a16="http://schemas.microsoft.com/office/drawing/2014/main" val="2005552645"/>
                    </a:ext>
                  </a:extLst>
                </a:gridCol>
                <a:gridCol w="1239809">
                  <a:extLst>
                    <a:ext uri="{9D8B030D-6E8A-4147-A177-3AD203B41FA5}">
                      <a16:colId xmlns:a16="http://schemas.microsoft.com/office/drawing/2014/main" val="1334445692"/>
                    </a:ext>
                  </a:extLst>
                </a:gridCol>
                <a:gridCol w="1969845">
                  <a:extLst>
                    <a:ext uri="{9D8B030D-6E8A-4147-A177-3AD203B41FA5}">
                      <a16:colId xmlns:a16="http://schemas.microsoft.com/office/drawing/2014/main" val="3311776632"/>
                    </a:ext>
                  </a:extLst>
                </a:gridCol>
                <a:gridCol w="1219200">
                  <a:extLst>
                    <a:ext uri="{9D8B030D-6E8A-4147-A177-3AD203B41FA5}">
                      <a16:colId xmlns:a16="http://schemas.microsoft.com/office/drawing/2014/main" val="314354436"/>
                    </a:ext>
                  </a:extLst>
                </a:gridCol>
                <a:gridCol w="943204">
                  <a:extLst>
                    <a:ext uri="{9D8B030D-6E8A-4147-A177-3AD203B41FA5}">
                      <a16:colId xmlns:a16="http://schemas.microsoft.com/office/drawing/2014/main" val="1023598678"/>
                    </a:ext>
                  </a:extLst>
                </a:gridCol>
                <a:gridCol w="3384956">
                  <a:extLst>
                    <a:ext uri="{9D8B030D-6E8A-4147-A177-3AD203B41FA5}">
                      <a16:colId xmlns:a16="http://schemas.microsoft.com/office/drawing/2014/main" val="466637812"/>
                    </a:ext>
                  </a:extLst>
                </a:gridCol>
              </a:tblGrid>
              <a:tr h="320164">
                <a:tc rowSpan="2">
                  <a:txBody>
                    <a:bodyPr/>
                    <a:lstStyle/>
                    <a:p>
                      <a:pPr algn="ctr">
                        <a:lnSpc>
                          <a:spcPct val="100000"/>
                        </a:lnSpc>
                        <a:spcAft>
                          <a:spcPts val="0"/>
                        </a:spcAft>
                      </a:pPr>
                      <a:r>
                        <a:rPr lang="en-CA" sz="2000" dirty="0">
                          <a:effectLst/>
                        </a:rPr>
                        <a:t>Binary Code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algn="ctr">
                        <a:lnSpc>
                          <a:spcPct val="100000"/>
                        </a:lnSpc>
                        <a:spcAft>
                          <a:spcPts val="0"/>
                        </a:spcAft>
                      </a:pPr>
                      <a:r>
                        <a:rPr lang="en-CA" sz="2000">
                          <a:effectLst/>
                        </a:rPr>
                        <a:t>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algn="ctr">
                        <a:lnSpc>
                          <a:spcPct val="100000"/>
                        </a:lnSpc>
                        <a:spcAft>
                          <a:spcPts val="0"/>
                        </a:spcAft>
                      </a:pPr>
                      <a:r>
                        <a:rPr lang="en-CA" sz="2000">
                          <a:effectLst/>
                        </a:rPr>
                        <a:t>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gridSpan="4">
                  <a:txBody>
                    <a:bodyPr/>
                    <a:lstStyle/>
                    <a:p>
                      <a:pPr marL="156845" algn="ctr">
                        <a:lnSpc>
                          <a:spcPct val="100000"/>
                        </a:lnSpc>
                        <a:spcAft>
                          <a:spcPts val="0"/>
                        </a:spcAft>
                      </a:pPr>
                      <a:r>
                        <a:rPr lang="en-CA" sz="2000">
                          <a:effectLst/>
                        </a:rPr>
                        <a:t>Function of selection variables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165911601"/>
                  </a:ext>
                </a:extLst>
              </a:tr>
              <a:tr h="547034">
                <a:tc vMerge="1">
                  <a:txBody>
                    <a:bodyPr/>
                    <a:lstStyle/>
                    <a:p>
                      <a:endParaRPr lang="en-CA"/>
                    </a:p>
                  </a:txBody>
                  <a:tcPr/>
                </a:tc>
                <a:tc>
                  <a:txBody>
                    <a:bodyPr/>
                    <a:lstStyle/>
                    <a:p>
                      <a:pPr marR="38100" algn="ctr">
                        <a:lnSpc>
                          <a:spcPct val="100000"/>
                        </a:lnSpc>
                        <a:spcAft>
                          <a:spcPts val="0"/>
                        </a:spcAft>
                      </a:pPr>
                      <a:r>
                        <a:rPr lang="en-CA" sz="2000" dirty="0">
                          <a:effectLst/>
                        </a:rPr>
                        <a:t>B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8735" algn="ctr">
                        <a:lnSpc>
                          <a:spcPct val="100000"/>
                        </a:lnSpc>
                        <a:spcAft>
                          <a:spcPts val="0"/>
                        </a:spcAft>
                      </a:pPr>
                      <a:r>
                        <a:rPr lang="en-CA" sz="2000">
                          <a:effectLst/>
                        </a:rPr>
                        <a:t>A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algn="ctr">
                        <a:lnSpc>
                          <a:spcPct val="100000"/>
                        </a:lnSpc>
                        <a:spcAft>
                          <a:spcPts val="0"/>
                        </a:spcAft>
                      </a:pPr>
                      <a:r>
                        <a:rPr lang="en-CA" sz="2000">
                          <a:effectLst/>
                        </a:rPr>
                        <a:t>F with C</a:t>
                      </a:r>
                      <a:r>
                        <a:rPr lang="en-CA" sz="2000" baseline="-25000">
                          <a:effectLst/>
                        </a:rPr>
                        <a:t>in</a:t>
                      </a:r>
                      <a:r>
                        <a:rPr lang="en-CA" sz="2000">
                          <a:effectLst/>
                        </a:rPr>
                        <a:t> = 0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algn="ctr">
                        <a:lnSpc>
                          <a:spcPct val="100000"/>
                        </a:lnSpc>
                        <a:spcAft>
                          <a:spcPts val="0"/>
                        </a:spcAft>
                      </a:pPr>
                      <a:r>
                        <a:rPr lang="en-CA" sz="2000">
                          <a:effectLst/>
                        </a:rPr>
                        <a:t>F with C</a:t>
                      </a:r>
                      <a:r>
                        <a:rPr lang="en-CA" sz="2000" baseline="-25000">
                          <a:effectLst/>
                        </a:rPr>
                        <a:t>in</a:t>
                      </a:r>
                      <a:r>
                        <a:rPr lang="en-CA" sz="2000">
                          <a:effectLst/>
                        </a:rPr>
                        <a:t> = 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6195" algn="ctr">
                        <a:lnSpc>
                          <a:spcPct val="100000"/>
                        </a:lnSpc>
                        <a:spcAft>
                          <a:spcPts val="0"/>
                        </a:spcAft>
                      </a:pPr>
                      <a:r>
                        <a:rPr lang="en-CA" sz="2000">
                          <a:effectLst/>
                        </a:rPr>
                        <a:t>D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L="39370" algn="ctr">
                        <a:lnSpc>
                          <a:spcPct val="100000"/>
                        </a:lnSpc>
                        <a:spcAft>
                          <a:spcPts val="0"/>
                        </a:spcAft>
                      </a:pPr>
                      <a:r>
                        <a:rPr lang="en-CA" sz="2000" dirty="0">
                          <a:effectLst/>
                        </a:rPr>
                        <a:t>H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extLst>
                  <a:ext uri="{0D108BD9-81ED-4DB2-BD59-A6C34878D82A}">
                    <a16:rowId xmlns:a16="http://schemas.microsoft.com/office/drawing/2014/main" val="3190523013"/>
                  </a:ext>
                </a:extLst>
              </a:tr>
              <a:tr h="630785">
                <a:tc>
                  <a:txBody>
                    <a:bodyPr/>
                    <a:lstStyle/>
                    <a:p>
                      <a:pPr marR="34925" algn="ctr">
                        <a:lnSpc>
                          <a:spcPct val="100000"/>
                        </a:lnSpc>
                        <a:spcAft>
                          <a:spcPts val="0"/>
                        </a:spcAft>
                      </a:pPr>
                      <a:r>
                        <a:rPr lang="en-CA" sz="2000">
                          <a:effectLst/>
                        </a:rPr>
                        <a:t>0 0 0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algn="ctr">
                        <a:lnSpc>
                          <a:spcPct val="100000"/>
                        </a:lnSpc>
                        <a:spcAft>
                          <a:spcPts val="0"/>
                        </a:spcAft>
                      </a:pPr>
                      <a:r>
                        <a:rPr lang="en-CA" sz="2000" dirty="0" smtClean="0">
                          <a:effectLst/>
                        </a:rPr>
                        <a:t>Input </a:t>
                      </a:r>
                      <a:r>
                        <a:rPr lang="en-CA" sz="2000" dirty="0">
                          <a:effectLst/>
                        </a:rPr>
                        <a:t>Data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algn="ctr">
                        <a:lnSpc>
                          <a:spcPct val="100000"/>
                        </a:lnSpc>
                        <a:spcAft>
                          <a:spcPts val="0"/>
                        </a:spcAft>
                      </a:pPr>
                      <a:r>
                        <a:rPr lang="en-CA" sz="2000" dirty="0">
                          <a:effectLst/>
                        </a:rPr>
                        <a:t>Input Data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7465" algn="ctr">
                        <a:lnSpc>
                          <a:spcPct val="100000"/>
                        </a:lnSpc>
                        <a:spcAft>
                          <a:spcPts val="0"/>
                        </a:spcAft>
                      </a:pPr>
                      <a:r>
                        <a:rPr lang="en-CA" sz="2000">
                          <a:effectLst/>
                        </a:rPr>
                        <a:t>A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6195" algn="ctr">
                        <a:lnSpc>
                          <a:spcPct val="100000"/>
                        </a:lnSpc>
                        <a:spcAft>
                          <a:spcPts val="0"/>
                        </a:spcAft>
                      </a:pPr>
                      <a:r>
                        <a:rPr lang="en-CA" sz="2000">
                          <a:effectLst/>
                        </a:rPr>
                        <a:t>A+1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L="31750" algn="ctr">
                        <a:lnSpc>
                          <a:spcPct val="100000"/>
                        </a:lnSpc>
                        <a:spcAft>
                          <a:spcPts val="0"/>
                        </a:spcAft>
                      </a:pPr>
                      <a:r>
                        <a:rPr lang="en-CA" sz="2000" dirty="0">
                          <a:effectLst/>
                        </a:rPr>
                        <a:t>None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3655" algn="ctr">
                        <a:lnSpc>
                          <a:spcPct val="100000"/>
                        </a:lnSpc>
                        <a:spcAft>
                          <a:spcPts val="0"/>
                        </a:spcAft>
                      </a:pPr>
                      <a:r>
                        <a:rPr lang="en-CA" sz="2000" dirty="0">
                          <a:effectLst/>
                        </a:rPr>
                        <a:t>Circulate-Left with Carry</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extLst>
                  <a:ext uri="{0D108BD9-81ED-4DB2-BD59-A6C34878D82A}">
                    <a16:rowId xmlns:a16="http://schemas.microsoft.com/office/drawing/2014/main" val="1497859172"/>
                  </a:ext>
                </a:extLst>
              </a:tr>
              <a:tr h="403628">
                <a:tc>
                  <a:txBody>
                    <a:bodyPr/>
                    <a:lstStyle/>
                    <a:p>
                      <a:pPr marR="34925" algn="ctr">
                        <a:lnSpc>
                          <a:spcPct val="100000"/>
                        </a:lnSpc>
                        <a:spcAft>
                          <a:spcPts val="0"/>
                        </a:spcAft>
                      </a:pPr>
                      <a:r>
                        <a:rPr lang="en-CA" sz="2000">
                          <a:effectLst/>
                        </a:rPr>
                        <a:t>0 0 1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40005" algn="ctr">
                        <a:lnSpc>
                          <a:spcPct val="100000"/>
                        </a:lnSpc>
                        <a:spcAft>
                          <a:spcPts val="0"/>
                        </a:spcAft>
                      </a:pPr>
                      <a:r>
                        <a:rPr lang="en-CA" sz="2000">
                          <a:effectLst/>
                        </a:rPr>
                        <a:t>R1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9370" algn="ctr">
                        <a:lnSpc>
                          <a:spcPct val="100000"/>
                        </a:lnSpc>
                        <a:spcAft>
                          <a:spcPts val="0"/>
                        </a:spcAft>
                      </a:pPr>
                      <a:r>
                        <a:rPr lang="en-CA" sz="2000">
                          <a:effectLst/>
                        </a:rPr>
                        <a:t>R1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7465" algn="ctr">
                        <a:lnSpc>
                          <a:spcPct val="100000"/>
                        </a:lnSpc>
                        <a:spcAft>
                          <a:spcPts val="0"/>
                        </a:spcAft>
                      </a:pPr>
                      <a:r>
                        <a:rPr lang="en-CA" sz="2000" dirty="0" smtClean="0">
                          <a:effectLst/>
                        </a:rPr>
                        <a:t>A+B</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10795" algn="ctr">
                        <a:lnSpc>
                          <a:spcPct val="100000"/>
                        </a:lnSpc>
                        <a:spcAft>
                          <a:spcPts val="0"/>
                        </a:spcAft>
                      </a:pPr>
                      <a:r>
                        <a:rPr lang="en-CA" sz="2000" dirty="0" smtClean="0">
                          <a:effectLst/>
                        </a:rPr>
                        <a:t>A+B+1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6830" algn="ctr">
                        <a:lnSpc>
                          <a:spcPct val="100000"/>
                        </a:lnSpc>
                        <a:spcAft>
                          <a:spcPts val="0"/>
                        </a:spcAft>
                      </a:pPr>
                      <a:r>
                        <a:rPr lang="en-CA" sz="2000">
                          <a:effectLst/>
                        </a:rPr>
                        <a:t>R1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1270" marR="13970" algn="ctr">
                        <a:lnSpc>
                          <a:spcPct val="100000"/>
                        </a:lnSpc>
                        <a:spcAft>
                          <a:spcPts val="0"/>
                        </a:spcAft>
                      </a:pPr>
                      <a:r>
                        <a:rPr lang="en-CA" sz="2000" dirty="0">
                          <a:effectLst/>
                        </a:rPr>
                        <a:t>Circulate-Right with Carry</a:t>
                      </a:r>
                    </a:p>
                    <a:p>
                      <a:pPr marL="33655" algn="ctr">
                        <a:lnSpc>
                          <a:spcPct val="100000"/>
                        </a:lnSpc>
                        <a:spcAft>
                          <a:spcPts val="0"/>
                        </a:spcAft>
                      </a:pPr>
                      <a:r>
                        <a:rPr lang="en-CA" sz="2000" dirty="0">
                          <a:effectLst/>
                        </a:rPr>
                        <a:t>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extLst>
                  <a:ext uri="{0D108BD9-81ED-4DB2-BD59-A6C34878D82A}">
                    <a16:rowId xmlns:a16="http://schemas.microsoft.com/office/drawing/2014/main" val="1649116545"/>
                  </a:ext>
                </a:extLst>
              </a:tr>
              <a:tr h="320164">
                <a:tc>
                  <a:txBody>
                    <a:bodyPr/>
                    <a:lstStyle/>
                    <a:p>
                      <a:pPr marR="34925" algn="ctr">
                        <a:lnSpc>
                          <a:spcPct val="100000"/>
                        </a:lnSpc>
                        <a:spcAft>
                          <a:spcPts val="0"/>
                        </a:spcAft>
                      </a:pPr>
                      <a:r>
                        <a:rPr lang="en-CA" sz="2000">
                          <a:effectLst/>
                        </a:rPr>
                        <a:t>0 1 0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40005" algn="ctr">
                        <a:lnSpc>
                          <a:spcPct val="100000"/>
                        </a:lnSpc>
                        <a:spcAft>
                          <a:spcPts val="0"/>
                        </a:spcAft>
                      </a:pPr>
                      <a:r>
                        <a:rPr lang="en-CA" sz="2000">
                          <a:effectLst/>
                        </a:rPr>
                        <a:t>R2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9370" algn="ctr">
                        <a:lnSpc>
                          <a:spcPct val="100000"/>
                        </a:lnSpc>
                        <a:spcAft>
                          <a:spcPts val="0"/>
                        </a:spcAft>
                      </a:pPr>
                      <a:r>
                        <a:rPr lang="en-CA" sz="2000">
                          <a:effectLst/>
                        </a:rPr>
                        <a:t>R2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57785" algn="ctr">
                        <a:lnSpc>
                          <a:spcPct val="100000"/>
                        </a:lnSpc>
                        <a:spcAft>
                          <a:spcPts val="0"/>
                        </a:spcAft>
                      </a:pPr>
                      <a:r>
                        <a:rPr lang="en-CA" sz="2000" dirty="0" smtClean="0">
                          <a:effectLst/>
                        </a:rPr>
                        <a:t>A+B`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7465" algn="ctr">
                        <a:lnSpc>
                          <a:spcPct val="100000"/>
                        </a:lnSpc>
                        <a:spcAft>
                          <a:spcPts val="0"/>
                        </a:spcAft>
                      </a:pPr>
                      <a:r>
                        <a:rPr lang="en-CA" sz="2000" dirty="0" smtClean="0">
                          <a:effectLst/>
                        </a:rPr>
                        <a:t>A+B`+1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6830" algn="ctr">
                        <a:lnSpc>
                          <a:spcPct val="100000"/>
                        </a:lnSpc>
                        <a:spcAft>
                          <a:spcPts val="0"/>
                        </a:spcAft>
                      </a:pPr>
                      <a:r>
                        <a:rPr lang="en-CA" sz="2000">
                          <a:effectLst/>
                        </a:rPr>
                        <a:t>R2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3655" algn="ctr">
                        <a:lnSpc>
                          <a:spcPct val="100000"/>
                        </a:lnSpc>
                        <a:spcAft>
                          <a:spcPts val="0"/>
                        </a:spcAft>
                      </a:pPr>
                      <a:r>
                        <a:rPr lang="en-CA" sz="2000">
                          <a:effectLst/>
                        </a:rPr>
                        <a:t>No shift</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extLst>
                  <a:ext uri="{0D108BD9-81ED-4DB2-BD59-A6C34878D82A}">
                    <a16:rowId xmlns:a16="http://schemas.microsoft.com/office/drawing/2014/main" val="535047974"/>
                  </a:ext>
                </a:extLst>
              </a:tr>
              <a:tr h="320164">
                <a:tc>
                  <a:txBody>
                    <a:bodyPr/>
                    <a:lstStyle/>
                    <a:p>
                      <a:pPr marR="34925" algn="ctr">
                        <a:lnSpc>
                          <a:spcPct val="100000"/>
                        </a:lnSpc>
                        <a:spcAft>
                          <a:spcPts val="0"/>
                        </a:spcAft>
                      </a:pPr>
                      <a:r>
                        <a:rPr lang="en-CA" sz="2000">
                          <a:effectLst/>
                        </a:rPr>
                        <a:t>0 1 1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40005" algn="ctr">
                        <a:lnSpc>
                          <a:spcPct val="100000"/>
                        </a:lnSpc>
                        <a:spcAft>
                          <a:spcPts val="0"/>
                        </a:spcAft>
                      </a:pPr>
                      <a:r>
                        <a:rPr lang="en-CA" sz="2000">
                          <a:effectLst/>
                        </a:rPr>
                        <a:t>R3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9370" algn="ctr">
                        <a:lnSpc>
                          <a:spcPct val="100000"/>
                        </a:lnSpc>
                        <a:spcAft>
                          <a:spcPts val="0"/>
                        </a:spcAft>
                      </a:pPr>
                      <a:r>
                        <a:rPr lang="en-CA" sz="2000">
                          <a:effectLst/>
                        </a:rPr>
                        <a:t>R3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9370" algn="ctr">
                        <a:lnSpc>
                          <a:spcPct val="100000"/>
                        </a:lnSpc>
                        <a:spcAft>
                          <a:spcPts val="0"/>
                        </a:spcAft>
                      </a:pPr>
                      <a:r>
                        <a:rPr lang="en-CA" sz="2000">
                          <a:effectLst/>
                        </a:rPr>
                        <a:t>A-1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5560" algn="ctr">
                        <a:lnSpc>
                          <a:spcPct val="100000"/>
                        </a:lnSpc>
                        <a:spcAft>
                          <a:spcPts val="0"/>
                        </a:spcAft>
                      </a:pPr>
                      <a:r>
                        <a:rPr lang="en-CA" sz="2000">
                          <a:effectLst/>
                        </a:rPr>
                        <a:t>A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6830" algn="ctr">
                        <a:lnSpc>
                          <a:spcPct val="100000"/>
                        </a:lnSpc>
                        <a:spcAft>
                          <a:spcPts val="0"/>
                        </a:spcAft>
                      </a:pPr>
                      <a:r>
                        <a:rPr lang="en-CA" sz="2000" dirty="0">
                          <a:effectLst/>
                        </a:rPr>
                        <a:t>R3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6195" algn="ctr">
                        <a:lnSpc>
                          <a:spcPct val="100000"/>
                        </a:lnSpc>
                        <a:spcAft>
                          <a:spcPts val="0"/>
                        </a:spcAft>
                      </a:pPr>
                      <a:r>
                        <a:rPr lang="en-CA" sz="2000">
                          <a:effectLst/>
                        </a:rPr>
                        <a:t>0’s to the output Bus</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extLst>
                  <a:ext uri="{0D108BD9-81ED-4DB2-BD59-A6C34878D82A}">
                    <a16:rowId xmlns:a16="http://schemas.microsoft.com/office/drawing/2014/main" val="15944642"/>
                  </a:ext>
                </a:extLst>
              </a:tr>
              <a:tr h="547034">
                <a:tc>
                  <a:txBody>
                    <a:bodyPr/>
                    <a:lstStyle/>
                    <a:p>
                      <a:pPr marR="34925" algn="ctr">
                        <a:lnSpc>
                          <a:spcPct val="100000"/>
                        </a:lnSpc>
                        <a:spcAft>
                          <a:spcPts val="0"/>
                        </a:spcAft>
                      </a:pPr>
                      <a:r>
                        <a:rPr lang="en-CA" sz="2000">
                          <a:effectLst/>
                        </a:rPr>
                        <a:t>1 0 0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40005" algn="ctr">
                        <a:lnSpc>
                          <a:spcPct val="100000"/>
                        </a:lnSpc>
                        <a:spcAft>
                          <a:spcPts val="0"/>
                        </a:spcAft>
                      </a:pPr>
                      <a:r>
                        <a:rPr lang="en-CA" sz="2000" dirty="0">
                          <a:effectLst/>
                        </a:rPr>
                        <a:t>R4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9370" algn="ctr">
                        <a:lnSpc>
                          <a:spcPct val="100000"/>
                        </a:lnSpc>
                        <a:spcAft>
                          <a:spcPts val="0"/>
                        </a:spcAft>
                      </a:pPr>
                      <a:r>
                        <a:rPr lang="en-CA" sz="2000">
                          <a:effectLst/>
                        </a:rPr>
                        <a:t>R4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L="45720" algn="ctr">
                        <a:lnSpc>
                          <a:spcPct val="100000"/>
                        </a:lnSpc>
                        <a:spcAft>
                          <a:spcPts val="0"/>
                        </a:spcAft>
                      </a:pPr>
                      <a:r>
                        <a:rPr lang="en-CA" sz="2000" dirty="0">
                          <a:effectLst/>
                        </a:rPr>
                        <a:t>A </a:t>
                      </a:r>
                      <a:r>
                        <a:rPr lang="en-CA" sz="2000" dirty="0" smtClean="0">
                          <a:effectLst/>
                        </a:rPr>
                        <a:t>OR B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45720" algn="ctr">
                        <a:lnSpc>
                          <a:spcPct val="100000"/>
                        </a:lnSpc>
                        <a:spcAft>
                          <a:spcPts val="0"/>
                        </a:spcAft>
                      </a:pPr>
                      <a:r>
                        <a:rPr lang="en-CA" sz="2000" dirty="0" smtClean="0">
                          <a:effectLst/>
                        </a:rPr>
                        <a:t>A OR B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6830" algn="ctr">
                        <a:lnSpc>
                          <a:spcPct val="100000"/>
                        </a:lnSpc>
                        <a:spcAft>
                          <a:spcPts val="0"/>
                        </a:spcAft>
                      </a:pPr>
                      <a:r>
                        <a:rPr lang="en-CA" sz="2000" dirty="0">
                          <a:effectLst/>
                        </a:rPr>
                        <a:t>R4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6195" algn="ctr">
                        <a:lnSpc>
                          <a:spcPct val="100000"/>
                        </a:lnSpc>
                        <a:spcAft>
                          <a:spcPts val="0"/>
                        </a:spcAft>
                      </a:pPr>
                      <a:r>
                        <a:rPr lang="en-CA" sz="2000" dirty="0">
                          <a:effectLst/>
                        </a:rPr>
                        <a:t>-</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extLst>
                  <a:ext uri="{0D108BD9-81ED-4DB2-BD59-A6C34878D82A}">
                    <a16:rowId xmlns:a16="http://schemas.microsoft.com/office/drawing/2014/main" val="1423811077"/>
                  </a:ext>
                </a:extLst>
              </a:tr>
              <a:tr h="320164">
                <a:tc>
                  <a:txBody>
                    <a:bodyPr/>
                    <a:lstStyle/>
                    <a:p>
                      <a:pPr marR="34925" algn="ctr">
                        <a:lnSpc>
                          <a:spcPct val="100000"/>
                        </a:lnSpc>
                        <a:spcAft>
                          <a:spcPts val="0"/>
                        </a:spcAft>
                      </a:pPr>
                      <a:r>
                        <a:rPr lang="en-CA" sz="2000">
                          <a:effectLst/>
                        </a:rPr>
                        <a:t>1 0 1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40005" algn="ctr">
                        <a:lnSpc>
                          <a:spcPct val="100000"/>
                        </a:lnSpc>
                        <a:spcAft>
                          <a:spcPts val="0"/>
                        </a:spcAft>
                      </a:pPr>
                      <a:r>
                        <a:rPr lang="en-CA" sz="2000">
                          <a:effectLst/>
                        </a:rPr>
                        <a:t>R5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9370" algn="ctr">
                        <a:lnSpc>
                          <a:spcPct val="100000"/>
                        </a:lnSpc>
                        <a:spcAft>
                          <a:spcPts val="0"/>
                        </a:spcAft>
                      </a:pPr>
                      <a:r>
                        <a:rPr lang="en-CA" sz="2000">
                          <a:effectLst/>
                        </a:rPr>
                        <a:t>R5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31750" algn="ctr">
                        <a:lnSpc>
                          <a:spcPct val="100000"/>
                        </a:lnSpc>
                        <a:spcAft>
                          <a:spcPts val="0"/>
                        </a:spcAft>
                      </a:pPr>
                      <a:r>
                        <a:rPr lang="en-CA" sz="2000" dirty="0" smtClean="0">
                          <a:effectLst/>
                        </a:rPr>
                        <a:t>A XOR B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0" marR="38100" indent="0" algn="ctr" defTabSz="457200" rtl="0" eaLnBrk="1" fontAlgn="auto" latinLnBrk="0" hangingPunct="1">
                        <a:lnSpc>
                          <a:spcPct val="100000"/>
                        </a:lnSpc>
                        <a:spcBef>
                          <a:spcPts val="0"/>
                        </a:spcBef>
                        <a:spcAft>
                          <a:spcPts val="0"/>
                        </a:spcAft>
                        <a:buClrTx/>
                        <a:buSzTx/>
                        <a:buFontTx/>
                        <a:buNone/>
                        <a:tabLst/>
                        <a:defRPr/>
                      </a:pPr>
                      <a:r>
                        <a:rPr lang="en-CA" sz="2000" dirty="0" smtClean="0">
                          <a:effectLst/>
                        </a:rPr>
                        <a:t>A XOR B  </a:t>
                      </a:r>
                      <a:endParaRPr lang="en-CA" sz="20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6830" algn="ctr">
                        <a:lnSpc>
                          <a:spcPct val="100000"/>
                        </a:lnSpc>
                        <a:spcAft>
                          <a:spcPts val="0"/>
                        </a:spcAft>
                      </a:pPr>
                      <a:r>
                        <a:rPr lang="en-CA" sz="2000" dirty="0">
                          <a:effectLst/>
                        </a:rPr>
                        <a:t>R5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1270" algn="ctr">
                        <a:lnSpc>
                          <a:spcPct val="100000"/>
                        </a:lnSpc>
                        <a:spcAft>
                          <a:spcPts val="0"/>
                        </a:spcAft>
                      </a:pPr>
                      <a:r>
                        <a:rPr lang="en-CA" sz="2000" dirty="0">
                          <a:effectLst/>
                        </a:rPr>
                        <a:t>Shift Left with I</a:t>
                      </a:r>
                      <a:r>
                        <a:rPr lang="en-CA" sz="2000" baseline="-25000" dirty="0">
                          <a:effectLst/>
                        </a:rPr>
                        <a:t>L</a:t>
                      </a:r>
                      <a:r>
                        <a:rPr lang="en-CA" sz="2000" dirty="0">
                          <a:effectLst/>
                        </a:rPr>
                        <a:t>=0</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extLst>
                  <a:ext uri="{0D108BD9-81ED-4DB2-BD59-A6C34878D82A}">
                    <a16:rowId xmlns:a16="http://schemas.microsoft.com/office/drawing/2014/main" val="3235350611"/>
                  </a:ext>
                </a:extLst>
              </a:tr>
              <a:tr h="548095">
                <a:tc>
                  <a:txBody>
                    <a:bodyPr/>
                    <a:lstStyle/>
                    <a:p>
                      <a:pPr marR="34925" algn="ctr">
                        <a:lnSpc>
                          <a:spcPct val="100000"/>
                        </a:lnSpc>
                        <a:spcAft>
                          <a:spcPts val="0"/>
                        </a:spcAft>
                      </a:pPr>
                      <a:r>
                        <a:rPr lang="en-CA" sz="2000">
                          <a:effectLst/>
                        </a:rPr>
                        <a:t>1 1 0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40005" algn="ctr">
                        <a:lnSpc>
                          <a:spcPct val="100000"/>
                        </a:lnSpc>
                        <a:spcAft>
                          <a:spcPts val="0"/>
                        </a:spcAft>
                      </a:pPr>
                      <a:r>
                        <a:rPr lang="en-CA" sz="2000">
                          <a:effectLst/>
                        </a:rPr>
                        <a:t>R6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9370" algn="ctr">
                        <a:lnSpc>
                          <a:spcPct val="100000"/>
                        </a:lnSpc>
                        <a:spcAft>
                          <a:spcPts val="0"/>
                        </a:spcAft>
                      </a:pPr>
                      <a:r>
                        <a:rPr lang="en-CA" sz="2000">
                          <a:effectLst/>
                        </a:rPr>
                        <a:t>R6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L="50165" algn="ctr">
                        <a:lnSpc>
                          <a:spcPct val="100000"/>
                        </a:lnSpc>
                        <a:spcAft>
                          <a:spcPts val="0"/>
                        </a:spcAft>
                      </a:pPr>
                      <a:r>
                        <a:rPr lang="en-CA" sz="2000" dirty="0">
                          <a:effectLst/>
                        </a:rPr>
                        <a:t>A AND </a:t>
                      </a:r>
                      <a:r>
                        <a:rPr lang="en-CA" sz="2000" dirty="0" smtClean="0">
                          <a:effectLst/>
                        </a:rPr>
                        <a:t>B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0" marR="38100" indent="0" algn="ctr" defTabSz="457200" rtl="0" eaLnBrk="1" fontAlgn="auto" latinLnBrk="0" hangingPunct="1">
                        <a:lnSpc>
                          <a:spcPct val="100000"/>
                        </a:lnSpc>
                        <a:spcBef>
                          <a:spcPts val="0"/>
                        </a:spcBef>
                        <a:spcAft>
                          <a:spcPts val="0"/>
                        </a:spcAft>
                        <a:buClrTx/>
                        <a:buSzTx/>
                        <a:buFontTx/>
                        <a:buNone/>
                        <a:tabLst/>
                        <a:defRPr/>
                      </a:pPr>
                      <a:r>
                        <a:rPr lang="en-CA" sz="2000" dirty="0" smtClean="0">
                          <a:effectLst/>
                        </a:rPr>
                        <a:t>A AND B  </a:t>
                      </a:r>
                      <a:endParaRPr lang="en-CA" sz="20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R="38100" algn="ctr">
                        <a:lnSpc>
                          <a:spcPct val="100000"/>
                        </a:lnSpc>
                        <a:spcAft>
                          <a:spcPts val="0"/>
                        </a:spcAft>
                      </a:pP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6830" algn="ctr">
                        <a:lnSpc>
                          <a:spcPct val="100000"/>
                        </a:lnSpc>
                        <a:spcAft>
                          <a:spcPts val="0"/>
                        </a:spcAft>
                      </a:pPr>
                      <a:r>
                        <a:rPr lang="en-CA" sz="2000" dirty="0">
                          <a:effectLst/>
                        </a:rPr>
                        <a:t>R6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L="1270" marR="13970" algn="ctr">
                        <a:lnSpc>
                          <a:spcPct val="100000"/>
                        </a:lnSpc>
                        <a:spcAft>
                          <a:spcPts val="0"/>
                        </a:spcAft>
                      </a:pPr>
                      <a:r>
                        <a:rPr lang="en-CA" sz="2000" dirty="0">
                          <a:effectLst/>
                        </a:rPr>
                        <a:t>Shift Right with I</a:t>
                      </a:r>
                      <a:r>
                        <a:rPr lang="en-CA" sz="2000" baseline="-25000" dirty="0">
                          <a:effectLst/>
                        </a:rPr>
                        <a:t>R</a:t>
                      </a:r>
                      <a:r>
                        <a:rPr lang="en-CA" sz="2000" dirty="0">
                          <a:effectLst/>
                        </a:rPr>
                        <a:t>=0</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extLst>
                  <a:ext uri="{0D108BD9-81ED-4DB2-BD59-A6C34878D82A}">
                    <a16:rowId xmlns:a16="http://schemas.microsoft.com/office/drawing/2014/main" val="1386241963"/>
                  </a:ext>
                </a:extLst>
              </a:tr>
              <a:tr h="338186">
                <a:tc>
                  <a:txBody>
                    <a:bodyPr/>
                    <a:lstStyle/>
                    <a:p>
                      <a:pPr marR="34925" algn="ctr">
                        <a:lnSpc>
                          <a:spcPct val="100000"/>
                        </a:lnSpc>
                        <a:spcAft>
                          <a:spcPts val="0"/>
                        </a:spcAft>
                      </a:pPr>
                      <a:r>
                        <a:rPr lang="en-CA" sz="2000">
                          <a:effectLst/>
                        </a:rPr>
                        <a:t>1 1 1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40005" algn="ctr">
                        <a:lnSpc>
                          <a:spcPct val="100000"/>
                        </a:lnSpc>
                        <a:spcAft>
                          <a:spcPts val="0"/>
                        </a:spcAft>
                      </a:pPr>
                      <a:r>
                        <a:rPr lang="en-CA" sz="2000">
                          <a:effectLst/>
                        </a:rPr>
                        <a:t>R7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9370" algn="ctr">
                        <a:lnSpc>
                          <a:spcPct val="100000"/>
                        </a:lnSpc>
                        <a:spcAft>
                          <a:spcPts val="0"/>
                        </a:spcAft>
                      </a:pPr>
                      <a:r>
                        <a:rPr lang="en-CA" sz="2000">
                          <a:effectLst/>
                        </a:rPr>
                        <a:t>R7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31750" algn="ctr">
                        <a:lnSpc>
                          <a:spcPct val="100000"/>
                        </a:lnSpc>
                        <a:spcAft>
                          <a:spcPts val="0"/>
                        </a:spcAft>
                      </a:pPr>
                      <a:r>
                        <a:rPr lang="en-CA" sz="2000" dirty="0" smtClean="0">
                          <a:effectLst/>
                        </a:rPr>
                        <a:t>A′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8100" algn="ctr">
                        <a:lnSpc>
                          <a:spcPct val="100000"/>
                        </a:lnSpc>
                        <a:spcAft>
                          <a:spcPts val="0"/>
                        </a:spcAft>
                      </a:pPr>
                      <a:r>
                        <a:rPr lang="en-CA" sz="2000" dirty="0" smtClean="0">
                          <a:effectLst/>
                        </a:rPr>
                        <a:t>A′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6830" algn="ctr">
                        <a:lnSpc>
                          <a:spcPct val="100000"/>
                        </a:lnSpc>
                        <a:spcAft>
                          <a:spcPts val="0"/>
                        </a:spcAft>
                      </a:pPr>
                      <a:r>
                        <a:rPr lang="en-CA" sz="2000">
                          <a:effectLst/>
                        </a:rPr>
                        <a:t>R7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4925" algn="ctr">
                        <a:lnSpc>
                          <a:spcPct val="100000"/>
                        </a:lnSpc>
                        <a:spcAft>
                          <a:spcPts val="0"/>
                        </a:spcAft>
                      </a:pPr>
                      <a:r>
                        <a:rPr lang="en-CA" sz="2000" dirty="0">
                          <a:effectLst/>
                        </a:rPr>
                        <a:t>1’s to the output Bus</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extLst>
                  <a:ext uri="{0D108BD9-81ED-4DB2-BD59-A6C34878D82A}">
                    <a16:rowId xmlns:a16="http://schemas.microsoft.com/office/drawing/2014/main" val="2366638424"/>
                  </a:ext>
                </a:extLst>
              </a:tr>
            </a:tbl>
          </a:graphicData>
        </a:graphic>
      </p:graphicFrame>
    </p:spTree>
    <p:extLst>
      <p:ext uri="{BB962C8B-B14F-4D97-AF65-F5344CB8AC3E}">
        <p14:creationId xmlns:p14="http://schemas.microsoft.com/office/powerpoint/2010/main" val="232011076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0" y="117295"/>
            <a:ext cx="9860279" cy="888274"/>
          </a:xfrm>
        </p:spPr>
        <p:txBody>
          <a:bodyPr>
            <a:normAutofit/>
          </a:bodyPr>
          <a:lstStyle/>
          <a:p>
            <a:r>
              <a:rPr lang="en-US" b="1" u="sng" dirty="0" smtClean="0">
                <a:solidFill>
                  <a:schemeClr val="bg1"/>
                </a:solidFill>
              </a:rPr>
              <a:t>Arithmetic Logic circuit </a:t>
            </a:r>
            <a:endParaRPr lang="en-US" b="1" u="sng" dirty="0">
              <a:solidFill>
                <a:schemeClr val="bg1"/>
              </a:solidFill>
            </a:endParaRPr>
          </a:p>
        </p:txBody>
      </p:sp>
      <p:pic>
        <p:nvPicPr>
          <p:cNvPr id="5" name="Picture 4"/>
          <p:cNvPicPr>
            <a:picLocks noChangeAspect="1"/>
          </p:cNvPicPr>
          <p:nvPr/>
        </p:nvPicPr>
        <p:blipFill>
          <a:blip r:embed="rId2"/>
          <a:stretch>
            <a:fillRect/>
          </a:stretch>
        </p:blipFill>
        <p:spPr>
          <a:xfrm>
            <a:off x="114396" y="1403670"/>
            <a:ext cx="9430198" cy="545433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099527886"/>
              </p:ext>
            </p:extLst>
          </p:nvPr>
        </p:nvGraphicFramePr>
        <p:xfrm>
          <a:off x="10014857" y="2508856"/>
          <a:ext cx="2081349" cy="4079964"/>
        </p:xfrm>
        <a:graphic>
          <a:graphicData uri="http://schemas.openxmlformats.org/drawingml/2006/table">
            <a:tbl>
              <a:tblPr firstRow="1" bandRow="1">
                <a:tableStyleId>{5C22544A-7EE6-4342-B048-85BDC9FD1C3A}</a:tableStyleId>
              </a:tblPr>
              <a:tblGrid>
                <a:gridCol w="1088377">
                  <a:extLst>
                    <a:ext uri="{9D8B030D-6E8A-4147-A177-3AD203B41FA5}">
                      <a16:colId xmlns:a16="http://schemas.microsoft.com/office/drawing/2014/main" val="363725021"/>
                    </a:ext>
                  </a:extLst>
                </a:gridCol>
                <a:gridCol w="526127">
                  <a:extLst>
                    <a:ext uri="{9D8B030D-6E8A-4147-A177-3AD203B41FA5}">
                      <a16:colId xmlns:a16="http://schemas.microsoft.com/office/drawing/2014/main" val="3643352939"/>
                    </a:ext>
                  </a:extLst>
                </a:gridCol>
                <a:gridCol w="466845">
                  <a:extLst>
                    <a:ext uri="{9D8B030D-6E8A-4147-A177-3AD203B41FA5}">
                      <a16:colId xmlns:a16="http://schemas.microsoft.com/office/drawing/2014/main" val="3882864041"/>
                    </a:ext>
                  </a:extLst>
                </a:gridCol>
              </a:tblGrid>
              <a:tr h="312057">
                <a:tc>
                  <a:txBody>
                    <a:bodyPr/>
                    <a:lstStyle/>
                    <a:p>
                      <a:pPr algn="ctr"/>
                      <a:r>
                        <a:rPr lang="en-CA" sz="1600" b="1" dirty="0" smtClean="0"/>
                        <a:t>Xi</a:t>
                      </a:r>
                      <a:endParaRPr lang="en-CA" sz="1600" b="1" dirty="0"/>
                    </a:p>
                  </a:txBody>
                  <a:tcPr/>
                </a:tc>
                <a:tc>
                  <a:txBody>
                    <a:bodyPr/>
                    <a:lstStyle/>
                    <a:p>
                      <a:pPr algn="ctr"/>
                      <a:r>
                        <a:rPr lang="en-CA" sz="1600" b="1" dirty="0" smtClean="0"/>
                        <a:t>Yi</a:t>
                      </a:r>
                      <a:endParaRPr lang="en-CA" sz="1600" b="1" dirty="0"/>
                    </a:p>
                  </a:txBody>
                  <a:tcPr/>
                </a:tc>
                <a:tc>
                  <a:txBody>
                    <a:bodyPr/>
                    <a:lstStyle/>
                    <a:p>
                      <a:pPr algn="ctr"/>
                      <a:r>
                        <a:rPr lang="en-CA" sz="1600" b="1" dirty="0" err="1" smtClean="0"/>
                        <a:t>Zi</a:t>
                      </a:r>
                      <a:endParaRPr lang="en-CA" sz="1600" b="1" dirty="0"/>
                    </a:p>
                  </a:txBody>
                  <a:tcPr/>
                </a:tc>
                <a:extLst>
                  <a:ext uri="{0D108BD9-81ED-4DB2-BD59-A6C34878D82A}">
                    <a16:rowId xmlns:a16="http://schemas.microsoft.com/office/drawing/2014/main" val="2461190251"/>
                  </a:ext>
                </a:extLst>
              </a:tr>
              <a:tr h="312057">
                <a:tc>
                  <a:txBody>
                    <a:bodyPr/>
                    <a:lstStyle/>
                    <a:p>
                      <a:pPr algn="ctr"/>
                      <a:r>
                        <a:rPr lang="en-CA" sz="1400" b="1" dirty="0" smtClean="0"/>
                        <a:t>A</a:t>
                      </a:r>
                      <a:endParaRPr lang="en-CA" sz="1400" b="1" dirty="0"/>
                    </a:p>
                  </a:txBody>
                  <a:tcPr/>
                </a:tc>
                <a:tc>
                  <a:txBody>
                    <a:bodyPr/>
                    <a:lstStyle/>
                    <a:p>
                      <a:pPr algn="ctr"/>
                      <a:r>
                        <a:rPr lang="en-CA" sz="1400" b="1" dirty="0" smtClean="0"/>
                        <a:t>0</a:t>
                      </a:r>
                      <a:endParaRPr lang="en-CA" sz="1400" b="1" dirty="0"/>
                    </a:p>
                  </a:txBody>
                  <a:tcPr/>
                </a:tc>
                <a:tc>
                  <a:txBody>
                    <a:bodyPr/>
                    <a:lstStyle/>
                    <a:p>
                      <a:pPr algn="ctr"/>
                      <a:r>
                        <a:rPr lang="en-CA" sz="1400" b="1" dirty="0" smtClean="0"/>
                        <a:t>0</a:t>
                      </a:r>
                      <a:endParaRPr lang="en-CA" sz="1400" b="1" dirty="0"/>
                    </a:p>
                  </a:txBody>
                  <a:tcPr/>
                </a:tc>
                <a:extLst>
                  <a:ext uri="{0D108BD9-81ED-4DB2-BD59-A6C34878D82A}">
                    <a16:rowId xmlns:a16="http://schemas.microsoft.com/office/drawing/2014/main" val="2506957345"/>
                  </a:ext>
                </a:extLst>
              </a:tr>
              <a:tr h="312057">
                <a:tc>
                  <a:txBody>
                    <a:bodyPr/>
                    <a:lstStyle/>
                    <a:p>
                      <a:pPr algn="ctr"/>
                      <a:r>
                        <a:rPr lang="en-CA" sz="1400" b="1" dirty="0" smtClean="0"/>
                        <a:t>A</a:t>
                      </a:r>
                      <a:endParaRPr lang="en-CA" sz="1400" b="1" dirty="0"/>
                    </a:p>
                  </a:txBody>
                  <a:tcPr/>
                </a:tc>
                <a:tc>
                  <a:txBody>
                    <a:bodyPr/>
                    <a:lstStyle/>
                    <a:p>
                      <a:pPr algn="ctr"/>
                      <a:r>
                        <a:rPr lang="en-CA" sz="1400" b="1" dirty="0" smtClean="0"/>
                        <a:t>0</a:t>
                      </a:r>
                      <a:endParaRPr lang="en-CA" sz="1400" b="1" dirty="0"/>
                    </a:p>
                  </a:txBody>
                  <a:tcPr/>
                </a:tc>
                <a:tc>
                  <a:txBody>
                    <a:bodyPr/>
                    <a:lstStyle/>
                    <a:p>
                      <a:pPr algn="ctr"/>
                      <a:r>
                        <a:rPr lang="en-CA" sz="1400" b="1" dirty="0" smtClean="0"/>
                        <a:t>1</a:t>
                      </a:r>
                      <a:endParaRPr lang="en-CA" sz="1400" b="1" dirty="0"/>
                    </a:p>
                  </a:txBody>
                  <a:tcPr/>
                </a:tc>
                <a:extLst>
                  <a:ext uri="{0D108BD9-81ED-4DB2-BD59-A6C34878D82A}">
                    <a16:rowId xmlns:a16="http://schemas.microsoft.com/office/drawing/2014/main" val="1576458030"/>
                  </a:ext>
                </a:extLst>
              </a:tr>
              <a:tr h="312057">
                <a:tc>
                  <a:txBody>
                    <a:bodyPr/>
                    <a:lstStyle/>
                    <a:p>
                      <a:pPr algn="ctr"/>
                      <a:r>
                        <a:rPr lang="en-CA" sz="1400" b="1" dirty="0" smtClean="0"/>
                        <a:t>A</a:t>
                      </a:r>
                      <a:endParaRPr lang="en-CA" sz="1400" b="1" dirty="0"/>
                    </a:p>
                  </a:txBody>
                  <a:tcPr/>
                </a:tc>
                <a:tc>
                  <a:txBody>
                    <a:bodyPr/>
                    <a:lstStyle/>
                    <a:p>
                      <a:pPr algn="ctr"/>
                      <a:r>
                        <a:rPr lang="en-CA" sz="1400" b="1" dirty="0" smtClean="0"/>
                        <a:t>B</a:t>
                      </a:r>
                      <a:endParaRPr lang="en-CA" sz="1400" b="1" dirty="0"/>
                    </a:p>
                  </a:txBody>
                  <a:tcPr/>
                </a:tc>
                <a:tc>
                  <a:txBody>
                    <a:bodyPr/>
                    <a:lstStyle/>
                    <a:p>
                      <a:pPr algn="ctr"/>
                      <a:r>
                        <a:rPr lang="en-CA" sz="1400" b="1" dirty="0" smtClean="0"/>
                        <a:t>0</a:t>
                      </a:r>
                      <a:endParaRPr lang="en-CA" sz="1400" b="1" dirty="0"/>
                    </a:p>
                  </a:txBody>
                  <a:tcPr/>
                </a:tc>
                <a:extLst>
                  <a:ext uri="{0D108BD9-81ED-4DB2-BD59-A6C34878D82A}">
                    <a16:rowId xmlns:a16="http://schemas.microsoft.com/office/drawing/2014/main" val="1429301131"/>
                  </a:ext>
                </a:extLst>
              </a:tr>
              <a:tr h="312057">
                <a:tc>
                  <a:txBody>
                    <a:bodyPr/>
                    <a:lstStyle/>
                    <a:p>
                      <a:pPr algn="ctr"/>
                      <a:r>
                        <a:rPr lang="en-CA" sz="1400" b="1" dirty="0" smtClean="0"/>
                        <a:t>A</a:t>
                      </a:r>
                      <a:endParaRPr lang="en-CA" sz="1400" b="1" dirty="0"/>
                    </a:p>
                  </a:txBody>
                  <a:tcPr/>
                </a:tc>
                <a:tc>
                  <a:txBody>
                    <a:bodyPr/>
                    <a:lstStyle/>
                    <a:p>
                      <a:pPr algn="ctr"/>
                      <a:r>
                        <a:rPr lang="en-CA" sz="1400" b="1" dirty="0" smtClean="0"/>
                        <a:t>B</a:t>
                      </a:r>
                      <a:endParaRPr lang="en-CA" sz="1400" b="1" dirty="0"/>
                    </a:p>
                  </a:txBody>
                  <a:tcPr/>
                </a:tc>
                <a:tc>
                  <a:txBody>
                    <a:bodyPr/>
                    <a:lstStyle/>
                    <a:p>
                      <a:pPr algn="ctr"/>
                      <a:r>
                        <a:rPr lang="en-CA" sz="1400" b="1" dirty="0" smtClean="0"/>
                        <a:t>1</a:t>
                      </a:r>
                      <a:endParaRPr lang="en-CA" sz="1400" b="1" dirty="0"/>
                    </a:p>
                  </a:txBody>
                  <a:tcPr/>
                </a:tc>
                <a:extLst>
                  <a:ext uri="{0D108BD9-81ED-4DB2-BD59-A6C34878D82A}">
                    <a16:rowId xmlns:a16="http://schemas.microsoft.com/office/drawing/2014/main" val="2970210664"/>
                  </a:ext>
                </a:extLst>
              </a:tr>
              <a:tr h="312057">
                <a:tc>
                  <a:txBody>
                    <a:bodyPr/>
                    <a:lstStyle/>
                    <a:p>
                      <a:pPr algn="ctr"/>
                      <a:r>
                        <a:rPr lang="en-CA" sz="1400" b="1" dirty="0" smtClean="0"/>
                        <a:t>A</a:t>
                      </a:r>
                      <a:endParaRPr lang="en-CA" sz="1400" b="1" dirty="0"/>
                    </a:p>
                  </a:txBody>
                  <a:tcPr/>
                </a:tc>
                <a:tc>
                  <a:txBody>
                    <a:bodyPr/>
                    <a:lstStyle/>
                    <a:p>
                      <a:pPr algn="ctr"/>
                      <a:r>
                        <a:rPr lang="en-CA" sz="1400" b="1" dirty="0" smtClean="0"/>
                        <a:t>B`</a:t>
                      </a:r>
                      <a:endParaRPr lang="en-CA" sz="1400" b="1" dirty="0"/>
                    </a:p>
                  </a:txBody>
                  <a:tcPr/>
                </a:tc>
                <a:tc>
                  <a:txBody>
                    <a:bodyPr/>
                    <a:lstStyle/>
                    <a:p>
                      <a:pPr algn="ctr"/>
                      <a:r>
                        <a:rPr lang="en-CA" sz="1400" b="1" dirty="0" smtClean="0"/>
                        <a:t>0</a:t>
                      </a:r>
                      <a:endParaRPr lang="en-CA" sz="1400" b="1" dirty="0"/>
                    </a:p>
                  </a:txBody>
                  <a:tcPr/>
                </a:tc>
                <a:extLst>
                  <a:ext uri="{0D108BD9-81ED-4DB2-BD59-A6C34878D82A}">
                    <a16:rowId xmlns:a16="http://schemas.microsoft.com/office/drawing/2014/main" val="2945117105"/>
                  </a:ext>
                </a:extLst>
              </a:tr>
              <a:tr h="312057">
                <a:tc>
                  <a:txBody>
                    <a:bodyPr/>
                    <a:lstStyle/>
                    <a:p>
                      <a:pPr algn="ctr"/>
                      <a:r>
                        <a:rPr lang="en-CA" sz="1400" b="1" dirty="0" smtClean="0"/>
                        <a:t>A</a:t>
                      </a:r>
                      <a:endParaRPr lang="en-CA" sz="1400" b="1" dirty="0"/>
                    </a:p>
                  </a:txBody>
                  <a:tcPr/>
                </a:tc>
                <a:tc>
                  <a:txBody>
                    <a:bodyPr/>
                    <a:lstStyle/>
                    <a:p>
                      <a:pPr algn="ctr"/>
                      <a:r>
                        <a:rPr lang="en-CA" sz="1400" b="1" dirty="0" smtClean="0"/>
                        <a:t>B`</a:t>
                      </a:r>
                      <a:endParaRPr lang="en-CA" sz="1400" b="1" dirty="0"/>
                    </a:p>
                  </a:txBody>
                  <a:tcPr/>
                </a:tc>
                <a:tc>
                  <a:txBody>
                    <a:bodyPr/>
                    <a:lstStyle/>
                    <a:p>
                      <a:pPr algn="ctr"/>
                      <a:r>
                        <a:rPr lang="en-CA" sz="1400" b="1" dirty="0" smtClean="0"/>
                        <a:t>1</a:t>
                      </a:r>
                      <a:endParaRPr lang="en-CA" sz="1400" b="1" dirty="0"/>
                    </a:p>
                  </a:txBody>
                  <a:tcPr/>
                </a:tc>
                <a:extLst>
                  <a:ext uri="{0D108BD9-81ED-4DB2-BD59-A6C34878D82A}">
                    <a16:rowId xmlns:a16="http://schemas.microsoft.com/office/drawing/2014/main" val="2739360721"/>
                  </a:ext>
                </a:extLst>
              </a:tr>
              <a:tr h="312057">
                <a:tc>
                  <a:txBody>
                    <a:bodyPr/>
                    <a:lstStyle/>
                    <a:p>
                      <a:pPr algn="ctr"/>
                      <a:r>
                        <a:rPr lang="en-CA" sz="1400" b="1" dirty="0" smtClean="0"/>
                        <a:t>A</a:t>
                      </a:r>
                      <a:endParaRPr lang="en-CA" sz="1400" b="1" dirty="0"/>
                    </a:p>
                  </a:txBody>
                  <a:tcPr/>
                </a:tc>
                <a:tc>
                  <a:txBody>
                    <a:bodyPr/>
                    <a:lstStyle/>
                    <a:p>
                      <a:pPr algn="ctr"/>
                      <a:r>
                        <a:rPr lang="en-CA" sz="1400" b="1" dirty="0" smtClean="0"/>
                        <a:t>1</a:t>
                      </a:r>
                      <a:endParaRPr lang="en-CA" sz="1400" b="1" dirty="0"/>
                    </a:p>
                  </a:txBody>
                  <a:tcPr/>
                </a:tc>
                <a:tc>
                  <a:txBody>
                    <a:bodyPr/>
                    <a:lstStyle/>
                    <a:p>
                      <a:pPr algn="ctr"/>
                      <a:r>
                        <a:rPr lang="en-CA" sz="1400" b="1" dirty="0" smtClean="0"/>
                        <a:t>0</a:t>
                      </a:r>
                      <a:endParaRPr lang="en-CA" sz="1400" b="1" dirty="0"/>
                    </a:p>
                  </a:txBody>
                  <a:tcPr/>
                </a:tc>
                <a:extLst>
                  <a:ext uri="{0D108BD9-81ED-4DB2-BD59-A6C34878D82A}">
                    <a16:rowId xmlns:a16="http://schemas.microsoft.com/office/drawing/2014/main" val="2442397496"/>
                  </a:ext>
                </a:extLst>
              </a:tr>
              <a:tr h="312057">
                <a:tc>
                  <a:txBody>
                    <a:bodyPr/>
                    <a:lstStyle/>
                    <a:p>
                      <a:pPr algn="ctr"/>
                      <a:r>
                        <a:rPr lang="en-CA" sz="1400" b="1" dirty="0" smtClean="0"/>
                        <a:t>A</a:t>
                      </a:r>
                      <a:endParaRPr lang="en-CA" sz="1400" b="1" dirty="0"/>
                    </a:p>
                  </a:txBody>
                  <a:tcPr/>
                </a:tc>
                <a:tc>
                  <a:txBody>
                    <a:bodyPr/>
                    <a:lstStyle/>
                    <a:p>
                      <a:pPr algn="ctr"/>
                      <a:r>
                        <a:rPr lang="en-CA" sz="1400" b="1" dirty="0" smtClean="0"/>
                        <a:t>1</a:t>
                      </a:r>
                      <a:endParaRPr lang="en-CA" sz="1400" b="1" dirty="0"/>
                    </a:p>
                  </a:txBody>
                  <a:tcPr/>
                </a:tc>
                <a:tc>
                  <a:txBody>
                    <a:bodyPr/>
                    <a:lstStyle/>
                    <a:p>
                      <a:pPr algn="ctr"/>
                      <a:r>
                        <a:rPr lang="en-CA" sz="1400" b="1" dirty="0" smtClean="0"/>
                        <a:t>1</a:t>
                      </a:r>
                      <a:endParaRPr lang="en-CA" sz="1400" b="1" dirty="0"/>
                    </a:p>
                  </a:txBody>
                  <a:tcPr/>
                </a:tc>
                <a:extLst>
                  <a:ext uri="{0D108BD9-81ED-4DB2-BD59-A6C34878D82A}">
                    <a16:rowId xmlns:a16="http://schemas.microsoft.com/office/drawing/2014/main" val="3338541310"/>
                  </a:ext>
                </a:extLst>
              </a:tr>
              <a:tr h="312057">
                <a:tc>
                  <a:txBody>
                    <a:bodyPr/>
                    <a:lstStyle/>
                    <a:p>
                      <a:pPr algn="ctr"/>
                      <a:r>
                        <a:rPr lang="en-CA" sz="1400" b="1" dirty="0" smtClean="0"/>
                        <a:t>A+B</a:t>
                      </a:r>
                      <a:endParaRPr lang="en-CA" sz="1400" b="1" dirty="0"/>
                    </a:p>
                  </a:txBody>
                  <a:tcPr/>
                </a:tc>
                <a:tc>
                  <a:txBody>
                    <a:bodyPr/>
                    <a:lstStyle/>
                    <a:p>
                      <a:pPr algn="ctr"/>
                      <a:r>
                        <a:rPr lang="en-CA" sz="1400" b="1" dirty="0" smtClean="0"/>
                        <a:t>0</a:t>
                      </a:r>
                      <a:endParaRPr lang="en-CA" sz="1400" b="1" dirty="0"/>
                    </a:p>
                  </a:txBody>
                  <a:tcPr/>
                </a:tc>
                <a:tc>
                  <a:txBody>
                    <a:bodyPr/>
                    <a:lstStyle/>
                    <a:p>
                      <a:pPr algn="ctr"/>
                      <a:r>
                        <a:rPr lang="en-CA" sz="1400" b="1" dirty="0" smtClean="0"/>
                        <a:t>0</a:t>
                      </a:r>
                      <a:endParaRPr lang="en-CA" sz="1400" b="1" dirty="0"/>
                    </a:p>
                  </a:txBody>
                  <a:tcPr/>
                </a:tc>
                <a:extLst>
                  <a:ext uri="{0D108BD9-81ED-4DB2-BD59-A6C34878D82A}">
                    <a16:rowId xmlns:a16="http://schemas.microsoft.com/office/drawing/2014/main" val="537525403"/>
                  </a:ext>
                </a:extLst>
              </a:tr>
              <a:tr h="312057">
                <a:tc>
                  <a:txBody>
                    <a:bodyPr/>
                    <a:lstStyle/>
                    <a:p>
                      <a:pPr algn="ctr"/>
                      <a:r>
                        <a:rPr lang="en-CA" sz="1400" b="1" dirty="0" smtClean="0"/>
                        <a:t>A</a:t>
                      </a:r>
                      <a:endParaRPr lang="en-CA" sz="1400" b="1" dirty="0"/>
                    </a:p>
                  </a:txBody>
                  <a:tcPr/>
                </a:tc>
                <a:tc>
                  <a:txBody>
                    <a:bodyPr/>
                    <a:lstStyle/>
                    <a:p>
                      <a:pPr algn="ctr"/>
                      <a:r>
                        <a:rPr lang="en-CA" sz="1400" b="1" dirty="0" smtClean="0"/>
                        <a:t>B</a:t>
                      </a:r>
                      <a:endParaRPr lang="en-CA" sz="1400" b="1" dirty="0"/>
                    </a:p>
                  </a:txBody>
                  <a:tcPr/>
                </a:tc>
                <a:tc>
                  <a:txBody>
                    <a:bodyPr/>
                    <a:lstStyle/>
                    <a:p>
                      <a:pPr algn="ctr"/>
                      <a:r>
                        <a:rPr lang="en-CA" sz="1400" b="1" dirty="0" smtClean="0"/>
                        <a:t>0</a:t>
                      </a:r>
                      <a:endParaRPr lang="en-CA" sz="1400" b="1" dirty="0"/>
                    </a:p>
                  </a:txBody>
                  <a:tcPr/>
                </a:tc>
                <a:extLst>
                  <a:ext uri="{0D108BD9-81ED-4DB2-BD59-A6C34878D82A}">
                    <a16:rowId xmlns:a16="http://schemas.microsoft.com/office/drawing/2014/main" val="526545539"/>
                  </a:ext>
                </a:extLst>
              </a:tr>
              <a:tr h="312057">
                <a:tc>
                  <a:txBody>
                    <a:bodyPr/>
                    <a:lstStyle/>
                    <a:p>
                      <a:pPr algn="ctr"/>
                      <a:r>
                        <a:rPr lang="en-CA" sz="1400" b="1" dirty="0" smtClean="0"/>
                        <a:t>A+B`</a:t>
                      </a:r>
                      <a:endParaRPr lang="en-CA" sz="1400" b="1" dirty="0"/>
                    </a:p>
                  </a:txBody>
                  <a:tcPr/>
                </a:tc>
                <a:tc>
                  <a:txBody>
                    <a:bodyPr/>
                    <a:lstStyle/>
                    <a:p>
                      <a:pPr algn="ctr"/>
                      <a:r>
                        <a:rPr lang="en-CA" sz="1400" b="1" dirty="0" smtClean="0"/>
                        <a:t>B`</a:t>
                      </a:r>
                      <a:endParaRPr lang="en-CA" sz="1400" b="1" dirty="0"/>
                    </a:p>
                  </a:txBody>
                  <a:tcPr/>
                </a:tc>
                <a:tc>
                  <a:txBody>
                    <a:bodyPr/>
                    <a:lstStyle/>
                    <a:p>
                      <a:pPr algn="ctr"/>
                      <a:r>
                        <a:rPr lang="en-CA" sz="1400" b="1" dirty="0" smtClean="0"/>
                        <a:t>0</a:t>
                      </a:r>
                      <a:endParaRPr lang="en-CA" sz="1400" b="1" dirty="0"/>
                    </a:p>
                  </a:txBody>
                  <a:tcPr/>
                </a:tc>
                <a:extLst>
                  <a:ext uri="{0D108BD9-81ED-4DB2-BD59-A6C34878D82A}">
                    <a16:rowId xmlns:a16="http://schemas.microsoft.com/office/drawing/2014/main" val="4124765585"/>
                  </a:ext>
                </a:extLst>
              </a:tr>
              <a:tr h="312057">
                <a:tc>
                  <a:txBody>
                    <a:bodyPr/>
                    <a:lstStyle/>
                    <a:p>
                      <a:pPr algn="ctr"/>
                      <a:r>
                        <a:rPr lang="en-CA" sz="1400" b="1" dirty="0" smtClean="0"/>
                        <a:t>A</a:t>
                      </a:r>
                      <a:endParaRPr lang="en-CA" sz="1400" b="1" dirty="0"/>
                    </a:p>
                  </a:txBody>
                  <a:tcPr/>
                </a:tc>
                <a:tc>
                  <a:txBody>
                    <a:bodyPr/>
                    <a:lstStyle/>
                    <a:p>
                      <a:pPr algn="ctr"/>
                      <a:r>
                        <a:rPr lang="en-CA" sz="1400" b="1" dirty="0" smtClean="0"/>
                        <a:t>1</a:t>
                      </a:r>
                      <a:endParaRPr lang="en-CA" sz="1400" b="1" dirty="0"/>
                    </a:p>
                  </a:txBody>
                  <a:tcPr/>
                </a:tc>
                <a:tc>
                  <a:txBody>
                    <a:bodyPr/>
                    <a:lstStyle/>
                    <a:p>
                      <a:pPr algn="ctr"/>
                      <a:r>
                        <a:rPr lang="en-CA" sz="1400" b="1" dirty="0" smtClean="0"/>
                        <a:t>0</a:t>
                      </a:r>
                      <a:endParaRPr lang="en-CA" sz="1400" b="1" dirty="0"/>
                    </a:p>
                  </a:txBody>
                  <a:tcPr/>
                </a:tc>
                <a:extLst>
                  <a:ext uri="{0D108BD9-81ED-4DB2-BD59-A6C34878D82A}">
                    <a16:rowId xmlns:a16="http://schemas.microsoft.com/office/drawing/2014/main" val="3894543157"/>
                  </a:ext>
                </a:extLst>
              </a:tr>
            </a:tbl>
          </a:graphicData>
        </a:graphic>
      </p:graphicFrame>
      <p:cxnSp>
        <p:nvCxnSpPr>
          <p:cNvPr id="8" name="Straight Arrow Connector 7"/>
          <p:cNvCxnSpPr/>
          <p:nvPr/>
        </p:nvCxnSpPr>
        <p:spPr>
          <a:xfrm flipV="1">
            <a:off x="8146869" y="3007262"/>
            <a:ext cx="2116183" cy="127505"/>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9" name="Straight Arrow Connector 8"/>
          <p:cNvCxnSpPr/>
          <p:nvPr/>
        </p:nvCxnSpPr>
        <p:spPr>
          <a:xfrm flipV="1">
            <a:off x="8146869" y="3312061"/>
            <a:ext cx="2090057" cy="105791"/>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0" name="Straight Arrow Connector 9"/>
          <p:cNvCxnSpPr/>
          <p:nvPr/>
        </p:nvCxnSpPr>
        <p:spPr>
          <a:xfrm flipV="1">
            <a:off x="7872548" y="3625344"/>
            <a:ext cx="2364378" cy="75700"/>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1" name="Straight Arrow Connector 10"/>
          <p:cNvCxnSpPr/>
          <p:nvPr/>
        </p:nvCxnSpPr>
        <p:spPr>
          <a:xfrm flipV="1">
            <a:off x="8442960" y="3915757"/>
            <a:ext cx="1793966" cy="78377"/>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2" name="Straight Arrow Connector 11"/>
          <p:cNvCxnSpPr/>
          <p:nvPr/>
        </p:nvCxnSpPr>
        <p:spPr>
          <a:xfrm flipV="1">
            <a:off x="8995955" y="4284547"/>
            <a:ext cx="1267097" cy="9769"/>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3" name="Straight Arrow Connector 12"/>
          <p:cNvCxnSpPr/>
          <p:nvPr/>
        </p:nvCxnSpPr>
        <p:spPr>
          <a:xfrm>
            <a:off x="8146869" y="4549442"/>
            <a:ext cx="2103120" cy="16280"/>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4" name="Straight Arrow Connector 13"/>
          <p:cNvCxnSpPr/>
          <p:nvPr/>
        </p:nvCxnSpPr>
        <p:spPr>
          <a:xfrm>
            <a:off x="8146869" y="4803961"/>
            <a:ext cx="2090057" cy="96786"/>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5" name="Straight Arrow Connector 14"/>
          <p:cNvCxnSpPr/>
          <p:nvPr/>
        </p:nvCxnSpPr>
        <p:spPr>
          <a:xfrm>
            <a:off x="7961811" y="5126974"/>
            <a:ext cx="2288178" cy="92235"/>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6" name="Straight Arrow Connector 15"/>
          <p:cNvCxnSpPr/>
          <p:nvPr/>
        </p:nvCxnSpPr>
        <p:spPr>
          <a:xfrm>
            <a:off x="7480663" y="5410797"/>
            <a:ext cx="2756263" cy="53046"/>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7" name="Straight Arrow Connector 16"/>
          <p:cNvCxnSpPr/>
          <p:nvPr/>
        </p:nvCxnSpPr>
        <p:spPr>
          <a:xfrm>
            <a:off x="7545977" y="5655431"/>
            <a:ext cx="2690949" cy="131426"/>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8" name="Straight Arrow Connector 17"/>
          <p:cNvCxnSpPr/>
          <p:nvPr/>
        </p:nvCxnSpPr>
        <p:spPr>
          <a:xfrm>
            <a:off x="7480663" y="5983257"/>
            <a:ext cx="2782389" cy="93753"/>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9" name="Straight Arrow Connector 18"/>
          <p:cNvCxnSpPr/>
          <p:nvPr/>
        </p:nvCxnSpPr>
        <p:spPr>
          <a:xfrm>
            <a:off x="8486503" y="6381809"/>
            <a:ext cx="1846217" cy="79769"/>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24438839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0" y="117295"/>
            <a:ext cx="9860279" cy="888274"/>
          </a:xfrm>
        </p:spPr>
        <p:txBody>
          <a:bodyPr>
            <a:normAutofit/>
          </a:bodyPr>
          <a:lstStyle/>
          <a:p>
            <a:r>
              <a:rPr lang="en-US" b="1" u="sng" dirty="0" smtClean="0">
                <a:solidFill>
                  <a:schemeClr val="bg1"/>
                </a:solidFill>
              </a:rPr>
              <a:t>Arithmetic Logic circuit </a:t>
            </a:r>
            <a:endParaRPr lang="en-US" b="1" u="sng"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366762660"/>
              </p:ext>
            </p:extLst>
          </p:nvPr>
        </p:nvGraphicFramePr>
        <p:xfrm>
          <a:off x="409303" y="1947575"/>
          <a:ext cx="2952207" cy="2183191"/>
        </p:xfrm>
        <a:graphic>
          <a:graphicData uri="http://schemas.openxmlformats.org/drawingml/2006/table">
            <a:tbl>
              <a:tblPr firstRow="1" bandRow="1">
                <a:tableStyleId>{5C22544A-7EE6-4342-B048-85BDC9FD1C3A}</a:tableStyleId>
              </a:tblPr>
              <a:tblGrid>
                <a:gridCol w="984069">
                  <a:extLst>
                    <a:ext uri="{9D8B030D-6E8A-4147-A177-3AD203B41FA5}">
                      <a16:colId xmlns:a16="http://schemas.microsoft.com/office/drawing/2014/main" val="1278249800"/>
                    </a:ext>
                  </a:extLst>
                </a:gridCol>
                <a:gridCol w="984069">
                  <a:extLst>
                    <a:ext uri="{9D8B030D-6E8A-4147-A177-3AD203B41FA5}">
                      <a16:colId xmlns:a16="http://schemas.microsoft.com/office/drawing/2014/main" val="1452373893"/>
                    </a:ext>
                  </a:extLst>
                </a:gridCol>
                <a:gridCol w="984069">
                  <a:extLst>
                    <a:ext uri="{9D8B030D-6E8A-4147-A177-3AD203B41FA5}">
                      <a16:colId xmlns:a16="http://schemas.microsoft.com/office/drawing/2014/main" val="2516731280"/>
                    </a:ext>
                  </a:extLst>
                </a:gridCol>
              </a:tblGrid>
              <a:tr h="699831">
                <a:tc>
                  <a:txBody>
                    <a:bodyPr/>
                    <a:lstStyle/>
                    <a:p>
                      <a:pPr algn="ctr"/>
                      <a:r>
                        <a:rPr lang="en-CA" smtClean="0"/>
                        <a:t>      S0</a:t>
                      </a:r>
                      <a:endParaRPr lang="en-CA" dirty="0" smtClean="0"/>
                    </a:p>
                    <a:p>
                      <a:pPr algn="l"/>
                      <a:r>
                        <a:rPr lang="en-CA" dirty="0" smtClean="0"/>
                        <a:t>S2S1</a:t>
                      </a:r>
                      <a:endParaRPr lang="en-CA" dirty="0"/>
                    </a:p>
                  </a:txBody>
                  <a:tcPr/>
                </a:tc>
                <a:tc>
                  <a:txBody>
                    <a:bodyPr/>
                    <a:lstStyle/>
                    <a:p>
                      <a:pPr algn="ctr"/>
                      <a:r>
                        <a:rPr lang="en-CA" dirty="0" smtClean="0"/>
                        <a:t>0</a:t>
                      </a:r>
                      <a:endParaRPr lang="en-CA" dirty="0"/>
                    </a:p>
                  </a:txBody>
                  <a:tcPr/>
                </a:tc>
                <a:tc>
                  <a:txBody>
                    <a:bodyPr/>
                    <a:lstStyle/>
                    <a:p>
                      <a:pPr algn="ctr"/>
                      <a:r>
                        <a:rPr lang="en-CA" dirty="0" smtClean="0"/>
                        <a:t>1</a:t>
                      </a:r>
                      <a:endParaRPr lang="en-CA" dirty="0"/>
                    </a:p>
                  </a:txBody>
                  <a:tcPr/>
                </a:tc>
                <a:extLst>
                  <a:ext uri="{0D108BD9-81ED-4DB2-BD59-A6C34878D82A}">
                    <a16:rowId xmlns:a16="http://schemas.microsoft.com/office/drawing/2014/main" val="3451745046"/>
                  </a:ext>
                </a:extLst>
              </a:tr>
              <a:tr h="370840">
                <a:tc>
                  <a:txBody>
                    <a:bodyPr/>
                    <a:lstStyle/>
                    <a:p>
                      <a:pPr algn="ctr"/>
                      <a:r>
                        <a:rPr lang="en-CA" dirty="0" smtClean="0"/>
                        <a:t>00</a:t>
                      </a:r>
                      <a:endParaRPr lang="en-CA" dirty="0"/>
                    </a:p>
                  </a:txBody>
                  <a:tcPr/>
                </a:tc>
                <a:tc>
                  <a:txBody>
                    <a:bodyPr/>
                    <a:lstStyle/>
                    <a:p>
                      <a:pPr algn="ctr"/>
                      <a:r>
                        <a:rPr lang="en-CA" dirty="0" smtClean="0"/>
                        <a:t>A</a:t>
                      </a:r>
                      <a:endParaRPr lang="en-CA" dirty="0"/>
                    </a:p>
                  </a:txBody>
                  <a:tcPr/>
                </a:tc>
                <a:tc>
                  <a:txBody>
                    <a:bodyPr/>
                    <a:lstStyle/>
                    <a:p>
                      <a:pPr algn="ctr"/>
                      <a:r>
                        <a:rPr lang="en-CA" dirty="0" smtClean="0"/>
                        <a:t>A</a:t>
                      </a:r>
                      <a:endParaRPr lang="en-CA" dirty="0"/>
                    </a:p>
                  </a:txBody>
                  <a:tcPr/>
                </a:tc>
                <a:extLst>
                  <a:ext uri="{0D108BD9-81ED-4DB2-BD59-A6C34878D82A}">
                    <a16:rowId xmlns:a16="http://schemas.microsoft.com/office/drawing/2014/main" val="4269534048"/>
                  </a:ext>
                </a:extLst>
              </a:tr>
              <a:tr h="370840">
                <a:tc>
                  <a:txBody>
                    <a:bodyPr/>
                    <a:lstStyle/>
                    <a:p>
                      <a:pPr algn="ctr"/>
                      <a:r>
                        <a:rPr lang="en-CA" dirty="0" smtClean="0"/>
                        <a:t>01</a:t>
                      </a:r>
                      <a:endParaRPr lang="en-CA" dirty="0"/>
                    </a:p>
                  </a:txBody>
                  <a:tcPr/>
                </a:tc>
                <a:tc>
                  <a:txBody>
                    <a:bodyPr/>
                    <a:lstStyle/>
                    <a:p>
                      <a:pPr algn="ctr"/>
                      <a:r>
                        <a:rPr lang="en-CA" dirty="0" smtClean="0"/>
                        <a:t>A</a:t>
                      </a:r>
                      <a:endParaRPr lang="en-CA" dirty="0"/>
                    </a:p>
                  </a:txBody>
                  <a:tcPr/>
                </a:tc>
                <a:tc>
                  <a:txBody>
                    <a:bodyPr/>
                    <a:lstStyle/>
                    <a:p>
                      <a:pPr algn="ctr"/>
                      <a:r>
                        <a:rPr lang="en-CA" dirty="0" smtClean="0"/>
                        <a:t>A</a:t>
                      </a:r>
                      <a:endParaRPr lang="en-CA" dirty="0"/>
                    </a:p>
                  </a:txBody>
                  <a:tcPr/>
                </a:tc>
                <a:extLst>
                  <a:ext uri="{0D108BD9-81ED-4DB2-BD59-A6C34878D82A}">
                    <a16:rowId xmlns:a16="http://schemas.microsoft.com/office/drawing/2014/main" val="140848850"/>
                  </a:ext>
                </a:extLst>
              </a:tr>
              <a:tr h="370840">
                <a:tc>
                  <a:txBody>
                    <a:bodyPr/>
                    <a:lstStyle/>
                    <a:p>
                      <a:pPr algn="ctr"/>
                      <a:r>
                        <a:rPr lang="en-CA" dirty="0" smtClean="0"/>
                        <a:t>11</a:t>
                      </a:r>
                      <a:endParaRPr lang="en-CA" dirty="0"/>
                    </a:p>
                  </a:txBody>
                  <a:tcPr/>
                </a:tc>
                <a:tc>
                  <a:txBody>
                    <a:bodyPr/>
                    <a:lstStyle/>
                    <a:p>
                      <a:pPr algn="ctr"/>
                      <a:r>
                        <a:rPr lang="en-CA" dirty="0" smtClean="0"/>
                        <a:t>A+B`</a:t>
                      </a:r>
                      <a:endParaRPr lang="en-CA" dirty="0"/>
                    </a:p>
                  </a:txBody>
                  <a:tcPr/>
                </a:tc>
                <a:tc>
                  <a:txBody>
                    <a:bodyPr/>
                    <a:lstStyle/>
                    <a:p>
                      <a:pPr algn="ctr"/>
                      <a:r>
                        <a:rPr lang="en-CA" dirty="0" smtClean="0"/>
                        <a:t>A</a:t>
                      </a:r>
                      <a:endParaRPr lang="en-CA" dirty="0"/>
                    </a:p>
                  </a:txBody>
                  <a:tcPr/>
                </a:tc>
                <a:extLst>
                  <a:ext uri="{0D108BD9-81ED-4DB2-BD59-A6C34878D82A}">
                    <a16:rowId xmlns:a16="http://schemas.microsoft.com/office/drawing/2014/main" val="3640278167"/>
                  </a:ext>
                </a:extLst>
              </a:tr>
              <a:tr h="370840">
                <a:tc>
                  <a:txBody>
                    <a:bodyPr/>
                    <a:lstStyle/>
                    <a:p>
                      <a:pPr algn="ctr"/>
                      <a:r>
                        <a:rPr lang="en-CA" dirty="0" smtClean="0"/>
                        <a:t>10</a:t>
                      </a:r>
                      <a:endParaRPr lang="en-CA" dirty="0"/>
                    </a:p>
                  </a:txBody>
                  <a:tcPr/>
                </a:tc>
                <a:tc>
                  <a:txBody>
                    <a:bodyPr/>
                    <a:lstStyle/>
                    <a:p>
                      <a:pPr algn="ctr"/>
                      <a:r>
                        <a:rPr lang="en-CA" dirty="0" smtClean="0"/>
                        <a:t>A+B</a:t>
                      </a:r>
                      <a:endParaRPr lang="en-CA" dirty="0"/>
                    </a:p>
                  </a:txBody>
                  <a:tcPr/>
                </a:tc>
                <a:tc>
                  <a:txBody>
                    <a:bodyPr/>
                    <a:lstStyle/>
                    <a:p>
                      <a:pPr algn="ctr"/>
                      <a:r>
                        <a:rPr lang="en-CA" dirty="0" smtClean="0"/>
                        <a:t>A</a:t>
                      </a:r>
                      <a:endParaRPr lang="en-CA" dirty="0"/>
                    </a:p>
                  </a:txBody>
                  <a:tcPr/>
                </a:tc>
                <a:extLst>
                  <a:ext uri="{0D108BD9-81ED-4DB2-BD59-A6C34878D82A}">
                    <a16:rowId xmlns:a16="http://schemas.microsoft.com/office/drawing/2014/main" val="26669601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47897379"/>
              </p:ext>
            </p:extLst>
          </p:nvPr>
        </p:nvGraphicFramePr>
        <p:xfrm>
          <a:off x="4489845" y="1964264"/>
          <a:ext cx="3093720" cy="2203753"/>
        </p:xfrm>
        <a:graphic>
          <a:graphicData uri="http://schemas.openxmlformats.org/drawingml/2006/table">
            <a:tbl>
              <a:tblPr firstRow="1" bandRow="1">
                <a:tableStyleId>{5C22544A-7EE6-4342-B048-85BDC9FD1C3A}</a:tableStyleId>
              </a:tblPr>
              <a:tblGrid>
                <a:gridCol w="1031240">
                  <a:extLst>
                    <a:ext uri="{9D8B030D-6E8A-4147-A177-3AD203B41FA5}">
                      <a16:colId xmlns:a16="http://schemas.microsoft.com/office/drawing/2014/main" val="1278249800"/>
                    </a:ext>
                  </a:extLst>
                </a:gridCol>
                <a:gridCol w="1031240">
                  <a:extLst>
                    <a:ext uri="{9D8B030D-6E8A-4147-A177-3AD203B41FA5}">
                      <a16:colId xmlns:a16="http://schemas.microsoft.com/office/drawing/2014/main" val="1452373893"/>
                    </a:ext>
                  </a:extLst>
                </a:gridCol>
                <a:gridCol w="1031240">
                  <a:extLst>
                    <a:ext uri="{9D8B030D-6E8A-4147-A177-3AD203B41FA5}">
                      <a16:colId xmlns:a16="http://schemas.microsoft.com/office/drawing/2014/main" val="724531165"/>
                    </a:ext>
                  </a:extLst>
                </a:gridCol>
              </a:tblGrid>
              <a:tr h="720393">
                <a:tc>
                  <a:txBody>
                    <a:bodyPr/>
                    <a:lstStyle/>
                    <a:p>
                      <a:pPr algn="ctr"/>
                      <a:r>
                        <a:rPr lang="en-CA" baseline="0" dirty="0" smtClean="0"/>
                        <a:t>         </a:t>
                      </a:r>
                      <a:r>
                        <a:rPr lang="en-CA" dirty="0" smtClean="0"/>
                        <a:t>S0</a:t>
                      </a:r>
                    </a:p>
                    <a:p>
                      <a:pPr algn="l"/>
                      <a:r>
                        <a:rPr lang="en-CA" dirty="0" smtClean="0"/>
                        <a:t>S2S1</a:t>
                      </a:r>
                      <a:endParaRPr lang="en-CA" dirty="0"/>
                    </a:p>
                  </a:txBody>
                  <a:tcPr/>
                </a:tc>
                <a:tc>
                  <a:txBody>
                    <a:bodyPr/>
                    <a:lstStyle/>
                    <a:p>
                      <a:pPr algn="ctr"/>
                      <a:r>
                        <a:rPr lang="en-CA" dirty="0" smtClean="0"/>
                        <a:t>0</a:t>
                      </a:r>
                      <a:endParaRPr lang="en-CA" dirty="0"/>
                    </a:p>
                  </a:txBody>
                  <a:tcPr/>
                </a:tc>
                <a:tc>
                  <a:txBody>
                    <a:bodyPr/>
                    <a:lstStyle/>
                    <a:p>
                      <a:pPr algn="ctr"/>
                      <a:r>
                        <a:rPr lang="en-CA" dirty="0" smtClean="0"/>
                        <a:t>1</a:t>
                      </a:r>
                      <a:endParaRPr lang="en-CA" dirty="0"/>
                    </a:p>
                  </a:txBody>
                  <a:tcPr/>
                </a:tc>
                <a:extLst>
                  <a:ext uri="{0D108BD9-81ED-4DB2-BD59-A6C34878D82A}">
                    <a16:rowId xmlns:a16="http://schemas.microsoft.com/office/drawing/2014/main" val="3451745046"/>
                  </a:ext>
                </a:extLst>
              </a:tr>
              <a:tr h="370840">
                <a:tc>
                  <a:txBody>
                    <a:bodyPr/>
                    <a:lstStyle/>
                    <a:p>
                      <a:pPr algn="ctr"/>
                      <a:r>
                        <a:rPr lang="en-CA" dirty="0" smtClean="0"/>
                        <a:t>00</a:t>
                      </a:r>
                      <a:endParaRPr lang="en-CA" dirty="0"/>
                    </a:p>
                  </a:txBody>
                  <a:tcPr/>
                </a:tc>
                <a:tc>
                  <a:txBody>
                    <a:bodyPr/>
                    <a:lstStyle/>
                    <a:p>
                      <a:pPr algn="ctr"/>
                      <a:r>
                        <a:rPr lang="en-CA" dirty="0" smtClean="0"/>
                        <a:t>0</a:t>
                      </a:r>
                      <a:endParaRPr lang="en-CA" dirty="0"/>
                    </a:p>
                  </a:txBody>
                  <a:tcPr/>
                </a:tc>
                <a:tc>
                  <a:txBody>
                    <a:bodyPr/>
                    <a:lstStyle/>
                    <a:p>
                      <a:pPr algn="ctr"/>
                      <a:r>
                        <a:rPr lang="en-CA" dirty="0" smtClean="0"/>
                        <a:t>B</a:t>
                      </a:r>
                      <a:endParaRPr lang="en-CA" dirty="0"/>
                    </a:p>
                  </a:txBody>
                  <a:tcPr/>
                </a:tc>
                <a:extLst>
                  <a:ext uri="{0D108BD9-81ED-4DB2-BD59-A6C34878D82A}">
                    <a16:rowId xmlns:a16="http://schemas.microsoft.com/office/drawing/2014/main" val="4269534048"/>
                  </a:ext>
                </a:extLst>
              </a:tr>
              <a:tr h="370840">
                <a:tc>
                  <a:txBody>
                    <a:bodyPr/>
                    <a:lstStyle/>
                    <a:p>
                      <a:pPr algn="ctr"/>
                      <a:r>
                        <a:rPr lang="en-CA" dirty="0" smtClean="0"/>
                        <a:t>01</a:t>
                      </a:r>
                      <a:endParaRPr lang="en-CA" dirty="0"/>
                    </a:p>
                  </a:txBody>
                  <a:tcPr/>
                </a:tc>
                <a:tc>
                  <a:txBody>
                    <a:bodyPr/>
                    <a:lstStyle/>
                    <a:p>
                      <a:pPr algn="ctr"/>
                      <a:r>
                        <a:rPr lang="en-CA" dirty="0" smtClean="0"/>
                        <a:t>B`</a:t>
                      </a:r>
                      <a:endParaRPr lang="en-CA" dirty="0"/>
                    </a:p>
                  </a:txBody>
                  <a:tcPr/>
                </a:tc>
                <a:tc>
                  <a:txBody>
                    <a:bodyPr/>
                    <a:lstStyle/>
                    <a:p>
                      <a:pPr algn="ctr"/>
                      <a:r>
                        <a:rPr lang="en-CA" dirty="0" smtClean="0"/>
                        <a:t>1</a:t>
                      </a:r>
                      <a:endParaRPr lang="en-CA" dirty="0"/>
                    </a:p>
                  </a:txBody>
                  <a:tcPr/>
                </a:tc>
                <a:extLst>
                  <a:ext uri="{0D108BD9-81ED-4DB2-BD59-A6C34878D82A}">
                    <a16:rowId xmlns:a16="http://schemas.microsoft.com/office/drawing/2014/main" val="140848850"/>
                  </a:ext>
                </a:extLst>
              </a:tr>
              <a:tr h="370840">
                <a:tc>
                  <a:txBody>
                    <a:bodyPr/>
                    <a:lstStyle/>
                    <a:p>
                      <a:pPr algn="ctr"/>
                      <a:r>
                        <a:rPr lang="en-CA" dirty="0" smtClean="0"/>
                        <a:t>11</a:t>
                      </a:r>
                      <a:endParaRPr lang="en-CA" dirty="0"/>
                    </a:p>
                  </a:txBody>
                  <a:tcPr/>
                </a:tc>
                <a:tc>
                  <a:txBody>
                    <a:bodyPr/>
                    <a:lstStyle/>
                    <a:p>
                      <a:pPr algn="ctr"/>
                      <a:r>
                        <a:rPr lang="en-CA" dirty="0" smtClean="0"/>
                        <a:t>B`</a:t>
                      </a:r>
                      <a:endParaRPr lang="en-CA" dirty="0"/>
                    </a:p>
                  </a:txBody>
                  <a:tcPr/>
                </a:tc>
                <a:tc>
                  <a:txBody>
                    <a:bodyPr/>
                    <a:lstStyle/>
                    <a:p>
                      <a:pPr algn="ctr"/>
                      <a:r>
                        <a:rPr lang="en-CA" dirty="0" smtClean="0"/>
                        <a:t>1</a:t>
                      </a:r>
                      <a:endParaRPr lang="en-CA" dirty="0"/>
                    </a:p>
                  </a:txBody>
                  <a:tcPr/>
                </a:tc>
                <a:extLst>
                  <a:ext uri="{0D108BD9-81ED-4DB2-BD59-A6C34878D82A}">
                    <a16:rowId xmlns:a16="http://schemas.microsoft.com/office/drawing/2014/main" val="3640278167"/>
                  </a:ext>
                </a:extLst>
              </a:tr>
              <a:tr h="370840">
                <a:tc>
                  <a:txBody>
                    <a:bodyPr/>
                    <a:lstStyle/>
                    <a:p>
                      <a:pPr algn="ctr"/>
                      <a:r>
                        <a:rPr lang="en-CA" dirty="0" smtClean="0"/>
                        <a:t>10</a:t>
                      </a:r>
                      <a:endParaRPr lang="en-CA" dirty="0"/>
                    </a:p>
                  </a:txBody>
                  <a:tcPr/>
                </a:tc>
                <a:tc>
                  <a:txBody>
                    <a:bodyPr/>
                    <a:lstStyle/>
                    <a:p>
                      <a:pPr algn="ctr"/>
                      <a:r>
                        <a:rPr lang="en-CA" dirty="0" smtClean="0"/>
                        <a:t>0</a:t>
                      </a:r>
                      <a:endParaRPr lang="en-CA" dirty="0"/>
                    </a:p>
                  </a:txBody>
                  <a:tcPr/>
                </a:tc>
                <a:tc>
                  <a:txBody>
                    <a:bodyPr/>
                    <a:lstStyle/>
                    <a:p>
                      <a:pPr algn="ctr"/>
                      <a:r>
                        <a:rPr lang="en-CA" dirty="0" smtClean="0"/>
                        <a:t>B</a:t>
                      </a:r>
                      <a:endParaRPr lang="en-CA" dirty="0"/>
                    </a:p>
                  </a:txBody>
                  <a:tcPr/>
                </a:tc>
                <a:extLst>
                  <a:ext uri="{0D108BD9-81ED-4DB2-BD59-A6C34878D82A}">
                    <a16:rowId xmlns:a16="http://schemas.microsoft.com/office/drawing/2014/main" val="2666960108"/>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974723528"/>
              </p:ext>
            </p:extLst>
          </p:nvPr>
        </p:nvGraphicFramePr>
        <p:xfrm>
          <a:off x="7909560" y="1945218"/>
          <a:ext cx="3562895" cy="2246508"/>
        </p:xfrm>
        <a:graphic>
          <a:graphicData uri="http://schemas.openxmlformats.org/drawingml/2006/table">
            <a:tbl>
              <a:tblPr firstRow="1" bandRow="1">
                <a:tableStyleId>{5C22544A-7EE6-4342-B048-85BDC9FD1C3A}</a:tableStyleId>
              </a:tblPr>
              <a:tblGrid>
                <a:gridCol w="1042851">
                  <a:extLst>
                    <a:ext uri="{9D8B030D-6E8A-4147-A177-3AD203B41FA5}">
                      <a16:colId xmlns:a16="http://schemas.microsoft.com/office/drawing/2014/main" val="1278249800"/>
                    </a:ext>
                  </a:extLst>
                </a:gridCol>
                <a:gridCol w="505098">
                  <a:extLst>
                    <a:ext uri="{9D8B030D-6E8A-4147-A177-3AD203B41FA5}">
                      <a16:colId xmlns:a16="http://schemas.microsoft.com/office/drawing/2014/main" val="1452373893"/>
                    </a:ext>
                  </a:extLst>
                </a:gridCol>
                <a:gridCol w="589788">
                  <a:extLst>
                    <a:ext uri="{9D8B030D-6E8A-4147-A177-3AD203B41FA5}">
                      <a16:colId xmlns:a16="http://schemas.microsoft.com/office/drawing/2014/main" val="724531165"/>
                    </a:ext>
                  </a:extLst>
                </a:gridCol>
                <a:gridCol w="712579">
                  <a:extLst>
                    <a:ext uri="{9D8B030D-6E8A-4147-A177-3AD203B41FA5}">
                      <a16:colId xmlns:a16="http://schemas.microsoft.com/office/drawing/2014/main" val="1076094095"/>
                    </a:ext>
                  </a:extLst>
                </a:gridCol>
                <a:gridCol w="712579">
                  <a:extLst>
                    <a:ext uri="{9D8B030D-6E8A-4147-A177-3AD203B41FA5}">
                      <a16:colId xmlns:a16="http://schemas.microsoft.com/office/drawing/2014/main" val="2516731280"/>
                    </a:ext>
                  </a:extLst>
                </a:gridCol>
              </a:tblGrid>
              <a:tr h="763148">
                <a:tc>
                  <a:txBody>
                    <a:bodyPr/>
                    <a:lstStyle/>
                    <a:p>
                      <a:pPr algn="ctr"/>
                      <a:r>
                        <a:rPr lang="en-CA" baseline="0" dirty="0" smtClean="0"/>
                        <a:t>      </a:t>
                      </a:r>
                      <a:r>
                        <a:rPr lang="en-CA" dirty="0" smtClean="0"/>
                        <a:t>S0Cin</a:t>
                      </a:r>
                    </a:p>
                    <a:p>
                      <a:pPr algn="l"/>
                      <a:r>
                        <a:rPr lang="en-CA" dirty="0" smtClean="0"/>
                        <a:t>S2S1</a:t>
                      </a:r>
                      <a:endParaRPr lang="en-CA" dirty="0"/>
                    </a:p>
                  </a:txBody>
                  <a:tcPr/>
                </a:tc>
                <a:tc>
                  <a:txBody>
                    <a:bodyPr/>
                    <a:lstStyle/>
                    <a:p>
                      <a:pPr algn="ctr"/>
                      <a:r>
                        <a:rPr lang="en-CA" dirty="0" smtClean="0"/>
                        <a:t>00</a:t>
                      </a:r>
                      <a:endParaRPr lang="en-CA" dirty="0"/>
                    </a:p>
                  </a:txBody>
                  <a:tcPr/>
                </a:tc>
                <a:tc>
                  <a:txBody>
                    <a:bodyPr/>
                    <a:lstStyle/>
                    <a:p>
                      <a:pPr algn="ctr"/>
                      <a:r>
                        <a:rPr lang="en-CA" dirty="0" smtClean="0"/>
                        <a:t>01</a:t>
                      </a:r>
                      <a:endParaRPr lang="en-CA" dirty="0"/>
                    </a:p>
                  </a:txBody>
                  <a:tcPr/>
                </a:tc>
                <a:tc>
                  <a:txBody>
                    <a:bodyPr/>
                    <a:lstStyle/>
                    <a:p>
                      <a:pPr algn="ctr"/>
                      <a:r>
                        <a:rPr lang="en-CA" dirty="0" smtClean="0"/>
                        <a:t>11</a:t>
                      </a:r>
                      <a:endParaRPr lang="en-CA" dirty="0"/>
                    </a:p>
                  </a:txBody>
                  <a:tcPr/>
                </a:tc>
                <a:tc>
                  <a:txBody>
                    <a:bodyPr/>
                    <a:lstStyle/>
                    <a:p>
                      <a:pPr algn="ctr"/>
                      <a:r>
                        <a:rPr lang="en-CA" dirty="0" smtClean="0"/>
                        <a:t>10</a:t>
                      </a:r>
                      <a:endParaRPr lang="en-CA" dirty="0"/>
                    </a:p>
                  </a:txBody>
                  <a:tcPr/>
                </a:tc>
                <a:extLst>
                  <a:ext uri="{0D108BD9-81ED-4DB2-BD59-A6C34878D82A}">
                    <a16:rowId xmlns:a16="http://schemas.microsoft.com/office/drawing/2014/main" val="3451745046"/>
                  </a:ext>
                </a:extLst>
              </a:tr>
              <a:tr h="370840">
                <a:tc>
                  <a:txBody>
                    <a:bodyPr/>
                    <a:lstStyle/>
                    <a:p>
                      <a:pPr algn="ctr"/>
                      <a:r>
                        <a:rPr lang="en-CA" dirty="0" smtClean="0"/>
                        <a:t>00</a:t>
                      </a:r>
                      <a:endParaRPr lang="en-CA" dirty="0"/>
                    </a:p>
                  </a:txBody>
                  <a:tcPr/>
                </a:tc>
                <a:tc>
                  <a:txBody>
                    <a:bodyPr/>
                    <a:lstStyle/>
                    <a:p>
                      <a:pPr algn="ctr"/>
                      <a:r>
                        <a:rPr lang="en-CA" dirty="0" smtClean="0"/>
                        <a:t>0</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r>
                        <a:rPr lang="en-CA" dirty="0" smtClean="0"/>
                        <a:t>0</a:t>
                      </a:r>
                      <a:endParaRPr lang="en-CA" dirty="0"/>
                    </a:p>
                  </a:txBody>
                  <a:tcPr/>
                </a:tc>
                <a:extLst>
                  <a:ext uri="{0D108BD9-81ED-4DB2-BD59-A6C34878D82A}">
                    <a16:rowId xmlns:a16="http://schemas.microsoft.com/office/drawing/2014/main" val="1534337162"/>
                  </a:ext>
                </a:extLst>
              </a:tr>
              <a:tr h="370840">
                <a:tc>
                  <a:txBody>
                    <a:bodyPr/>
                    <a:lstStyle/>
                    <a:p>
                      <a:pPr algn="ctr"/>
                      <a:r>
                        <a:rPr lang="en-CA" dirty="0" smtClean="0"/>
                        <a:t>01</a:t>
                      </a:r>
                      <a:endParaRPr lang="en-CA" dirty="0"/>
                    </a:p>
                  </a:txBody>
                  <a:tcPr/>
                </a:tc>
                <a:tc>
                  <a:txBody>
                    <a:bodyPr/>
                    <a:lstStyle/>
                    <a:p>
                      <a:pPr algn="ctr"/>
                      <a:r>
                        <a:rPr lang="en-CA" dirty="0" smtClean="0"/>
                        <a:t>0</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r>
                        <a:rPr lang="en-CA" dirty="0" smtClean="0"/>
                        <a:t>0</a:t>
                      </a:r>
                      <a:endParaRPr lang="en-CA" dirty="0"/>
                    </a:p>
                  </a:txBody>
                  <a:tcPr/>
                </a:tc>
                <a:extLst>
                  <a:ext uri="{0D108BD9-81ED-4DB2-BD59-A6C34878D82A}">
                    <a16:rowId xmlns:a16="http://schemas.microsoft.com/office/drawing/2014/main" val="4269534048"/>
                  </a:ext>
                </a:extLst>
              </a:tr>
              <a:tr h="370840">
                <a:tc>
                  <a:txBody>
                    <a:bodyPr/>
                    <a:lstStyle/>
                    <a:p>
                      <a:pPr algn="ctr"/>
                      <a:r>
                        <a:rPr lang="en-CA" dirty="0" smtClean="0"/>
                        <a:t>11</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extLst>
                  <a:ext uri="{0D108BD9-81ED-4DB2-BD59-A6C34878D82A}">
                    <a16:rowId xmlns:a16="http://schemas.microsoft.com/office/drawing/2014/main" val="140848850"/>
                  </a:ext>
                </a:extLst>
              </a:tr>
              <a:tr h="370840">
                <a:tc>
                  <a:txBody>
                    <a:bodyPr/>
                    <a:lstStyle/>
                    <a:p>
                      <a:pPr algn="ctr"/>
                      <a:r>
                        <a:rPr lang="en-CA" dirty="0" smtClean="0"/>
                        <a:t>10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extLst>
                  <a:ext uri="{0D108BD9-81ED-4DB2-BD59-A6C34878D82A}">
                    <a16:rowId xmlns:a16="http://schemas.microsoft.com/office/drawing/2014/main" val="3640278167"/>
                  </a:ext>
                </a:extLst>
              </a:tr>
            </a:tbl>
          </a:graphicData>
        </a:graphic>
      </p:graphicFrame>
      <p:sp>
        <p:nvSpPr>
          <p:cNvPr id="8" name="TextBox 7"/>
          <p:cNvSpPr txBox="1"/>
          <p:nvPr/>
        </p:nvSpPr>
        <p:spPr>
          <a:xfrm>
            <a:off x="137388" y="4663197"/>
            <a:ext cx="3829895" cy="461665"/>
          </a:xfrm>
          <a:prstGeom prst="rect">
            <a:avLst/>
          </a:prstGeom>
          <a:noFill/>
        </p:spPr>
        <p:txBody>
          <a:bodyPr wrap="none" rtlCol="0">
            <a:spAutoFit/>
          </a:bodyPr>
          <a:lstStyle/>
          <a:p>
            <a:r>
              <a:rPr lang="en-CA" sz="2400" b="1" dirty="0" smtClean="0">
                <a:solidFill>
                  <a:schemeClr val="bg1"/>
                </a:solidFill>
              </a:rPr>
              <a:t>Xi=Ai+S2S1S0`Bi`+S2S1`S0`Bi</a:t>
            </a:r>
            <a:endParaRPr lang="en-CA" sz="2400" b="1" dirty="0">
              <a:solidFill>
                <a:schemeClr val="bg1"/>
              </a:solidFill>
            </a:endParaRPr>
          </a:p>
        </p:txBody>
      </p:sp>
      <p:sp>
        <p:nvSpPr>
          <p:cNvPr id="9" name="TextBox 8"/>
          <p:cNvSpPr txBox="1"/>
          <p:nvPr/>
        </p:nvSpPr>
        <p:spPr>
          <a:xfrm>
            <a:off x="4896971" y="4511581"/>
            <a:ext cx="2009012" cy="461665"/>
          </a:xfrm>
          <a:prstGeom prst="rect">
            <a:avLst/>
          </a:prstGeom>
          <a:noFill/>
        </p:spPr>
        <p:txBody>
          <a:bodyPr wrap="none" rtlCol="0">
            <a:spAutoFit/>
          </a:bodyPr>
          <a:lstStyle/>
          <a:p>
            <a:r>
              <a:rPr lang="en-CA" sz="2400" b="1" dirty="0" smtClean="0">
                <a:solidFill>
                  <a:schemeClr val="bg1"/>
                </a:solidFill>
              </a:rPr>
              <a:t>Yi=S0Bi`+S1Bi`</a:t>
            </a:r>
            <a:endParaRPr lang="en-CA" sz="2400" b="1" dirty="0">
              <a:solidFill>
                <a:schemeClr val="bg1"/>
              </a:solidFill>
            </a:endParaRPr>
          </a:p>
        </p:txBody>
      </p:sp>
      <p:sp>
        <p:nvSpPr>
          <p:cNvPr id="10" name="TextBox 9"/>
          <p:cNvSpPr txBox="1"/>
          <p:nvPr/>
        </p:nvSpPr>
        <p:spPr>
          <a:xfrm>
            <a:off x="8410047" y="4663198"/>
            <a:ext cx="1359668" cy="461665"/>
          </a:xfrm>
          <a:prstGeom prst="rect">
            <a:avLst/>
          </a:prstGeom>
          <a:noFill/>
        </p:spPr>
        <p:txBody>
          <a:bodyPr wrap="none" rtlCol="0">
            <a:spAutoFit/>
          </a:bodyPr>
          <a:lstStyle/>
          <a:p>
            <a:r>
              <a:rPr lang="en-CA" sz="2400" b="1" dirty="0" err="1" smtClean="0">
                <a:solidFill>
                  <a:schemeClr val="bg1"/>
                </a:solidFill>
              </a:rPr>
              <a:t>Zi</a:t>
            </a:r>
            <a:r>
              <a:rPr lang="en-CA" sz="2400" b="1" smtClean="0">
                <a:solidFill>
                  <a:schemeClr val="bg1"/>
                </a:solidFill>
              </a:rPr>
              <a:t>=S2`Cin</a:t>
            </a:r>
            <a:endParaRPr lang="en-CA" sz="2400" b="1" dirty="0">
              <a:solidFill>
                <a:schemeClr val="bg1"/>
              </a:solidFill>
            </a:endParaRPr>
          </a:p>
        </p:txBody>
      </p:sp>
      <p:cxnSp>
        <p:nvCxnSpPr>
          <p:cNvPr id="12" name="Straight Connector 11"/>
          <p:cNvCxnSpPr/>
          <p:nvPr/>
        </p:nvCxnSpPr>
        <p:spPr>
          <a:xfrm>
            <a:off x="409303" y="1944429"/>
            <a:ext cx="940526" cy="685559"/>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4574754" y="1984826"/>
            <a:ext cx="940526" cy="685559"/>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7939784" y="1944429"/>
            <a:ext cx="940526" cy="685559"/>
          </a:xfrm>
          <a:prstGeom prst="line">
            <a:avLst/>
          </a:prstGeom>
        </p:spPr>
        <p:style>
          <a:lnRef idx="1">
            <a:schemeClr val="dk1"/>
          </a:lnRef>
          <a:fillRef idx="0">
            <a:schemeClr val="dk1"/>
          </a:fillRef>
          <a:effectRef idx="0">
            <a:schemeClr val="dk1"/>
          </a:effectRef>
          <a:fontRef idx="minor">
            <a:schemeClr val="tx1"/>
          </a:fontRef>
        </p:style>
      </p:cxnSp>
      <p:sp>
        <p:nvSpPr>
          <p:cNvPr id="17" name="Rectangle 16"/>
          <p:cNvSpPr/>
          <p:nvPr/>
        </p:nvSpPr>
        <p:spPr>
          <a:xfrm>
            <a:off x="5738949" y="3108960"/>
            <a:ext cx="1558834" cy="6792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p:cNvSpPr/>
          <p:nvPr/>
        </p:nvSpPr>
        <p:spPr>
          <a:xfrm>
            <a:off x="6766560" y="2778034"/>
            <a:ext cx="583474" cy="135273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18"/>
          <p:cNvSpPr/>
          <p:nvPr/>
        </p:nvSpPr>
        <p:spPr>
          <a:xfrm>
            <a:off x="9596846" y="2778034"/>
            <a:ext cx="949233" cy="644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Rectangle 19"/>
          <p:cNvSpPr/>
          <p:nvPr/>
        </p:nvSpPr>
        <p:spPr>
          <a:xfrm>
            <a:off x="1548238" y="2696509"/>
            <a:ext cx="1584960" cy="13703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Rectangle 20"/>
          <p:cNvSpPr/>
          <p:nvPr/>
        </p:nvSpPr>
        <p:spPr>
          <a:xfrm>
            <a:off x="1611086" y="3422469"/>
            <a:ext cx="600891" cy="29609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p:cNvSpPr/>
          <p:nvPr/>
        </p:nvSpPr>
        <p:spPr>
          <a:xfrm>
            <a:off x="1548238" y="3788229"/>
            <a:ext cx="733408" cy="34253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6775891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barn(inVertical)">
                                      <p:cBhvr>
                                        <p:cTn id="51" dur="500"/>
                                        <p:tgtEl>
                                          <p:spTgt spid="15"/>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10"/>
                                        </p:tgtEl>
                                        <p:attrNameLst>
                                          <p:attrName>style.visibility</p:attrName>
                                        </p:attrNameLst>
                                      </p:cBhvr>
                                      <p:to>
                                        <p:strVal val="visible"/>
                                      </p:to>
                                    </p:set>
                                    <p:anim calcmode="lin" valueType="num">
                                      <p:cBhvr additive="base">
                                        <p:cTn id="60" dur="500" fill="hold"/>
                                        <p:tgtEl>
                                          <p:spTgt spid="10"/>
                                        </p:tgtEl>
                                        <p:attrNameLst>
                                          <p:attrName>ppt_x</p:attrName>
                                        </p:attrNameLst>
                                      </p:cBhvr>
                                      <p:tavLst>
                                        <p:tav tm="0">
                                          <p:val>
                                            <p:strVal val="#ppt_x"/>
                                          </p:val>
                                        </p:tav>
                                        <p:tav tm="100000">
                                          <p:val>
                                            <p:strVal val="#ppt_x"/>
                                          </p:val>
                                        </p:tav>
                                      </p:tavLst>
                                    </p:anim>
                                    <p:anim calcmode="lin" valueType="num">
                                      <p:cBhvr additive="base">
                                        <p:cTn id="6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7" grpId="0" animBg="1"/>
      <p:bldP spid="18" grpId="0" animBg="1"/>
      <p:bldP spid="19" grpId="0" animBg="1"/>
      <p:bldP spid="20" grpId="0" animBg="1"/>
      <p:bldP spid="21" grpId="0" animBg="1"/>
      <p:bldP spid="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1" y="348344"/>
            <a:ext cx="6282266" cy="888274"/>
          </a:xfrm>
        </p:spPr>
        <p:txBody>
          <a:bodyPr>
            <a:normAutofit/>
          </a:bodyPr>
          <a:lstStyle/>
          <a:p>
            <a:r>
              <a:rPr lang="en-US" b="1" u="sng" dirty="0" smtClean="0">
                <a:solidFill>
                  <a:schemeClr val="bg1"/>
                </a:solidFill>
              </a:rPr>
              <a:t>Processor organization</a:t>
            </a:r>
            <a:endParaRPr lang="en-US" b="1" u="sng" dirty="0">
              <a:solidFill>
                <a:schemeClr val="bg1"/>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685801" y="1384421"/>
            <a:ext cx="10426335" cy="5033796"/>
          </a:xfrm>
        </p:spPr>
        <p:txBody>
          <a:bodyPr>
            <a:normAutofit/>
          </a:bodyPr>
          <a:lstStyle/>
          <a:p>
            <a:pPr algn="just">
              <a:buClrTx/>
              <a:buFont typeface="Arial" panose="020B0604020202020204" pitchFamily="34" charset="0"/>
              <a:buChar char="•"/>
            </a:pPr>
            <a:r>
              <a:rPr lang="en-US" sz="2200" dirty="0" smtClean="0">
                <a:solidFill>
                  <a:schemeClr val="bg1"/>
                </a:solidFill>
              </a:rPr>
              <a:t>A processor unit is a part of a digital system that implements operations in the system.</a:t>
            </a:r>
          </a:p>
          <a:p>
            <a:pPr algn="just">
              <a:buClrTx/>
              <a:buFont typeface="Arial" panose="020B0604020202020204" pitchFamily="34" charset="0"/>
              <a:buChar char="•"/>
            </a:pPr>
            <a:r>
              <a:rPr lang="en-US" sz="2200" dirty="0" smtClean="0">
                <a:solidFill>
                  <a:schemeClr val="bg1"/>
                </a:solidFill>
              </a:rPr>
              <a:t>It comprises a number of registers </a:t>
            </a:r>
            <a:r>
              <a:rPr lang="en-CA" sz="2200" dirty="0">
                <a:solidFill>
                  <a:schemeClr val="bg1"/>
                </a:solidFill>
              </a:rPr>
              <a:t>and </a:t>
            </a:r>
            <a:r>
              <a:rPr lang="en-CA" sz="2200" dirty="0" smtClean="0">
                <a:solidFill>
                  <a:schemeClr val="bg1"/>
                </a:solidFill>
              </a:rPr>
              <a:t>digital </a:t>
            </a:r>
            <a:r>
              <a:rPr lang="en-CA" sz="2200" dirty="0">
                <a:solidFill>
                  <a:schemeClr val="bg1"/>
                </a:solidFill>
              </a:rPr>
              <a:t>functions that implement arithmetic, logic, </a:t>
            </a:r>
            <a:r>
              <a:rPr lang="en-CA" sz="2200" dirty="0" smtClean="0">
                <a:solidFill>
                  <a:schemeClr val="bg1"/>
                </a:solidFill>
              </a:rPr>
              <a:t>shift, </a:t>
            </a:r>
            <a:r>
              <a:rPr lang="en-CA" sz="2200" dirty="0">
                <a:solidFill>
                  <a:schemeClr val="bg1"/>
                </a:solidFill>
              </a:rPr>
              <a:t>and transfer </a:t>
            </a:r>
            <a:r>
              <a:rPr lang="en-CA" sz="2200" dirty="0" smtClean="0">
                <a:solidFill>
                  <a:schemeClr val="bg1"/>
                </a:solidFill>
              </a:rPr>
              <a:t>micro-operations.</a:t>
            </a:r>
          </a:p>
          <a:p>
            <a:pPr algn="just">
              <a:buClrTx/>
              <a:buFont typeface="Arial" panose="020B0604020202020204" pitchFamily="34" charset="0"/>
              <a:buChar char="•"/>
            </a:pPr>
            <a:r>
              <a:rPr lang="en-CA" sz="2200" dirty="0" smtClean="0">
                <a:solidFill>
                  <a:schemeClr val="bg1"/>
                </a:solidFill>
              </a:rPr>
              <a:t>The processor unit when combined with a control unit that supervises the sequence of micro-operations is called a central processing unit (CPU). </a:t>
            </a:r>
          </a:p>
          <a:p>
            <a:pPr algn="just">
              <a:buClrTx/>
              <a:buFont typeface="Arial" panose="020B0604020202020204" pitchFamily="34" charset="0"/>
              <a:buChar char="•"/>
            </a:pPr>
            <a:r>
              <a:rPr lang="en-US" sz="2200" b="1" dirty="0" smtClean="0">
                <a:solidFill>
                  <a:schemeClr val="accent1"/>
                </a:solidFill>
              </a:rPr>
              <a:t>A central </a:t>
            </a:r>
            <a:r>
              <a:rPr lang="en-US" sz="2200" b="1" dirty="0">
                <a:solidFill>
                  <a:schemeClr val="accent1"/>
                </a:solidFill>
              </a:rPr>
              <a:t>processing unit (CPU) consists of MEMORY (Register banks), ARITHMETIC LOGIC UNIT (ALU</a:t>
            </a:r>
            <a:r>
              <a:rPr lang="en-US" sz="2200" b="1" dirty="0" smtClean="0">
                <a:solidFill>
                  <a:schemeClr val="accent1"/>
                </a:solidFill>
              </a:rPr>
              <a:t>), </a:t>
            </a:r>
            <a:r>
              <a:rPr lang="en-US" sz="2200" b="1" dirty="0">
                <a:solidFill>
                  <a:schemeClr val="accent1"/>
                </a:solidFill>
              </a:rPr>
              <a:t>and CONTROL UNIT (CU</a:t>
            </a:r>
            <a:r>
              <a:rPr lang="en-US" sz="2200" b="1" dirty="0" smtClean="0">
                <a:solidFill>
                  <a:schemeClr val="accent1"/>
                </a:solidFill>
              </a:rPr>
              <a:t>).</a:t>
            </a:r>
          </a:p>
          <a:p>
            <a:pPr algn="just">
              <a:buClrTx/>
              <a:buFont typeface="Arial" panose="020B0604020202020204" pitchFamily="34" charset="0"/>
              <a:buChar char="•"/>
            </a:pPr>
            <a:r>
              <a:rPr lang="en-US" sz="2200" dirty="0" smtClean="0">
                <a:solidFill>
                  <a:schemeClr val="bg1"/>
                </a:solidFill>
              </a:rPr>
              <a:t>There are </a:t>
            </a:r>
            <a:r>
              <a:rPr lang="en-US" sz="2200" b="1" dirty="0" smtClean="0">
                <a:solidFill>
                  <a:schemeClr val="accent1"/>
                </a:solidFill>
              </a:rPr>
              <a:t>three organizations </a:t>
            </a:r>
            <a:r>
              <a:rPr lang="en-US" sz="2200" dirty="0" smtClean="0">
                <a:solidFill>
                  <a:schemeClr val="bg1"/>
                </a:solidFill>
              </a:rPr>
              <a:t>for organizing a general-purpose processor unit:</a:t>
            </a:r>
          </a:p>
          <a:p>
            <a:pPr marL="457200" indent="-457200" algn="just">
              <a:buClrTx/>
              <a:buFont typeface="+mj-lt"/>
              <a:buAutoNum type="arabicPeriod"/>
            </a:pPr>
            <a:r>
              <a:rPr lang="en-US" sz="2200" dirty="0" smtClean="0">
                <a:solidFill>
                  <a:schemeClr val="bg1"/>
                </a:solidFill>
              </a:rPr>
              <a:t>Bus organization</a:t>
            </a:r>
          </a:p>
          <a:p>
            <a:pPr marL="457200" indent="-457200" algn="just">
              <a:buClrTx/>
              <a:buFont typeface="+mj-lt"/>
              <a:buAutoNum type="arabicPeriod"/>
            </a:pPr>
            <a:r>
              <a:rPr lang="en-US" sz="2200" dirty="0" smtClean="0">
                <a:solidFill>
                  <a:schemeClr val="bg1"/>
                </a:solidFill>
              </a:rPr>
              <a:t>Scratchpad memory</a:t>
            </a:r>
          </a:p>
          <a:p>
            <a:pPr marL="457200" indent="-457200" algn="just">
              <a:buClrTx/>
              <a:buFont typeface="+mj-lt"/>
              <a:buAutoNum type="arabicPeriod"/>
            </a:pPr>
            <a:r>
              <a:rPr lang="en-US" sz="2200" dirty="0" smtClean="0">
                <a:solidFill>
                  <a:schemeClr val="bg1"/>
                </a:solidFill>
              </a:rPr>
              <a:t>Two-port memory</a:t>
            </a:r>
            <a:endParaRPr lang="en-US" sz="2200"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96764963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0" y="117295"/>
            <a:ext cx="9860279" cy="888274"/>
          </a:xfrm>
        </p:spPr>
        <p:txBody>
          <a:bodyPr>
            <a:normAutofit/>
          </a:bodyPr>
          <a:lstStyle/>
          <a:p>
            <a:r>
              <a:rPr lang="en-US" b="1" u="sng" dirty="0" smtClean="0">
                <a:solidFill>
                  <a:schemeClr val="bg1"/>
                </a:solidFill>
              </a:rPr>
              <a:t>Arithmetic Logic circuit </a:t>
            </a:r>
            <a:endParaRPr lang="en-US" b="1" u="sng" dirty="0">
              <a:solidFill>
                <a:schemeClr val="bg1"/>
              </a:solidFill>
            </a:endParaRPr>
          </a:p>
        </p:txBody>
      </p:sp>
      <p:pic>
        <p:nvPicPr>
          <p:cNvPr id="5" name="Picture 4"/>
          <p:cNvPicPr>
            <a:picLocks noChangeAspect="1"/>
          </p:cNvPicPr>
          <p:nvPr/>
        </p:nvPicPr>
        <p:blipFill>
          <a:blip r:embed="rId2"/>
          <a:stretch>
            <a:fillRect/>
          </a:stretch>
        </p:blipFill>
        <p:spPr>
          <a:xfrm>
            <a:off x="6080760" y="117295"/>
            <a:ext cx="5906453" cy="6646990"/>
          </a:xfrm>
          <a:prstGeom prst="rect">
            <a:avLst/>
          </a:prstGeom>
        </p:spPr>
      </p:pic>
    </p:spTree>
    <p:extLst>
      <p:ext uri="{BB962C8B-B14F-4D97-AF65-F5344CB8AC3E}">
        <p14:creationId xmlns:p14="http://schemas.microsoft.com/office/powerpoint/2010/main" val="328644983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0" y="117295"/>
            <a:ext cx="9860279" cy="888274"/>
          </a:xfrm>
        </p:spPr>
        <p:txBody>
          <a:bodyPr>
            <a:normAutofit/>
          </a:bodyPr>
          <a:lstStyle/>
          <a:p>
            <a:r>
              <a:rPr lang="en-US" b="1" u="sng" dirty="0" smtClean="0">
                <a:solidFill>
                  <a:schemeClr val="bg1"/>
                </a:solidFill>
              </a:rPr>
              <a:t>SHIFTER DESIGN</a:t>
            </a:r>
            <a:endParaRPr lang="en-US" b="1" u="sng" dirty="0">
              <a:solidFill>
                <a:schemeClr val="bg1"/>
              </a:solidFill>
            </a:endParaRPr>
          </a:p>
        </p:txBody>
      </p:sp>
      <p:sp>
        <p:nvSpPr>
          <p:cNvPr id="3" name="TextBox 2"/>
          <p:cNvSpPr txBox="1"/>
          <p:nvPr/>
        </p:nvSpPr>
        <p:spPr>
          <a:xfrm>
            <a:off x="557349" y="1079862"/>
            <a:ext cx="11138262" cy="95410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CA" sz="2800" dirty="0" smtClean="0"/>
              <a:t>Design a 3-bit shifter for the shifting operations listed below in the Table:</a:t>
            </a:r>
          </a:p>
          <a:p>
            <a:endParaRPr lang="en-CA" sz="2800" dirty="0"/>
          </a:p>
        </p:txBody>
      </p:sp>
      <p:graphicFrame>
        <p:nvGraphicFramePr>
          <p:cNvPr id="4" name="Table 3"/>
          <p:cNvGraphicFramePr>
            <a:graphicFrameLocks noGrp="1"/>
          </p:cNvGraphicFramePr>
          <p:nvPr>
            <p:extLst>
              <p:ext uri="{D42A27DB-BD31-4B8C-83A1-F6EECF244321}">
                <p14:modId xmlns:p14="http://schemas.microsoft.com/office/powerpoint/2010/main" val="991880484"/>
              </p:ext>
            </p:extLst>
          </p:nvPr>
        </p:nvGraphicFramePr>
        <p:xfrm>
          <a:off x="557349" y="1706879"/>
          <a:ext cx="10972800" cy="4648321"/>
        </p:xfrm>
        <a:graphic>
          <a:graphicData uri="http://schemas.openxmlformats.org/drawingml/2006/table">
            <a:tbl>
              <a:tblPr firstRow="1" firstCol="1" bandRow="1">
                <a:tableStyleId>{5C22544A-7EE6-4342-B048-85BDC9FD1C3A}</a:tableStyleId>
              </a:tblPr>
              <a:tblGrid>
                <a:gridCol w="975977">
                  <a:extLst>
                    <a:ext uri="{9D8B030D-6E8A-4147-A177-3AD203B41FA5}">
                      <a16:colId xmlns:a16="http://schemas.microsoft.com/office/drawing/2014/main" val="3939505422"/>
                    </a:ext>
                  </a:extLst>
                </a:gridCol>
                <a:gridCol w="1239809">
                  <a:extLst>
                    <a:ext uri="{9D8B030D-6E8A-4147-A177-3AD203B41FA5}">
                      <a16:colId xmlns:a16="http://schemas.microsoft.com/office/drawing/2014/main" val="2005552645"/>
                    </a:ext>
                  </a:extLst>
                </a:gridCol>
                <a:gridCol w="1239809">
                  <a:extLst>
                    <a:ext uri="{9D8B030D-6E8A-4147-A177-3AD203B41FA5}">
                      <a16:colId xmlns:a16="http://schemas.microsoft.com/office/drawing/2014/main" val="1334445692"/>
                    </a:ext>
                  </a:extLst>
                </a:gridCol>
                <a:gridCol w="1969845">
                  <a:extLst>
                    <a:ext uri="{9D8B030D-6E8A-4147-A177-3AD203B41FA5}">
                      <a16:colId xmlns:a16="http://schemas.microsoft.com/office/drawing/2014/main" val="3311776632"/>
                    </a:ext>
                  </a:extLst>
                </a:gridCol>
                <a:gridCol w="1219200">
                  <a:extLst>
                    <a:ext uri="{9D8B030D-6E8A-4147-A177-3AD203B41FA5}">
                      <a16:colId xmlns:a16="http://schemas.microsoft.com/office/drawing/2014/main" val="314354436"/>
                    </a:ext>
                  </a:extLst>
                </a:gridCol>
                <a:gridCol w="943204">
                  <a:extLst>
                    <a:ext uri="{9D8B030D-6E8A-4147-A177-3AD203B41FA5}">
                      <a16:colId xmlns:a16="http://schemas.microsoft.com/office/drawing/2014/main" val="1023598678"/>
                    </a:ext>
                  </a:extLst>
                </a:gridCol>
                <a:gridCol w="3384956">
                  <a:extLst>
                    <a:ext uri="{9D8B030D-6E8A-4147-A177-3AD203B41FA5}">
                      <a16:colId xmlns:a16="http://schemas.microsoft.com/office/drawing/2014/main" val="466637812"/>
                    </a:ext>
                  </a:extLst>
                </a:gridCol>
              </a:tblGrid>
              <a:tr h="320164">
                <a:tc rowSpan="2">
                  <a:txBody>
                    <a:bodyPr/>
                    <a:lstStyle/>
                    <a:p>
                      <a:pPr algn="ctr">
                        <a:lnSpc>
                          <a:spcPct val="100000"/>
                        </a:lnSpc>
                        <a:spcAft>
                          <a:spcPts val="0"/>
                        </a:spcAft>
                      </a:pPr>
                      <a:r>
                        <a:rPr lang="en-CA" sz="2000" dirty="0">
                          <a:effectLst/>
                        </a:rPr>
                        <a:t>Binary Code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algn="ctr">
                        <a:lnSpc>
                          <a:spcPct val="100000"/>
                        </a:lnSpc>
                        <a:spcAft>
                          <a:spcPts val="0"/>
                        </a:spcAft>
                      </a:pPr>
                      <a:r>
                        <a:rPr lang="en-CA" sz="2000">
                          <a:effectLst/>
                        </a:rPr>
                        <a:t>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algn="ctr">
                        <a:lnSpc>
                          <a:spcPct val="100000"/>
                        </a:lnSpc>
                        <a:spcAft>
                          <a:spcPts val="0"/>
                        </a:spcAft>
                      </a:pPr>
                      <a:r>
                        <a:rPr lang="en-CA" sz="2000">
                          <a:effectLst/>
                        </a:rPr>
                        <a:t>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gridSpan="4">
                  <a:txBody>
                    <a:bodyPr/>
                    <a:lstStyle/>
                    <a:p>
                      <a:pPr marL="156845" algn="ctr">
                        <a:lnSpc>
                          <a:spcPct val="100000"/>
                        </a:lnSpc>
                        <a:spcAft>
                          <a:spcPts val="0"/>
                        </a:spcAft>
                      </a:pPr>
                      <a:r>
                        <a:rPr lang="en-CA" sz="2000">
                          <a:effectLst/>
                        </a:rPr>
                        <a:t>Function of selection variables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165911601"/>
                  </a:ext>
                </a:extLst>
              </a:tr>
              <a:tr h="547034">
                <a:tc vMerge="1">
                  <a:txBody>
                    <a:bodyPr/>
                    <a:lstStyle/>
                    <a:p>
                      <a:endParaRPr lang="en-CA"/>
                    </a:p>
                  </a:txBody>
                  <a:tcPr/>
                </a:tc>
                <a:tc>
                  <a:txBody>
                    <a:bodyPr/>
                    <a:lstStyle/>
                    <a:p>
                      <a:pPr marR="38100" algn="ctr">
                        <a:lnSpc>
                          <a:spcPct val="100000"/>
                        </a:lnSpc>
                        <a:spcAft>
                          <a:spcPts val="0"/>
                        </a:spcAft>
                      </a:pPr>
                      <a:r>
                        <a:rPr lang="en-CA" sz="2000" dirty="0">
                          <a:effectLst/>
                        </a:rPr>
                        <a:t>B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8735" algn="ctr">
                        <a:lnSpc>
                          <a:spcPct val="100000"/>
                        </a:lnSpc>
                        <a:spcAft>
                          <a:spcPts val="0"/>
                        </a:spcAft>
                      </a:pPr>
                      <a:r>
                        <a:rPr lang="en-CA" sz="2000">
                          <a:effectLst/>
                        </a:rPr>
                        <a:t>A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algn="ctr">
                        <a:lnSpc>
                          <a:spcPct val="100000"/>
                        </a:lnSpc>
                        <a:spcAft>
                          <a:spcPts val="0"/>
                        </a:spcAft>
                      </a:pPr>
                      <a:r>
                        <a:rPr lang="en-CA" sz="2000">
                          <a:effectLst/>
                        </a:rPr>
                        <a:t>F with C</a:t>
                      </a:r>
                      <a:r>
                        <a:rPr lang="en-CA" sz="2000" baseline="-25000">
                          <a:effectLst/>
                        </a:rPr>
                        <a:t>in</a:t>
                      </a:r>
                      <a:r>
                        <a:rPr lang="en-CA" sz="2000">
                          <a:effectLst/>
                        </a:rPr>
                        <a:t> = 0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algn="ctr">
                        <a:lnSpc>
                          <a:spcPct val="100000"/>
                        </a:lnSpc>
                        <a:spcAft>
                          <a:spcPts val="0"/>
                        </a:spcAft>
                      </a:pPr>
                      <a:r>
                        <a:rPr lang="en-CA" sz="2000">
                          <a:effectLst/>
                        </a:rPr>
                        <a:t>F with C</a:t>
                      </a:r>
                      <a:r>
                        <a:rPr lang="en-CA" sz="2000" baseline="-25000">
                          <a:effectLst/>
                        </a:rPr>
                        <a:t>in</a:t>
                      </a:r>
                      <a:r>
                        <a:rPr lang="en-CA" sz="2000">
                          <a:effectLst/>
                        </a:rPr>
                        <a:t> = 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6195" algn="ctr">
                        <a:lnSpc>
                          <a:spcPct val="100000"/>
                        </a:lnSpc>
                        <a:spcAft>
                          <a:spcPts val="0"/>
                        </a:spcAft>
                      </a:pPr>
                      <a:r>
                        <a:rPr lang="en-CA" sz="2000">
                          <a:effectLst/>
                        </a:rPr>
                        <a:t>D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L="39370" algn="ctr">
                        <a:lnSpc>
                          <a:spcPct val="100000"/>
                        </a:lnSpc>
                        <a:spcAft>
                          <a:spcPts val="0"/>
                        </a:spcAft>
                      </a:pPr>
                      <a:r>
                        <a:rPr lang="en-CA" sz="2000" dirty="0">
                          <a:effectLst/>
                        </a:rPr>
                        <a:t>H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extLst>
                  <a:ext uri="{0D108BD9-81ED-4DB2-BD59-A6C34878D82A}">
                    <a16:rowId xmlns:a16="http://schemas.microsoft.com/office/drawing/2014/main" val="3190523013"/>
                  </a:ext>
                </a:extLst>
              </a:tr>
              <a:tr h="630785">
                <a:tc>
                  <a:txBody>
                    <a:bodyPr/>
                    <a:lstStyle/>
                    <a:p>
                      <a:pPr marR="34925" algn="ctr">
                        <a:lnSpc>
                          <a:spcPct val="100000"/>
                        </a:lnSpc>
                        <a:spcAft>
                          <a:spcPts val="0"/>
                        </a:spcAft>
                      </a:pPr>
                      <a:r>
                        <a:rPr lang="en-CA" sz="2000">
                          <a:effectLst/>
                        </a:rPr>
                        <a:t>0 0 0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algn="ctr">
                        <a:lnSpc>
                          <a:spcPct val="100000"/>
                        </a:lnSpc>
                        <a:spcAft>
                          <a:spcPts val="0"/>
                        </a:spcAft>
                      </a:pPr>
                      <a:r>
                        <a:rPr lang="en-CA" sz="2000" dirty="0" smtClean="0">
                          <a:effectLst/>
                        </a:rPr>
                        <a:t>Input </a:t>
                      </a:r>
                      <a:r>
                        <a:rPr lang="en-CA" sz="2000" dirty="0">
                          <a:effectLst/>
                        </a:rPr>
                        <a:t>Data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algn="ctr">
                        <a:lnSpc>
                          <a:spcPct val="100000"/>
                        </a:lnSpc>
                        <a:spcAft>
                          <a:spcPts val="0"/>
                        </a:spcAft>
                      </a:pPr>
                      <a:r>
                        <a:rPr lang="en-CA" sz="2000" dirty="0">
                          <a:effectLst/>
                        </a:rPr>
                        <a:t>Input Data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7465" algn="ctr">
                        <a:lnSpc>
                          <a:spcPct val="100000"/>
                        </a:lnSpc>
                        <a:spcAft>
                          <a:spcPts val="0"/>
                        </a:spcAft>
                      </a:pPr>
                      <a:r>
                        <a:rPr lang="en-CA" sz="2000">
                          <a:effectLst/>
                        </a:rPr>
                        <a:t>A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6195" algn="ctr">
                        <a:lnSpc>
                          <a:spcPct val="100000"/>
                        </a:lnSpc>
                        <a:spcAft>
                          <a:spcPts val="0"/>
                        </a:spcAft>
                      </a:pPr>
                      <a:r>
                        <a:rPr lang="en-CA" sz="2000">
                          <a:effectLst/>
                        </a:rPr>
                        <a:t>A+1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L="31750" algn="ctr">
                        <a:lnSpc>
                          <a:spcPct val="100000"/>
                        </a:lnSpc>
                        <a:spcAft>
                          <a:spcPts val="0"/>
                        </a:spcAft>
                      </a:pPr>
                      <a:r>
                        <a:rPr lang="en-CA" sz="2000" dirty="0">
                          <a:effectLst/>
                        </a:rPr>
                        <a:t>None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3655" algn="ctr">
                        <a:lnSpc>
                          <a:spcPct val="100000"/>
                        </a:lnSpc>
                        <a:spcAft>
                          <a:spcPts val="0"/>
                        </a:spcAft>
                      </a:pPr>
                      <a:r>
                        <a:rPr lang="en-CA" sz="2000" dirty="0">
                          <a:effectLst/>
                        </a:rPr>
                        <a:t>Circulate-Left with Carry</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extLst>
                  <a:ext uri="{0D108BD9-81ED-4DB2-BD59-A6C34878D82A}">
                    <a16:rowId xmlns:a16="http://schemas.microsoft.com/office/drawing/2014/main" val="1497859172"/>
                  </a:ext>
                </a:extLst>
              </a:tr>
              <a:tr h="403628">
                <a:tc>
                  <a:txBody>
                    <a:bodyPr/>
                    <a:lstStyle/>
                    <a:p>
                      <a:pPr marR="34925" algn="ctr">
                        <a:lnSpc>
                          <a:spcPct val="100000"/>
                        </a:lnSpc>
                        <a:spcAft>
                          <a:spcPts val="0"/>
                        </a:spcAft>
                      </a:pPr>
                      <a:r>
                        <a:rPr lang="en-CA" sz="2000">
                          <a:effectLst/>
                        </a:rPr>
                        <a:t>0 0 1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40005" algn="ctr">
                        <a:lnSpc>
                          <a:spcPct val="100000"/>
                        </a:lnSpc>
                        <a:spcAft>
                          <a:spcPts val="0"/>
                        </a:spcAft>
                      </a:pPr>
                      <a:r>
                        <a:rPr lang="en-CA" sz="2000">
                          <a:effectLst/>
                        </a:rPr>
                        <a:t>R1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9370" algn="ctr">
                        <a:lnSpc>
                          <a:spcPct val="100000"/>
                        </a:lnSpc>
                        <a:spcAft>
                          <a:spcPts val="0"/>
                        </a:spcAft>
                      </a:pPr>
                      <a:r>
                        <a:rPr lang="en-CA" sz="2000">
                          <a:effectLst/>
                        </a:rPr>
                        <a:t>R1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7465" algn="ctr">
                        <a:lnSpc>
                          <a:spcPct val="100000"/>
                        </a:lnSpc>
                        <a:spcAft>
                          <a:spcPts val="0"/>
                        </a:spcAft>
                      </a:pPr>
                      <a:r>
                        <a:rPr lang="en-CA" sz="2000" dirty="0" smtClean="0">
                          <a:effectLst/>
                        </a:rPr>
                        <a:t>A+B</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10795" algn="ctr">
                        <a:lnSpc>
                          <a:spcPct val="100000"/>
                        </a:lnSpc>
                        <a:spcAft>
                          <a:spcPts val="0"/>
                        </a:spcAft>
                      </a:pPr>
                      <a:r>
                        <a:rPr lang="en-CA" sz="2000" dirty="0" smtClean="0">
                          <a:effectLst/>
                        </a:rPr>
                        <a:t>A+B+1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6830" algn="ctr">
                        <a:lnSpc>
                          <a:spcPct val="100000"/>
                        </a:lnSpc>
                        <a:spcAft>
                          <a:spcPts val="0"/>
                        </a:spcAft>
                      </a:pPr>
                      <a:r>
                        <a:rPr lang="en-CA" sz="2000">
                          <a:effectLst/>
                        </a:rPr>
                        <a:t>R1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1270" marR="13970" algn="ctr">
                        <a:lnSpc>
                          <a:spcPct val="100000"/>
                        </a:lnSpc>
                        <a:spcAft>
                          <a:spcPts val="0"/>
                        </a:spcAft>
                      </a:pPr>
                      <a:r>
                        <a:rPr lang="en-CA" sz="2000" dirty="0">
                          <a:effectLst/>
                        </a:rPr>
                        <a:t>Circulate-Right with Carry</a:t>
                      </a:r>
                    </a:p>
                    <a:p>
                      <a:pPr marL="33655" algn="ctr">
                        <a:lnSpc>
                          <a:spcPct val="100000"/>
                        </a:lnSpc>
                        <a:spcAft>
                          <a:spcPts val="0"/>
                        </a:spcAft>
                      </a:pPr>
                      <a:r>
                        <a:rPr lang="en-CA" sz="2000" dirty="0">
                          <a:effectLst/>
                        </a:rPr>
                        <a:t>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extLst>
                  <a:ext uri="{0D108BD9-81ED-4DB2-BD59-A6C34878D82A}">
                    <a16:rowId xmlns:a16="http://schemas.microsoft.com/office/drawing/2014/main" val="1649116545"/>
                  </a:ext>
                </a:extLst>
              </a:tr>
              <a:tr h="320164">
                <a:tc>
                  <a:txBody>
                    <a:bodyPr/>
                    <a:lstStyle/>
                    <a:p>
                      <a:pPr marR="34925" algn="ctr">
                        <a:lnSpc>
                          <a:spcPct val="100000"/>
                        </a:lnSpc>
                        <a:spcAft>
                          <a:spcPts val="0"/>
                        </a:spcAft>
                      </a:pPr>
                      <a:r>
                        <a:rPr lang="en-CA" sz="2000">
                          <a:effectLst/>
                        </a:rPr>
                        <a:t>0 1 0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40005" algn="ctr">
                        <a:lnSpc>
                          <a:spcPct val="100000"/>
                        </a:lnSpc>
                        <a:spcAft>
                          <a:spcPts val="0"/>
                        </a:spcAft>
                      </a:pPr>
                      <a:r>
                        <a:rPr lang="en-CA" sz="2000">
                          <a:effectLst/>
                        </a:rPr>
                        <a:t>R2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9370" algn="ctr">
                        <a:lnSpc>
                          <a:spcPct val="100000"/>
                        </a:lnSpc>
                        <a:spcAft>
                          <a:spcPts val="0"/>
                        </a:spcAft>
                      </a:pPr>
                      <a:r>
                        <a:rPr lang="en-CA" sz="2000">
                          <a:effectLst/>
                        </a:rPr>
                        <a:t>R2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57785" algn="ctr">
                        <a:lnSpc>
                          <a:spcPct val="100000"/>
                        </a:lnSpc>
                        <a:spcAft>
                          <a:spcPts val="0"/>
                        </a:spcAft>
                      </a:pPr>
                      <a:r>
                        <a:rPr lang="en-CA" sz="2000" dirty="0" smtClean="0">
                          <a:effectLst/>
                        </a:rPr>
                        <a:t>A+B`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7465" algn="ctr">
                        <a:lnSpc>
                          <a:spcPct val="100000"/>
                        </a:lnSpc>
                        <a:spcAft>
                          <a:spcPts val="0"/>
                        </a:spcAft>
                      </a:pPr>
                      <a:r>
                        <a:rPr lang="en-CA" sz="2000" dirty="0" smtClean="0">
                          <a:effectLst/>
                        </a:rPr>
                        <a:t>A+B`+1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6830" algn="ctr">
                        <a:lnSpc>
                          <a:spcPct val="100000"/>
                        </a:lnSpc>
                        <a:spcAft>
                          <a:spcPts val="0"/>
                        </a:spcAft>
                      </a:pPr>
                      <a:r>
                        <a:rPr lang="en-CA" sz="2000">
                          <a:effectLst/>
                        </a:rPr>
                        <a:t>R2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3655" algn="ctr">
                        <a:lnSpc>
                          <a:spcPct val="100000"/>
                        </a:lnSpc>
                        <a:spcAft>
                          <a:spcPts val="0"/>
                        </a:spcAft>
                      </a:pPr>
                      <a:r>
                        <a:rPr lang="en-CA" sz="2000">
                          <a:effectLst/>
                        </a:rPr>
                        <a:t>No shift</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extLst>
                  <a:ext uri="{0D108BD9-81ED-4DB2-BD59-A6C34878D82A}">
                    <a16:rowId xmlns:a16="http://schemas.microsoft.com/office/drawing/2014/main" val="535047974"/>
                  </a:ext>
                </a:extLst>
              </a:tr>
              <a:tr h="320164">
                <a:tc>
                  <a:txBody>
                    <a:bodyPr/>
                    <a:lstStyle/>
                    <a:p>
                      <a:pPr marR="34925" algn="ctr">
                        <a:lnSpc>
                          <a:spcPct val="100000"/>
                        </a:lnSpc>
                        <a:spcAft>
                          <a:spcPts val="0"/>
                        </a:spcAft>
                      </a:pPr>
                      <a:r>
                        <a:rPr lang="en-CA" sz="2000">
                          <a:effectLst/>
                        </a:rPr>
                        <a:t>0 1 1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40005" algn="ctr">
                        <a:lnSpc>
                          <a:spcPct val="100000"/>
                        </a:lnSpc>
                        <a:spcAft>
                          <a:spcPts val="0"/>
                        </a:spcAft>
                      </a:pPr>
                      <a:r>
                        <a:rPr lang="en-CA" sz="2000">
                          <a:effectLst/>
                        </a:rPr>
                        <a:t>R3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9370" algn="ctr">
                        <a:lnSpc>
                          <a:spcPct val="100000"/>
                        </a:lnSpc>
                        <a:spcAft>
                          <a:spcPts val="0"/>
                        </a:spcAft>
                      </a:pPr>
                      <a:r>
                        <a:rPr lang="en-CA" sz="2000">
                          <a:effectLst/>
                        </a:rPr>
                        <a:t>R3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9370" algn="ctr">
                        <a:lnSpc>
                          <a:spcPct val="100000"/>
                        </a:lnSpc>
                        <a:spcAft>
                          <a:spcPts val="0"/>
                        </a:spcAft>
                      </a:pPr>
                      <a:r>
                        <a:rPr lang="en-CA" sz="2000">
                          <a:effectLst/>
                        </a:rPr>
                        <a:t>A-1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5560" algn="ctr">
                        <a:lnSpc>
                          <a:spcPct val="100000"/>
                        </a:lnSpc>
                        <a:spcAft>
                          <a:spcPts val="0"/>
                        </a:spcAft>
                      </a:pPr>
                      <a:r>
                        <a:rPr lang="en-CA" sz="2000">
                          <a:effectLst/>
                        </a:rPr>
                        <a:t>A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6830" algn="ctr">
                        <a:lnSpc>
                          <a:spcPct val="100000"/>
                        </a:lnSpc>
                        <a:spcAft>
                          <a:spcPts val="0"/>
                        </a:spcAft>
                      </a:pPr>
                      <a:r>
                        <a:rPr lang="en-CA" sz="2000" dirty="0">
                          <a:effectLst/>
                        </a:rPr>
                        <a:t>R3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6195" algn="ctr">
                        <a:lnSpc>
                          <a:spcPct val="100000"/>
                        </a:lnSpc>
                        <a:spcAft>
                          <a:spcPts val="0"/>
                        </a:spcAft>
                      </a:pPr>
                      <a:r>
                        <a:rPr lang="en-CA" sz="2000">
                          <a:effectLst/>
                        </a:rPr>
                        <a:t>0’s to the output Bus</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extLst>
                  <a:ext uri="{0D108BD9-81ED-4DB2-BD59-A6C34878D82A}">
                    <a16:rowId xmlns:a16="http://schemas.microsoft.com/office/drawing/2014/main" val="15944642"/>
                  </a:ext>
                </a:extLst>
              </a:tr>
              <a:tr h="547034">
                <a:tc>
                  <a:txBody>
                    <a:bodyPr/>
                    <a:lstStyle/>
                    <a:p>
                      <a:pPr marR="34925" algn="ctr">
                        <a:lnSpc>
                          <a:spcPct val="100000"/>
                        </a:lnSpc>
                        <a:spcAft>
                          <a:spcPts val="0"/>
                        </a:spcAft>
                      </a:pPr>
                      <a:r>
                        <a:rPr lang="en-CA" sz="2000">
                          <a:effectLst/>
                        </a:rPr>
                        <a:t>1 0 0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40005" algn="ctr">
                        <a:lnSpc>
                          <a:spcPct val="100000"/>
                        </a:lnSpc>
                        <a:spcAft>
                          <a:spcPts val="0"/>
                        </a:spcAft>
                      </a:pPr>
                      <a:r>
                        <a:rPr lang="en-CA" sz="2000" dirty="0">
                          <a:effectLst/>
                        </a:rPr>
                        <a:t>R4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9370" algn="ctr">
                        <a:lnSpc>
                          <a:spcPct val="100000"/>
                        </a:lnSpc>
                        <a:spcAft>
                          <a:spcPts val="0"/>
                        </a:spcAft>
                      </a:pPr>
                      <a:r>
                        <a:rPr lang="en-CA" sz="2000">
                          <a:effectLst/>
                        </a:rPr>
                        <a:t>R4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L="45720" algn="ctr">
                        <a:lnSpc>
                          <a:spcPct val="100000"/>
                        </a:lnSpc>
                        <a:spcAft>
                          <a:spcPts val="0"/>
                        </a:spcAft>
                      </a:pPr>
                      <a:r>
                        <a:rPr lang="en-CA" sz="2000" dirty="0">
                          <a:effectLst/>
                        </a:rPr>
                        <a:t>A </a:t>
                      </a:r>
                      <a:r>
                        <a:rPr lang="en-CA" sz="2000" dirty="0" smtClean="0">
                          <a:effectLst/>
                        </a:rPr>
                        <a:t>OR B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45720" algn="ctr">
                        <a:lnSpc>
                          <a:spcPct val="100000"/>
                        </a:lnSpc>
                        <a:spcAft>
                          <a:spcPts val="0"/>
                        </a:spcAft>
                      </a:pPr>
                      <a:r>
                        <a:rPr lang="en-CA" sz="2000" dirty="0" smtClean="0">
                          <a:effectLst/>
                        </a:rPr>
                        <a:t>A OR B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6830" algn="ctr">
                        <a:lnSpc>
                          <a:spcPct val="100000"/>
                        </a:lnSpc>
                        <a:spcAft>
                          <a:spcPts val="0"/>
                        </a:spcAft>
                      </a:pPr>
                      <a:r>
                        <a:rPr lang="en-CA" sz="2000" dirty="0">
                          <a:effectLst/>
                        </a:rPr>
                        <a:t>R4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6195" algn="ctr">
                        <a:lnSpc>
                          <a:spcPct val="100000"/>
                        </a:lnSpc>
                        <a:spcAft>
                          <a:spcPts val="0"/>
                        </a:spcAft>
                      </a:pPr>
                      <a:r>
                        <a:rPr lang="en-CA" sz="2000" dirty="0">
                          <a:effectLst/>
                        </a:rPr>
                        <a:t>-</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extLst>
                  <a:ext uri="{0D108BD9-81ED-4DB2-BD59-A6C34878D82A}">
                    <a16:rowId xmlns:a16="http://schemas.microsoft.com/office/drawing/2014/main" val="1423811077"/>
                  </a:ext>
                </a:extLst>
              </a:tr>
              <a:tr h="320164">
                <a:tc>
                  <a:txBody>
                    <a:bodyPr/>
                    <a:lstStyle/>
                    <a:p>
                      <a:pPr marR="34925" algn="ctr">
                        <a:lnSpc>
                          <a:spcPct val="100000"/>
                        </a:lnSpc>
                        <a:spcAft>
                          <a:spcPts val="0"/>
                        </a:spcAft>
                      </a:pPr>
                      <a:r>
                        <a:rPr lang="en-CA" sz="2000">
                          <a:effectLst/>
                        </a:rPr>
                        <a:t>1 0 1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40005" algn="ctr">
                        <a:lnSpc>
                          <a:spcPct val="100000"/>
                        </a:lnSpc>
                        <a:spcAft>
                          <a:spcPts val="0"/>
                        </a:spcAft>
                      </a:pPr>
                      <a:r>
                        <a:rPr lang="en-CA" sz="2000">
                          <a:effectLst/>
                        </a:rPr>
                        <a:t>R5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9370" algn="ctr">
                        <a:lnSpc>
                          <a:spcPct val="100000"/>
                        </a:lnSpc>
                        <a:spcAft>
                          <a:spcPts val="0"/>
                        </a:spcAft>
                      </a:pPr>
                      <a:r>
                        <a:rPr lang="en-CA" sz="2000">
                          <a:effectLst/>
                        </a:rPr>
                        <a:t>R5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31750" algn="ctr">
                        <a:lnSpc>
                          <a:spcPct val="100000"/>
                        </a:lnSpc>
                        <a:spcAft>
                          <a:spcPts val="0"/>
                        </a:spcAft>
                      </a:pPr>
                      <a:r>
                        <a:rPr lang="en-CA" sz="2000" dirty="0" smtClean="0">
                          <a:effectLst/>
                        </a:rPr>
                        <a:t>A XOR B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0" marR="38100" indent="0" algn="ctr" defTabSz="457200" rtl="0" eaLnBrk="1" fontAlgn="auto" latinLnBrk="0" hangingPunct="1">
                        <a:lnSpc>
                          <a:spcPct val="100000"/>
                        </a:lnSpc>
                        <a:spcBef>
                          <a:spcPts val="0"/>
                        </a:spcBef>
                        <a:spcAft>
                          <a:spcPts val="0"/>
                        </a:spcAft>
                        <a:buClrTx/>
                        <a:buSzTx/>
                        <a:buFontTx/>
                        <a:buNone/>
                        <a:tabLst/>
                        <a:defRPr/>
                      </a:pPr>
                      <a:r>
                        <a:rPr lang="en-CA" sz="2000" dirty="0" smtClean="0">
                          <a:effectLst/>
                        </a:rPr>
                        <a:t>A XOR B  </a:t>
                      </a:r>
                      <a:endParaRPr lang="en-CA" sz="20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6830" algn="ctr">
                        <a:lnSpc>
                          <a:spcPct val="100000"/>
                        </a:lnSpc>
                        <a:spcAft>
                          <a:spcPts val="0"/>
                        </a:spcAft>
                      </a:pPr>
                      <a:r>
                        <a:rPr lang="en-CA" sz="2000" dirty="0">
                          <a:effectLst/>
                        </a:rPr>
                        <a:t>R5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1270" algn="ctr">
                        <a:lnSpc>
                          <a:spcPct val="100000"/>
                        </a:lnSpc>
                        <a:spcAft>
                          <a:spcPts val="0"/>
                        </a:spcAft>
                      </a:pPr>
                      <a:r>
                        <a:rPr lang="en-CA" sz="2000" dirty="0">
                          <a:effectLst/>
                        </a:rPr>
                        <a:t>Shift Left with I</a:t>
                      </a:r>
                      <a:r>
                        <a:rPr lang="en-CA" sz="2000" baseline="-25000" dirty="0">
                          <a:effectLst/>
                        </a:rPr>
                        <a:t>L</a:t>
                      </a:r>
                      <a:r>
                        <a:rPr lang="en-CA" sz="2000" dirty="0">
                          <a:effectLst/>
                        </a:rPr>
                        <a:t>=0</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extLst>
                  <a:ext uri="{0D108BD9-81ED-4DB2-BD59-A6C34878D82A}">
                    <a16:rowId xmlns:a16="http://schemas.microsoft.com/office/drawing/2014/main" val="3235350611"/>
                  </a:ext>
                </a:extLst>
              </a:tr>
              <a:tr h="548095">
                <a:tc>
                  <a:txBody>
                    <a:bodyPr/>
                    <a:lstStyle/>
                    <a:p>
                      <a:pPr marR="34925" algn="ctr">
                        <a:lnSpc>
                          <a:spcPct val="100000"/>
                        </a:lnSpc>
                        <a:spcAft>
                          <a:spcPts val="0"/>
                        </a:spcAft>
                      </a:pPr>
                      <a:r>
                        <a:rPr lang="en-CA" sz="2000">
                          <a:effectLst/>
                        </a:rPr>
                        <a:t>1 1 0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40005" algn="ctr">
                        <a:lnSpc>
                          <a:spcPct val="100000"/>
                        </a:lnSpc>
                        <a:spcAft>
                          <a:spcPts val="0"/>
                        </a:spcAft>
                      </a:pPr>
                      <a:r>
                        <a:rPr lang="en-CA" sz="2000">
                          <a:effectLst/>
                        </a:rPr>
                        <a:t>R6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9370" algn="ctr">
                        <a:lnSpc>
                          <a:spcPct val="100000"/>
                        </a:lnSpc>
                        <a:spcAft>
                          <a:spcPts val="0"/>
                        </a:spcAft>
                      </a:pPr>
                      <a:r>
                        <a:rPr lang="en-CA" sz="2000">
                          <a:effectLst/>
                        </a:rPr>
                        <a:t>R6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L="50165" algn="ctr">
                        <a:lnSpc>
                          <a:spcPct val="100000"/>
                        </a:lnSpc>
                        <a:spcAft>
                          <a:spcPts val="0"/>
                        </a:spcAft>
                      </a:pPr>
                      <a:r>
                        <a:rPr lang="en-CA" sz="2000" dirty="0">
                          <a:effectLst/>
                        </a:rPr>
                        <a:t>A AND </a:t>
                      </a:r>
                      <a:r>
                        <a:rPr lang="en-CA" sz="2000" dirty="0" smtClean="0">
                          <a:effectLst/>
                        </a:rPr>
                        <a:t>B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0" marR="38100" indent="0" algn="ctr" defTabSz="457200" rtl="0" eaLnBrk="1" fontAlgn="auto" latinLnBrk="0" hangingPunct="1">
                        <a:lnSpc>
                          <a:spcPct val="100000"/>
                        </a:lnSpc>
                        <a:spcBef>
                          <a:spcPts val="0"/>
                        </a:spcBef>
                        <a:spcAft>
                          <a:spcPts val="0"/>
                        </a:spcAft>
                        <a:buClrTx/>
                        <a:buSzTx/>
                        <a:buFontTx/>
                        <a:buNone/>
                        <a:tabLst/>
                        <a:defRPr/>
                      </a:pPr>
                      <a:r>
                        <a:rPr lang="en-CA" sz="2000" dirty="0" smtClean="0">
                          <a:effectLst/>
                        </a:rPr>
                        <a:t>A AND B  </a:t>
                      </a:r>
                      <a:endParaRPr lang="en-CA" sz="20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R="38100" algn="ctr">
                        <a:lnSpc>
                          <a:spcPct val="100000"/>
                        </a:lnSpc>
                        <a:spcAft>
                          <a:spcPts val="0"/>
                        </a:spcAft>
                      </a:pP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6830" algn="ctr">
                        <a:lnSpc>
                          <a:spcPct val="100000"/>
                        </a:lnSpc>
                        <a:spcAft>
                          <a:spcPts val="0"/>
                        </a:spcAft>
                      </a:pPr>
                      <a:r>
                        <a:rPr lang="en-CA" sz="2000" dirty="0">
                          <a:effectLst/>
                        </a:rPr>
                        <a:t>R6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L="1270" marR="13970" algn="ctr">
                        <a:lnSpc>
                          <a:spcPct val="100000"/>
                        </a:lnSpc>
                        <a:spcAft>
                          <a:spcPts val="0"/>
                        </a:spcAft>
                      </a:pPr>
                      <a:r>
                        <a:rPr lang="en-CA" sz="2000" dirty="0">
                          <a:effectLst/>
                        </a:rPr>
                        <a:t>Shift Right with I</a:t>
                      </a:r>
                      <a:r>
                        <a:rPr lang="en-CA" sz="2000" baseline="-25000" dirty="0">
                          <a:effectLst/>
                        </a:rPr>
                        <a:t>R</a:t>
                      </a:r>
                      <a:r>
                        <a:rPr lang="en-CA" sz="2000" dirty="0">
                          <a:effectLst/>
                        </a:rPr>
                        <a:t>=0</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extLst>
                  <a:ext uri="{0D108BD9-81ED-4DB2-BD59-A6C34878D82A}">
                    <a16:rowId xmlns:a16="http://schemas.microsoft.com/office/drawing/2014/main" val="1386241963"/>
                  </a:ext>
                </a:extLst>
              </a:tr>
              <a:tr h="338186">
                <a:tc>
                  <a:txBody>
                    <a:bodyPr/>
                    <a:lstStyle/>
                    <a:p>
                      <a:pPr marR="34925" algn="ctr">
                        <a:lnSpc>
                          <a:spcPct val="100000"/>
                        </a:lnSpc>
                        <a:spcAft>
                          <a:spcPts val="0"/>
                        </a:spcAft>
                      </a:pPr>
                      <a:r>
                        <a:rPr lang="en-CA" sz="2000">
                          <a:effectLst/>
                        </a:rPr>
                        <a:t>1 1 1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40005" algn="ctr">
                        <a:lnSpc>
                          <a:spcPct val="100000"/>
                        </a:lnSpc>
                        <a:spcAft>
                          <a:spcPts val="0"/>
                        </a:spcAft>
                      </a:pPr>
                      <a:r>
                        <a:rPr lang="en-CA" sz="2000">
                          <a:effectLst/>
                        </a:rPr>
                        <a:t>R7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9370" algn="ctr">
                        <a:lnSpc>
                          <a:spcPct val="100000"/>
                        </a:lnSpc>
                        <a:spcAft>
                          <a:spcPts val="0"/>
                        </a:spcAft>
                      </a:pPr>
                      <a:r>
                        <a:rPr lang="en-CA" sz="2000">
                          <a:effectLst/>
                        </a:rPr>
                        <a:t>R7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31750" algn="ctr">
                        <a:lnSpc>
                          <a:spcPct val="100000"/>
                        </a:lnSpc>
                        <a:spcAft>
                          <a:spcPts val="0"/>
                        </a:spcAft>
                      </a:pPr>
                      <a:r>
                        <a:rPr lang="en-CA" sz="2000" dirty="0" smtClean="0">
                          <a:effectLst/>
                        </a:rPr>
                        <a:t>A′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8100" algn="ctr">
                        <a:lnSpc>
                          <a:spcPct val="100000"/>
                        </a:lnSpc>
                        <a:spcAft>
                          <a:spcPts val="0"/>
                        </a:spcAft>
                      </a:pPr>
                      <a:r>
                        <a:rPr lang="en-CA" sz="2000" dirty="0" smtClean="0">
                          <a:effectLst/>
                        </a:rPr>
                        <a:t>A′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6830" algn="ctr">
                        <a:lnSpc>
                          <a:spcPct val="100000"/>
                        </a:lnSpc>
                        <a:spcAft>
                          <a:spcPts val="0"/>
                        </a:spcAft>
                      </a:pPr>
                      <a:r>
                        <a:rPr lang="en-CA" sz="2000">
                          <a:effectLst/>
                        </a:rPr>
                        <a:t>R7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4925" algn="ctr">
                        <a:lnSpc>
                          <a:spcPct val="100000"/>
                        </a:lnSpc>
                        <a:spcAft>
                          <a:spcPts val="0"/>
                        </a:spcAft>
                      </a:pPr>
                      <a:r>
                        <a:rPr lang="en-CA" sz="2000" dirty="0">
                          <a:effectLst/>
                        </a:rPr>
                        <a:t>1’s to the output Bus</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extLst>
                  <a:ext uri="{0D108BD9-81ED-4DB2-BD59-A6C34878D82A}">
                    <a16:rowId xmlns:a16="http://schemas.microsoft.com/office/drawing/2014/main" val="2366638424"/>
                  </a:ext>
                </a:extLst>
              </a:tr>
            </a:tbl>
          </a:graphicData>
        </a:graphic>
      </p:graphicFrame>
    </p:spTree>
    <p:extLst>
      <p:ext uri="{BB962C8B-B14F-4D97-AF65-F5344CB8AC3E}">
        <p14:creationId xmlns:p14="http://schemas.microsoft.com/office/powerpoint/2010/main" val="208768062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0" y="117295"/>
            <a:ext cx="9860279" cy="888274"/>
          </a:xfrm>
        </p:spPr>
        <p:txBody>
          <a:bodyPr>
            <a:normAutofit/>
          </a:bodyPr>
          <a:lstStyle/>
          <a:p>
            <a:r>
              <a:rPr lang="en-US" b="1" u="sng" dirty="0" smtClean="0">
                <a:solidFill>
                  <a:schemeClr val="bg1"/>
                </a:solidFill>
              </a:rPr>
              <a:t>SHIFTER DESIGN</a:t>
            </a:r>
            <a:endParaRPr lang="en-US" b="1" u="sng" dirty="0">
              <a:solidFill>
                <a:schemeClr val="bg1"/>
              </a:solidFill>
            </a:endParaRPr>
          </a:p>
        </p:txBody>
      </p:sp>
      <p:pic>
        <p:nvPicPr>
          <p:cNvPr id="61" name="Picture 60"/>
          <p:cNvPicPr>
            <a:picLocks noChangeAspect="1"/>
          </p:cNvPicPr>
          <p:nvPr/>
        </p:nvPicPr>
        <p:blipFill rotWithShape="1">
          <a:blip r:embed="rId2">
            <a:extLst>
              <a:ext uri="{28A0092B-C50C-407E-A947-70E740481C1C}">
                <a14:useLocalDpi xmlns:a14="http://schemas.microsoft.com/office/drawing/2010/main" val="0"/>
              </a:ext>
            </a:extLst>
          </a:blip>
          <a:srcRect l="16624" t="17723" r="16624" b="16092"/>
          <a:stretch/>
        </p:blipFill>
        <p:spPr>
          <a:xfrm>
            <a:off x="531222" y="981154"/>
            <a:ext cx="11059887" cy="5551461"/>
          </a:xfrm>
          <a:prstGeom prst="rect">
            <a:avLst/>
          </a:prstGeom>
        </p:spPr>
      </p:pic>
    </p:spTree>
    <p:extLst>
      <p:ext uri="{BB962C8B-B14F-4D97-AF65-F5344CB8AC3E}">
        <p14:creationId xmlns:p14="http://schemas.microsoft.com/office/powerpoint/2010/main" val="209766765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0" y="117295"/>
            <a:ext cx="9860279" cy="888274"/>
          </a:xfrm>
        </p:spPr>
        <p:txBody>
          <a:bodyPr>
            <a:normAutofit/>
          </a:bodyPr>
          <a:lstStyle/>
          <a:p>
            <a:r>
              <a:rPr lang="en-US" b="1" u="sng" dirty="0" smtClean="0">
                <a:solidFill>
                  <a:schemeClr val="bg1"/>
                </a:solidFill>
              </a:rPr>
              <a:t>Processor unit </a:t>
            </a:r>
            <a:endParaRPr lang="en-US" b="1" u="sng" dirty="0">
              <a:solidFill>
                <a:schemeClr val="bg1"/>
              </a:solidFill>
            </a:endParaRPr>
          </a:p>
        </p:txBody>
      </p:sp>
      <p:pic>
        <p:nvPicPr>
          <p:cNvPr id="5" name="Picture 4"/>
          <p:cNvPicPr>
            <a:picLocks noChangeAspect="1"/>
          </p:cNvPicPr>
          <p:nvPr/>
        </p:nvPicPr>
        <p:blipFill>
          <a:blip r:embed="rId2"/>
          <a:stretch>
            <a:fillRect/>
          </a:stretch>
        </p:blipFill>
        <p:spPr>
          <a:xfrm>
            <a:off x="104504" y="1005569"/>
            <a:ext cx="6958560" cy="5168808"/>
          </a:xfrm>
          <a:prstGeom prst="rect">
            <a:avLst/>
          </a:prstGeom>
        </p:spPr>
      </p:pic>
      <p:pic>
        <p:nvPicPr>
          <p:cNvPr id="6" name="Picture 5"/>
          <p:cNvPicPr>
            <a:picLocks noChangeAspect="1"/>
          </p:cNvPicPr>
          <p:nvPr/>
        </p:nvPicPr>
        <p:blipFill>
          <a:blip r:embed="rId3"/>
          <a:stretch>
            <a:fillRect/>
          </a:stretch>
        </p:blipFill>
        <p:spPr>
          <a:xfrm>
            <a:off x="7232207" y="261257"/>
            <a:ext cx="4877741" cy="6130834"/>
          </a:xfrm>
          <a:prstGeom prst="rect">
            <a:avLst/>
          </a:prstGeom>
        </p:spPr>
      </p:pic>
    </p:spTree>
    <p:extLst>
      <p:ext uri="{BB962C8B-B14F-4D97-AF65-F5344CB8AC3E}">
        <p14:creationId xmlns:p14="http://schemas.microsoft.com/office/powerpoint/2010/main" val="40099325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0" y="117295"/>
            <a:ext cx="9860279" cy="888274"/>
          </a:xfrm>
        </p:spPr>
        <p:txBody>
          <a:bodyPr>
            <a:normAutofit/>
          </a:bodyPr>
          <a:lstStyle/>
          <a:p>
            <a:r>
              <a:rPr lang="en-US" b="1" u="sng" dirty="0" smtClean="0">
                <a:solidFill>
                  <a:schemeClr val="bg1"/>
                </a:solidFill>
              </a:rPr>
              <a:t>Processor unit</a:t>
            </a:r>
            <a:endParaRPr lang="en-US" b="1" u="sng"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991880484"/>
              </p:ext>
            </p:extLst>
          </p:nvPr>
        </p:nvGraphicFramePr>
        <p:xfrm>
          <a:off x="557349" y="1706879"/>
          <a:ext cx="10972800" cy="4648321"/>
        </p:xfrm>
        <a:graphic>
          <a:graphicData uri="http://schemas.openxmlformats.org/drawingml/2006/table">
            <a:tbl>
              <a:tblPr firstRow="1" firstCol="1" bandRow="1">
                <a:tableStyleId>{5C22544A-7EE6-4342-B048-85BDC9FD1C3A}</a:tableStyleId>
              </a:tblPr>
              <a:tblGrid>
                <a:gridCol w="975977">
                  <a:extLst>
                    <a:ext uri="{9D8B030D-6E8A-4147-A177-3AD203B41FA5}">
                      <a16:colId xmlns:a16="http://schemas.microsoft.com/office/drawing/2014/main" val="3939505422"/>
                    </a:ext>
                  </a:extLst>
                </a:gridCol>
                <a:gridCol w="1239809">
                  <a:extLst>
                    <a:ext uri="{9D8B030D-6E8A-4147-A177-3AD203B41FA5}">
                      <a16:colId xmlns:a16="http://schemas.microsoft.com/office/drawing/2014/main" val="2005552645"/>
                    </a:ext>
                  </a:extLst>
                </a:gridCol>
                <a:gridCol w="1239809">
                  <a:extLst>
                    <a:ext uri="{9D8B030D-6E8A-4147-A177-3AD203B41FA5}">
                      <a16:colId xmlns:a16="http://schemas.microsoft.com/office/drawing/2014/main" val="1334445692"/>
                    </a:ext>
                  </a:extLst>
                </a:gridCol>
                <a:gridCol w="1969845">
                  <a:extLst>
                    <a:ext uri="{9D8B030D-6E8A-4147-A177-3AD203B41FA5}">
                      <a16:colId xmlns:a16="http://schemas.microsoft.com/office/drawing/2014/main" val="3311776632"/>
                    </a:ext>
                  </a:extLst>
                </a:gridCol>
                <a:gridCol w="1219200">
                  <a:extLst>
                    <a:ext uri="{9D8B030D-6E8A-4147-A177-3AD203B41FA5}">
                      <a16:colId xmlns:a16="http://schemas.microsoft.com/office/drawing/2014/main" val="314354436"/>
                    </a:ext>
                  </a:extLst>
                </a:gridCol>
                <a:gridCol w="943204">
                  <a:extLst>
                    <a:ext uri="{9D8B030D-6E8A-4147-A177-3AD203B41FA5}">
                      <a16:colId xmlns:a16="http://schemas.microsoft.com/office/drawing/2014/main" val="1023598678"/>
                    </a:ext>
                  </a:extLst>
                </a:gridCol>
                <a:gridCol w="3384956">
                  <a:extLst>
                    <a:ext uri="{9D8B030D-6E8A-4147-A177-3AD203B41FA5}">
                      <a16:colId xmlns:a16="http://schemas.microsoft.com/office/drawing/2014/main" val="466637812"/>
                    </a:ext>
                  </a:extLst>
                </a:gridCol>
              </a:tblGrid>
              <a:tr h="320164">
                <a:tc rowSpan="2">
                  <a:txBody>
                    <a:bodyPr/>
                    <a:lstStyle/>
                    <a:p>
                      <a:pPr algn="ctr">
                        <a:lnSpc>
                          <a:spcPct val="100000"/>
                        </a:lnSpc>
                        <a:spcAft>
                          <a:spcPts val="0"/>
                        </a:spcAft>
                      </a:pPr>
                      <a:r>
                        <a:rPr lang="en-CA" sz="2000" dirty="0">
                          <a:effectLst/>
                        </a:rPr>
                        <a:t>Binary Code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algn="ctr">
                        <a:lnSpc>
                          <a:spcPct val="100000"/>
                        </a:lnSpc>
                        <a:spcAft>
                          <a:spcPts val="0"/>
                        </a:spcAft>
                      </a:pPr>
                      <a:r>
                        <a:rPr lang="en-CA" sz="2000">
                          <a:effectLst/>
                        </a:rPr>
                        <a:t>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algn="ctr">
                        <a:lnSpc>
                          <a:spcPct val="100000"/>
                        </a:lnSpc>
                        <a:spcAft>
                          <a:spcPts val="0"/>
                        </a:spcAft>
                      </a:pPr>
                      <a:r>
                        <a:rPr lang="en-CA" sz="2000">
                          <a:effectLst/>
                        </a:rPr>
                        <a:t>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gridSpan="4">
                  <a:txBody>
                    <a:bodyPr/>
                    <a:lstStyle/>
                    <a:p>
                      <a:pPr marL="156845" algn="ctr">
                        <a:lnSpc>
                          <a:spcPct val="100000"/>
                        </a:lnSpc>
                        <a:spcAft>
                          <a:spcPts val="0"/>
                        </a:spcAft>
                      </a:pPr>
                      <a:r>
                        <a:rPr lang="en-CA" sz="2000" dirty="0">
                          <a:effectLst/>
                        </a:rPr>
                        <a:t>Function of selection variables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165911601"/>
                  </a:ext>
                </a:extLst>
              </a:tr>
              <a:tr h="547034">
                <a:tc vMerge="1">
                  <a:txBody>
                    <a:bodyPr/>
                    <a:lstStyle/>
                    <a:p>
                      <a:endParaRPr lang="en-CA"/>
                    </a:p>
                  </a:txBody>
                  <a:tcPr/>
                </a:tc>
                <a:tc>
                  <a:txBody>
                    <a:bodyPr/>
                    <a:lstStyle/>
                    <a:p>
                      <a:pPr marR="38100" algn="ctr">
                        <a:lnSpc>
                          <a:spcPct val="100000"/>
                        </a:lnSpc>
                        <a:spcAft>
                          <a:spcPts val="0"/>
                        </a:spcAft>
                      </a:pPr>
                      <a:r>
                        <a:rPr lang="en-CA" sz="2000" dirty="0">
                          <a:effectLst/>
                        </a:rPr>
                        <a:t>B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8735" algn="ctr">
                        <a:lnSpc>
                          <a:spcPct val="100000"/>
                        </a:lnSpc>
                        <a:spcAft>
                          <a:spcPts val="0"/>
                        </a:spcAft>
                      </a:pPr>
                      <a:r>
                        <a:rPr lang="en-CA" sz="2000">
                          <a:effectLst/>
                        </a:rPr>
                        <a:t>A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algn="ctr">
                        <a:lnSpc>
                          <a:spcPct val="100000"/>
                        </a:lnSpc>
                        <a:spcAft>
                          <a:spcPts val="0"/>
                        </a:spcAft>
                      </a:pPr>
                      <a:r>
                        <a:rPr lang="en-CA" sz="2000">
                          <a:effectLst/>
                        </a:rPr>
                        <a:t>F with C</a:t>
                      </a:r>
                      <a:r>
                        <a:rPr lang="en-CA" sz="2000" baseline="-25000">
                          <a:effectLst/>
                        </a:rPr>
                        <a:t>in</a:t>
                      </a:r>
                      <a:r>
                        <a:rPr lang="en-CA" sz="2000">
                          <a:effectLst/>
                        </a:rPr>
                        <a:t> = 0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algn="ctr">
                        <a:lnSpc>
                          <a:spcPct val="100000"/>
                        </a:lnSpc>
                        <a:spcAft>
                          <a:spcPts val="0"/>
                        </a:spcAft>
                      </a:pPr>
                      <a:r>
                        <a:rPr lang="en-CA" sz="2000">
                          <a:effectLst/>
                        </a:rPr>
                        <a:t>F with C</a:t>
                      </a:r>
                      <a:r>
                        <a:rPr lang="en-CA" sz="2000" baseline="-25000">
                          <a:effectLst/>
                        </a:rPr>
                        <a:t>in</a:t>
                      </a:r>
                      <a:r>
                        <a:rPr lang="en-CA" sz="2000">
                          <a:effectLst/>
                        </a:rPr>
                        <a:t> = 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6195" algn="ctr">
                        <a:lnSpc>
                          <a:spcPct val="100000"/>
                        </a:lnSpc>
                        <a:spcAft>
                          <a:spcPts val="0"/>
                        </a:spcAft>
                      </a:pPr>
                      <a:r>
                        <a:rPr lang="en-CA" sz="2000">
                          <a:effectLst/>
                        </a:rPr>
                        <a:t>D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L="39370" algn="ctr">
                        <a:lnSpc>
                          <a:spcPct val="100000"/>
                        </a:lnSpc>
                        <a:spcAft>
                          <a:spcPts val="0"/>
                        </a:spcAft>
                      </a:pPr>
                      <a:r>
                        <a:rPr lang="en-CA" sz="2000" dirty="0">
                          <a:effectLst/>
                        </a:rPr>
                        <a:t>H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extLst>
                  <a:ext uri="{0D108BD9-81ED-4DB2-BD59-A6C34878D82A}">
                    <a16:rowId xmlns:a16="http://schemas.microsoft.com/office/drawing/2014/main" val="3190523013"/>
                  </a:ext>
                </a:extLst>
              </a:tr>
              <a:tr h="630785">
                <a:tc>
                  <a:txBody>
                    <a:bodyPr/>
                    <a:lstStyle/>
                    <a:p>
                      <a:pPr marR="34925" algn="ctr">
                        <a:lnSpc>
                          <a:spcPct val="100000"/>
                        </a:lnSpc>
                        <a:spcAft>
                          <a:spcPts val="0"/>
                        </a:spcAft>
                      </a:pPr>
                      <a:r>
                        <a:rPr lang="en-CA" sz="2000">
                          <a:effectLst/>
                        </a:rPr>
                        <a:t>0 0 0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algn="ctr">
                        <a:lnSpc>
                          <a:spcPct val="100000"/>
                        </a:lnSpc>
                        <a:spcAft>
                          <a:spcPts val="0"/>
                        </a:spcAft>
                      </a:pPr>
                      <a:r>
                        <a:rPr lang="en-CA" sz="2000" dirty="0" smtClean="0">
                          <a:effectLst/>
                        </a:rPr>
                        <a:t>Input </a:t>
                      </a:r>
                      <a:r>
                        <a:rPr lang="en-CA" sz="2000" dirty="0">
                          <a:effectLst/>
                        </a:rPr>
                        <a:t>Data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algn="ctr">
                        <a:lnSpc>
                          <a:spcPct val="100000"/>
                        </a:lnSpc>
                        <a:spcAft>
                          <a:spcPts val="0"/>
                        </a:spcAft>
                      </a:pPr>
                      <a:r>
                        <a:rPr lang="en-CA" sz="2000" dirty="0">
                          <a:effectLst/>
                        </a:rPr>
                        <a:t>Input Data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7465" algn="ctr">
                        <a:lnSpc>
                          <a:spcPct val="100000"/>
                        </a:lnSpc>
                        <a:spcAft>
                          <a:spcPts val="0"/>
                        </a:spcAft>
                      </a:pPr>
                      <a:r>
                        <a:rPr lang="en-CA" sz="2000">
                          <a:effectLst/>
                        </a:rPr>
                        <a:t>A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6195" algn="ctr">
                        <a:lnSpc>
                          <a:spcPct val="100000"/>
                        </a:lnSpc>
                        <a:spcAft>
                          <a:spcPts val="0"/>
                        </a:spcAft>
                      </a:pPr>
                      <a:r>
                        <a:rPr lang="en-CA" sz="2000">
                          <a:effectLst/>
                        </a:rPr>
                        <a:t>A+1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L="31750" algn="ctr">
                        <a:lnSpc>
                          <a:spcPct val="100000"/>
                        </a:lnSpc>
                        <a:spcAft>
                          <a:spcPts val="0"/>
                        </a:spcAft>
                      </a:pPr>
                      <a:r>
                        <a:rPr lang="en-CA" sz="2000" dirty="0">
                          <a:effectLst/>
                        </a:rPr>
                        <a:t>None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3655" algn="ctr">
                        <a:lnSpc>
                          <a:spcPct val="100000"/>
                        </a:lnSpc>
                        <a:spcAft>
                          <a:spcPts val="0"/>
                        </a:spcAft>
                      </a:pPr>
                      <a:r>
                        <a:rPr lang="en-CA" sz="2000" dirty="0">
                          <a:effectLst/>
                        </a:rPr>
                        <a:t>Circulate-Left with Carry</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extLst>
                  <a:ext uri="{0D108BD9-81ED-4DB2-BD59-A6C34878D82A}">
                    <a16:rowId xmlns:a16="http://schemas.microsoft.com/office/drawing/2014/main" val="1497859172"/>
                  </a:ext>
                </a:extLst>
              </a:tr>
              <a:tr h="403628">
                <a:tc>
                  <a:txBody>
                    <a:bodyPr/>
                    <a:lstStyle/>
                    <a:p>
                      <a:pPr marR="34925" algn="ctr">
                        <a:lnSpc>
                          <a:spcPct val="100000"/>
                        </a:lnSpc>
                        <a:spcAft>
                          <a:spcPts val="0"/>
                        </a:spcAft>
                      </a:pPr>
                      <a:r>
                        <a:rPr lang="en-CA" sz="2000">
                          <a:effectLst/>
                        </a:rPr>
                        <a:t>0 0 1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40005" algn="ctr">
                        <a:lnSpc>
                          <a:spcPct val="100000"/>
                        </a:lnSpc>
                        <a:spcAft>
                          <a:spcPts val="0"/>
                        </a:spcAft>
                      </a:pPr>
                      <a:r>
                        <a:rPr lang="en-CA" sz="2000">
                          <a:effectLst/>
                        </a:rPr>
                        <a:t>R1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9370" algn="ctr">
                        <a:lnSpc>
                          <a:spcPct val="100000"/>
                        </a:lnSpc>
                        <a:spcAft>
                          <a:spcPts val="0"/>
                        </a:spcAft>
                      </a:pPr>
                      <a:r>
                        <a:rPr lang="en-CA" sz="2000">
                          <a:effectLst/>
                        </a:rPr>
                        <a:t>R1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7465" algn="ctr">
                        <a:lnSpc>
                          <a:spcPct val="100000"/>
                        </a:lnSpc>
                        <a:spcAft>
                          <a:spcPts val="0"/>
                        </a:spcAft>
                      </a:pPr>
                      <a:r>
                        <a:rPr lang="en-CA" sz="2000" dirty="0" smtClean="0">
                          <a:effectLst/>
                        </a:rPr>
                        <a:t>A+B</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10795" algn="ctr">
                        <a:lnSpc>
                          <a:spcPct val="100000"/>
                        </a:lnSpc>
                        <a:spcAft>
                          <a:spcPts val="0"/>
                        </a:spcAft>
                      </a:pPr>
                      <a:r>
                        <a:rPr lang="en-CA" sz="2000" dirty="0" smtClean="0">
                          <a:effectLst/>
                        </a:rPr>
                        <a:t>A+B+1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6830" algn="ctr">
                        <a:lnSpc>
                          <a:spcPct val="100000"/>
                        </a:lnSpc>
                        <a:spcAft>
                          <a:spcPts val="0"/>
                        </a:spcAft>
                      </a:pPr>
                      <a:r>
                        <a:rPr lang="en-CA" sz="2000">
                          <a:effectLst/>
                        </a:rPr>
                        <a:t>R1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1270" marR="13970" algn="ctr">
                        <a:lnSpc>
                          <a:spcPct val="100000"/>
                        </a:lnSpc>
                        <a:spcAft>
                          <a:spcPts val="0"/>
                        </a:spcAft>
                      </a:pPr>
                      <a:r>
                        <a:rPr lang="en-CA" sz="2000" dirty="0">
                          <a:effectLst/>
                        </a:rPr>
                        <a:t>Circulate-Right with Carry</a:t>
                      </a:r>
                    </a:p>
                    <a:p>
                      <a:pPr marL="33655" algn="ctr">
                        <a:lnSpc>
                          <a:spcPct val="100000"/>
                        </a:lnSpc>
                        <a:spcAft>
                          <a:spcPts val="0"/>
                        </a:spcAft>
                      </a:pPr>
                      <a:r>
                        <a:rPr lang="en-CA" sz="2000" dirty="0">
                          <a:effectLst/>
                        </a:rPr>
                        <a:t>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extLst>
                  <a:ext uri="{0D108BD9-81ED-4DB2-BD59-A6C34878D82A}">
                    <a16:rowId xmlns:a16="http://schemas.microsoft.com/office/drawing/2014/main" val="1649116545"/>
                  </a:ext>
                </a:extLst>
              </a:tr>
              <a:tr h="320164">
                <a:tc>
                  <a:txBody>
                    <a:bodyPr/>
                    <a:lstStyle/>
                    <a:p>
                      <a:pPr marR="34925" algn="ctr">
                        <a:lnSpc>
                          <a:spcPct val="100000"/>
                        </a:lnSpc>
                        <a:spcAft>
                          <a:spcPts val="0"/>
                        </a:spcAft>
                      </a:pPr>
                      <a:r>
                        <a:rPr lang="en-CA" sz="2000">
                          <a:effectLst/>
                        </a:rPr>
                        <a:t>0 1 0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40005" algn="ctr">
                        <a:lnSpc>
                          <a:spcPct val="100000"/>
                        </a:lnSpc>
                        <a:spcAft>
                          <a:spcPts val="0"/>
                        </a:spcAft>
                      </a:pPr>
                      <a:r>
                        <a:rPr lang="en-CA" sz="2000">
                          <a:effectLst/>
                        </a:rPr>
                        <a:t>R2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9370" algn="ctr">
                        <a:lnSpc>
                          <a:spcPct val="100000"/>
                        </a:lnSpc>
                        <a:spcAft>
                          <a:spcPts val="0"/>
                        </a:spcAft>
                      </a:pPr>
                      <a:r>
                        <a:rPr lang="en-CA" sz="2000">
                          <a:effectLst/>
                        </a:rPr>
                        <a:t>R2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57785" algn="ctr">
                        <a:lnSpc>
                          <a:spcPct val="100000"/>
                        </a:lnSpc>
                        <a:spcAft>
                          <a:spcPts val="0"/>
                        </a:spcAft>
                      </a:pPr>
                      <a:r>
                        <a:rPr lang="en-CA" sz="2000" dirty="0" smtClean="0">
                          <a:effectLst/>
                        </a:rPr>
                        <a:t>A+B`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7465" algn="ctr">
                        <a:lnSpc>
                          <a:spcPct val="100000"/>
                        </a:lnSpc>
                        <a:spcAft>
                          <a:spcPts val="0"/>
                        </a:spcAft>
                      </a:pPr>
                      <a:r>
                        <a:rPr lang="en-CA" sz="2000" dirty="0" smtClean="0">
                          <a:effectLst/>
                        </a:rPr>
                        <a:t>A+B`+1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6830" algn="ctr">
                        <a:lnSpc>
                          <a:spcPct val="100000"/>
                        </a:lnSpc>
                        <a:spcAft>
                          <a:spcPts val="0"/>
                        </a:spcAft>
                      </a:pPr>
                      <a:r>
                        <a:rPr lang="en-CA" sz="2000">
                          <a:effectLst/>
                        </a:rPr>
                        <a:t>R2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3655" algn="ctr">
                        <a:lnSpc>
                          <a:spcPct val="100000"/>
                        </a:lnSpc>
                        <a:spcAft>
                          <a:spcPts val="0"/>
                        </a:spcAft>
                      </a:pPr>
                      <a:r>
                        <a:rPr lang="en-CA" sz="2000">
                          <a:effectLst/>
                        </a:rPr>
                        <a:t>No shift</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extLst>
                  <a:ext uri="{0D108BD9-81ED-4DB2-BD59-A6C34878D82A}">
                    <a16:rowId xmlns:a16="http://schemas.microsoft.com/office/drawing/2014/main" val="535047974"/>
                  </a:ext>
                </a:extLst>
              </a:tr>
              <a:tr h="320164">
                <a:tc>
                  <a:txBody>
                    <a:bodyPr/>
                    <a:lstStyle/>
                    <a:p>
                      <a:pPr marR="34925" algn="ctr">
                        <a:lnSpc>
                          <a:spcPct val="100000"/>
                        </a:lnSpc>
                        <a:spcAft>
                          <a:spcPts val="0"/>
                        </a:spcAft>
                      </a:pPr>
                      <a:r>
                        <a:rPr lang="en-CA" sz="2000">
                          <a:effectLst/>
                        </a:rPr>
                        <a:t>0 1 1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40005" algn="ctr">
                        <a:lnSpc>
                          <a:spcPct val="100000"/>
                        </a:lnSpc>
                        <a:spcAft>
                          <a:spcPts val="0"/>
                        </a:spcAft>
                      </a:pPr>
                      <a:r>
                        <a:rPr lang="en-CA" sz="2000">
                          <a:effectLst/>
                        </a:rPr>
                        <a:t>R3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9370" algn="ctr">
                        <a:lnSpc>
                          <a:spcPct val="100000"/>
                        </a:lnSpc>
                        <a:spcAft>
                          <a:spcPts val="0"/>
                        </a:spcAft>
                      </a:pPr>
                      <a:r>
                        <a:rPr lang="en-CA" sz="2000">
                          <a:effectLst/>
                        </a:rPr>
                        <a:t>R3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9370" algn="ctr">
                        <a:lnSpc>
                          <a:spcPct val="100000"/>
                        </a:lnSpc>
                        <a:spcAft>
                          <a:spcPts val="0"/>
                        </a:spcAft>
                      </a:pPr>
                      <a:r>
                        <a:rPr lang="en-CA" sz="2000">
                          <a:effectLst/>
                        </a:rPr>
                        <a:t>A-1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5560" algn="ctr">
                        <a:lnSpc>
                          <a:spcPct val="100000"/>
                        </a:lnSpc>
                        <a:spcAft>
                          <a:spcPts val="0"/>
                        </a:spcAft>
                      </a:pPr>
                      <a:r>
                        <a:rPr lang="en-CA" sz="2000">
                          <a:effectLst/>
                        </a:rPr>
                        <a:t>A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6830" algn="ctr">
                        <a:lnSpc>
                          <a:spcPct val="100000"/>
                        </a:lnSpc>
                        <a:spcAft>
                          <a:spcPts val="0"/>
                        </a:spcAft>
                      </a:pPr>
                      <a:r>
                        <a:rPr lang="en-CA" sz="2000" dirty="0">
                          <a:effectLst/>
                        </a:rPr>
                        <a:t>R3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6195" algn="ctr">
                        <a:lnSpc>
                          <a:spcPct val="100000"/>
                        </a:lnSpc>
                        <a:spcAft>
                          <a:spcPts val="0"/>
                        </a:spcAft>
                      </a:pPr>
                      <a:r>
                        <a:rPr lang="en-CA" sz="2000">
                          <a:effectLst/>
                        </a:rPr>
                        <a:t>0’s to the output Bus</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extLst>
                  <a:ext uri="{0D108BD9-81ED-4DB2-BD59-A6C34878D82A}">
                    <a16:rowId xmlns:a16="http://schemas.microsoft.com/office/drawing/2014/main" val="15944642"/>
                  </a:ext>
                </a:extLst>
              </a:tr>
              <a:tr h="547034">
                <a:tc>
                  <a:txBody>
                    <a:bodyPr/>
                    <a:lstStyle/>
                    <a:p>
                      <a:pPr marR="34925" algn="ctr">
                        <a:lnSpc>
                          <a:spcPct val="100000"/>
                        </a:lnSpc>
                        <a:spcAft>
                          <a:spcPts val="0"/>
                        </a:spcAft>
                      </a:pPr>
                      <a:r>
                        <a:rPr lang="en-CA" sz="2000">
                          <a:effectLst/>
                        </a:rPr>
                        <a:t>1 0 0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40005" algn="ctr">
                        <a:lnSpc>
                          <a:spcPct val="100000"/>
                        </a:lnSpc>
                        <a:spcAft>
                          <a:spcPts val="0"/>
                        </a:spcAft>
                      </a:pPr>
                      <a:r>
                        <a:rPr lang="en-CA" sz="2000" dirty="0">
                          <a:effectLst/>
                        </a:rPr>
                        <a:t>R4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9370" algn="ctr">
                        <a:lnSpc>
                          <a:spcPct val="100000"/>
                        </a:lnSpc>
                        <a:spcAft>
                          <a:spcPts val="0"/>
                        </a:spcAft>
                      </a:pPr>
                      <a:r>
                        <a:rPr lang="en-CA" sz="2000">
                          <a:effectLst/>
                        </a:rPr>
                        <a:t>R4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L="45720" algn="ctr">
                        <a:lnSpc>
                          <a:spcPct val="100000"/>
                        </a:lnSpc>
                        <a:spcAft>
                          <a:spcPts val="0"/>
                        </a:spcAft>
                      </a:pPr>
                      <a:r>
                        <a:rPr lang="en-CA" sz="2000" dirty="0">
                          <a:effectLst/>
                        </a:rPr>
                        <a:t>A </a:t>
                      </a:r>
                      <a:r>
                        <a:rPr lang="en-CA" sz="2000" dirty="0" smtClean="0">
                          <a:effectLst/>
                        </a:rPr>
                        <a:t>OR B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45720" algn="ctr">
                        <a:lnSpc>
                          <a:spcPct val="100000"/>
                        </a:lnSpc>
                        <a:spcAft>
                          <a:spcPts val="0"/>
                        </a:spcAft>
                      </a:pPr>
                      <a:r>
                        <a:rPr lang="en-CA" sz="2000" dirty="0" smtClean="0">
                          <a:effectLst/>
                        </a:rPr>
                        <a:t>A OR B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6830" algn="ctr">
                        <a:lnSpc>
                          <a:spcPct val="100000"/>
                        </a:lnSpc>
                        <a:spcAft>
                          <a:spcPts val="0"/>
                        </a:spcAft>
                      </a:pPr>
                      <a:r>
                        <a:rPr lang="en-CA" sz="2000" dirty="0">
                          <a:effectLst/>
                        </a:rPr>
                        <a:t>R4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6195" algn="ctr">
                        <a:lnSpc>
                          <a:spcPct val="100000"/>
                        </a:lnSpc>
                        <a:spcAft>
                          <a:spcPts val="0"/>
                        </a:spcAft>
                      </a:pPr>
                      <a:r>
                        <a:rPr lang="en-CA" sz="2000" dirty="0">
                          <a:effectLst/>
                        </a:rPr>
                        <a:t>-</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extLst>
                  <a:ext uri="{0D108BD9-81ED-4DB2-BD59-A6C34878D82A}">
                    <a16:rowId xmlns:a16="http://schemas.microsoft.com/office/drawing/2014/main" val="1423811077"/>
                  </a:ext>
                </a:extLst>
              </a:tr>
              <a:tr h="320164">
                <a:tc>
                  <a:txBody>
                    <a:bodyPr/>
                    <a:lstStyle/>
                    <a:p>
                      <a:pPr marR="34925" algn="ctr">
                        <a:lnSpc>
                          <a:spcPct val="100000"/>
                        </a:lnSpc>
                        <a:spcAft>
                          <a:spcPts val="0"/>
                        </a:spcAft>
                      </a:pPr>
                      <a:r>
                        <a:rPr lang="en-CA" sz="2000">
                          <a:effectLst/>
                        </a:rPr>
                        <a:t>1 0 1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40005" algn="ctr">
                        <a:lnSpc>
                          <a:spcPct val="100000"/>
                        </a:lnSpc>
                        <a:spcAft>
                          <a:spcPts val="0"/>
                        </a:spcAft>
                      </a:pPr>
                      <a:r>
                        <a:rPr lang="en-CA" sz="2000">
                          <a:effectLst/>
                        </a:rPr>
                        <a:t>R5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9370" algn="ctr">
                        <a:lnSpc>
                          <a:spcPct val="100000"/>
                        </a:lnSpc>
                        <a:spcAft>
                          <a:spcPts val="0"/>
                        </a:spcAft>
                      </a:pPr>
                      <a:r>
                        <a:rPr lang="en-CA" sz="2000">
                          <a:effectLst/>
                        </a:rPr>
                        <a:t>R5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31750" algn="ctr">
                        <a:lnSpc>
                          <a:spcPct val="100000"/>
                        </a:lnSpc>
                        <a:spcAft>
                          <a:spcPts val="0"/>
                        </a:spcAft>
                      </a:pPr>
                      <a:r>
                        <a:rPr lang="en-CA" sz="2000" dirty="0" smtClean="0">
                          <a:effectLst/>
                        </a:rPr>
                        <a:t>A XOR B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0" marR="38100" indent="0" algn="ctr" defTabSz="457200" rtl="0" eaLnBrk="1" fontAlgn="auto" latinLnBrk="0" hangingPunct="1">
                        <a:lnSpc>
                          <a:spcPct val="100000"/>
                        </a:lnSpc>
                        <a:spcBef>
                          <a:spcPts val="0"/>
                        </a:spcBef>
                        <a:spcAft>
                          <a:spcPts val="0"/>
                        </a:spcAft>
                        <a:buClrTx/>
                        <a:buSzTx/>
                        <a:buFontTx/>
                        <a:buNone/>
                        <a:tabLst/>
                        <a:defRPr/>
                      </a:pPr>
                      <a:r>
                        <a:rPr lang="en-CA" sz="2000" dirty="0" smtClean="0">
                          <a:effectLst/>
                        </a:rPr>
                        <a:t>A XOR B  </a:t>
                      </a:r>
                      <a:endParaRPr lang="en-CA" sz="20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6830" algn="ctr">
                        <a:lnSpc>
                          <a:spcPct val="100000"/>
                        </a:lnSpc>
                        <a:spcAft>
                          <a:spcPts val="0"/>
                        </a:spcAft>
                      </a:pPr>
                      <a:r>
                        <a:rPr lang="en-CA" sz="2000" dirty="0">
                          <a:effectLst/>
                        </a:rPr>
                        <a:t>R5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1270" algn="ctr">
                        <a:lnSpc>
                          <a:spcPct val="100000"/>
                        </a:lnSpc>
                        <a:spcAft>
                          <a:spcPts val="0"/>
                        </a:spcAft>
                      </a:pPr>
                      <a:r>
                        <a:rPr lang="en-CA" sz="2000" dirty="0">
                          <a:effectLst/>
                        </a:rPr>
                        <a:t>Shift Left with I</a:t>
                      </a:r>
                      <a:r>
                        <a:rPr lang="en-CA" sz="2000" baseline="-25000" dirty="0">
                          <a:effectLst/>
                        </a:rPr>
                        <a:t>L</a:t>
                      </a:r>
                      <a:r>
                        <a:rPr lang="en-CA" sz="2000" dirty="0">
                          <a:effectLst/>
                        </a:rPr>
                        <a:t>=0</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extLst>
                  <a:ext uri="{0D108BD9-81ED-4DB2-BD59-A6C34878D82A}">
                    <a16:rowId xmlns:a16="http://schemas.microsoft.com/office/drawing/2014/main" val="3235350611"/>
                  </a:ext>
                </a:extLst>
              </a:tr>
              <a:tr h="548095">
                <a:tc>
                  <a:txBody>
                    <a:bodyPr/>
                    <a:lstStyle/>
                    <a:p>
                      <a:pPr marR="34925" algn="ctr">
                        <a:lnSpc>
                          <a:spcPct val="100000"/>
                        </a:lnSpc>
                        <a:spcAft>
                          <a:spcPts val="0"/>
                        </a:spcAft>
                      </a:pPr>
                      <a:r>
                        <a:rPr lang="en-CA" sz="2000">
                          <a:effectLst/>
                        </a:rPr>
                        <a:t>1 1 0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40005" algn="ctr">
                        <a:lnSpc>
                          <a:spcPct val="100000"/>
                        </a:lnSpc>
                        <a:spcAft>
                          <a:spcPts val="0"/>
                        </a:spcAft>
                      </a:pPr>
                      <a:r>
                        <a:rPr lang="en-CA" sz="2000">
                          <a:effectLst/>
                        </a:rPr>
                        <a:t>R6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9370" algn="ctr">
                        <a:lnSpc>
                          <a:spcPct val="100000"/>
                        </a:lnSpc>
                        <a:spcAft>
                          <a:spcPts val="0"/>
                        </a:spcAft>
                      </a:pPr>
                      <a:r>
                        <a:rPr lang="en-CA" sz="2000">
                          <a:effectLst/>
                        </a:rPr>
                        <a:t>R6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L="50165" algn="ctr">
                        <a:lnSpc>
                          <a:spcPct val="100000"/>
                        </a:lnSpc>
                        <a:spcAft>
                          <a:spcPts val="0"/>
                        </a:spcAft>
                      </a:pPr>
                      <a:r>
                        <a:rPr lang="en-CA" sz="2000" dirty="0">
                          <a:effectLst/>
                        </a:rPr>
                        <a:t>A AND </a:t>
                      </a:r>
                      <a:r>
                        <a:rPr lang="en-CA" sz="2000" dirty="0" smtClean="0">
                          <a:effectLst/>
                        </a:rPr>
                        <a:t>B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0" marR="38100" indent="0" algn="ctr" defTabSz="457200" rtl="0" eaLnBrk="1" fontAlgn="auto" latinLnBrk="0" hangingPunct="1">
                        <a:lnSpc>
                          <a:spcPct val="100000"/>
                        </a:lnSpc>
                        <a:spcBef>
                          <a:spcPts val="0"/>
                        </a:spcBef>
                        <a:spcAft>
                          <a:spcPts val="0"/>
                        </a:spcAft>
                        <a:buClrTx/>
                        <a:buSzTx/>
                        <a:buFontTx/>
                        <a:buNone/>
                        <a:tabLst/>
                        <a:defRPr/>
                      </a:pPr>
                      <a:r>
                        <a:rPr lang="en-CA" sz="2000" dirty="0" smtClean="0">
                          <a:effectLst/>
                        </a:rPr>
                        <a:t>A AND B  </a:t>
                      </a:r>
                      <a:endParaRPr lang="en-CA" sz="20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R="38100" algn="ctr">
                        <a:lnSpc>
                          <a:spcPct val="100000"/>
                        </a:lnSpc>
                        <a:spcAft>
                          <a:spcPts val="0"/>
                        </a:spcAft>
                      </a:pP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R="36830" algn="ctr">
                        <a:lnSpc>
                          <a:spcPct val="100000"/>
                        </a:lnSpc>
                        <a:spcAft>
                          <a:spcPts val="0"/>
                        </a:spcAft>
                      </a:pPr>
                      <a:r>
                        <a:rPr lang="en-CA" sz="2000" dirty="0">
                          <a:effectLst/>
                        </a:rPr>
                        <a:t>R6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nchor="ctr"/>
                </a:tc>
                <a:tc>
                  <a:txBody>
                    <a:bodyPr/>
                    <a:lstStyle/>
                    <a:p>
                      <a:pPr marL="1270" marR="13970" algn="ctr">
                        <a:lnSpc>
                          <a:spcPct val="100000"/>
                        </a:lnSpc>
                        <a:spcAft>
                          <a:spcPts val="0"/>
                        </a:spcAft>
                      </a:pPr>
                      <a:r>
                        <a:rPr lang="en-CA" sz="2000" dirty="0">
                          <a:effectLst/>
                        </a:rPr>
                        <a:t>Shift Right with I</a:t>
                      </a:r>
                      <a:r>
                        <a:rPr lang="en-CA" sz="2000" baseline="-25000" dirty="0">
                          <a:effectLst/>
                        </a:rPr>
                        <a:t>R</a:t>
                      </a:r>
                      <a:r>
                        <a:rPr lang="en-CA" sz="2000" dirty="0">
                          <a:effectLst/>
                        </a:rPr>
                        <a:t>=0</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extLst>
                  <a:ext uri="{0D108BD9-81ED-4DB2-BD59-A6C34878D82A}">
                    <a16:rowId xmlns:a16="http://schemas.microsoft.com/office/drawing/2014/main" val="1386241963"/>
                  </a:ext>
                </a:extLst>
              </a:tr>
              <a:tr h="338186">
                <a:tc>
                  <a:txBody>
                    <a:bodyPr/>
                    <a:lstStyle/>
                    <a:p>
                      <a:pPr marR="34925" algn="ctr">
                        <a:lnSpc>
                          <a:spcPct val="100000"/>
                        </a:lnSpc>
                        <a:spcAft>
                          <a:spcPts val="0"/>
                        </a:spcAft>
                      </a:pPr>
                      <a:r>
                        <a:rPr lang="en-CA" sz="2000">
                          <a:effectLst/>
                        </a:rPr>
                        <a:t>1 1 1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40005" algn="ctr">
                        <a:lnSpc>
                          <a:spcPct val="100000"/>
                        </a:lnSpc>
                        <a:spcAft>
                          <a:spcPts val="0"/>
                        </a:spcAft>
                      </a:pPr>
                      <a:r>
                        <a:rPr lang="en-CA" sz="2000">
                          <a:effectLst/>
                        </a:rPr>
                        <a:t>R7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9370" algn="ctr">
                        <a:lnSpc>
                          <a:spcPct val="100000"/>
                        </a:lnSpc>
                        <a:spcAft>
                          <a:spcPts val="0"/>
                        </a:spcAft>
                      </a:pPr>
                      <a:r>
                        <a:rPr lang="en-CA" sz="2000">
                          <a:effectLst/>
                        </a:rPr>
                        <a:t>R7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L="31750" algn="ctr">
                        <a:lnSpc>
                          <a:spcPct val="100000"/>
                        </a:lnSpc>
                        <a:spcAft>
                          <a:spcPts val="0"/>
                        </a:spcAft>
                      </a:pPr>
                      <a:r>
                        <a:rPr lang="en-CA" sz="2000" dirty="0" smtClean="0">
                          <a:effectLst/>
                        </a:rPr>
                        <a:t>A′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8100" algn="ctr">
                        <a:lnSpc>
                          <a:spcPct val="100000"/>
                        </a:lnSpc>
                        <a:spcAft>
                          <a:spcPts val="0"/>
                        </a:spcAft>
                      </a:pPr>
                      <a:r>
                        <a:rPr lang="en-CA" sz="2000" dirty="0" smtClean="0">
                          <a:effectLst/>
                        </a:rPr>
                        <a:t>A′ </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6830" algn="ctr">
                        <a:lnSpc>
                          <a:spcPct val="100000"/>
                        </a:lnSpc>
                        <a:spcAft>
                          <a:spcPts val="0"/>
                        </a:spcAft>
                      </a:pPr>
                      <a:r>
                        <a:rPr lang="en-CA" sz="2000">
                          <a:effectLst/>
                        </a:rPr>
                        <a:t>R7 </a:t>
                      </a:r>
                      <a:endParaRPr lang="en-CA"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tc>
                  <a:txBody>
                    <a:bodyPr/>
                    <a:lstStyle/>
                    <a:p>
                      <a:pPr marR="34925" algn="ctr">
                        <a:lnSpc>
                          <a:spcPct val="100000"/>
                        </a:lnSpc>
                        <a:spcAft>
                          <a:spcPts val="0"/>
                        </a:spcAft>
                      </a:pPr>
                      <a:r>
                        <a:rPr lang="en-CA" sz="2000" dirty="0">
                          <a:effectLst/>
                        </a:rPr>
                        <a:t>1’s to the output Bus</a:t>
                      </a:r>
                      <a:endParaRPr lang="en-CA"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7620" marB="0"/>
                </a:tc>
                <a:extLst>
                  <a:ext uri="{0D108BD9-81ED-4DB2-BD59-A6C34878D82A}">
                    <a16:rowId xmlns:a16="http://schemas.microsoft.com/office/drawing/2014/main" val="2366638424"/>
                  </a:ext>
                </a:extLst>
              </a:tr>
            </a:tbl>
          </a:graphicData>
        </a:graphic>
      </p:graphicFrame>
    </p:spTree>
    <p:extLst>
      <p:ext uri="{BB962C8B-B14F-4D97-AF65-F5344CB8AC3E}">
        <p14:creationId xmlns:p14="http://schemas.microsoft.com/office/powerpoint/2010/main" val="383625721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0" y="117295"/>
            <a:ext cx="9860279" cy="888274"/>
          </a:xfrm>
        </p:spPr>
        <p:txBody>
          <a:bodyPr>
            <a:normAutofit/>
          </a:bodyPr>
          <a:lstStyle/>
          <a:p>
            <a:r>
              <a:rPr lang="en-US" b="1" u="sng" dirty="0" smtClean="0">
                <a:solidFill>
                  <a:schemeClr val="bg1"/>
                </a:solidFill>
              </a:rPr>
              <a:t>Processor unit</a:t>
            </a:r>
            <a:endParaRPr lang="en-US" b="1" u="sng" dirty="0">
              <a:solidFill>
                <a:schemeClr val="bg1"/>
              </a:solidFill>
            </a:endParaRPr>
          </a:p>
        </p:txBody>
      </p:sp>
      <p:pic>
        <p:nvPicPr>
          <p:cNvPr id="3" name="Picture 2"/>
          <p:cNvPicPr>
            <a:picLocks noChangeAspect="1"/>
          </p:cNvPicPr>
          <p:nvPr/>
        </p:nvPicPr>
        <p:blipFill>
          <a:blip r:embed="rId2"/>
          <a:stretch>
            <a:fillRect/>
          </a:stretch>
        </p:blipFill>
        <p:spPr>
          <a:xfrm>
            <a:off x="355961" y="938717"/>
            <a:ext cx="10642965" cy="5784220"/>
          </a:xfrm>
          <a:prstGeom prst="rect">
            <a:avLst/>
          </a:prstGeom>
        </p:spPr>
      </p:pic>
    </p:spTree>
    <p:extLst>
      <p:ext uri="{BB962C8B-B14F-4D97-AF65-F5344CB8AC3E}">
        <p14:creationId xmlns:p14="http://schemas.microsoft.com/office/powerpoint/2010/main" val="29294653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1" y="117295"/>
            <a:ext cx="6282266" cy="888274"/>
          </a:xfrm>
        </p:spPr>
        <p:txBody>
          <a:bodyPr>
            <a:normAutofit/>
          </a:bodyPr>
          <a:lstStyle/>
          <a:p>
            <a:r>
              <a:rPr lang="en-US" b="1" u="sng" dirty="0" smtClean="0">
                <a:solidFill>
                  <a:schemeClr val="bg1"/>
                </a:solidFill>
              </a:rPr>
              <a:t>BUS organization</a:t>
            </a:r>
            <a:endParaRPr lang="en-US" b="1" u="sng" dirty="0">
              <a:solidFill>
                <a:schemeClr val="bg1"/>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314325" y="809626"/>
            <a:ext cx="6496050" cy="5905500"/>
          </a:xfrm>
        </p:spPr>
        <p:txBody>
          <a:bodyPr>
            <a:normAutofit fontScale="92500"/>
          </a:bodyPr>
          <a:lstStyle/>
          <a:p>
            <a:pPr algn="just">
              <a:buClrTx/>
              <a:buFont typeface="Arial" panose="020B0604020202020204" pitchFamily="34" charset="0"/>
              <a:buChar char="•"/>
            </a:pPr>
            <a:r>
              <a:rPr lang="en-US" sz="2400" dirty="0" smtClean="0">
                <a:solidFill>
                  <a:schemeClr val="bg1"/>
                </a:solidFill>
              </a:rPr>
              <a:t>A bus organization has four registers, each register is connected to two multiplexers to form two buses A and B. </a:t>
            </a:r>
          </a:p>
          <a:p>
            <a:pPr algn="just">
              <a:buClrTx/>
              <a:buFont typeface="Arial" panose="020B0604020202020204" pitchFamily="34" charset="0"/>
              <a:buChar char="•"/>
            </a:pPr>
            <a:r>
              <a:rPr lang="en-CA" sz="2400" dirty="0">
                <a:solidFill>
                  <a:schemeClr val="bg1"/>
                </a:solidFill>
              </a:rPr>
              <a:t>To perform the </a:t>
            </a:r>
            <a:r>
              <a:rPr lang="en-CA" sz="2400" dirty="0" smtClean="0">
                <a:solidFill>
                  <a:schemeClr val="bg1"/>
                </a:solidFill>
              </a:rPr>
              <a:t>micro-operation: </a:t>
            </a:r>
            <a:r>
              <a:rPr lang="en-CA" sz="2400" b="1" dirty="0" smtClean="0">
                <a:solidFill>
                  <a:schemeClr val="accent1"/>
                </a:solidFill>
              </a:rPr>
              <a:t>R1 </a:t>
            </a:r>
            <a:r>
              <a:rPr lang="en-CA" sz="2400" b="1" dirty="0">
                <a:solidFill>
                  <a:schemeClr val="accent1"/>
                </a:solidFill>
              </a:rPr>
              <a:t>= R2 + R3</a:t>
            </a:r>
          </a:p>
          <a:p>
            <a:pPr algn="just">
              <a:buClrTx/>
              <a:buFont typeface="Arial" panose="020B0604020202020204" pitchFamily="34" charset="0"/>
              <a:buChar char="•"/>
            </a:pPr>
            <a:r>
              <a:rPr lang="en-CA" sz="2400" dirty="0">
                <a:solidFill>
                  <a:schemeClr val="bg1"/>
                </a:solidFill>
              </a:rPr>
              <a:t>The control unit must provide binary selection variables to the following selector inputs –</a:t>
            </a:r>
          </a:p>
          <a:p>
            <a:pPr marL="457200" indent="-457200" algn="just">
              <a:buClrTx/>
              <a:buFont typeface="+mj-lt"/>
              <a:buAutoNum type="arabicPeriod"/>
            </a:pPr>
            <a:r>
              <a:rPr lang="en-CA" sz="2400" u="sng" dirty="0">
                <a:solidFill>
                  <a:schemeClr val="accent1"/>
                </a:solidFill>
              </a:rPr>
              <a:t>MUX A Selector: </a:t>
            </a:r>
            <a:r>
              <a:rPr lang="en-CA" sz="2400" dirty="0">
                <a:solidFill>
                  <a:schemeClr val="bg1"/>
                </a:solidFill>
              </a:rPr>
              <a:t>to place contents of R2 onto bus A</a:t>
            </a:r>
          </a:p>
          <a:p>
            <a:pPr marL="457200" indent="-457200" algn="just">
              <a:buClrTx/>
              <a:buFont typeface="+mj-lt"/>
              <a:buAutoNum type="arabicPeriod"/>
            </a:pPr>
            <a:r>
              <a:rPr lang="en-CA" sz="2400" dirty="0">
                <a:solidFill>
                  <a:schemeClr val="accent1"/>
                </a:solidFill>
              </a:rPr>
              <a:t> </a:t>
            </a:r>
            <a:r>
              <a:rPr lang="en-CA" sz="2400" u="sng" dirty="0">
                <a:solidFill>
                  <a:schemeClr val="accent1"/>
                </a:solidFill>
              </a:rPr>
              <a:t>MUX B Selector: </a:t>
            </a:r>
            <a:r>
              <a:rPr lang="en-CA" sz="2400" dirty="0">
                <a:solidFill>
                  <a:schemeClr val="bg1"/>
                </a:solidFill>
              </a:rPr>
              <a:t>to place contents of R3 onto bus B</a:t>
            </a:r>
          </a:p>
          <a:p>
            <a:pPr marL="457200" indent="-457200" algn="just">
              <a:buClrTx/>
              <a:buFont typeface="+mj-lt"/>
              <a:buAutoNum type="arabicPeriod"/>
            </a:pPr>
            <a:r>
              <a:rPr lang="en-CA" sz="2400" u="sng" dirty="0">
                <a:solidFill>
                  <a:schemeClr val="accent1"/>
                </a:solidFill>
              </a:rPr>
              <a:t>ALU Function Selector: </a:t>
            </a:r>
            <a:r>
              <a:rPr lang="en-CA" sz="2400" dirty="0">
                <a:solidFill>
                  <a:schemeClr val="bg1"/>
                </a:solidFill>
              </a:rPr>
              <a:t>to provide the arithmetic operation A + B</a:t>
            </a:r>
          </a:p>
          <a:p>
            <a:pPr marL="457200" indent="-457200" algn="just">
              <a:buClrTx/>
              <a:buFont typeface="+mj-lt"/>
              <a:buAutoNum type="arabicPeriod"/>
            </a:pPr>
            <a:r>
              <a:rPr lang="en-CA" sz="2400" u="sng" dirty="0">
                <a:solidFill>
                  <a:schemeClr val="accent1"/>
                </a:solidFill>
              </a:rPr>
              <a:t> Shift Selector: </a:t>
            </a:r>
            <a:r>
              <a:rPr lang="en-CA" sz="2400" dirty="0">
                <a:solidFill>
                  <a:schemeClr val="bg1"/>
                </a:solidFill>
              </a:rPr>
              <a:t>for direct transfer from the output of the ALU onto output bus S (no shift)</a:t>
            </a:r>
          </a:p>
          <a:p>
            <a:pPr marL="457200" indent="-457200" algn="just">
              <a:buClrTx/>
              <a:buFont typeface="+mj-lt"/>
              <a:buAutoNum type="arabicPeriod"/>
            </a:pPr>
            <a:r>
              <a:rPr lang="en-CA" sz="2400" u="sng" dirty="0">
                <a:solidFill>
                  <a:schemeClr val="accent1"/>
                </a:solidFill>
              </a:rPr>
              <a:t>Decoder Destination Selector: </a:t>
            </a:r>
            <a:r>
              <a:rPr lang="en-CA" sz="2400" dirty="0">
                <a:solidFill>
                  <a:schemeClr val="bg1"/>
                </a:solidFill>
              </a:rPr>
              <a:t>to transfer the contents of bus S into R1</a:t>
            </a:r>
          </a:p>
          <a:p>
            <a:pPr algn="just">
              <a:buClrTx/>
              <a:buFont typeface="Arial" panose="020B0604020202020204" pitchFamily="34" charset="0"/>
              <a:buChar char="•"/>
            </a:pPr>
            <a:endParaRPr lang="en-US" sz="2400" dirty="0">
              <a:solidFill>
                <a:schemeClr val="bg1"/>
              </a:solidFill>
            </a:endParaRPr>
          </a:p>
        </p:txBody>
      </p:sp>
      <p:pic>
        <p:nvPicPr>
          <p:cNvPr id="4" name="Picture 3"/>
          <p:cNvPicPr>
            <a:picLocks noChangeAspect="1"/>
          </p:cNvPicPr>
          <p:nvPr/>
        </p:nvPicPr>
        <p:blipFill>
          <a:blip r:embed="rId2"/>
          <a:stretch>
            <a:fillRect/>
          </a:stretch>
        </p:blipFill>
        <p:spPr>
          <a:xfrm>
            <a:off x="6905626" y="495301"/>
            <a:ext cx="5200650" cy="6219825"/>
          </a:xfrm>
          <a:prstGeom prst="rect">
            <a:avLst/>
          </a:prstGeom>
        </p:spPr>
      </p:pic>
    </p:spTree>
    <p:extLst>
      <p:ext uri="{BB962C8B-B14F-4D97-AF65-F5344CB8AC3E}">
        <p14:creationId xmlns:p14="http://schemas.microsoft.com/office/powerpoint/2010/main" val="341667211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1" y="348344"/>
            <a:ext cx="6282266" cy="888274"/>
          </a:xfrm>
        </p:spPr>
        <p:txBody>
          <a:bodyPr>
            <a:normAutofit/>
          </a:bodyPr>
          <a:lstStyle/>
          <a:p>
            <a:r>
              <a:rPr lang="en-US" b="1" u="sng" dirty="0" smtClean="0">
                <a:solidFill>
                  <a:schemeClr val="bg1"/>
                </a:solidFill>
              </a:rPr>
              <a:t>bus organization</a:t>
            </a:r>
            <a:endParaRPr lang="en-US" b="1" u="sng" dirty="0">
              <a:solidFill>
                <a:schemeClr val="bg1"/>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685801" y="1384421"/>
            <a:ext cx="10426335" cy="5033796"/>
          </a:xfrm>
        </p:spPr>
        <p:txBody>
          <a:bodyPr>
            <a:normAutofit/>
          </a:bodyPr>
          <a:lstStyle/>
          <a:p>
            <a:pPr algn="just">
              <a:buClrTx/>
              <a:buFont typeface="Arial" panose="020B0604020202020204" pitchFamily="34" charset="0"/>
              <a:buChar char="•"/>
            </a:pPr>
            <a:r>
              <a:rPr lang="en-CA" sz="2400" dirty="0">
                <a:solidFill>
                  <a:schemeClr val="bg1"/>
                </a:solidFill>
              </a:rPr>
              <a:t>The five control selection variables must be generated simultaneously and must be available during one common clock pulse interval.</a:t>
            </a:r>
          </a:p>
          <a:p>
            <a:pPr algn="just">
              <a:buClrTx/>
              <a:buFont typeface="Arial" panose="020B0604020202020204" pitchFamily="34" charset="0"/>
              <a:buChar char="•"/>
            </a:pPr>
            <a:r>
              <a:rPr lang="en-CA" sz="2400" dirty="0">
                <a:solidFill>
                  <a:schemeClr val="bg1"/>
                </a:solidFill>
              </a:rPr>
              <a:t>The binary information from the two source registers propagates through the combinational gates in the multiplexers, the ALU, and the shifter, to the output bus and into the inputs of the destination register all during one clock pulse interval.</a:t>
            </a:r>
          </a:p>
          <a:p>
            <a:pPr algn="just">
              <a:buClrTx/>
              <a:buFont typeface="Arial" panose="020B0604020202020204" pitchFamily="34" charset="0"/>
              <a:buChar char="•"/>
            </a:pPr>
            <a:r>
              <a:rPr lang="en-CA" sz="2400" dirty="0">
                <a:solidFill>
                  <a:schemeClr val="bg1"/>
                </a:solidFill>
              </a:rPr>
              <a:t>Then, when the next clock pulse arrives, the binary information on the output bus is transferred to R1.</a:t>
            </a:r>
          </a:p>
          <a:p>
            <a:endParaRPr lang="en-US" sz="2400" dirty="0">
              <a:solidFill>
                <a:schemeClr val="bg1"/>
              </a:solidFill>
            </a:endParaRPr>
          </a:p>
        </p:txBody>
      </p:sp>
    </p:spTree>
    <p:extLst>
      <p:ext uri="{BB962C8B-B14F-4D97-AF65-F5344CB8AC3E}">
        <p14:creationId xmlns:p14="http://schemas.microsoft.com/office/powerpoint/2010/main" val="359228085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1" y="348344"/>
            <a:ext cx="6282266" cy="888274"/>
          </a:xfrm>
        </p:spPr>
        <p:txBody>
          <a:bodyPr>
            <a:normAutofit/>
          </a:bodyPr>
          <a:lstStyle/>
          <a:p>
            <a:r>
              <a:rPr lang="en-US" b="1" u="sng" dirty="0" smtClean="0">
                <a:solidFill>
                  <a:schemeClr val="bg1"/>
                </a:solidFill>
              </a:rPr>
              <a:t>Scratchpad memory</a:t>
            </a:r>
            <a:endParaRPr lang="en-US" b="1" u="sng" dirty="0">
              <a:solidFill>
                <a:schemeClr val="bg1"/>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685801" y="1384421"/>
            <a:ext cx="10426335" cy="5033796"/>
          </a:xfrm>
        </p:spPr>
        <p:txBody>
          <a:bodyPr>
            <a:normAutofit/>
          </a:bodyPr>
          <a:lstStyle/>
          <a:p>
            <a:pPr algn="just">
              <a:buClrTx/>
              <a:buFont typeface="Arial" panose="020B0604020202020204" pitchFamily="34" charset="0"/>
              <a:buChar char="•"/>
            </a:pPr>
            <a:r>
              <a:rPr lang="en-CA" sz="2400" dirty="0">
                <a:solidFill>
                  <a:schemeClr val="bg1"/>
                </a:solidFill>
              </a:rPr>
              <a:t>The registers in a processor unit can be enclosed within a small memory unit. </a:t>
            </a:r>
            <a:r>
              <a:rPr lang="en-CA" sz="2400" b="1" dirty="0">
                <a:solidFill>
                  <a:schemeClr val="accent1"/>
                </a:solidFill>
              </a:rPr>
              <a:t>When included in a processor unit, a small memory is sometimes called a scratchpad memory.</a:t>
            </a:r>
          </a:p>
          <a:p>
            <a:pPr algn="just">
              <a:buClrTx/>
              <a:buFont typeface="Arial" panose="020B0604020202020204" pitchFamily="34" charset="0"/>
              <a:buChar char="•"/>
            </a:pPr>
            <a:r>
              <a:rPr lang="en-CA" sz="2400" dirty="0">
                <a:solidFill>
                  <a:schemeClr val="bg1"/>
                </a:solidFill>
              </a:rPr>
              <a:t>The use of a small memory is a cheaper alternative to connecting processor registers through a bus system. The difference between the two systems is the manner in which information is selected for transfer into the ALU.</a:t>
            </a:r>
          </a:p>
          <a:p>
            <a:pPr algn="just">
              <a:buClrTx/>
              <a:buFont typeface="Arial" panose="020B0604020202020204" pitchFamily="34" charset="0"/>
              <a:buChar char="•"/>
            </a:pPr>
            <a:r>
              <a:rPr lang="en-CA" sz="2400" dirty="0">
                <a:solidFill>
                  <a:schemeClr val="bg1"/>
                </a:solidFill>
              </a:rPr>
              <a:t>In the bus system, the information transfer is selected by the multiplexers that form the buses.</a:t>
            </a:r>
          </a:p>
          <a:p>
            <a:pPr algn="just">
              <a:buClrTx/>
              <a:buFont typeface="Arial" panose="020B0604020202020204" pitchFamily="34" charset="0"/>
              <a:buChar char="•"/>
            </a:pPr>
            <a:r>
              <a:rPr lang="en-CA" sz="2400" dirty="0">
                <a:solidFill>
                  <a:schemeClr val="bg1"/>
                </a:solidFill>
              </a:rPr>
              <a:t>On the other hand, a single register in a group of registers organized as a small memory must be selected by </a:t>
            </a:r>
            <a:r>
              <a:rPr lang="en-CA" sz="2400" b="1" dirty="0">
                <a:solidFill>
                  <a:schemeClr val="accent1"/>
                </a:solidFill>
              </a:rPr>
              <a:t>means of an address to the memory unit</a:t>
            </a:r>
            <a:r>
              <a:rPr lang="en-CA" sz="2400" dirty="0">
                <a:solidFill>
                  <a:schemeClr val="bg1"/>
                </a:solidFill>
              </a:rPr>
              <a:t>.</a:t>
            </a:r>
          </a:p>
          <a:p>
            <a:endParaRPr lang="en-US" sz="2400" dirty="0">
              <a:solidFill>
                <a:schemeClr val="bg1"/>
              </a:solidFill>
            </a:endParaRPr>
          </a:p>
        </p:txBody>
      </p:sp>
    </p:spTree>
    <p:extLst>
      <p:ext uri="{BB962C8B-B14F-4D97-AF65-F5344CB8AC3E}">
        <p14:creationId xmlns:p14="http://schemas.microsoft.com/office/powerpoint/2010/main" val="200065081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1" y="117295"/>
            <a:ext cx="6282266" cy="888274"/>
          </a:xfrm>
        </p:spPr>
        <p:txBody>
          <a:bodyPr>
            <a:normAutofit/>
          </a:bodyPr>
          <a:lstStyle/>
          <a:p>
            <a:r>
              <a:rPr lang="en-US" b="1" u="sng" dirty="0" smtClean="0">
                <a:solidFill>
                  <a:schemeClr val="bg1"/>
                </a:solidFill>
              </a:rPr>
              <a:t>Scratchpad memory</a:t>
            </a:r>
            <a:endParaRPr lang="en-US" b="1" u="sng" dirty="0">
              <a:solidFill>
                <a:schemeClr val="bg1"/>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314325" y="809626"/>
            <a:ext cx="6496050" cy="5905500"/>
          </a:xfrm>
        </p:spPr>
        <p:txBody>
          <a:bodyPr>
            <a:normAutofit/>
          </a:bodyPr>
          <a:lstStyle/>
          <a:p>
            <a:pPr algn="just">
              <a:buClrTx/>
              <a:buFont typeface="Arial" panose="020B0604020202020204" pitchFamily="34" charset="0"/>
              <a:buChar char="•"/>
            </a:pPr>
            <a:r>
              <a:rPr lang="en-CA" sz="2400" dirty="0">
                <a:solidFill>
                  <a:schemeClr val="bg1"/>
                </a:solidFill>
              </a:rPr>
              <a:t>To perform the operation R1=R2+R3, the control must provide binary selection variables to perform the following sequence of three </a:t>
            </a:r>
            <a:r>
              <a:rPr lang="en-CA" sz="2400" dirty="0" smtClean="0">
                <a:solidFill>
                  <a:schemeClr val="bg1"/>
                </a:solidFill>
              </a:rPr>
              <a:t>micro-operations</a:t>
            </a:r>
            <a:r>
              <a:rPr lang="en-CA" sz="2400" dirty="0">
                <a:solidFill>
                  <a:schemeClr val="bg1"/>
                </a:solidFill>
              </a:rPr>
              <a:t>:</a:t>
            </a:r>
          </a:p>
          <a:p>
            <a:pPr algn="just">
              <a:buClrTx/>
              <a:buFont typeface="Arial" panose="020B0604020202020204" pitchFamily="34" charset="0"/>
              <a:buChar char="•"/>
            </a:pPr>
            <a:r>
              <a:rPr lang="en-CA" sz="2400" dirty="0">
                <a:solidFill>
                  <a:schemeClr val="bg1"/>
                </a:solidFill>
              </a:rPr>
              <a:t>T1: A  </a:t>
            </a:r>
            <a:r>
              <a:rPr lang="en-CA" sz="2400" dirty="0" smtClean="0">
                <a:solidFill>
                  <a:schemeClr val="bg1"/>
                </a:solidFill>
              </a:rPr>
              <a:t>← </a:t>
            </a:r>
            <a:r>
              <a:rPr lang="en-CA" sz="2400" dirty="0">
                <a:solidFill>
                  <a:schemeClr val="bg1"/>
                </a:solidFill>
              </a:rPr>
              <a:t>M[010]		</a:t>
            </a:r>
            <a:r>
              <a:rPr lang="en-CA" sz="2400" b="1" i="1" dirty="0">
                <a:solidFill>
                  <a:schemeClr val="accent1"/>
                </a:solidFill>
              </a:rPr>
              <a:t>Read R2 into register A</a:t>
            </a:r>
          </a:p>
          <a:p>
            <a:pPr algn="just">
              <a:buClrTx/>
              <a:buFont typeface="Arial" panose="020B0604020202020204" pitchFamily="34" charset="0"/>
              <a:buChar char="•"/>
            </a:pPr>
            <a:r>
              <a:rPr lang="en-CA" sz="2400" dirty="0">
                <a:solidFill>
                  <a:schemeClr val="bg1"/>
                </a:solidFill>
              </a:rPr>
              <a:t>T2: B  </a:t>
            </a:r>
            <a:r>
              <a:rPr lang="en-CA" sz="2400" dirty="0" smtClean="0">
                <a:solidFill>
                  <a:schemeClr val="bg1"/>
                </a:solidFill>
              </a:rPr>
              <a:t>← </a:t>
            </a:r>
            <a:r>
              <a:rPr lang="en-CA" sz="2400" dirty="0">
                <a:solidFill>
                  <a:schemeClr val="bg1"/>
                </a:solidFill>
              </a:rPr>
              <a:t>M[011]  		</a:t>
            </a:r>
            <a:r>
              <a:rPr lang="en-CA" sz="2400" b="1" i="1" dirty="0">
                <a:solidFill>
                  <a:schemeClr val="accent1"/>
                </a:solidFill>
              </a:rPr>
              <a:t>Read R3 into register B</a:t>
            </a:r>
          </a:p>
          <a:p>
            <a:pPr algn="just">
              <a:buClrTx/>
              <a:buFont typeface="Arial" panose="020B0604020202020204" pitchFamily="34" charset="0"/>
              <a:buChar char="•"/>
            </a:pPr>
            <a:r>
              <a:rPr lang="en-CA" sz="2400" dirty="0" smtClean="0">
                <a:solidFill>
                  <a:schemeClr val="bg1"/>
                </a:solidFill>
              </a:rPr>
              <a:t>T3: M [001] ← A+B	 </a:t>
            </a:r>
            <a:r>
              <a:rPr lang="en-CA" sz="2400" b="1" i="1" dirty="0" smtClean="0">
                <a:solidFill>
                  <a:schemeClr val="accent1"/>
                </a:solidFill>
              </a:rPr>
              <a:t>Perform operation in ALU     				              and transfer result to R1</a:t>
            </a:r>
            <a:r>
              <a:rPr lang="en-CA" sz="2400" dirty="0" smtClean="0">
                <a:solidFill>
                  <a:schemeClr val="bg1"/>
                </a:solidFill>
              </a:rPr>
              <a:t>	</a:t>
            </a:r>
          </a:p>
          <a:p>
            <a:pPr algn="just">
              <a:buClrTx/>
              <a:buFont typeface="Arial" panose="020B0604020202020204" pitchFamily="34" charset="0"/>
              <a:buChar char="•"/>
            </a:pPr>
            <a:r>
              <a:rPr lang="en-CA" sz="2400" dirty="0" smtClean="0">
                <a:solidFill>
                  <a:schemeClr val="bg1"/>
                </a:solidFill>
              </a:rPr>
              <a:t>The </a:t>
            </a:r>
            <a:r>
              <a:rPr lang="en-CA" sz="2400" dirty="0">
                <a:solidFill>
                  <a:schemeClr val="bg1"/>
                </a:solidFill>
              </a:rPr>
              <a:t>reason for a sequence of three </a:t>
            </a:r>
            <a:r>
              <a:rPr lang="en-CA" sz="2400" dirty="0" smtClean="0">
                <a:solidFill>
                  <a:schemeClr val="bg1"/>
                </a:solidFill>
              </a:rPr>
              <a:t>micro-operations</a:t>
            </a:r>
            <a:r>
              <a:rPr lang="en-CA" sz="2400" dirty="0">
                <a:solidFill>
                  <a:schemeClr val="bg1"/>
                </a:solidFill>
              </a:rPr>
              <a:t>, instead of just one as in a bus-organized processor, is due to the limitation of the memory unit. Since the memory unit has only one set of address terminals but two source registers are to be accessed</a:t>
            </a:r>
            <a:r>
              <a:rPr lang="en-CA" sz="2400" dirty="0" smtClean="0">
                <a:solidFill>
                  <a:schemeClr val="bg1"/>
                </a:solidFill>
              </a:rPr>
              <a:t>.</a:t>
            </a:r>
            <a:endParaRPr lang="en-CA" sz="2400" dirty="0">
              <a:solidFill>
                <a:schemeClr val="bg1"/>
              </a:solidFill>
            </a:endParaRPr>
          </a:p>
        </p:txBody>
      </p:sp>
      <p:pic>
        <p:nvPicPr>
          <p:cNvPr id="5" name="Picture 4"/>
          <p:cNvPicPr>
            <a:picLocks noChangeAspect="1"/>
          </p:cNvPicPr>
          <p:nvPr/>
        </p:nvPicPr>
        <p:blipFill>
          <a:blip r:embed="rId2"/>
          <a:stretch>
            <a:fillRect/>
          </a:stretch>
        </p:blipFill>
        <p:spPr>
          <a:xfrm>
            <a:off x="7087533" y="385762"/>
            <a:ext cx="4933017" cy="6186488"/>
          </a:xfrm>
          <a:prstGeom prst="rect">
            <a:avLst/>
          </a:prstGeom>
        </p:spPr>
      </p:pic>
    </p:spTree>
    <p:extLst>
      <p:ext uri="{BB962C8B-B14F-4D97-AF65-F5344CB8AC3E}">
        <p14:creationId xmlns:p14="http://schemas.microsoft.com/office/powerpoint/2010/main" val="163270511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314324" y="117295"/>
            <a:ext cx="8258175" cy="888274"/>
          </a:xfrm>
        </p:spPr>
        <p:txBody>
          <a:bodyPr>
            <a:normAutofit fontScale="90000"/>
          </a:bodyPr>
          <a:lstStyle/>
          <a:p>
            <a:r>
              <a:rPr lang="en-CA" b="1" u="sng" dirty="0">
                <a:solidFill>
                  <a:schemeClr val="bg1"/>
                </a:solidFill>
              </a:rPr>
              <a:t>Processor Unit with two port memory</a:t>
            </a:r>
            <a:endParaRPr lang="en-US" b="1" u="sng" dirty="0">
              <a:solidFill>
                <a:schemeClr val="bg1"/>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314325" y="809626"/>
            <a:ext cx="6867526" cy="5905500"/>
          </a:xfrm>
        </p:spPr>
        <p:txBody>
          <a:bodyPr>
            <a:normAutofit fontScale="92500"/>
          </a:bodyPr>
          <a:lstStyle/>
          <a:p>
            <a:pPr algn="just">
              <a:buClrTx/>
              <a:buFont typeface="Arial" panose="020B0604020202020204" pitchFamily="34" charset="0"/>
              <a:buChar char="•"/>
            </a:pPr>
            <a:r>
              <a:rPr lang="en-CA" sz="2400" dirty="0">
                <a:solidFill>
                  <a:schemeClr val="bg1"/>
                </a:solidFill>
              </a:rPr>
              <a:t>Some processors employ a 2-port memory in order to overcome the delay caused when reading two source </a:t>
            </a:r>
            <a:r>
              <a:rPr lang="en-CA" sz="2400" dirty="0" smtClean="0">
                <a:solidFill>
                  <a:schemeClr val="bg1"/>
                </a:solidFill>
              </a:rPr>
              <a:t>registers. If </a:t>
            </a:r>
            <a:r>
              <a:rPr lang="en-CA" sz="2400" dirty="0">
                <a:solidFill>
                  <a:schemeClr val="bg1"/>
                </a:solidFill>
              </a:rPr>
              <a:t>the destination register is the same as one of the source </a:t>
            </a:r>
            <a:r>
              <a:rPr lang="en-CA" sz="2400" dirty="0" smtClean="0">
                <a:solidFill>
                  <a:schemeClr val="bg1"/>
                </a:solidFill>
              </a:rPr>
              <a:t>registers, </a:t>
            </a:r>
            <a:r>
              <a:rPr lang="en-CA" sz="2400" dirty="0">
                <a:solidFill>
                  <a:schemeClr val="bg1"/>
                </a:solidFill>
              </a:rPr>
              <a:t>then the entire </a:t>
            </a:r>
            <a:r>
              <a:rPr lang="en-CA" sz="2400" dirty="0" smtClean="0">
                <a:solidFill>
                  <a:schemeClr val="bg1"/>
                </a:solidFill>
              </a:rPr>
              <a:t>micro-operation </a:t>
            </a:r>
            <a:r>
              <a:rPr lang="en-CA" sz="2400" dirty="0">
                <a:solidFill>
                  <a:schemeClr val="bg1"/>
                </a:solidFill>
              </a:rPr>
              <a:t>can be done within one clock pulse period.</a:t>
            </a:r>
          </a:p>
          <a:p>
            <a:pPr algn="just">
              <a:buClrTx/>
            </a:pPr>
            <a:r>
              <a:rPr lang="en-US" sz="2400" dirty="0">
                <a:solidFill>
                  <a:schemeClr val="bg1"/>
                </a:solidFill>
              </a:rPr>
              <a:t>When </a:t>
            </a:r>
            <a:r>
              <a:rPr lang="en-US" sz="2400" b="1" dirty="0">
                <a:solidFill>
                  <a:srgbClr val="FF0000"/>
                </a:solidFill>
              </a:rPr>
              <a:t>Clock = 1, A and B latches are open and accept information coming from memory</a:t>
            </a:r>
            <a:r>
              <a:rPr lang="en-US" sz="2400" dirty="0">
                <a:solidFill>
                  <a:schemeClr val="bg1"/>
                </a:solidFill>
              </a:rPr>
              <a:t>. The WE’ is also in 1 state and disables write operation and </a:t>
            </a:r>
            <a:r>
              <a:rPr lang="en-US" sz="2400" b="1" dirty="0">
                <a:solidFill>
                  <a:schemeClr val="bg1"/>
                </a:solidFill>
              </a:rPr>
              <a:t>enables read operation. </a:t>
            </a:r>
            <a:r>
              <a:rPr lang="en-US" sz="2400" dirty="0">
                <a:solidFill>
                  <a:schemeClr val="bg1"/>
                </a:solidFill>
              </a:rPr>
              <a:t>Thus when Clock =1, words selected by A and B addresses are read from memory and placed in A and B registers.</a:t>
            </a:r>
          </a:p>
          <a:p>
            <a:pPr algn="just">
              <a:buClrTx/>
            </a:pPr>
            <a:r>
              <a:rPr lang="en-US" sz="2400" dirty="0">
                <a:solidFill>
                  <a:schemeClr val="bg1"/>
                </a:solidFill>
              </a:rPr>
              <a:t>When </a:t>
            </a:r>
            <a:r>
              <a:rPr lang="en-US" sz="2400" b="1" dirty="0">
                <a:solidFill>
                  <a:srgbClr val="FF0000"/>
                </a:solidFill>
              </a:rPr>
              <a:t>Clock = 0, the latches are closed and </a:t>
            </a:r>
            <a:r>
              <a:rPr lang="en-US" sz="2400" b="1" dirty="0" smtClean="0">
                <a:solidFill>
                  <a:srgbClr val="FF0000"/>
                </a:solidFill>
              </a:rPr>
              <a:t>retain </a:t>
            </a:r>
            <a:r>
              <a:rPr lang="en-US" sz="2400" b="1" dirty="0">
                <a:solidFill>
                  <a:srgbClr val="FF0000"/>
                </a:solidFill>
              </a:rPr>
              <a:t>the last data entered</a:t>
            </a:r>
            <a:r>
              <a:rPr lang="en-US" sz="2400" dirty="0">
                <a:solidFill>
                  <a:schemeClr val="bg1"/>
                </a:solidFill>
              </a:rPr>
              <a:t>. ALU operation is performed and if write is enabled since Clock = 0, and also ME input is enabled, the result of the micro-operation is </a:t>
            </a:r>
            <a:r>
              <a:rPr lang="en-US" sz="2400" b="1" dirty="0">
                <a:solidFill>
                  <a:schemeClr val="bg1"/>
                </a:solidFill>
              </a:rPr>
              <a:t>written into memory word defined by B address</a:t>
            </a:r>
            <a:r>
              <a:rPr lang="en-US" sz="2400" b="1" dirty="0" smtClean="0">
                <a:solidFill>
                  <a:schemeClr val="bg1"/>
                </a:solidFill>
              </a:rPr>
              <a:t>.</a:t>
            </a:r>
            <a:endParaRPr lang="en-US" sz="2400" b="1" dirty="0">
              <a:solidFill>
                <a:schemeClr val="bg1"/>
              </a:solidFill>
            </a:endParaRPr>
          </a:p>
        </p:txBody>
      </p:sp>
      <p:pic>
        <p:nvPicPr>
          <p:cNvPr id="4" name="Picture 3"/>
          <p:cNvPicPr>
            <a:picLocks noChangeAspect="1"/>
          </p:cNvPicPr>
          <p:nvPr/>
        </p:nvPicPr>
        <p:blipFill>
          <a:blip r:embed="rId2"/>
          <a:stretch>
            <a:fillRect/>
          </a:stretch>
        </p:blipFill>
        <p:spPr>
          <a:xfrm>
            <a:off x="7343340" y="1005569"/>
            <a:ext cx="4691497" cy="3895724"/>
          </a:xfrm>
          <a:prstGeom prst="rect">
            <a:avLst/>
          </a:prstGeom>
        </p:spPr>
      </p:pic>
    </p:spTree>
    <p:extLst>
      <p:ext uri="{BB962C8B-B14F-4D97-AF65-F5344CB8AC3E}">
        <p14:creationId xmlns:p14="http://schemas.microsoft.com/office/powerpoint/2010/main" val="182124717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314324" y="117295"/>
            <a:ext cx="8258175" cy="888274"/>
          </a:xfrm>
        </p:spPr>
        <p:txBody>
          <a:bodyPr>
            <a:normAutofit/>
          </a:bodyPr>
          <a:lstStyle/>
          <a:p>
            <a:r>
              <a:rPr lang="en-CA" b="1" u="sng" dirty="0" smtClean="0">
                <a:solidFill>
                  <a:schemeClr val="bg1"/>
                </a:solidFill>
              </a:rPr>
              <a:t>Arithmetic logic unit(ALU)</a:t>
            </a:r>
            <a:endParaRPr lang="en-US" b="1" u="sng" dirty="0">
              <a:solidFill>
                <a:schemeClr val="bg1"/>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314324" y="4113982"/>
            <a:ext cx="11519126" cy="2630806"/>
          </a:xfrm>
        </p:spPr>
        <p:txBody>
          <a:bodyPr>
            <a:normAutofit lnSpcReduction="10000"/>
          </a:bodyPr>
          <a:lstStyle/>
          <a:p>
            <a:pPr marL="0" indent="0" algn="just">
              <a:buClrTx/>
              <a:buNone/>
            </a:pPr>
            <a:r>
              <a:rPr lang="en-CA" sz="2200" dirty="0" smtClean="0">
                <a:solidFill>
                  <a:schemeClr val="bg1"/>
                </a:solidFill>
              </a:rPr>
              <a:t>The </a:t>
            </a:r>
            <a:r>
              <a:rPr lang="en-CA" sz="2200" b="1" dirty="0">
                <a:solidFill>
                  <a:schemeClr val="accent1"/>
                </a:solidFill>
              </a:rPr>
              <a:t>mode select s2 distinguishes </a:t>
            </a:r>
            <a:r>
              <a:rPr lang="en-CA" sz="2200" dirty="0">
                <a:solidFill>
                  <a:schemeClr val="bg1"/>
                </a:solidFill>
              </a:rPr>
              <a:t>between arithmetic and logic operations.</a:t>
            </a:r>
          </a:p>
          <a:p>
            <a:pPr algn="just">
              <a:buClrTx/>
              <a:buFont typeface="Arial" panose="020B0604020202020204" pitchFamily="34" charset="0"/>
              <a:buChar char="•"/>
            </a:pPr>
            <a:r>
              <a:rPr lang="en-CA" sz="2200" dirty="0">
                <a:solidFill>
                  <a:schemeClr val="bg1"/>
                </a:solidFill>
              </a:rPr>
              <a:t>The two </a:t>
            </a:r>
            <a:r>
              <a:rPr lang="en-CA" sz="2200" dirty="0" smtClean="0">
                <a:solidFill>
                  <a:schemeClr val="bg1"/>
                </a:solidFill>
              </a:rPr>
              <a:t>functions </a:t>
            </a:r>
            <a:r>
              <a:rPr lang="en-CA" sz="2200" dirty="0">
                <a:solidFill>
                  <a:schemeClr val="bg1"/>
                </a:solidFill>
              </a:rPr>
              <a:t>select inputs s1 and s0 </a:t>
            </a:r>
            <a:r>
              <a:rPr lang="en-CA" sz="2200" dirty="0" smtClean="0">
                <a:solidFill>
                  <a:schemeClr val="bg1"/>
                </a:solidFill>
              </a:rPr>
              <a:t>and specify </a:t>
            </a:r>
            <a:r>
              <a:rPr lang="en-CA" sz="2200" dirty="0">
                <a:solidFill>
                  <a:schemeClr val="bg1"/>
                </a:solidFill>
              </a:rPr>
              <a:t>the particular arithmetic and logic operation to be generated.</a:t>
            </a:r>
          </a:p>
          <a:p>
            <a:pPr algn="just">
              <a:buClrTx/>
              <a:buFont typeface="Arial" panose="020B0604020202020204" pitchFamily="34" charset="0"/>
              <a:buChar char="•"/>
            </a:pPr>
            <a:r>
              <a:rPr lang="en-CA" sz="2200" dirty="0">
                <a:solidFill>
                  <a:schemeClr val="bg1"/>
                </a:solidFill>
              </a:rPr>
              <a:t>The </a:t>
            </a:r>
            <a:r>
              <a:rPr lang="en-CA" sz="2200" b="1" dirty="0">
                <a:solidFill>
                  <a:schemeClr val="accent1"/>
                </a:solidFill>
              </a:rPr>
              <a:t>input and output carry (</a:t>
            </a:r>
            <a:r>
              <a:rPr lang="en-CA" sz="2200" b="1" dirty="0" err="1">
                <a:solidFill>
                  <a:schemeClr val="accent1"/>
                </a:solidFill>
              </a:rPr>
              <a:t>Cin</a:t>
            </a:r>
            <a:r>
              <a:rPr lang="en-CA" sz="2200" b="1" dirty="0">
                <a:solidFill>
                  <a:schemeClr val="accent1"/>
                </a:solidFill>
              </a:rPr>
              <a:t> and </a:t>
            </a:r>
            <a:r>
              <a:rPr lang="en-CA" sz="2200" b="1" dirty="0" err="1">
                <a:solidFill>
                  <a:schemeClr val="accent1"/>
                </a:solidFill>
              </a:rPr>
              <a:t>Cout</a:t>
            </a:r>
            <a:r>
              <a:rPr lang="en-CA" sz="2200" b="1" dirty="0">
                <a:solidFill>
                  <a:schemeClr val="accent1"/>
                </a:solidFill>
              </a:rPr>
              <a:t>) </a:t>
            </a:r>
            <a:r>
              <a:rPr lang="en-CA" sz="2200" dirty="0">
                <a:solidFill>
                  <a:schemeClr val="bg1"/>
                </a:solidFill>
              </a:rPr>
              <a:t>have meanings only during arithmetic operations.</a:t>
            </a:r>
          </a:p>
          <a:p>
            <a:pPr algn="just">
              <a:buClrTx/>
              <a:buFont typeface="Arial" panose="020B0604020202020204" pitchFamily="34" charset="0"/>
              <a:buChar char="•"/>
            </a:pPr>
            <a:r>
              <a:rPr lang="en-CA" sz="2200" dirty="0">
                <a:solidFill>
                  <a:schemeClr val="bg1"/>
                </a:solidFill>
              </a:rPr>
              <a:t>The input carry </a:t>
            </a:r>
            <a:r>
              <a:rPr lang="en-CA" sz="2200" dirty="0" err="1">
                <a:solidFill>
                  <a:schemeClr val="bg1"/>
                </a:solidFill>
              </a:rPr>
              <a:t>Cin</a:t>
            </a:r>
            <a:r>
              <a:rPr lang="en-CA" sz="2200" dirty="0">
                <a:solidFill>
                  <a:schemeClr val="bg1"/>
                </a:solidFill>
              </a:rPr>
              <a:t> in the least significant position of an ALU is quite often used as </a:t>
            </a:r>
            <a:r>
              <a:rPr lang="en-CA" sz="2200" dirty="0" smtClean="0">
                <a:solidFill>
                  <a:schemeClr val="bg1"/>
                </a:solidFill>
              </a:rPr>
              <a:t>the fourth </a:t>
            </a:r>
            <a:r>
              <a:rPr lang="en-CA" sz="2200" dirty="0">
                <a:solidFill>
                  <a:schemeClr val="bg1"/>
                </a:solidFill>
              </a:rPr>
              <a:t>selection variable that can double the number of arithmetic operations. Thus </a:t>
            </a:r>
            <a:r>
              <a:rPr lang="en-CA" sz="2200" b="1" dirty="0">
                <a:solidFill>
                  <a:srgbClr val="FF0000"/>
                </a:solidFill>
              </a:rPr>
              <a:t>a total of 8 arithmetic operations and 4 logical operations can be performed</a:t>
            </a:r>
            <a:r>
              <a:rPr lang="en-CA" sz="2200" b="1" dirty="0" smtClean="0">
                <a:solidFill>
                  <a:srgbClr val="FF0000"/>
                </a:solidFill>
              </a:rPr>
              <a:t>.</a:t>
            </a:r>
          </a:p>
        </p:txBody>
      </p:sp>
      <p:pic>
        <p:nvPicPr>
          <p:cNvPr id="5" name="Picture 4"/>
          <p:cNvPicPr>
            <a:picLocks noChangeAspect="1"/>
          </p:cNvPicPr>
          <p:nvPr/>
        </p:nvPicPr>
        <p:blipFill>
          <a:blip r:embed="rId2"/>
          <a:stretch>
            <a:fillRect/>
          </a:stretch>
        </p:blipFill>
        <p:spPr>
          <a:xfrm>
            <a:off x="6280029" y="225470"/>
            <a:ext cx="5631799" cy="2735445"/>
          </a:xfrm>
          <a:prstGeom prst="rect">
            <a:avLst/>
          </a:prstGeom>
        </p:spPr>
      </p:pic>
      <p:sp>
        <p:nvSpPr>
          <p:cNvPr id="6" name="Content Placeholder 2">
            <a:extLst>
              <a:ext uri="{FF2B5EF4-FFF2-40B4-BE49-F238E27FC236}">
                <a16:creationId xmlns:a16="http://schemas.microsoft.com/office/drawing/2014/main" id="{25AADCBA-8B92-4FBD-B325-3AA53CFF953E}"/>
              </a:ext>
            </a:extLst>
          </p:cNvPr>
          <p:cNvSpPr txBox="1">
            <a:spLocks/>
          </p:cNvSpPr>
          <p:nvPr/>
        </p:nvSpPr>
        <p:spPr>
          <a:xfrm>
            <a:off x="235948" y="917666"/>
            <a:ext cx="6044081" cy="3123111"/>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lgn="just">
              <a:buClrTx/>
              <a:buFont typeface="Arial" panose="020B0604020202020204" pitchFamily="34" charset="0"/>
              <a:buChar char="•"/>
            </a:pPr>
            <a:r>
              <a:rPr lang="en-CA" sz="2200" dirty="0" smtClean="0">
                <a:solidFill>
                  <a:schemeClr val="bg1"/>
                </a:solidFill>
              </a:rPr>
              <a:t>An ARITHMETIC LOGIC UNIT (ALU) is a multi-operation, combinational logic digital function. </a:t>
            </a:r>
            <a:r>
              <a:rPr lang="en-CA" sz="2200" b="1" dirty="0" smtClean="0">
                <a:solidFill>
                  <a:srgbClr val="FF0000"/>
                </a:solidFill>
              </a:rPr>
              <a:t>It can perform a set of basic arithmetic operations and a set of logic operations</a:t>
            </a:r>
            <a:r>
              <a:rPr lang="en-CA" sz="2200" dirty="0" smtClean="0">
                <a:solidFill>
                  <a:schemeClr val="bg1"/>
                </a:solidFill>
              </a:rPr>
              <a:t>. The ALU has a number of selection lines to select a particular operation in the unit. The selection lines are decoded within the ALU so that k selection variables can specify up to 2^𝐾  distinct operations.</a:t>
            </a:r>
          </a:p>
        </p:txBody>
      </p:sp>
    </p:spTree>
    <p:extLst>
      <p:ext uri="{BB962C8B-B14F-4D97-AF65-F5344CB8AC3E}">
        <p14:creationId xmlns:p14="http://schemas.microsoft.com/office/powerpoint/2010/main" val="29918659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1" y="117295"/>
            <a:ext cx="6282266" cy="888274"/>
          </a:xfrm>
        </p:spPr>
        <p:txBody>
          <a:bodyPr>
            <a:normAutofit/>
          </a:bodyPr>
          <a:lstStyle/>
          <a:p>
            <a:r>
              <a:rPr lang="en-US" b="1" u="sng" dirty="0" smtClean="0">
                <a:solidFill>
                  <a:schemeClr val="bg1"/>
                </a:solidFill>
              </a:rPr>
              <a:t>Design of arithmetic unit</a:t>
            </a:r>
            <a:endParaRPr lang="en-US" b="1" u="sng" dirty="0">
              <a:solidFill>
                <a:schemeClr val="bg1"/>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314326" y="809626"/>
            <a:ext cx="4858566" cy="5905500"/>
          </a:xfrm>
        </p:spPr>
        <p:txBody>
          <a:bodyPr>
            <a:normAutofit lnSpcReduction="10000"/>
          </a:bodyPr>
          <a:lstStyle/>
          <a:p>
            <a:pPr algn="just">
              <a:buClrTx/>
              <a:buFont typeface="Arial" panose="020B0604020202020204" pitchFamily="34" charset="0"/>
              <a:buChar char="•"/>
            </a:pPr>
            <a:r>
              <a:rPr lang="en-CA" sz="2400" dirty="0">
                <a:solidFill>
                  <a:schemeClr val="bg1"/>
                </a:solidFill>
              </a:rPr>
              <a:t>The basic component of the arithmetic section of an ALU is the parallel adder. </a:t>
            </a:r>
          </a:p>
          <a:p>
            <a:pPr algn="just">
              <a:buClrTx/>
              <a:buFont typeface="Arial" panose="020B0604020202020204" pitchFamily="34" charset="0"/>
              <a:buChar char="•"/>
            </a:pPr>
            <a:r>
              <a:rPr lang="en-CA" sz="2400" dirty="0">
                <a:solidFill>
                  <a:schemeClr val="bg1"/>
                </a:solidFill>
              </a:rPr>
              <a:t>A parallel adder is constructed with a number of full adder circuits cascaded. </a:t>
            </a:r>
          </a:p>
          <a:p>
            <a:pPr algn="just">
              <a:buClrTx/>
              <a:buFont typeface="Arial" panose="020B0604020202020204" pitchFamily="34" charset="0"/>
              <a:buChar char="•"/>
            </a:pPr>
            <a:r>
              <a:rPr lang="en-CA" sz="2400" dirty="0">
                <a:solidFill>
                  <a:schemeClr val="bg1"/>
                </a:solidFill>
              </a:rPr>
              <a:t>By controlling the data inputs to the parallel adder, it is possible to obtain different types of arithmetic operations.</a:t>
            </a:r>
          </a:p>
          <a:p>
            <a:pPr algn="just">
              <a:buClrTx/>
              <a:buFont typeface="Arial" panose="020B0604020202020204" pitchFamily="34" charset="0"/>
              <a:buChar char="•"/>
            </a:pPr>
            <a:r>
              <a:rPr lang="en-CA" sz="2400" dirty="0" smtClean="0">
                <a:solidFill>
                  <a:schemeClr val="bg1"/>
                </a:solidFill>
              </a:rPr>
              <a:t>𝑆</a:t>
            </a:r>
            <a:r>
              <a:rPr lang="en-CA" sz="2000" dirty="0" smtClean="0">
                <a:solidFill>
                  <a:schemeClr val="bg1"/>
                </a:solidFill>
              </a:rPr>
              <a:t>1</a:t>
            </a:r>
            <a:r>
              <a:rPr lang="en-CA" sz="2400" dirty="0" smtClean="0">
                <a:solidFill>
                  <a:schemeClr val="bg1"/>
                </a:solidFill>
              </a:rPr>
              <a:t> 𝑆</a:t>
            </a:r>
            <a:r>
              <a:rPr lang="en-CA" sz="2000" dirty="0" smtClean="0">
                <a:solidFill>
                  <a:schemeClr val="bg1"/>
                </a:solidFill>
              </a:rPr>
              <a:t>0</a:t>
            </a:r>
            <a:r>
              <a:rPr lang="en-CA" sz="2400" dirty="0" smtClean="0">
                <a:solidFill>
                  <a:schemeClr val="bg1"/>
                </a:solidFill>
              </a:rPr>
              <a:t> </a:t>
            </a:r>
            <a:r>
              <a:rPr lang="en-CA" sz="2400" dirty="0">
                <a:solidFill>
                  <a:schemeClr val="bg1"/>
                </a:solidFill>
              </a:rPr>
              <a:t>= </a:t>
            </a:r>
            <a:r>
              <a:rPr lang="en-CA" sz="2400" dirty="0" smtClean="0">
                <a:solidFill>
                  <a:schemeClr val="bg1"/>
                </a:solidFill>
              </a:rPr>
              <a:t>01 then (a) and (b)</a:t>
            </a:r>
            <a:endParaRPr lang="en-CA" sz="2400" dirty="0">
              <a:solidFill>
                <a:schemeClr val="bg1"/>
              </a:solidFill>
            </a:endParaRPr>
          </a:p>
          <a:p>
            <a:pPr algn="just">
              <a:buClrTx/>
              <a:buFont typeface="Arial" panose="020B0604020202020204" pitchFamily="34" charset="0"/>
              <a:buChar char="•"/>
            </a:pPr>
            <a:r>
              <a:rPr lang="en-CA" sz="2400" dirty="0" smtClean="0">
                <a:solidFill>
                  <a:schemeClr val="bg1"/>
                </a:solidFill>
              </a:rPr>
              <a:t>𝑆</a:t>
            </a:r>
            <a:r>
              <a:rPr lang="en-CA" sz="2000" dirty="0" smtClean="0">
                <a:solidFill>
                  <a:schemeClr val="bg1"/>
                </a:solidFill>
              </a:rPr>
              <a:t>1</a:t>
            </a:r>
            <a:r>
              <a:rPr lang="en-CA" sz="2400" dirty="0" smtClean="0">
                <a:solidFill>
                  <a:schemeClr val="bg1"/>
                </a:solidFill>
              </a:rPr>
              <a:t> 𝑆</a:t>
            </a:r>
            <a:r>
              <a:rPr lang="en-CA" sz="2000" dirty="0" smtClean="0">
                <a:solidFill>
                  <a:schemeClr val="bg1"/>
                </a:solidFill>
              </a:rPr>
              <a:t>0</a:t>
            </a:r>
            <a:r>
              <a:rPr lang="en-CA" sz="2400" dirty="0" smtClean="0">
                <a:solidFill>
                  <a:schemeClr val="bg1"/>
                </a:solidFill>
              </a:rPr>
              <a:t> </a:t>
            </a:r>
            <a:r>
              <a:rPr lang="en-CA" sz="2400" dirty="0">
                <a:solidFill>
                  <a:schemeClr val="bg1"/>
                </a:solidFill>
              </a:rPr>
              <a:t>= </a:t>
            </a:r>
            <a:r>
              <a:rPr lang="en-CA" sz="2400" dirty="0" smtClean="0">
                <a:solidFill>
                  <a:schemeClr val="bg1"/>
                </a:solidFill>
              </a:rPr>
              <a:t>10 then (c) and (d)</a:t>
            </a:r>
          </a:p>
          <a:p>
            <a:pPr algn="just">
              <a:buClrTx/>
              <a:buFont typeface="Arial" panose="020B0604020202020204" pitchFamily="34" charset="0"/>
              <a:buChar char="•"/>
            </a:pPr>
            <a:r>
              <a:rPr lang="en-CA" sz="2400" dirty="0">
                <a:solidFill>
                  <a:schemeClr val="bg1"/>
                </a:solidFill>
              </a:rPr>
              <a:t>𝑆</a:t>
            </a:r>
            <a:r>
              <a:rPr lang="en-CA" sz="2000" dirty="0">
                <a:solidFill>
                  <a:schemeClr val="bg1"/>
                </a:solidFill>
              </a:rPr>
              <a:t>1</a:t>
            </a:r>
            <a:r>
              <a:rPr lang="en-CA" sz="2400" dirty="0">
                <a:solidFill>
                  <a:schemeClr val="bg1"/>
                </a:solidFill>
              </a:rPr>
              <a:t> 𝑆</a:t>
            </a:r>
            <a:r>
              <a:rPr lang="en-CA" sz="2000" dirty="0">
                <a:solidFill>
                  <a:schemeClr val="bg1"/>
                </a:solidFill>
              </a:rPr>
              <a:t>0</a:t>
            </a:r>
            <a:r>
              <a:rPr lang="en-CA" sz="2400" dirty="0">
                <a:solidFill>
                  <a:schemeClr val="bg1"/>
                </a:solidFill>
              </a:rPr>
              <a:t> = </a:t>
            </a:r>
            <a:r>
              <a:rPr lang="en-CA" sz="2400" dirty="0" smtClean="0">
                <a:solidFill>
                  <a:schemeClr val="bg1"/>
                </a:solidFill>
              </a:rPr>
              <a:t>00 </a:t>
            </a:r>
            <a:r>
              <a:rPr lang="en-CA" sz="2400" dirty="0">
                <a:solidFill>
                  <a:schemeClr val="bg1"/>
                </a:solidFill>
              </a:rPr>
              <a:t>then </a:t>
            </a:r>
            <a:r>
              <a:rPr lang="en-CA" sz="2400" dirty="0" smtClean="0">
                <a:solidFill>
                  <a:schemeClr val="bg1"/>
                </a:solidFill>
              </a:rPr>
              <a:t>(e) </a:t>
            </a:r>
            <a:r>
              <a:rPr lang="en-CA" sz="2400" dirty="0">
                <a:solidFill>
                  <a:schemeClr val="bg1"/>
                </a:solidFill>
              </a:rPr>
              <a:t>and </a:t>
            </a:r>
            <a:r>
              <a:rPr lang="en-CA" sz="2400" dirty="0" smtClean="0">
                <a:solidFill>
                  <a:schemeClr val="bg1"/>
                </a:solidFill>
              </a:rPr>
              <a:t>(f)</a:t>
            </a:r>
            <a:endParaRPr lang="en-CA" sz="2400" dirty="0">
              <a:solidFill>
                <a:schemeClr val="bg1"/>
              </a:solidFill>
            </a:endParaRPr>
          </a:p>
          <a:p>
            <a:pPr algn="just">
              <a:buClrTx/>
              <a:buFont typeface="Arial" panose="020B0604020202020204" pitchFamily="34" charset="0"/>
              <a:buChar char="•"/>
            </a:pPr>
            <a:r>
              <a:rPr lang="en-CA" sz="2400" dirty="0">
                <a:solidFill>
                  <a:schemeClr val="bg1"/>
                </a:solidFill>
              </a:rPr>
              <a:t>𝑆</a:t>
            </a:r>
            <a:r>
              <a:rPr lang="en-CA" sz="2000" dirty="0">
                <a:solidFill>
                  <a:schemeClr val="bg1"/>
                </a:solidFill>
              </a:rPr>
              <a:t>1</a:t>
            </a:r>
            <a:r>
              <a:rPr lang="en-CA" sz="2400" dirty="0">
                <a:solidFill>
                  <a:schemeClr val="bg1"/>
                </a:solidFill>
              </a:rPr>
              <a:t> 𝑆</a:t>
            </a:r>
            <a:r>
              <a:rPr lang="en-CA" sz="2000" dirty="0">
                <a:solidFill>
                  <a:schemeClr val="bg1"/>
                </a:solidFill>
              </a:rPr>
              <a:t>0</a:t>
            </a:r>
            <a:r>
              <a:rPr lang="en-CA" sz="2400" dirty="0">
                <a:solidFill>
                  <a:schemeClr val="bg1"/>
                </a:solidFill>
              </a:rPr>
              <a:t> = 10 then </a:t>
            </a:r>
            <a:r>
              <a:rPr lang="en-CA" sz="2400" dirty="0" smtClean="0">
                <a:solidFill>
                  <a:schemeClr val="bg1"/>
                </a:solidFill>
              </a:rPr>
              <a:t>(g) </a:t>
            </a:r>
            <a:r>
              <a:rPr lang="en-CA" sz="2400" dirty="0">
                <a:solidFill>
                  <a:schemeClr val="bg1"/>
                </a:solidFill>
              </a:rPr>
              <a:t>and </a:t>
            </a:r>
            <a:r>
              <a:rPr lang="en-CA" sz="2400" dirty="0" smtClean="0">
                <a:solidFill>
                  <a:schemeClr val="bg1"/>
                </a:solidFill>
              </a:rPr>
              <a:t>(h)</a:t>
            </a:r>
          </a:p>
        </p:txBody>
      </p:sp>
      <p:pic>
        <p:nvPicPr>
          <p:cNvPr id="4" name="Picture 3"/>
          <p:cNvPicPr>
            <a:picLocks noChangeAspect="1"/>
          </p:cNvPicPr>
          <p:nvPr/>
        </p:nvPicPr>
        <p:blipFill>
          <a:blip r:embed="rId2"/>
          <a:stretch>
            <a:fillRect/>
          </a:stretch>
        </p:blipFill>
        <p:spPr>
          <a:xfrm>
            <a:off x="6174925" y="117294"/>
            <a:ext cx="5849435" cy="6666683"/>
          </a:xfrm>
          <a:prstGeom prst="rect">
            <a:avLst/>
          </a:prstGeom>
        </p:spPr>
      </p:pic>
    </p:spTree>
    <p:extLst>
      <p:ext uri="{BB962C8B-B14F-4D97-AF65-F5344CB8AC3E}">
        <p14:creationId xmlns:p14="http://schemas.microsoft.com/office/powerpoint/2010/main" val="317654783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E57094B-4684-420B-AFE0-4E41CA2AF714}">
  <ds:schemaRefs>
    <ds:schemaRef ds:uri="http://schemas.microsoft.com/sharepoint/v3/contenttype/forms"/>
  </ds:schemaRefs>
</ds:datastoreItem>
</file>

<file path=customXml/itemProps2.xml><?xml version="1.0" encoding="utf-8"?>
<ds:datastoreItem xmlns:ds="http://schemas.openxmlformats.org/officeDocument/2006/customXml" ds:itemID="{B26D5668-1971-40BB-BC7C-94C9B101AAB7}">
  <ds:schemaRefs>
    <ds:schemaRef ds:uri="http://schemas.microsoft.com/office/2006/metadata/properties"/>
    <ds:schemaRef ds:uri="http://schemas.microsoft.com/office/2006/documentManagement/types"/>
    <ds:schemaRef ds:uri="http://purl.org/dc/dcmitype/"/>
    <ds:schemaRef ds:uri="71af3243-3dd4-4a8d-8c0d-dd76da1f02a5"/>
    <ds:schemaRef ds:uri="http://www.w3.org/XML/1998/namespace"/>
    <ds:schemaRef ds:uri="http://schemas.microsoft.com/office/infopath/2007/PartnerControls"/>
    <ds:schemaRef ds:uri="http://schemas.openxmlformats.org/package/2006/metadata/core-properties"/>
    <ds:schemaRef ds:uri="16c05727-aa75-4e4a-9b5f-8a80a1165891"/>
    <ds:schemaRef ds:uri="http://purl.org/dc/terms/"/>
    <ds:schemaRef ds:uri="http://purl.org/dc/elements/1.1/"/>
  </ds:schemaRefs>
</ds:datastoreItem>
</file>

<file path=customXml/itemProps3.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Celestial design</Template>
  <TotalTime>0</TotalTime>
  <Words>1743</Words>
  <Application>Microsoft Office PowerPoint</Application>
  <PresentationFormat>Widescreen</PresentationFormat>
  <Paragraphs>405</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Cambria Math</vt:lpstr>
      <vt:lpstr>Times New Roman</vt:lpstr>
      <vt:lpstr>Celestial</vt:lpstr>
      <vt:lpstr>Processor logic design</vt:lpstr>
      <vt:lpstr>Processor organization</vt:lpstr>
      <vt:lpstr>BUS organization</vt:lpstr>
      <vt:lpstr>bus organization</vt:lpstr>
      <vt:lpstr>Scratchpad memory</vt:lpstr>
      <vt:lpstr>Scratchpad memory</vt:lpstr>
      <vt:lpstr>Processor Unit with two port memory</vt:lpstr>
      <vt:lpstr>Arithmetic logic unit(ALU)</vt:lpstr>
      <vt:lpstr>Design of arithmetic unit</vt:lpstr>
      <vt:lpstr>Design of arithmetic unit</vt:lpstr>
      <vt:lpstr>Design of arithmetic unit</vt:lpstr>
      <vt:lpstr>True/Complement, one/zero Circuit</vt:lpstr>
      <vt:lpstr>4 bit Arithmetic circuit </vt:lpstr>
      <vt:lpstr>4 bit Adder/subtractor circuit </vt:lpstr>
      <vt:lpstr>Logical circuit </vt:lpstr>
      <vt:lpstr>Logical circuit </vt:lpstr>
      <vt:lpstr>Arithmetic Logic circuit </vt:lpstr>
      <vt:lpstr>Arithmetic Logic circuit </vt:lpstr>
      <vt:lpstr>Arithmetic Logic circuit </vt:lpstr>
      <vt:lpstr>Arithmetic Logic circuit </vt:lpstr>
      <vt:lpstr>SHIFTER DESIGN</vt:lpstr>
      <vt:lpstr>SHIFTER DESIGN</vt:lpstr>
      <vt:lpstr>Processor unit </vt:lpstr>
      <vt:lpstr>Processor unit</vt:lpstr>
      <vt:lpstr>Processor unit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2022-07-11T14:12:00Z</dcterms:created>
  <dcterms:modified xsi:type="dcterms:W3CDTF">2022-07-14T10:01:45Z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