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77" r:id="rId5"/>
    <p:sldId id="278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control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logic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design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28904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By Tahseen </a:t>
            </a:r>
            <a:r>
              <a:rPr lang="en-US" dirty="0" err="1" smtClean="0">
                <a:solidFill>
                  <a:schemeClr val="bg1"/>
                </a:solidFill>
              </a:rPr>
              <a:t>Asma</a:t>
            </a:r>
            <a:r>
              <a:rPr lang="en-US" dirty="0" smtClean="0">
                <a:solidFill>
                  <a:schemeClr val="bg1"/>
                </a:solidFill>
              </a:rPr>
              <a:t> Meem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248799" y="336075"/>
            <a:ext cx="5466443" cy="8882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chemeClr val="bg1"/>
                </a:solidFill>
              </a:rPr>
              <a:t>5)control block diagram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0" y="1224349"/>
            <a:ext cx="5330103" cy="4340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68" y="92468"/>
            <a:ext cx="5303165" cy="3808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5248" b="11904"/>
          <a:stretch/>
        </p:blipFill>
        <p:spPr>
          <a:xfrm>
            <a:off x="8151222" y="4101738"/>
            <a:ext cx="3331846" cy="26015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381897" y="2824151"/>
            <a:ext cx="1393372" cy="127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030223" y="3230881"/>
            <a:ext cx="452845" cy="1741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93740" y="1570234"/>
            <a:ext cx="1062446" cy="226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9093740" y="1883743"/>
            <a:ext cx="1062446" cy="226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93740" y="2419321"/>
            <a:ext cx="1062446" cy="226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9100902" y="2710940"/>
            <a:ext cx="1062446" cy="226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422230" y="6111630"/>
            <a:ext cx="59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For relating the control outputs, have a look to the next slide. 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6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295"/>
            <a:ext cx="9860279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 reference 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349" y="1079862"/>
            <a:ext cx="11138262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800" dirty="0" smtClean="0"/>
              <a:t>Table</a:t>
            </a:r>
            <a:r>
              <a:rPr lang="en-CA" sz="2800" dirty="0" smtClean="0"/>
              <a:t>:</a:t>
            </a:r>
          </a:p>
          <a:p>
            <a:endParaRPr lang="en-CA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80484"/>
              </p:ext>
            </p:extLst>
          </p:nvPr>
        </p:nvGraphicFramePr>
        <p:xfrm>
          <a:off x="557349" y="1706879"/>
          <a:ext cx="10972800" cy="4648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977">
                  <a:extLst>
                    <a:ext uri="{9D8B030D-6E8A-4147-A177-3AD203B41FA5}">
                      <a16:colId xmlns:a16="http://schemas.microsoft.com/office/drawing/2014/main" val="3939505422"/>
                    </a:ext>
                  </a:extLst>
                </a:gridCol>
                <a:gridCol w="1239809">
                  <a:extLst>
                    <a:ext uri="{9D8B030D-6E8A-4147-A177-3AD203B41FA5}">
                      <a16:colId xmlns:a16="http://schemas.microsoft.com/office/drawing/2014/main" val="2005552645"/>
                    </a:ext>
                  </a:extLst>
                </a:gridCol>
                <a:gridCol w="1239809">
                  <a:extLst>
                    <a:ext uri="{9D8B030D-6E8A-4147-A177-3AD203B41FA5}">
                      <a16:colId xmlns:a16="http://schemas.microsoft.com/office/drawing/2014/main" val="1334445692"/>
                    </a:ext>
                  </a:extLst>
                </a:gridCol>
                <a:gridCol w="1969845">
                  <a:extLst>
                    <a:ext uri="{9D8B030D-6E8A-4147-A177-3AD203B41FA5}">
                      <a16:colId xmlns:a16="http://schemas.microsoft.com/office/drawing/2014/main" val="33117766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4354436"/>
                    </a:ext>
                  </a:extLst>
                </a:gridCol>
                <a:gridCol w="943204">
                  <a:extLst>
                    <a:ext uri="{9D8B030D-6E8A-4147-A177-3AD203B41FA5}">
                      <a16:colId xmlns:a16="http://schemas.microsoft.com/office/drawing/2014/main" val="1023598678"/>
                    </a:ext>
                  </a:extLst>
                </a:gridCol>
                <a:gridCol w="3384956">
                  <a:extLst>
                    <a:ext uri="{9D8B030D-6E8A-4147-A177-3AD203B41FA5}">
                      <a16:colId xmlns:a16="http://schemas.microsoft.com/office/drawing/2014/main" val="466637812"/>
                    </a:ext>
                  </a:extLst>
                </a:gridCol>
              </a:tblGrid>
              <a:tr h="32016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Binary Code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 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 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 gridSpan="4">
                  <a:txBody>
                    <a:bodyPr/>
                    <a:lstStyle/>
                    <a:p>
                      <a:pPr marL="1568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Function of selection variables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1601"/>
                  </a:ext>
                </a:extLst>
              </a:tr>
              <a:tr h="54703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B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F with C</a:t>
                      </a:r>
                      <a:r>
                        <a:rPr lang="en-CA" sz="2000" baseline="-25000">
                          <a:effectLst/>
                        </a:rPr>
                        <a:t>in</a:t>
                      </a:r>
                      <a:r>
                        <a:rPr lang="en-CA" sz="2000">
                          <a:effectLst/>
                        </a:rPr>
                        <a:t> =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F with C</a:t>
                      </a:r>
                      <a:r>
                        <a:rPr lang="en-CA" sz="2000" baseline="-25000">
                          <a:effectLst/>
                        </a:rPr>
                        <a:t>in</a:t>
                      </a:r>
                      <a:r>
                        <a:rPr lang="en-CA" sz="2000">
                          <a:effectLst/>
                        </a:rPr>
                        <a:t> = 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H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extLst>
                  <a:ext uri="{0D108BD9-81ED-4DB2-BD59-A6C34878D82A}">
                    <a16:rowId xmlns:a16="http://schemas.microsoft.com/office/drawing/2014/main" val="3190523013"/>
                  </a:ext>
                </a:extLst>
              </a:tr>
              <a:tr h="630785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0 0 0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Input </a:t>
                      </a:r>
                      <a:r>
                        <a:rPr lang="en-CA" sz="2000" dirty="0">
                          <a:effectLst/>
                        </a:rPr>
                        <a:t>Data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Input Data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A+1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None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Circulate-Left with Carry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extLst>
                  <a:ext uri="{0D108BD9-81ED-4DB2-BD59-A6C34878D82A}">
                    <a16:rowId xmlns:a16="http://schemas.microsoft.com/office/drawing/2014/main" val="1497859172"/>
                  </a:ext>
                </a:extLst>
              </a:tr>
              <a:tr h="403628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0 0 1 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A+B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A+B+1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1270" marR="139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Circulate-Right with Carry</a:t>
                      </a:r>
                    </a:p>
                    <a:p>
                      <a:pPr marL="336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1649116545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0 1 0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R2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R2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A+B`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A+B`+1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R2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No shift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535047974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0 1 1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R3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R3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A-1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R3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0’s to the output Bus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15944642"/>
                  </a:ext>
                </a:extLst>
              </a:tr>
              <a:tr h="54703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1 0 0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R4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R4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 </a:t>
                      </a:r>
                      <a:r>
                        <a:rPr lang="en-CA" sz="2000" dirty="0" smtClean="0">
                          <a:effectLst/>
                        </a:rPr>
                        <a:t>OR B 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 OR B 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R4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-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extLst>
                  <a:ext uri="{0D108BD9-81ED-4DB2-BD59-A6C34878D82A}">
                    <a16:rowId xmlns:a16="http://schemas.microsoft.com/office/drawing/2014/main" val="1423811077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1 0 1 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R5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R5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 XOR B 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0" marR="3810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effectLst/>
                        </a:rPr>
                        <a:t>A XOR B  </a:t>
                      </a:r>
                      <a:endParaRPr lang="en-CA" sz="20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R5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Shift Left with I</a:t>
                      </a:r>
                      <a:r>
                        <a:rPr lang="en-CA" sz="2000" baseline="-25000" dirty="0">
                          <a:effectLst/>
                        </a:rPr>
                        <a:t>L</a:t>
                      </a:r>
                      <a:r>
                        <a:rPr lang="en-CA" sz="2000" dirty="0">
                          <a:effectLst/>
                        </a:rPr>
                        <a:t>=0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3235350611"/>
                  </a:ext>
                </a:extLst>
              </a:tr>
              <a:tr h="548095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1 1 0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R6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R6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 AND </a:t>
                      </a:r>
                      <a:r>
                        <a:rPr lang="en-CA" sz="2000" dirty="0" smtClean="0">
                          <a:effectLst/>
                        </a:rPr>
                        <a:t>B 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0" marR="3810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effectLst/>
                        </a:rPr>
                        <a:t>A AND B  </a:t>
                      </a:r>
                      <a:endParaRPr lang="en-CA" sz="20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R6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1270" marR="139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Shift Right with I</a:t>
                      </a:r>
                      <a:r>
                        <a:rPr lang="en-CA" sz="2000" baseline="-25000" dirty="0">
                          <a:effectLst/>
                        </a:rPr>
                        <a:t>R</a:t>
                      </a:r>
                      <a:r>
                        <a:rPr lang="en-CA" sz="2000" dirty="0">
                          <a:effectLst/>
                        </a:rPr>
                        <a:t>=0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1386241963"/>
                  </a:ext>
                </a:extLst>
              </a:tr>
              <a:tr h="338186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1 1 1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R7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R7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A′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A′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R7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1’s to the output Bus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236663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10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introduc</a:t>
            </a:r>
            <a:r>
              <a:rPr lang="en-US" b="1" u="sng" dirty="0" smtClean="0">
                <a:solidFill>
                  <a:schemeClr val="bg1"/>
                </a:solidFill>
              </a:rPr>
              <a:t>tion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606731"/>
            <a:ext cx="11713029" cy="4345579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data processor part may be a general purpose processor unit or it may consist of individual registers and associated digital functions. The control logic initiates all micro-operations in the data processor. The control logic is a sequential circuit whose internal states dictate the control functions for the system by generating the signals for sequencing the micro-operations.</a:t>
            </a:r>
          </a:p>
          <a:p>
            <a:pPr>
              <a:buClrTx/>
            </a:pPr>
            <a:r>
              <a:rPr lang="en-US" sz="2400" b="1" dirty="0">
                <a:solidFill>
                  <a:schemeClr val="bg1"/>
                </a:solidFill>
              </a:rPr>
              <a:t>Methods of Control Organization</a:t>
            </a:r>
          </a:p>
          <a:p>
            <a:pPr lvl="1">
              <a:buClrTx/>
            </a:pPr>
            <a:r>
              <a:rPr lang="en-US" sz="2400" dirty="0">
                <a:solidFill>
                  <a:schemeClr val="bg1"/>
                </a:solidFill>
              </a:rPr>
              <a:t>One flip-flop per state method</a:t>
            </a:r>
          </a:p>
          <a:p>
            <a:pPr lvl="1">
              <a:buClrTx/>
            </a:pPr>
            <a:r>
              <a:rPr lang="en-US" sz="2400" dirty="0">
                <a:solidFill>
                  <a:schemeClr val="bg1"/>
                </a:solidFill>
              </a:rPr>
              <a:t>Sequence register and decoder method</a:t>
            </a:r>
          </a:p>
          <a:p>
            <a:pPr lvl="1">
              <a:buClrTx/>
            </a:pPr>
            <a:r>
              <a:rPr lang="en-US" sz="2400" dirty="0">
                <a:solidFill>
                  <a:schemeClr val="bg1"/>
                </a:solidFill>
              </a:rPr>
              <a:t>PLA control</a:t>
            </a:r>
          </a:p>
          <a:p>
            <a:pPr lvl="1">
              <a:buClrTx/>
            </a:pPr>
            <a:r>
              <a:rPr lang="en-US" sz="2400" dirty="0">
                <a:solidFill>
                  <a:schemeClr val="bg1"/>
                </a:solidFill>
              </a:rPr>
              <a:t>Microprogram control</a:t>
            </a:r>
          </a:p>
          <a:p>
            <a:pPr>
              <a:buClrTx/>
            </a:pPr>
            <a:r>
              <a:rPr lang="en-US" sz="2400" b="1" dirty="0">
                <a:solidFill>
                  <a:schemeClr val="bg1"/>
                </a:solidFill>
              </a:rPr>
              <a:t>The first two method must use SSI and MSI circuits for the implementations.</a:t>
            </a:r>
          </a:p>
          <a:p>
            <a:pPr>
              <a:buClrTx/>
            </a:pPr>
            <a:r>
              <a:rPr lang="en-US" sz="2400" b="1" dirty="0">
                <a:solidFill>
                  <a:schemeClr val="bg1"/>
                </a:solidFill>
              </a:rPr>
              <a:t>PLA or microprogram </a:t>
            </a:r>
            <a:r>
              <a:rPr lang="en-US" sz="2400" b="1" dirty="0" smtClean="0">
                <a:solidFill>
                  <a:schemeClr val="bg1"/>
                </a:solidFill>
              </a:rPr>
              <a:t>uses </a:t>
            </a:r>
            <a:r>
              <a:rPr lang="en-US" sz="2400" b="1" dirty="0">
                <a:solidFill>
                  <a:schemeClr val="bg1"/>
                </a:solidFill>
              </a:rPr>
              <a:t>an LSI device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72" y="2629990"/>
            <a:ext cx="4449323" cy="29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Microprogram control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1097279"/>
            <a:ext cx="10911840" cy="3796939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The </a:t>
            </a:r>
            <a:r>
              <a:rPr lang="en-CA" sz="2400" b="1" dirty="0" smtClean="0">
                <a:solidFill>
                  <a:srgbClr val="0070C0"/>
                </a:solidFill>
              </a:rPr>
              <a:t>purpose</a:t>
            </a:r>
            <a:r>
              <a:rPr lang="en-CA" sz="2400" dirty="0" smtClean="0">
                <a:solidFill>
                  <a:schemeClr val="bg1"/>
                </a:solidFill>
              </a:rPr>
              <a:t> </a:t>
            </a:r>
            <a:r>
              <a:rPr lang="en-CA" sz="2400" dirty="0">
                <a:solidFill>
                  <a:schemeClr val="bg1"/>
                </a:solidFill>
              </a:rPr>
              <a:t>of the control unit is to initiate a series of sequential steps of </a:t>
            </a:r>
            <a:r>
              <a:rPr lang="en-CA" sz="2400" dirty="0" smtClean="0">
                <a:solidFill>
                  <a:schemeClr val="bg1"/>
                </a:solidFill>
              </a:rPr>
              <a:t>micro-operations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A control unit whose control variables are stored in a memory is called a </a:t>
            </a:r>
            <a:r>
              <a:rPr lang="en-CA" sz="2400" b="1" dirty="0">
                <a:solidFill>
                  <a:srgbClr val="0070C0"/>
                </a:solidFill>
              </a:rPr>
              <a:t>microprogrammed control unit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Each control word of memory is called a </a:t>
            </a:r>
            <a:r>
              <a:rPr lang="en-CA" sz="2400" b="1" dirty="0">
                <a:solidFill>
                  <a:srgbClr val="0070C0"/>
                </a:solidFill>
              </a:rPr>
              <a:t>microinstruction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A sequence of microinstructions is called a </a:t>
            </a:r>
            <a:r>
              <a:rPr lang="en-CA" sz="2400" b="1" dirty="0">
                <a:solidFill>
                  <a:srgbClr val="0070C0"/>
                </a:solidFill>
              </a:rPr>
              <a:t>microprogram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Clr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A00E-99AA-45C1-AD1C-8D80EE02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7574"/>
            <a:ext cx="9925769" cy="18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70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Hard wired </a:t>
            </a:r>
            <a:r>
              <a:rPr lang="en-US" b="1" u="sng" dirty="0" smtClean="0">
                <a:solidFill>
                  <a:schemeClr val="bg1"/>
                </a:solidFill>
              </a:rPr>
              <a:t>control example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1097279"/>
            <a:ext cx="10911840" cy="3796939"/>
          </a:xfrm>
        </p:spPr>
        <p:txBody>
          <a:bodyPr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prstClr val="black"/>
                </a:solidFill>
              </a:rPr>
              <a:t>The design is carried out in five consecutive steps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The problem is stated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An initial equipment configuration is assumed 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An algorithm is formulated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The data-processor part is specified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The control logic is designed</a:t>
            </a:r>
          </a:p>
          <a:p>
            <a:pPr marL="0" indent="0" algn="just">
              <a:buClr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4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1) Statement of the problem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105989"/>
            <a:ext cx="4929052" cy="5172891"/>
          </a:xfrm>
        </p:spPr>
        <p:txBody>
          <a:bodyPr>
            <a:normAutofit/>
          </a:bodyPr>
          <a:lstStyle/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statement here is to implement with hardware the addition and subtraction of binary fixed point numbers represented in sign magnitude form.</a:t>
            </a:r>
          </a:p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addition of two numbers stored in registers of finite length may result in a sum that exceeds the storage capacity of the register by one bit.</a:t>
            </a:r>
          </a:p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extra bit is said to cause an overflow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r>
              <a:rPr lang="en-US" sz="2400" dirty="0">
                <a:solidFill>
                  <a:prstClr val="black"/>
                </a:solidFill>
              </a:rPr>
              <a:t>T</a:t>
            </a:r>
            <a:r>
              <a:rPr lang="en-US" sz="2400" dirty="0" smtClean="0">
                <a:solidFill>
                  <a:prstClr val="black"/>
                </a:solidFill>
              </a:rPr>
              <a:t>he </a:t>
            </a:r>
            <a:r>
              <a:rPr lang="en-US" sz="2400" dirty="0">
                <a:solidFill>
                  <a:prstClr val="black"/>
                </a:solidFill>
              </a:rPr>
              <a:t>circuit must provide a </a:t>
            </a:r>
            <a:r>
              <a:rPr lang="en-US" sz="2400" dirty="0" smtClean="0">
                <a:solidFill>
                  <a:prstClr val="black"/>
                </a:solidFill>
              </a:rPr>
              <a:t>flip-flop </a:t>
            </a:r>
            <a:r>
              <a:rPr lang="en-US" sz="2400" dirty="0">
                <a:solidFill>
                  <a:prstClr val="black"/>
                </a:solidFill>
              </a:rPr>
              <a:t>for storing a possible overflow bit.</a:t>
            </a:r>
          </a:p>
          <a:p>
            <a:pPr marL="0" indent="0" algn="just">
              <a:buClr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52" y="1236618"/>
            <a:ext cx="6347637" cy="36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4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2) Equipment configuration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4" y="1166948"/>
            <a:ext cx="11295019" cy="2987040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two signed binary numbers to be added or subtracted contain n bits. The magnitudes of the numbers contain k=n-1 bits and are stored in registers A and B. The sign bits are stored in flip-flops As and </a:t>
            </a:r>
            <a:r>
              <a:rPr lang="en-US" sz="2000" dirty="0" err="1" smtClean="0">
                <a:solidFill>
                  <a:schemeClr val="bg1"/>
                </a:solidFill>
              </a:rPr>
              <a:t>Bs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Clr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ALU performs the arithmetic operations and the 1-bit register E serves as the overview flip-flop. The output carry from the ALU is transferred to E.</a:t>
            </a:r>
          </a:p>
          <a:p>
            <a:pPr marL="0" indent="0" algn="just">
              <a:buClr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Two input signals in the control specify the add (</a:t>
            </a:r>
            <a:r>
              <a:rPr lang="en-US" sz="2000" i="1" dirty="0" err="1" smtClean="0">
                <a:solidFill>
                  <a:schemeClr val="bg1"/>
                </a:solidFill>
              </a:rPr>
              <a:t>qa</a:t>
            </a:r>
            <a:r>
              <a:rPr lang="en-US" sz="2000" dirty="0" smtClean="0">
                <a:solidFill>
                  <a:schemeClr val="bg1"/>
                </a:solidFill>
              </a:rPr>
              <a:t>) and subtract (</a:t>
            </a:r>
            <a:r>
              <a:rPr lang="en-US" sz="2000" i="1" dirty="0" err="1" smtClean="0">
                <a:solidFill>
                  <a:schemeClr val="bg1"/>
                </a:solidFill>
              </a:rPr>
              <a:t>qs</a:t>
            </a:r>
            <a:r>
              <a:rPr lang="en-US" sz="2000" dirty="0" smtClean="0">
                <a:solidFill>
                  <a:schemeClr val="bg1"/>
                </a:solidFill>
              </a:rPr>
              <a:t>) operations. Output variable x indicates the end of the operation.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787"/>
          <a:stretch/>
        </p:blipFill>
        <p:spPr>
          <a:xfrm>
            <a:off x="4389130" y="3500846"/>
            <a:ext cx="7184563" cy="31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3) Derivation of algorithm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131464"/>
            <a:ext cx="11190515" cy="5172892"/>
          </a:xfrm>
        </p:spPr>
        <p:txBody>
          <a:bodyPr>
            <a:normAutofit/>
          </a:bodyPr>
          <a:lstStyle/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When the numbers are added or subtracted algebraically, there are eight different conditions to be consider and may be expressed as compact form as follows</a:t>
            </a:r>
            <a:r>
              <a:rPr lang="en-US" sz="2200" dirty="0" smtClean="0">
                <a:solidFill>
                  <a:prstClr val="black"/>
                </a:solidFill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In arithmetic operation specified in subtraction, we change the sign of B and add. So the relationships :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2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This reduce the number of possible conditions to four, namely</a:t>
            </a:r>
            <a:r>
              <a:rPr lang="en-US" sz="2200" dirty="0" smtClean="0">
                <a:solidFill>
                  <a:prstClr val="black"/>
                </a:solidFill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When the signs of A and B are the same, we add the two magnitudes and the sign of the result in the same as the common sign.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When the sign of A and B are not same, we subtract the smaller number from the larger and the sign of the result is the sign of the larger number. 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41F3C-6C90-4102-80BD-CBFC1A89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70" y="1656763"/>
            <a:ext cx="1726419" cy="42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B8D00-2C06-46AD-8320-A15E9710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27" y="2394930"/>
            <a:ext cx="3255109" cy="680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D758E-F751-4100-A6C8-DA79FBD9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363" y="3366274"/>
            <a:ext cx="1628697" cy="31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B3A2E-C0F9-4DE1-939E-D3BF69F7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614" y="4827985"/>
            <a:ext cx="5413222" cy="17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49" y="705394"/>
            <a:ext cx="6002382" cy="88827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3) Flowchart </a:t>
            </a:r>
            <a:r>
              <a:rPr lang="en-US" b="1" u="sng" dirty="0">
                <a:solidFill>
                  <a:schemeClr val="bg1"/>
                </a:solidFill>
              </a:rPr>
              <a:t>for sign magnitude addition and subtraction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593668"/>
            <a:ext cx="11190515" cy="4710687"/>
          </a:xfrm>
        </p:spPr>
        <p:txBody>
          <a:bodyPr>
            <a:norm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31" y="138688"/>
            <a:ext cx="5688421" cy="6588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0" y="1963627"/>
            <a:ext cx="5334462" cy="434072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564777" y="2760617"/>
            <a:ext cx="1785257" cy="200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3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0" y="362201"/>
            <a:ext cx="6719268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4) Data processor register 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99" y="1323702"/>
            <a:ext cx="5625737" cy="1541417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2400" dirty="0">
                <a:solidFill>
                  <a:schemeClr val="bg1"/>
                </a:solidFill>
              </a:rPr>
              <a:t>The operations between A and B can be done with the ALU. </a:t>
            </a: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</a:rPr>
              <a:t>The operations with As, </a:t>
            </a:r>
            <a:r>
              <a:rPr lang="en-US" sz="2400" dirty="0" err="1">
                <a:solidFill>
                  <a:schemeClr val="bg1"/>
                </a:solidFill>
              </a:rPr>
              <a:t>Bs</a:t>
            </a:r>
            <a:r>
              <a:rPr lang="en-US" sz="2400" dirty="0">
                <a:solidFill>
                  <a:schemeClr val="bg1"/>
                </a:solidFill>
              </a:rPr>
              <a:t> and E must be initiated with separate control variables.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3" y="3113879"/>
            <a:ext cx="4665345" cy="3505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86" y="3113880"/>
            <a:ext cx="5108492" cy="3634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6078583" y="362201"/>
            <a:ext cx="5466443" cy="8882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chemeClr val="bg1"/>
                </a:solidFill>
              </a:rPr>
              <a:t>5)control block diagram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8683" y="1123255"/>
            <a:ext cx="59685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control receives five inputs: two form the external environment and three from the </a:t>
            </a:r>
            <a:r>
              <a:rPr lang="en-US" sz="2400" dirty="0" smtClean="0">
                <a:solidFill>
                  <a:schemeClr val="bg1"/>
                </a:solidFill>
              </a:rPr>
              <a:t>data processor.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To simplify the design we define </a:t>
            </a:r>
            <a:r>
              <a:rPr lang="en-US" sz="2400" dirty="0" smtClean="0">
                <a:solidFill>
                  <a:schemeClr val="bg1"/>
                </a:solidFill>
              </a:rPr>
              <a:t>a new </a:t>
            </a:r>
            <a:r>
              <a:rPr lang="en-US" sz="2400" dirty="0">
                <a:solidFill>
                  <a:schemeClr val="bg1"/>
                </a:solidFill>
              </a:rPr>
              <a:t>variable </a:t>
            </a:r>
            <a:r>
              <a:rPr lang="en-US" sz="2400" dirty="0" smtClean="0">
                <a:solidFill>
                  <a:schemeClr val="bg1"/>
                </a:solidFill>
              </a:rPr>
              <a:t>S:                            </a:t>
            </a:r>
            <a:r>
              <a:rPr lang="en-US" sz="2400" dirty="0">
                <a:solidFill>
                  <a:schemeClr val="bg1"/>
                </a:solidFill>
              </a:rPr>
              <a:t>S = As </a:t>
            </a:r>
            <a:r>
              <a:rPr lang="en-US" sz="2400" dirty="0" err="1">
                <a:solidFill>
                  <a:schemeClr val="bg1"/>
                </a:solidFill>
              </a:rPr>
              <a:t>xor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Bs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791200" y="60960"/>
            <a:ext cx="8710" cy="66873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1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16c05727-aa75-4e4a-9b5f-8a80a1165891"/>
    <ds:schemaRef ds:uri="http://purl.org/dc/dcmitype/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743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control logic design</vt:lpstr>
      <vt:lpstr>introduction</vt:lpstr>
      <vt:lpstr>Microprogram control</vt:lpstr>
      <vt:lpstr>Hard wired control example</vt:lpstr>
      <vt:lpstr>1) Statement of the problem</vt:lpstr>
      <vt:lpstr>2) Equipment configuration</vt:lpstr>
      <vt:lpstr>3) Derivation of algorithm</vt:lpstr>
      <vt:lpstr>3) Flowchart for sign magnitude addition and subtraction</vt:lpstr>
      <vt:lpstr>4) Data processor register  </vt:lpstr>
      <vt:lpstr>PowerPoint Presentation</vt:lpstr>
      <vt:lpstr>For reference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2022-07-11T14:12:00Z</dcterms:created>
  <dcterms:modified xsi:type="dcterms:W3CDTF">2022-07-13T16:27:19Z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