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4E77-B829-96C5-B6A7-398D96BC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52D0-4448-9AE9-3627-1DDFD7612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D9A0-95D8-DC7D-5CD9-B813F16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1C18-3599-9737-56FF-70950AE6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E4F1-8758-67AE-FD18-DD3174F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4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BDB-DCF4-71A6-2B76-F2E5990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2625-5559-7062-82B0-02CDFA9A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5B4C-A8BB-974F-8584-DA21906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9FF2-D214-0FBC-5EC6-8B997520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215B-FA8C-6A58-D296-5521488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C4D8B-9CB2-DDBF-2AB9-DFDB5DFDE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75C93-FB45-C523-A649-3E859AB0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F7D6-FAB3-D4B0-97F7-3279FDCB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9C14-B41F-DDC7-D951-68037AD5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9702-9B89-0624-C91E-93F101C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1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2667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B624-86A0-4134-99D6-C273CAE41818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1895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1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266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1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tx1"/>
                </a:solidFill>
              </a:defRPr>
            </a:lvl1pPr>
            <a:lvl2pPr marL="406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1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62489" y="6595241"/>
            <a:ext cx="1600200" cy="244366"/>
          </a:xfrm>
        </p:spPr>
        <p:txBody>
          <a:bodyPr/>
          <a:lstStyle/>
          <a:p>
            <a:fld id="{5F769EF7-8174-4D35-86BA-5AA8270FBB18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5241"/>
            <a:ext cx="4893958" cy="260973"/>
          </a:xfrm>
        </p:spPr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658" y="6595242"/>
            <a:ext cx="551167" cy="225973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88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2667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1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600"/>
            </a:lvl1pPr>
            <a:lvl2pPr marL="406378" indent="0">
              <a:buNone/>
              <a:defRPr sz="1067"/>
            </a:lvl2pPr>
            <a:lvl3pPr marL="812755" indent="0">
              <a:buNone/>
              <a:defRPr sz="889"/>
            </a:lvl3pPr>
            <a:lvl4pPr marL="1219133" indent="0">
              <a:buNone/>
              <a:defRPr sz="800"/>
            </a:lvl4pPr>
            <a:lvl5pPr marL="1625511" indent="0">
              <a:buNone/>
              <a:defRPr sz="800"/>
            </a:lvl5pPr>
            <a:lvl6pPr marL="2031888" indent="0">
              <a:buNone/>
              <a:defRPr sz="800"/>
            </a:lvl6pPr>
            <a:lvl7pPr marL="2438266" indent="0">
              <a:buNone/>
              <a:defRPr sz="800"/>
            </a:lvl7pPr>
            <a:lvl8pPr marL="2844644" indent="0">
              <a:buNone/>
              <a:defRPr sz="800"/>
            </a:lvl8pPr>
            <a:lvl9pPr marL="3251021" indent="0">
              <a:buNone/>
              <a:defRPr sz="8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8CD9-8FBD-4A91-AA43-797AA12A3315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6972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2667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5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/>
            </a:lvl1pPr>
            <a:lvl2pPr marL="406378" indent="0">
              <a:buNone/>
              <a:defRPr sz="1778" b="1"/>
            </a:lvl2pPr>
            <a:lvl3pPr marL="812755" indent="0">
              <a:buNone/>
              <a:defRPr sz="1600" b="1"/>
            </a:lvl3pPr>
            <a:lvl4pPr marL="1219133" indent="0">
              <a:buNone/>
              <a:defRPr sz="1422" b="1"/>
            </a:lvl4pPr>
            <a:lvl5pPr marL="1625511" indent="0">
              <a:buNone/>
              <a:defRPr sz="1422" b="1"/>
            </a:lvl5pPr>
            <a:lvl6pPr marL="2031888" indent="0">
              <a:buNone/>
              <a:defRPr sz="1422" b="1"/>
            </a:lvl6pPr>
            <a:lvl7pPr marL="2438266" indent="0">
              <a:buNone/>
              <a:defRPr sz="1422" b="1"/>
            </a:lvl7pPr>
            <a:lvl8pPr marL="2844644" indent="0">
              <a:buNone/>
              <a:defRPr sz="1422" b="1"/>
            </a:lvl8pPr>
            <a:lvl9pPr marL="3251021" indent="0">
              <a:buNone/>
              <a:defRPr sz="1422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9EDC-E51F-48C8-8F79-252575C55B96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067"/>
            </a:lvl1pPr>
            <a:lvl3pPr algn="ctr">
              <a:defRPr sz="1067"/>
            </a:lvl3pPr>
            <a:lvl5pPr marL="1625511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/>
            </a:lvl1pPr>
            <a:lvl2pPr marL="406378" indent="0">
              <a:buNone/>
              <a:defRPr sz="1778" b="1"/>
            </a:lvl2pPr>
            <a:lvl3pPr marL="812755" indent="0">
              <a:buNone/>
              <a:defRPr sz="1600" b="1"/>
            </a:lvl3pPr>
            <a:lvl4pPr marL="1219133" indent="0">
              <a:buNone/>
              <a:defRPr sz="1422" b="1"/>
            </a:lvl4pPr>
            <a:lvl5pPr marL="1625511" indent="0">
              <a:buNone/>
              <a:defRPr sz="1422" b="1"/>
            </a:lvl5pPr>
            <a:lvl6pPr marL="2031888" indent="0">
              <a:buNone/>
              <a:defRPr sz="1422" b="1"/>
            </a:lvl6pPr>
            <a:lvl7pPr marL="2438266" indent="0">
              <a:buNone/>
              <a:defRPr sz="1422" b="1"/>
            </a:lvl7pPr>
            <a:lvl8pPr marL="2844644" indent="0">
              <a:buNone/>
              <a:defRPr sz="1422" b="1"/>
            </a:lvl8pPr>
            <a:lvl9pPr marL="3251021" indent="0">
              <a:buNone/>
              <a:defRPr sz="1422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067"/>
            </a:lvl1pPr>
            <a:lvl3pPr algn="ctr">
              <a:defRPr sz="1067"/>
            </a:lvl3pPr>
            <a:lvl5pPr marL="1625511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067"/>
            </a:lvl1pPr>
            <a:lvl3pPr algn="ctr">
              <a:defRPr sz="1067"/>
            </a:lvl3pPr>
            <a:lvl5pPr marL="1625511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067"/>
            </a:lvl1pPr>
            <a:lvl3pPr algn="ctr">
              <a:defRPr sz="1067"/>
            </a:lvl3pPr>
            <a:lvl5pPr marL="1625511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067"/>
            </a:lvl1pPr>
            <a:lvl3pPr algn="ctr">
              <a:defRPr sz="1067"/>
            </a:lvl3pPr>
            <a:lvl5pPr marL="1625511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0590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2667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9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2"/>
            </a:lvl1pPr>
            <a:lvl2pPr marL="406378" indent="0">
              <a:buNone/>
              <a:defRPr sz="1422"/>
            </a:lvl2pPr>
            <a:lvl3pPr marL="812755" indent="0">
              <a:buNone/>
              <a:defRPr sz="1422"/>
            </a:lvl3pPr>
            <a:lvl4pPr marL="1219133" indent="0">
              <a:buNone/>
              <a:defRPr sz="1422"/>
            </a:lvl4pPr>
            <a:lvl5pPr marL="1625511" indent="0">
              <a:buNone/>
              <a:defRPr sz="1422"/>
            </a:lvl5pPr>
            <a:lvl6pPr marL="2031888" indent="0">
              <a:buNone/>
              <a:defRPr sz="1422"/>
            </a:lvl6pPr>
            <a:lvl7pPr marL="2438266" indent="0">
              <a:buNone/>
              <a:defRPr sz="1422"/>
            </a:lvl7pPr>
            <a:lvl8pPr marL="2844644" indent="0">
              <a:buNone/>
              <a:defRPr sz="1422"/>
            </a:lvl8pPr>
            <a:lvl9pPr marL="3251021" indent="0">
              <a:buNone/>
              <a:defRPr sz="1422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600"/>
            </a:lvl1pPr>
            <a:lvl2pPr marL="406378" indent="0">
              <a:buNone/>
              <a:defRPr sz="1067"/>
            </a:lvl2pPr>
            <a:lvl3pPr marL="812755" indent="0">
              <a:buNone/>
              <a:defRPr sz="889"/>
            </a:lvl3pPr>
            <a:lvl4pPr marL="1219133" indent="0">
              <a:buNone/>
              <a:defRPr sz="800"/>
            </a:lvl4pPr>
            <a:lvl5pPr marL="1625511" indent="0">
              <a:buNone/>
              <a:defRPr sz="800"/>
            </a:lvl5pPr>
            <a:lvl6pPr marL="2031888" indent="0">
              <a:buNone/>
              <a:defRPr sz="800"/>
            </a:lvl6pPr>
            <a:lvl7pPr marL="2438266" indent="0">
              <a:buNone/>
              <a:defRPr sz="800"/>
            </a:lvl7pPr>
            <a:lvl8pPr marL="2844644" indent="0">
              <a:buNone/>
              <a:defRPr sz="800"/>
            </a:lvl8pPr>
            <a:lvl9pPr marL="3251021" indent="0">
              <a:buNone/>
              <a:defRPr sz="8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F4D-5C11-45DF-A104-944469D53874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7708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2667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1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2"/>
            </a:lvl1pPr>
            <a:lvl2pPr marL="406378" indent="0">
              <a:buNone/>
              <a:defRPr sz="1422"/>
            </a:lvl2pPr>
            <a:lvl3pPr marL="812755" indent="0">
              <a:buNone/>
              <a:defRPr sz="1422"/>
            </a:lvl3pPr>
            <a:lvl4pPr marL="1219133" indent="0">
              <a:buNone/>
              <a:defRPr sz="1422"/>
            </a:lvl4pPr>
            <a:lvl5pPr marL="1625511" indent="0">
              <a:buNone/>
              <a:defRPr sz="1422"/>
            </a:lvl5pPr>
            <a:lvl6pPr marL="2031888" indent="0">
              <a:buNone/>
              <a:defRPr sz="1422"/>
            </a:lvl6pPr>
            <a:lvl7pPr marL="2438266" indent="0">
              <a:buNone/>
              <a:defRPr sz="1422"/>
            </a:lvl7pPr>
            <a:lvl8pPr marL="2844644" indent="0">
              <a:buNone/>
              <a:defRPr sz="1422"/>
            </a:lvl8pPr>
            <a:lvl9pPr marL="3251021" indent="0">
              <a:buNone/>
              <a:defRPr sz="1422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/>
            </a:lvl1pPr>
            <a:lvl2pPr marL="406378" indent="0">
              <a:buNone/>
              <a:defRPr sz="1067"/>
            </a:lvl2pPr>
            <a:lvl3pPr marL="812755" indent="0">
              <a:buNone/>
              <a:defRPr sz="889"/>
            </a:lvl3pPr>
            <a:lvl4pPr marL="1219133" indent="0">
              <a:buNone/>
              <a:defRPr sz="800"/>
            </a:lvl4pPr>
            <a:lvl5pPr marL="1625511" indent="0">
              <a:buNone/>
              <a:defRPr sz="800"/>
            </a:lvl5pPr>
            <a:lvl6pPr marL="2031888" indent="0">
              <a:buNone/>
              <a:defRPr sz="800"/>
            </a:lvl6pPr>
            <a:lvl7pPr marL="2438266" indent="0">
              <a:buNone/>
              <a:defRPr sz="800"/>
            </a:lvl7pPr>
            <a:lvl8pPr marL="2844644" indent="0">
              <a:buNone/>
              <a:defRPr sz="800"/>
            </a:lvl8pPr>
            <a:lvl9pPr marL="3251021" indent="0">
              <a:buNone/>
              <a:defRPr sz="8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834A-6431-42FE-9745-0C42FA65CC71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5053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81280" tIns="40640" rIns="81280" bIns="406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1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8"/>
            <a:ext cx="609600" cy="584776"/>
          </a:xfrm>
          <a:prstGeom prst="rect">
            <a:avLst/>
          </a:prstGeom>
        </p:spPr>
        <p:txBody>
          <a:bodyPr vert="horz" lIns="81280" tIns="40640" rIns="81280" bIns="406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1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2" y="609602"/>
            <a:ext cx="9550399" cy="2743199"/>
          </a:xfrm>
        </p:spPr>
        <p:txBody>
          <a:bodyPr anchor="ctr">
            <a:normAutofit/>
          </a:bodyPr>
          <a:lstStyle>
            <a:lvl1pPr algn="ctr">
              <a:defRPr sz="2667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  <a:lvl2pPr marL="406378" indent="0">
              <a:buFontTx/>
              <a:buNone/>
              <a:defRPr/>
            </a:lvl2pPr>
            <a:lvl3pPr marL="812755" indent="0">
              <a:buFontTx/>
              <a:buNone/>
              <a:defRPr/>
            </a:lvl3pPr>
            <a:lvl4pPr marL="1219133" indent="0">
              <a:buFontTx/>
              <a:buNone/>
              <a:defRPr/>
            </a:lvl4pPr>
            <a:lvl5pPr marL="1625511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5" y="3962402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06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5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133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51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1888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26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644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102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55F7-557E-4D04-885B-238857579F0F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72264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/>
            </a:lvl1pPr>
            <a:lvl2pPr marL="406378" indent="0">
              <a:buNone/>
              <a:defRPr sz="1778" b="1"/>
            </a:lvl2pPr>
            <a:lvl3pPr marL="812755" indent="0">
              <a:buNone/>
              <a:defRPr sz="1600" b="1"/>
            </a:lvl3pPr>
            <a:lvl4pPr marL="1219133" indent="0">
              <a:buNone/>
              <a:defRPr sz="1422" b="1"/>
            </a:lvl4pPr>
            <a:lvl5pPr marL="1625511" indent="0">
              <a:buNone/>
              <a:defRPr sz="1422" b="1"/>
            </a:lvl5pPr>
            <a:lvl6pPr marL="2031888" indent="0">
              <a:buNone/>
              <a:defRPr sz="1422" b="1"/>
            </a:lvl6pPr>
            <a:lvl7pPr marL="2438266" indent="0">
              <a:buNone/>
              <a:defRPr sz="1422" b="1"/>
            </a:lvl7pPr>
            <a:lvl8pPr marL="2844644" indent="0">
              <a:buNone/>
              <a:defRPr sz="1422" b="1"/>
            </a:lvl8pPr>
            <a:lvl9pPr marL="3251021" indent="0">
              <a:buNone/>
              <a:defRPr sz="1422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/>
            </a:lvl1pPr>
            <a:lvl2pPr marL="406378" indent="0">
              <a:buNone/>
              <a:defRPr sz="1778" b="1"/>
            </a:lvl2pPr>
            <a:lvl3pPr marL="812755" indent="0">
              <a:buNone/>
              <a:defRPr sz="1600" b="1"/>
            </a:lvl3pPr>
            <a:lvl4pPr marL="1219133" indent="0">
              <a:buNone/>
              <a:defRPr sz="1422" b="1"/>
            </a:lvl4pPr>
            <a:lvl5pPr marL="1625511" indent="0">
              <a:buNone/>
              <a:defRPr sz="1422" b="1"/>
            </a:lvl5pPr>
            <a:lvl6pPr marL="2031888" indent="0">
              <a:buNone/>
              <a:defRPr sz="1422" b="1"/>
            </a:lvl6pPr>
            <a:lvl7pPr marL="2438266" indent="0">
              <a:buNone/>
              <a:defRPr sz="1422" b="1"/>
            </a:lvl7pPr>
            <a:lvl8pPr marL="2844644" indent="0">
              <a:buNone/>
              <a:defRPr sz="1422" b="1"/>
            </a:lvl8pPr>
            <a:lvl9pPr marL="3251021" indent="0">
              <a:buNone/>
              <a:defRPr sz="1422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2E24-1CB7-46A0-8C3D-B4FF0DB6E441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1" y="939762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9555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1ED8-BCBE-175F-340F-F141EBFF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2A6E-C117-CA37-22B6-F6D8A534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B840-19C8-A313-A1B5-673A993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0DED-831A-330C-4B0E-A58D9D36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86AB-6B76-F9EE-68EA-C32814D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7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7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4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1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B1B-448E-487C-A4C5-D90F13957D2C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1" y="996912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2034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2" y="609602"/>
            <a:ext cx="10840913" cy="3124199"/>
          </a:xfrm>
        </p:spPr>
        <p:txBody>
          <a:bodyPr anchor="ctr">
            <a:normAutofit/>
          </a:bodyPr>
          <a:lstStyle>
            <a:lvl1pPr algn="l">
              <a:defRPr sz="2667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06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5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133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51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1888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26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644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102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C97-9BFF-4026-8437-5920601693BB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55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C097-04B8-48C5-BC62-A1F21BB9B5AC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369372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29-8881-4024-9F82-49EBA912A2AF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Course Teacher: Md A Noor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23795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0FA-63F8-F7C6-7DB8-F82CD5C5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172A-7D85-D271-0D7C-5ACB6395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A6DD-4FB3-6013-6853-302B8437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C4B0-C60E-6FDA-9616-68889D49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15FF-EFF1-A47F-226B-A6880ED8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57B9-B44E-ACEE-C761-503C118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58FC-6E94-A64C-C2A1-FC3084B3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20E69-6726-0486-98DE-74F52798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A6526-5608-F761-E213-BB7D050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1CAF-0CA7-89A7-AB8E-5255C04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EA8A-6D13-79B0-9FCB-032A148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BAB7-F6EC-091E-1606-B45F663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BAFF-B3D2-6BCE-6B0A-5AEDD8B8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00B53-E821-4571-B8BC-6BC7BBC3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E1DDC-0608-0F7B-7022-DA0E2B30C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F2EF2-B564-79A6-0A6D-3E8E14D49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44DB1-FB94-25C9-941F-1EA297FA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8EB6C-D43A-4F2A-4D9F-D098E29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70FB5-5A35-6E70-3095-38C5CAD1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151C-8BDF-C50C-1785-2955A317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9DD5B-F5A6-5C53-56EB-689DF6A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F0398-A3E5-7F43-4F38-C78EA489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55CA1-FF7D-F029-2B65-A8E069B7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4B11F-66D6-7C76-747E-7F98C5D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85789-6BDA-A953-EC61-94E79F85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DD3EE-2096-0BFC-BFAC-D33BE2A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7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4777-0092-BD64-E71F-93008EC1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CE8E-E596-03D8-850C-27AB5318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BAD69-9FB9-27FB-2F70-1FDCA996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221D-8514-B351-9A41-37C1A1D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7B9A-1184-C3FC-30B4-285D016B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FEE3-2CEB-890A-6A7C-F189AF4E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947D-F34E-C4B0-B48B-6C5C2A52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AB71F-3520-5075-1A75-7A4253197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475A-0216-BEB7-6A91-2FE04081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0BDB-115E-3006-6EBF-2E37ED8B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2AF2-0D2E-8CE4-F1B9-64013790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0B07D-FD19-A2DA-F01B-87678AD0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2E145-303C-FB4F-D854-C6586B3F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C39A-1F2F-7707-46E7-40BC8DF8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CA67-6679-15EF-870A-E3714E1F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4127-305E-09EF-6C85-319FEDAE3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3730-B9DA-DE64-9C4C-F84AEEEA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1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8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9988" y="6582103"/>
            <a:ext cx="1600200" cy="275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521C0C-BF05-4819-89B0-E0E82B746787}" type="datetime3">
              <a:rPr lang="en-US" noProof="0" smtClean="0"/>
              <a:t>22 June 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39" y="6582103"/>
            <a:ext cx="7827659" cy="275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Course Teacher: Md A Noor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387" y="6582103"/>
            <a:ext cx="1260655" cy="275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747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406378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986" indent="-253986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0364" indent="-253986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4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66741" indent="-253986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2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525" indent="-152392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77902" indent="-152392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35077" indent="-203189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41455" indent="-203189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47832" indent="-203189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54210" indent="-203189" algn="l" defTabSz="406378" rtl="0" eaLnBrk="1" latinLnBrk="0" hangingPunct="1">
        <a:spcBef>
          <a:spcPts val="0"/>
        </a:spcBef>
        <a:spcAft>
          <a:spcPts val="889"/>
        </a:spcAft>
        <a:buClr>
          <a:schemeClr val="tx1"/>
        </a:buClr>
        <a:buSzPct val="100000"/>
        <a:buFont typeface="Arial"/>
        <a:buChar char="•"/>
        <a:defRPr sz="10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78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55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33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511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888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266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644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021" algn="l" defTabSz="406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C2CD-E4B2-0074-138E-EC9EBBCC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09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Equation</a:t>
            </a:r>
            <a:r>
              <a:rPr lang="en-US" b="1" dirty="0">
                <a:solidFill>
                  <a:srgbClr val="FF0000"/>
                </a:solidFill>
              </a:rPr>
              <a:t>=(a+c*b)/(d-2*c)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in </a:t>
            </a:r>
            <a:br>
              <a:rPr lang="en-US" b="1" dirty="0"/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1CA78-69ED-E78F-487A-2F564BDF5446}"/>
              </a:ext>
            </a:extLst>
          </p:cNvPr>
          <p:cNvSpPr/>
          <p:nvPr/>
        </p:nvSpPr>
        <p:spPr>
          <a:xfrm>
            <a:off x="3287090" y="4061844"/>
            <a:ext cx="5811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Assembly Language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91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Perform </a:t>
            </a:r>
            <a:r>
              <a:rPr lang="en-US" b="1" dirty="0">
                <a:solidFill>
                  <a:srgbClr val="FF0000"/>
                </a:solidFill>
              </a:rPr>
              <a:t>a+c*b / d - 2c</a:t>
            </a:r>
            <a:r>
              <a:rPr lang="en-US" b="1" dirty="0">
                <a:solidFill>
                  <a:srgbClr val="002060"/>
                </a:solidFill>
              </a:rPr>
              <a:t> ; store Quotient in AL and Remainder in DL register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124691" y="2163956"/>
            <a:ext cx="1188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mov dx,0    ;&lt;======== CLEAR DX, </a:t>
            </a:r>
            <a:r>
              <a:rPr lang="en-US" sz="3200" b="1" dirty="0"/>
              <a:t>BECAUSE DIVISOR IS A WORD.</a:t>
            </a:r>
            <a:endParaRPr lang="en-US" sz="3600" b="1" dirty="0"/>
          </a:p>
          <a:p>
            <a:r>
              <a:rPr lang="en-US" sz="3600" b="1" dirty="0"/>
              <a:t>                    ;&lt;======= </a:t>
            </a:r>
            <a:r>
              <a:rPr lang="en-US" sz="3200" b="1" dirty="0"/>
              <a:t>WHEN DIVISOR IS A WORD, DIV USES DX:AX. </a:t>
            </a:r>
            <a:endParaRPr lang="en-US" sz="3600" b="1" dirty="0"/>
          </a:p>
          <a:p>
            <a:r>
              <a:rPr lang="en-US" sz="3600" b="1" dirty="0"/>
              <a:t> div bx      ;&lt;======== </a:t>
            </a:r>
            <a:r>
              <a:rPr lang="en-US" sz="3600" b="1" dirty="0" err="1"/>
              <a:t>dx:ax</a:t>
            </a:r>
            <a:r>
              <a:rPr lang="en-US" sz="3600" b="1" dirty="0"/>
              <a:t> / bx == DX:(A+C*B) / (D-2C). THIS</a:t>
            </a:r>
          </a:p>
          <a:p>
            <a:r>
              <a:rPr lang="en-US" sz="3600" b="1" dirty="0"/>
              <a:t>                    ;&lt;====== </a:t>
            </a:r>
            <a:r>
              <a:rPr lang="en-US" sz="3200" b="1" dirty="0"/>
              <a:t>DIVISION IS UNSIGNED, FOR SIGNED USE IDIV.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612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Convert </a:t>
            </a:r>
            <a:r>
              <a:rPr lang="en-US" b="1" dirty="0">
                <a:solidFill>
                  <a:srgbClr val="FF0000"/>
                </a:solidFill>
              </a:rPr>
              <a:t>Quotient and Remainder </a:t>
            </a:r>
            <a:r>
              <a:rPr lang="en-US" b="1" dirty="0">
                <a:solidFill>
                  <a:srgbClr val="002060"/>
                </a:solidFill>
              </a:rPr>
              <a:t>to String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180109" y="2163956"/>
            <a:ext cx="11859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mov result1,al ;&lt;===== QUOTIENT.</a:t>
            </a:r>
          </a:p>
          <a:p>
            <a:r>
              <a:rPr lang="en-US" sz="3600" b="1" dirty="0"/>
              <a:t> mov result2,dl ;&lt;===== </a:t>
            </a:r>
            <a:r>
              <a:rPr lang="en-US" sz="3200" b="1" dirty="0"/>
              <a:t>REMAINDER, BECAUSE DIVISOR IS WORD.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        add result1,30h   ;converting to string</a:t>
            </a:r>
          </a:p>
          <a:p>
            <a:r>
              <a:rPr lang="en-US" sz="3600" b="1" dirty="0"/>
              <a:t>        add result2,30h    ;converting to string</a:t>
            </a:r>
          </a:p>
          <a:p>
            <a:endParaRPr lang="en-US" sz="3600" b="1" dirty="0"/>
          </a:p>
          <a:p>
            <a:r>
              <a:rPr lang="en-US" sz="3600" b="1" dirty="0"/>
              <a:t>        mov al,result1</a:t>
            </a:r>
          </a:p>
          <a:p>
            <a:r>
              <a:rPr lang="en-US" sz="3600" b="1" dirty="0"/>
              <a:t>        mov bl,result2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0361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</a:t>
            </a:r>
            <a:r>
              <a:rPr lang="en-US" b="1" dirty="0">
                <a:solidFill>
                  <a:srgbClr val="FF0000"/>
                </a:solidFill>
              </a:rPr>
              <a:t>Quotient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838200" y="1690688"/>
            <a:ext cx="118594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;DISPLAY QUOTIENT  &lt;=============</a:t>
            </a:r>
          </a:p>
          <a:p>
            <a:r>
              <a:rPr lang="en-US" sz="3600" b="1" dirty="0"/>
              <a:t>        </a:t>
            </a:r>
          </a:p>
          <a:p>
            <a:r>
              <a:rPr lang="en-US" sz="3600" b="1" dirty="0"/>
              <a:t>        mov dx, offset message5</a:t>
            </a:r>
          </a:p>
          <a:p>
            <a:r>
              <a:rPr lang="en-US" sz="3600" b="1" dirty="0"/>
              <a:t>        mov ah, 9h</a:t>
            </a:r>
          </a:p>
          <a:p>
            <a:r>
              <a:rPr lang="en-US" sz="3600" b="1" dirty="0"/>
              <a:t>        int 21h</a:t>
            </a:r>
          </a:p>
          <a:p>
            <a:r>
              <a:rPr lang="en-US" sz="3600" b="1" dirty="0"/>
              <a:t>        mov al,result1</a:t>
            </a:r>
          </a:p>
          <a:p>
            <a:r>
              <a:rPr lang="en-US" sz="3600" b="1" dirty="0"/>
              <a:t>        mov dl, al</a:t>
            </a:r>
          </a:p>
          <a:p>
            <a:r>
              <a:rPr lang="en-US" sz="3600" b="1" dirty="0"/>
              <a:t>        mov ah , 2h</a:t>
            </a:r>
          </a:p>
          <a:p>
            <a:r>
              <a:rPr lang="en-US" sz="3600" b="1" dirty="0"/>
              <a:t>        int 21h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22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</a:t>
            </a:r>
            <a:r>
              <a:rPr lang="en-US" b="1" dirty="0">
                <a:solidFill>
                  <a:srgbClr val="FF0000"/>
                </a:solidFill>
              </a:rPr>
              <a:t>Remainder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838200" y="1690688"/>
            <a:ext cx="11859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;DISPLAY REMAINDER  &lt;=============</a:t>
            </a:r>
          </a:p>
          <a:p>
            <a:r>
              <a:rPr lang="en-US" sz="3600" b="1" dirty="0"/>
              <a:t>        </a:t>
            </a:r>
          </a:p>
          <a:p>
            <a:r>
              <a:rPr lang="en-US" sz="3600" b="1" dirty="0"/>
              <a:t>        </a:t>
            </a:r>
            <a:r>
              <a:rPr lang="pt-BR" sz="3600" b="1" dirty="0"/>
              <a:t>mov dx,offset message6</a:t>
            </a:r>
          </a:p>
          <a:p>
            <a:r>
              <a:rPr lang="pt-BR" sz="3600" b="1" dirty="0"/>
              <a:t>        mov ah, 9h</a:t>
            </a:r>
          </a:p>
          <a:p>
            <a:r>
              <a:rPr lang="pt-BR" sz="3600" b="1" dirty="0"/>
              <a:t>        int 21h</a:t>
            </a:r>
          </a:p>
          <a:p>
            <a:r>
              <a:rPr lang="pt-BR" sz="3600" b="1" dirty="0"/>
              <a:t>        mov dl, bl</a:t>
            </a:r>
          </a:p>
          <a:p>
            <a:r>
              <a:rPr lang="pt-BR" sz="3600" b="1" dirty="0"/>
              <a:t>        mov ah , 2h</a:t>
            </a:r>
          </a:p>
          <a:p>
            <a:r>
              <a:rPr lang="pt-BR" sz="3600" b="1" dirty="0"/>
              <a:t>        int 21h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95615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Return control to </a:t>
            </a:r>
            <a:r>
              <a:rPr lang="en-US" b="1" dirty="0">
                <a:solidFill>
                  <a:srgbClr val="FF0000"/>
                </a:solidFill>
              </a:rPr>
              <a:t>DOS</a:t>
            </a:r>
            <a:r>
              <a:rPr lang="en-US" b="1" dirty="0">
                <a:solidFill>
                  <a:srgbClr val="00206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b="1" dirty="0">
                <a:solidFill>
                  <a:srgbClr val="002060"/>
                </a:solidFill>
              </a:rPr>
              <a:t> the program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838200" y="2466543"/>
            <a:ext cx="118594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       mov ax,4C00h        </a:t>
            </a:r>
          </a:p>
          <a:p>
            <a:r>
              <a:rPr lang="en-US" sz="3600" b="1" dirty="0"/>
              <a:t>        int 21h</a:t>
            </a:r>
          </a:p>
          <a:p>
            <a:endParaRPr lang="en-US" sz="3600" b="1" dirty="0"/>
          </a:p>
          <a:p>
            <a:r>
              <a:rPr lang="en-US" sz="3600" b="1" dirty="0"/>
              <a:t>end     start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8863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4" y="585657"/>
            <a:ext cx="9735127" cy="882715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913745" y="1391356"/>
            <a:ext cx="5196995" cy="4704387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438888"/>
              <a:endParaRPr lang="en-US" altLang="en-US" sz="2074">
                <a:solidFill>
                  <a:prstClr val="white"/>
                </a:solidFill>
              </a:endParaRPr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438888"/>
              <a:r>
                <a:rPr lang="en-US" sz="4089" kern="10" dirty="0">
                  <a:ln w="9525">
                    <a:solidFill>
                      <a:srgbClr val="604878">
                        <a:lumMod val="75000"/>
                      </a:srgb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38888"/>
            <a:fld id="{984B4290-91D6-4925-A859-CE6D5B1817AA}" type="datetime3">
              <a:rPr lang="en-US">
                <a:solidFill>
                  <a:prstClr val="white"/>
                </a:solidFill>
                <a:latin typeface="Corbel"/>
              </a:rPr>
              <a:pPr defTabSz="438888"/>
              <a:t>22 June 2022</a:t>
            </a:fld>
            <a:endParaRPr lang="en-US" dirty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38888"/>
            <a:r>
              <a:rPr lang="en-US" dirty="0">
                <a:solidFill>
                  <a:prstClr val="white"/>
                </a:solidFill>
                <a:latin typeface="Corbel"/>
              </a:rPr>
              <a:t>Course Teacher: Md A Noor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38888"/>
            <a:fld id="{5D99DD2A-B520-4620-9B43-64B657BA2D42}" type="slidenum">
              <a:rPr lang="en-US">
                <a:solidFill>
                  <a:prstClr val="white"/>
                </a:solidFill>
                <a:latin typeface="Corbel"/>
              </a:rPr>
              <a:pPr defTabSz="438888"/>
              <a:t>15</a:t>
            </a:fld>
            <a:endParaRPr lang="en-US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0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1B9E-6262-9C2F-EF61-5A816D0B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4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Program </a:t>
            </a:r>
            <a:r>
              <a:rPr lang="en-US" b="1" dirty="0">
                <a:solidFill>
                  <a:srgbClr val="FF0000"/>
                </a:solidFill>
              </a:rPr>
              <a:t>Model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Stack</a:t>
            </a:r>
            <a:r>
              <a:rPr lang="en-US" b="1" dirty="0">
                <a:solidFill>
                  <a:srgbClr val="002060"/>
                </a:solidFill>
              </a:rPr>
              <a:t> &amp; </a:t>
            </a:r>
            <a:r>
              <a:rPr lang="en-US" b="1" dirty="0">
                <a:solidFill>
                  <a:srgbClr val="FF0000"/>
                </a:solidFill>
              </a:rPr>
              <a:t>Data  Segment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B7481-FB74-B8E3-E0DA-8CF720807CD2}"/>
              </a:ext>
            </a:extLst>
          </p:cNvPr>
          <p:cNvSpPr txBox="1"/>
          <p:nvPr/>
        </p:nvSpPr>
        <p:spPr>
          <a:xfrm>
            <a:off x="1697182" y="1070044"/>
            <a:ext cx="879763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.model small</a:t>
            </a:r>
          </a:p>
          <a:p>
            <a:r>
              <a:rPr lang="en-IN" sz="2400" b="1" dirty="0"/>
              <a:t>.stack 100h</a:t>
            </a:r>
          </a:p>
          <a:p>
            <a:r>
              <a:rPr lang="en-IN" sz="2400" b="1" dirty="0"/>
              <a:t>.data</a:t>
            </a:r>
          </a:p>
          <a:p>
            <a:r>
              <a:rPr lang="en-IN" sz="2400" b="1" dirty="0"/>
              <a:t>    a   </a:t>
            </a:r>
            <a:r>
              <a:rPr lang="en-IN" sz="2400" b="1" dirty="0" err="1"/>
              <a:t>db</a:t>
            </a:r>
            <a:r>
              <a:rPr lang="en-IN" sz="2400" b="1" dirty="0"/>
              <a:t> 0                </a:t>
            </a:r>
          </a:p>
          <a:p>
            <a:r>
              <a:rPr lang="en-IN" sz="2400" b="1" dirty="0"/>
              <a:t>    b   </a:t>
            </a:r>
            <a:r>
              <a:rPr lang="en-IN" sz="2400" b="1" dirty="0" err="1"/>
              <a:t>db</a:t>
            </a:r>
            <a:r>
              <a:rPr lang="en-IN" sz="2400" b="1" dirty="0"/>
              <a:t> 0</a:t>
            </a:r>
          </a:p>
          <a:p>
            <a:r>
              <a:rPr lang="en-IN" sz="2400" b="1" dirty="0"/>
              <a:t>    c   </a:t>
            </a:r>
            <a:r>
              <a:rPr lang="en-IN" sz="2400" b="1" dirty="0" err="1"/>
              <a:t>db</a:t>
            </a:r>
            <a:r>
              <a:rPr lang="en-IN" sz="2400" b="1" dirty="0"/>
              <a:t> 0</a:t>
            </a:r>
          </a:p>
          <a:p>
            <a:r>
              <a:rPr lang="en-IN" sz="2400" b="1" dirty="0"/>
              <a:t>    d   </a:t>
            </a:r>
            <a:r>
              <a:rPr lang="en-IN" sz="2400" b="1" dirty="0" err="1"/>
              <a:t>db</a:t>
            </a:r>
            <a:r>
              <a:rPr lang="en-IN" sz="2400" b="1" dirty="0"/>
              <a:t> 0</a:t>
            </a:r>
          </a:p>
          <a:p>
            <a:r>
              <a:rPr lang="en-IN" sz="2400" b="1" dirty="0"/>
              <a:t>    result1 </a:t>
            </a:r>
            <a:r>
              <a:rPr lang="en-IN" sz="2400" b="1" dirty="0" err="1"/>
              <a:t>db</a:t>
            </a:r>
            <a:r>
              <a:rPr lang="en-IN" sz="2400" b="1" dirty="0"/>
              <a:t> ?</a:t>
            </a:r>
          </a:p>
          <a:p>
            <a:r>
              <a:rPr lang="en-IN" sz="2400" b="1" dirty="0"/>
              <a:t>    result2 </a:t>
            </a:r>
            <a:r>
              <a:rPr lang="en-IN" sz="2400" b="1" dirty="0" err="1"/>
              <a:t>db</a:t>
            </a:r>
            <a:r>
              <a:rPr lang="en-IN" sz="2400" b="1" dirty="0"/>
              <a:t> ?</a:t>
            </a:r>
          </a:p>
          <a:p>
            <a:endParaRPr lang="en-IN" sz="2400" b="1" dirty="0"/>
          </a:p>
          <a:p>
            <a:r>
              <a:rPr lang="en-IN" sz="2400" b="1" dirty="0"/>
              <a:t>    message1 </a:t>
            </a:r>
            <a:r>
              <a:rPr lang="en-IN" sz="2400" b="1" dirty="0" err="1"/>
              <a:t>db</a:t>
            </a:r>
            <a:r>
              <a:rPr lang="en-IN" sz="2400" b="1" dirty="0"/>
              <a:t> 13,10,"Equation: (</a:t>
            </a:r>
            <a:r>
              <a:rPr lang="en-IN" sz="2400" b="1" dirty="0" err="1"/>
              <a:t>a+c</a:t>
            </a:r>
            <a:r>
              <a:rPr lang="en-IN" sz="2400" b="1" dirty="0"/>
              <a:t>*b)/d-2*c",13,10,"a=$"</a:t>
            </a:r>
          </a:p>
          <a:p>
            <a:r>
              <a:rPr lang="en-IN" sz="2400" b="1" dirty="0"/>
              <a:t>    message2 </a:t>
            </a:r>
            <a:r>
              <a:rPr lang="en-IN" sz="2400" b="1" dirty="0" err="1"/>
              <a:t>db</a:t>
            </a:r>
            <a:r>
              <a:rPr lang="en-IN" sz="2400" b="1" dirty="0"/>
              <a:t> 13,10,"b=$"         ;&lt;================= 13,10 IS</a:t>
            </a:r>
          </a:p>
          <a:p>
            <a:r>
              <a:rPr lang="en-IN" sz="2400" b="1" dirty="0"/>
              <a:t>    message3 </a:t>
            </a:r>
            <a:r>
              <a:rPr lang="en-IN" sz="2400" b="1" dirty="0" err="1"/>
              <a:t>db</a:t>
            </a:r>
            <a:r>
              <a:rPr lang="en-IN" sz="2400" b="1" dirty="0"/>
              <a:t> 13,10,"c=$"         ;&lt;================= LINEBREAK.</a:t>
            </a:r>
          </a:p>
          <a:p>
            <a:r>
              <a:rPr lang="en-IN" sz="2400" b="1" dirty="0"/>
              <a:t>    message4 </a:t>
            </a:r>
            <a:r>
              <a:rPr lang="en-IN" sz="2400" b="1" dirty="0" err="1"/>
              <a:t>db</a:t>
            </a:r>
            <a:r>
              <a:rPr lang="en-IN" sz="2400" b="1" dirty="0"/>
              <a:t> 13,10,"d=$"         ;&lt;=================</a:t>
            </a:r>
          </a:p>
          <a:p>
            <a:r>
              <a:rPr lang="en-IN" sz="2400" b="1" dirty="0"/>
              <a:t>    message5 </a:t>
            </a:r>
            <a:r>
              <a:rPr lang="en-IN" sz="2400" b="1" dirty="0" err="1"/>
              <a:t>db</a:t>
            </a:r>
            <a:r>
              <a:rPr lang="en-IN" sz="2400" b="1" dirty="0"/>
              <a:t> 13,10,"Quotient=$"  ;&lt;=================</a:t>
            </a:r>
          </a:p>
          <a:p>
            <a:r>
              <a:rPr lang="en-IN" sz="2400" b="1" dirty="0"/>
              <a:t>    message6 </a:t>
            </a:r>
            <a:r>
              <a:rPr lang="en-IN" sz="2400" b="1" dirty="0" err="1"/>
              <a:t>db</a:t>
            </a:r>
            <a:r>
              <a:rPr lang="en-IN" sz="2400" b="1" dirty="0"/>
              <a:t> 13,10,"Remainder=$" ;&lt;=================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5496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1C48-EFD7-E66B-D141-971A8359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</a:t>
            </a:r>
            <a:r>
              <a:rPr lang="en-US" b="1" dirty="0">
                <a:solidFill>
                  <a:srgbClr val="FF0000"/>
                </a:solidFill>
              </a:rPr>
              <a:t>Code  Segment &amp; Initialize Data Segment Register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1F6E1-603F-C3E5-A52E-2B3C9F3CBF0A}"/>
              </a:ext>
            </a:extLst>
          </p:cNvPr>
          <p:cNvSpPr txBox="1"/>
          <p:nvPr/>
        </p:nvSpPr>
        <p:spPr>
          <a:xfrm>
            <a:off x="1814946" y="250567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.code</a:t>
            </a:r>
          </a:p>
          <a:p>
            <a:r>
              <a:rPr lang="en-IN" sz="4800" b="1" dirty="0"/>
              <a:t>start:  mov </a:t>
            </a:r>
            <a:r>
              <a:rPr lang="en-IN" sz="4800" b="1" dirty="0" err="1"/>
              <a:t>ax</a:t>
            </a:r>
            <a:r>
              <a:rPr lang="en-IN" sz="4800" b="1" dirty="0"/>
              <a:t>,@data</a:t>
            </a:r>
          </a:p>
          <a:p>
            <a:r>
              <a:rPr lang="en-IN" sz="4800" b="1" dirty="0"/>
              <a:t>            mov </a:t>
            </a:r>
            <a:r>
              <a:rPr lang="en-IN" sz="4800" b="1" dirty="0" err="1"/>
              <a:t>ds,ax</a:t>
            </a:r>
            <a:r>
              <a:rPr lang="en-IN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14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message1 and input the value of variable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002060"/>
                </a:solidFill>
              </a:rPr>
              <a:t> from keyboard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2036617" y="2163956"/>
            <a:ext cx="91578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mov dx, offset message1</a:t>
            </a:r>
          </a:p>
          <a:p>
            <a:r>
              <a:rPr lang="en-IN" sz="3600" b="1" dirty="0"/>
              <a:t>        mov ah, 9h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mov ah, 1h 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sub al,30h    ;converting to real number</a:t>
            </a:r>
          </a:p>
          <a:p>
            <a:r>
              <a:rPr lang="en-IN" sz="3600" b="1" dirty="0"/>
              <a:t>        mov </a:t>
            </a:r>
            <a:r>
              <a:rPr lang="en-IN" sz="3600" b="1" dirty="0" err="1"/>
              <a:t>a,al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6327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message2 and input the value of variable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002060"/>
                </a:solidFill>
              </a:rPr>
              <a:t> from keyboard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2036617" y="2163956"/>
            <a:ext cx="91578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mov dx, offset message2</a:t>
            </a:r>
          </a:p>
          <a:p>
            <a:r>
              <a:rPr lang="en-IN" sz="3600" b="1" dirty="0"/>
              <a:t>        mov ah, 9h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mov ah, 1h 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sub al,30h    ;converting to real number</a:t>
            </a:r>
          </a:p>
          <a:p>
            <a:r>
              <a:rPr lang="en-IN" sz="3600" b="1" dirty="0"/>
              <a:t>        mov </a:t>
            </a:r>
            <a:r>
              <a:rPr lang="en-IN" sz="3600" b="1" dirty="0" err="1"/>
              <a:t>b,al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859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message3 and input the value of variable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from keyboard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2036617" y="2163956"/>
            <a:ext cx="91578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mov dx, offset message3</a:t>
            </a:r>
          </a:p>
          <a:p>
            <a:r>
              <a:rPr lang="en-IN" sz="3600" b="1" dirty="0"/>
              <a:t>        mov ah, 9h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mov ah, 1h 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sub al,30h    ;converting to real number</a:t>
            </a:r>
          </a:p>
          <a:p>
            <a:r>
              <a:rPr lang="en-IN" sz="3600" b="1" dirty="0"/>
              <a:t>        mov </a:t>
            </a:r>
            <a:r>
              <a:rPr lang="en-IN" sz="3600" b="1" dirty="0" err="1"/>
              <a:t>c,al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82185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Display message4 and input the value of variable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>
                <a:solidFill>
                  <a:srgbClr val="002060"/>
                </a:solidFill>
              </a:rPr>
              <a:t> from keyboard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2036617" y="2163956"/>
            <a:ext cx="91578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mov dx, offset message4</a:t>
            </a:r>
          </a:p>
          <a:p>
            <a:r>
              <a:rPr lang="en-IN" sz="3600" b="1" dirty="0"/>
              <a:t>        mov ah, 9h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mov ah, 1h </a:t>
            </a:r>
          </a:p>
          <a:p>
            <a:r>
              <a:rPr lang="en-IN" sz="3600" b="1" dirty="0"/>
              <a:t>        int 21h</a:t>
            </a:r>
          </a:p>
          <a:p>
            <a:r>
              <a:rPr lang="en-IN" sz="3600" b="1" dirty="0"/>
              <a:t>        sub al,30h    ;converting to real number</a:t>
            </a:r>
          </a:p>
          <a:p>
            <a:r>
              <a:rPr lang="en-IN" sz="3600" b="1" dirty="0"/>
              <a:t>        mov </a:t>
            </a:r>
            <a:r>
              <a:rPr lang="en-IN" sz="3600" b="1" dirty="0" err="1"/>
              <a:t>d,al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1803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Perform </a:t>
            </a:r>
            <a:r>
              <a:rPr lang="en-US" b="1" dirty="0">
                <a:solidFill>
                  <a:srgbClr val="FF0000"/>
                </a:solidFill>
              </a:rPr>
              <a:t>a+c*b</a:t>
            </a:r>
            <a:r>
              <a:rPr lang="en-US" b="1" dirty="0">
                <a:solidFill>
                  <a:srgbClr val="002060"/>
                </a:solidFill>
              </a:rPr>
              <a:t> and store in AX register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2036617" y="2163956"/>
            <a:ext cx="91578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       mov </a:t>
            </a:r>
            <a:r>
              <a:rPr lang="en-US" sz="3600" b="1" dirty="0" err="1"/>
              <a:t>al,b</a:t>
            </a:r>
            <a:r>
              <a:rPr lang="en-US" sz="3600" b="1" dirty="0"/>
              <a:t>          </a:t>
            </a:r>
          </a:p>
          <a:p>
            <a:r>
              <a:rPr lang="en-US" sz="3600" b="1" dirty="0"/>
              <a:t>        </a:t>
            </a:r>
            <a:r>
              <a:rPr lang="en-US" sz="3600" b="1" dirty="0" err="1"/>
              <a:t>mul</a:t>
            </a:r>
            <a:r>
              <a:rPr lang="en-US" sz="3600" b="1" dirty="0"/>
              <a:t> c</a:t>
            </a:r>
          </a:p>
          <a:p>
            <a:r>
              <a:rPr lang="en-US" sz="3600" b="1" dirty="0"/>
              <a:t>        mov </a:t>
            </a:r>
            <a:r>
              <a:rPr lang="en-US" sz="3600" b="1" dirty="0" err="1"/>
              <a:t>cl,a</a:t>
            </a:r>
            <a:r>
              <a:rPr lang="en-US" sz="3600" b="1" dirty="0"/>
              <a:t>    ;&lt;======== MOV a TO CX TO</a:t>
            </a:r>
          </a:p>
          <a:p>
            <a:r>
              <a:rPr lang="en-US" sz="3600" b="1" dirty="0"/>
              <a:t>        mov ch,0    ;&lt;======== ADD IT TO AX.</a:t>
            </a:r>
          </a:p>
          <a:p>
            <a:r>
              <a:rPr lang="en-US" sz="3600" b="1" dirty="0"/>
              <a:t>        add </a:t>
            </a:r>
            <a:r>
              <a:rPr lang="en-US" sz="3600" b="1" dirty="0" err="1"/>
              <a:t>ax,CX</a:t>
            </a:r>
            <a:r>
              <a:rPr lang="en-US" sz="3600" b="1" dirty="0"/>
              <a:t>   ;&lt;======== C*B + A.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6847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085-1569-08A1-78AC-D525070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Perform </a:t>
            </a:r>
            <a:r>
              <a:rPr lang="en-US" b="1" dirty="0">
                <a:solidFill>
                  <a:srgbClr val="FF0000"/>
                </a:solidFill>
              </a:rPr>
              <a:t>d - 2c</a:t>
            </a:r>
            <a:r>
              <a:rPr lang="en-US" b="1" dirty="0">
                <a:solidFill>
                  <a:srgbClr val="002060"/>
                </a:solidFill>
              </a:rPr>
              <a:t> and store in BX register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DABD-E254-70A6-7114-43E992072556}"/>
              </a:ext>
            </a:extLst>
          </p:cNvPr>
          <p:cNvSpPr txBox="1"/>
          <p:nvPr/>
        </p:nvSpPr>
        <p:spPr>
          <a:xfrm>
            <a:off x="0" y="2163956"/>
            <a:ext cx="125383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mov </a:t>
            </a:r>
            <a:r>
              <a:rPr lang="en-US" sz="3600" b="1" dirty="0" err="1"/>
              <a:t>bl,C</a:t>
            </a:r>
            <a:r>
              <a:rPr lang="en-US" sz="3600" b="1" dirty="0"/>
              <a:t>    ;&lt;======== MOV C TO BL AND CLEAR</a:t>
            </a:r>
          </a:p>
          <a:p>
            <a:r>
              <a:rPr lang="en-US" sz="3600" b="1" dirty="0"/>
              <a:t>mov bh,0   ;&lt;======== BH. NOW C IS IN BX.</a:t>
            </a:r>
          </a:p>
          <a:p>
            <a:r>
              <a:rPr lang="en-US" sz="3600" b="1" dirty="0" err="1"/>
              <a:t>shl</a:t>
            </a:r>
            <a:r>
              <a:rPr lang="en-US" sz="3600" b="1" dirty="0"/>
              <a:t> bx,1      ;&lt;======== 2*c. </a:t>
            </a:r>
            <a:r>
              <a:rPr lang="en-US" sz="3200" b="1" dirty="0"/>
              <a:t>ONE SHIFT IS x2, TWO SHIFTS ARE x2x2.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sub </a:t>
            </a:r>
            <a:r>
              <a:rPr lang="en-US" sz="3600" b="1" dirty="0" err="1"/>
              <a:t>d,bl</a:t>
            </a:r>
            <a:r>
              <a:rPr lang="en-US" sz="3600" b="1" dirty="0"/>
              <a:t>          ;d - 2c</a:t>
            </a:r>
          </a:p>
          <a:p>
            <a:r>
              <a:rPr lang="en-US" sz="3600" b="1" dirty="0"/>
              <a:t>        </a:t>
            </a:r>
          </a:p>
          <a:p>
            <a:r>
              <a:rPr lang="en-US" sz="3600" b="1" dirty="0"/>
              <a:t>mov </a:t>
            </a:r>
            <a:r>
              <a:rPr lang="en-US" sz="3600" b="1" dirty="0" err="1"/>
              <a:t>bl,d</a:t>
            </a:r>
            <a:r>
              <a:rPr lang="en-US" sz="3600" b="1" dirty="0"/>
              <a:t>    ;&lt;======== MOV D TO BL AND CLEAR BH. NOW</a:t>
            </a:r>
          </a:p>
          <a:p>
            <a:r>
              <a:rPr lang="en-US" sz="3600" b="1" dirty="0"/>
              <a:t>mov bh,0    ;&lt;======== d IS IN BX. BX = (D-2C).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073251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0" ma:contentTypeDescription="Create a new document." ma:contentTypeScope="" ma:versionID="d977574e96ceb91dea521fb1f516ae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B8EDAC-F45C-4FA3-ADFB-2954DA63D520}"/>
</file>

<file path=customXml/itemProps2.xml><?xml version="1.0" encoding="utf-8"?>
<ds:datastoreItem xmlns:ds="http://schemas.openxmlformats.org/officeDocument/2006/customXml" ds:itemID="{B702CA4D-DAC2-42AD-8143-D9F26B199D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716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Corbel</vt:lpstr>
      <vt:lpstr>Office Theme</vt:lpstr>
      <vt:lpstr>Celestial</vt:lpstr>
      <vt:lpstr> Equation=(a+c*b)/(d-2*c)  in  </vt:lpstr>
      <vt:lpstr>Define Program Model, Stack &amp; Data  Segment</vt:lpstr>
      <vt:lpstr>Define Code  Segment &amp; Initialize Data Segment Register</vt:lpstr>
      <vt:lpstr>Display message1 and input the value of variable a from keyboard</vt:lpstr>
      <vt:lpstr>Display message2 and input the value of variable b from keyboard</vt:lpstr>
      <vt:lpstr>Display message3 and input the value of variable c from keyboard</vt:lpstr>
      <vt:lpstr>Display message4 and input the value of variable d from keyboard</vt:lpstr>
      <vt:lpstr>Perform a+c*b and store in AX register</vt:lpstr>
      <vt:lpstr>Perform d - 2c and store in BX register </vt:lpstr>
      <vt:lpstr>Perform a+c*b / d - 2c ; store Quotient in AL and Remainder in DL register</vt:lpstr>
      <vt:lpstr>Convert Quotient and Remainder to String</vt:lpstr>
      <vt:lpstr>Display Quotient</vt:lpstr>
      <vt:lpstr>Display Remainder</vt:lpstr>
      <vt:lpstr>Return control to DOS and End the program</vt:lpstr>
      <vt:lpstr>Thanks for attending….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Equation=(a+c*b)/(d-2*c) in  Assembly Language</dc:title>
  <dc:creator>Md Noor</dc:creator>
  <cp:lastModifiedBy>Md Noor</cp:lastModifiedBy>
  <cp:revision>5</cp:revision>
  <dcterms:created xsi:type="dcterms:W3CDTF">2022-06-22T02:19:41Z</dcterms:created>
  <dcterms:modified xsi:type="dcterms:W3CDTF">2022-06-22T04:10:29Z</dcterms:modified>
</cp:coreProperties>
</file>