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5"/>
  </p:notesMasterIdLst>
  <p:handoutMasterIdLst>
    <p:handoutMasterId r:id="rId26"/>
  </p:handoutMasterIdLst>
  <p:sldIdLst>
    <p:sldId id="268" r:id="rId5"/>
    <p:sldId id="269" r:id="rId6"/>
    <p:sldId id="292" r:id="rId7"/>
    <p:sldId id="318" r:id="rId8"/>
    <p:sldId id="348" r:id="rId9"/>
    <p:sldId id="353" r:id="rId10"/>
    <p:sldId id="354" r:id="rId11"/>
    <p:sldId id="355" r:id="rId12"/>
    <p:sldId id="356" r:id="rId13"/>
    <p:sldId id="357" r:id="rId14"/>
    <p:sldId id="358" r:id="rId15"/>
    <p:sldId id="360" r:id="rId16"/>
    <p:sldId id="363" r:id="rId17"/>
    <p:sldId id="364" r:id="rId18"/>
    <p:sldId id="365" r:id="rId19"/>
    <p:sldId id="366" r:id="rId20"/>
    <p:sldId id="367" r:id="rId21"/>
    <p:sldId id="368" r:id="rId22"/>
    <p:sldId id="369" r:id="rId23"/>
    <p:sldId id="347" r:id="rId24"/>
  </p:sldIdLst>
  <p:sldSz cx="16459200" cy="8229600"/>
  <p:notesSz cx="6858000" cy="9144000"/>
  <p:defaultTextStyle>
    <a:defPPr>
      <a:defRPr lang="en-US"/>
    </a:defPPr>
    <a:lvl1pPr marL="0" algn="l" defTabSz="592531" rtl="0" eaLnBrk="1" latinLnBrk="0" hangingPunct="1">
      <a:defRPr sz="2333" kern="1200">
        <a:solidFill>
          <a:schemeClr val="tx1"/>
        </a:solidFill>
        <a:latin typeface="+mn-lt"/>
        <a:ea typeface="+mn-ea"/>
        <a:cs typeface="+mn-cs"/>
      </a:defRPr>
    </a:lvl1pPr>
    <a:lvl2pPr marL="592531" algn="l" defTabSz="592531" rtl="0" eaLnBrk="1" latinLnBrk="0" hangingPunct="1">
      <a:defRPr sz="2333" kern="1200">
        <a:solidFill>
          <a:schemeClr val="tx1"/>
        </a:solidFill>
        <a:latin typeface="+mn-lt"/>
        <a:ea typeface="+mn-ea"/>
        <a:cs typeface="+mn-cs"/>
      </a:defRPr>
    </a:lvl2pPr>
    <a:lvl3pPr marL="1185062" algn="l" defTabSz="592531" rtl="0" eaLnBrk="1" latinLnBrk="0" hangingPunct="1">
      <a:defRPr sz="2333" kern="1200">
        <a:solidFill>
          <a:schemeClr val="tx1"/>
        </a:solidFill>
        <a:latin typeface="+mn-lt"/>
        <a:ea typeface="+mn-ea"/>
        <a:cs typeface="+mn-cs"/>
      </a:defRPr>
    </a:lvl3pPr>
    <a:lvl4pPr marL="1777594" algn="l" defTabSz="592531" rtl="0" eaLnBrk="1" latinLnBrk="0" hangingPunct="1">
      <a:defRPr sz="2333" kern="1200">
        <a:solidFill>
          <a:schemeClr val="tx1"/>
        </a:solidFill>
        <a:latin typeface="+mn-lt"/>
        <a:ea typeface="+mn-ea"/>
        <a:cs typeface="+mn-cs"/>
      </a:defRPr>
    </a:lvl4pPr>
    <a:lvl5pPr marL="2370125" algn="l" defTabSz="592531" rtl="0" eaLnBrk="1" latinLnBrk="0" hangingPunct="1">
      <a:defRPr sz="2333" kern="1200">
        <a:solidFill>
          <a:schemeClr val="tx1"/>
        </a:solidFill>
        <a:latin typeface="+mn-lt"/>
        <a:ea typeface="+mn-ea"/>
        <a:cs typeface="+mn-cs"/>
      </a:defRPr>
    </a:lvl5pPr>
    <a:lvl6pPr marL="2962656" algn="l" defTabSz="592531" rtl="0" eaLnBrk="1" latinLnBrk="0" hangingPunct="1">
      <a:defRPr sz="2333" kern="1200">
        <a:solidFill>
          <a:schemeClr val="tx1"/>
        </a:solidFill>
        <a:latin typeface="+mn-lt"/>
        <a:ea typeface="+mn-ea"/>
        <a:cs typeface="+mn-cs"/>
      </a:defRPr>
    </a:lvl6pPr>
    <a:lvl7pPr marL="3555187" algn="l" defTabSz="592531" rtl="0" eaLnBrk="1" latinLnBrk="0" hangingPunct="1">
      <a:defRPr sz="2333" kern="1200">
        <a:solidFill>
          <a:schemeClr val="tx1"/>
        </a:solidFill>
        <a:latin typeface="+mn-lt"/>
        <a:ea typeface="+mn-ea"/>
        <a:cs typeface="+mn-cs"/>
      </a:defRPr>
    </a:lvl7pPr>
    <a:lvl8pPr marL="4147718" algn="l" defTabSz="592531" rtl="0" eaLnBrk="1" latinLnBrk="0" hangingPunct="1">
      <a:defRPr sz="2333" kern="1200">
        <a:solidFill>
          <a:schemeClr val="tx1"/>
        </a:solidFill>
        <a:latin typeface="+mn-lt"/>
        <a:ea typeface="+mn-ea"/>
        <a:cs typeface="+mn-cs"/>
      </a:defRPr>
    </a:lvl8pPr>
    <a:lvl9pPr marL="4740250" algn="l" defTabSz="592531" rtl="0" eaLnBrk="1" latinLnBrk="0" hangingPunct="1">
      <a:defRPr sz="233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029" autoAdjust="0"/>
  </p:normalViewPr>
  <p:slideViewPr>
    <p:cSldViewPr snapToGrid="0">
      <p:cViewPr>
        <p:scale>
          <a:sx n="50" d="100"/>
          <a:sy n="50" d="100"/>
        </p:scale>
        <p:origin x="1262" y="259"/>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6/10/2022</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6/10/2022</a:t>
            </a:fld>
            <a:endParaRPr lang="en-US" dirty="0"/>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2</a:t>
            </a:fld>
            <a:endParaRPr lang="en-US" dirty="0"/>
          </a:p>
        </p:txBody>
      </p:sp>
    </p:spTree>
    <p:extLst>
      <p:ext uri="{BB962C8B-B14F-4D97-AF65-F5344CB8AC3E}">
        <p14:creationId xmlns:p14="http://schemas.microsoft.com/office/powerpoint/2010/main" val="547053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
            </a:r>
            <a:br>
              <a:rPr lang="en-CA" dirty="0" smtClean="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13</a:t>
            </a:fld>
            <a:endParaRPr lang="en-US" dirty="0"/>
          </a:p>
        </p:txBody>
      </p:sp>
    </p:spTree>
    <p:extLst>
      <p:ext uri="{BB962C8B-B14F-4D97-AF65-F5344CB8AC3E}">
        <p14:creationId xmlns:p14="http://schemas.microsoft.com/office/powerpoint/2010/main" val="4100527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r>
              <a:rPr lang="en-CA" dirty="0" smtClean="0"/>
              <a:t/>
            </a:r>
            <a:br>
              <a:rPr lang="en-CA" dirty="0" smtClean="0"/>
            </a:br>
            <a:r>
              <a:rPr lang="en-CA" sz="1600" dirty="0" smtClean="0">
                <a:latin typeface="Arial" panose="020B0604020202020204" pitchFamily="34" charset="0"/>
                <a:cs typeface="Arial" panose="020B0604020202020204" pitchFamily="34" charset="0"/>
              </a:rPr>
              <a:t>The CKDIV8 Fuse determines </a:t>
            </a:r>
            <a:r>
              <a:rPr lang="en-CA" sz="1600" b="1" dirty="0" smtClean="0">
                <a:solidFill>
                  <a:srgbClr val="92D050"/>
                </a:solidFill>
                <a:latin typeface="Arial" panose="020B0604020202020204" pitchFamily="34" charset="0"/>
                <a:cs typeface="Arial" panose="020B0604020202020204" pitchFamily="34" charset="0"/>
              </a:rPr>
              <a:t>the initial value </a:t>
            </a:r>
            <a:r>
              <a:rPr lang="en-CA" sz="1600" dirty="0" smtClean="0">
                <a:latin typeface="Arial" panose="020B0604020202020204" pitchFamily="34" charset="0"/>
                <a:cs typeface="Arial" panose="020B0604020202020204" pitchFamily="34" charset="0"/>
              </a:rPr>
              <a:t>of the CLKPS bits. </a:t>
            </a:r>
          </a:p>
          <a:p>
            <a:pPr marL="457200" indent="-457200" algn="just">
              <a:buFont typeface="Arial" panose="020B0604020202020204" pitchFamily="34" charset="0"/>
              <a:buChar char="•"/>
            </a:pPr>
            <a:r>
              <a:rPr lang="en-CA" sz="1600" dirty="0" smtClean="0">
                <a:latin typeface="Arial" panose="020B0604020202020204" pitchFamily="34" charset="0"/>
                <a:cs typeface="Arial" panose="020B0604020202020204" pitchFamily="34" charset="0"/>
              </a:rPr>
              <a:t>If CKDIV8 is </a:t>
            </a:r>
            <a:r>
              <a:rPr lang="en-CA" sz="1600" dirty="0" err="1" smtClean="0">
                <a:latin typeface="Arial" panose="020B0604020202020204" pitchFamily="34" charset="0"/>
                <a:cs typeface="Arial" panose="020B0604020202020204" pitchFamily="34" charset="0"/>
              </a:rPr>
              <a:t>unprogrammed</a:t>
            </a:r>
            <a:r>
              <a:rPr lang="en-CA" sz="1600" dirty="0" smtClean="0">
                <a:latin typeface="Arial" panose="020B0604020202020204" pitchFamily="34" charset="0"/>
                <a:cs typeface="Arial" panose="020B0604020202020204" pitchFamily="34" charset="0"/>
              </a:rPr>
              <a:t>, the CLKPS bits will be reset to “0000”. </a:t>
            </a:r>
          </a:p>
          <a:p>
            <a:pPr marL="457200" indent="-457200" algn="just">
              <a:buFont typeface="Arial" panose="020B0604020202020204" pitchFamily="34" charset="0"/>
              <a:buChar char="•"/>
            </a:pPr>
            <a:r>
              <a:rPr lang="en-CA" sz="1600" dirty="0" smtClean="0">
                <a:latin typeface="Arial" panose="020B0604020202020204" pitchFamily="34" charset="0"/>
                <a:cs typeface="Arial" panose="020B0604020202020204" pitchFamily="34" charset="0"/>
              </a:rPr>
              <a:t>If CKDIV8 is programmed, CLKPS bits are reset to “0011”, giving a division factor of 8 at start up. This feature should be used </a:t>
            </a:r>
            <a:r>
              <a:rPr lang="en-CA" sz="1600" dirty="0" smtClean="0">
                <a:solidFill>
                  <a:srgbClr val="92D050"/>
                </a:solidFill>
                <a:latin typeface="Arial" panose="020B0604020202020204" pitchFamily="34" charset="0"/>
                <a:cs typeface="Arial" panose="020B0604020202020204" pitchFamily="34" charset="0"/>
              </a:rPr>
              <a:t>if the selected clock source has a higher frequency than the maximum frequency </a:t>
            </a:r>
            <a:r>
              <a:rPr lang="en-CA" sz="1600" dirty="0" smtClean="0">
                <a:latin typeface="Arial" panose="020B0604020202020204" pitchFamily="34" charset="0"/>
                <a:cs typeface="Arial" panose="020B0604020202020204" pitchFamily="34" charset="0"/>
              </a:rPr>
              <a:t>of the device at the present operating conditions. </a:t>
            </a:r>
          </a:p>
          <a:p>
            <a:pPr marL="457200" indent="-457200" algn="just">
              <a:buFont typeface="Arial" panose="020B0604020202020204" pitchFamily="34" charset="0"/>
              <a:buChar char="•"/>
            </a:pPr>
            <a:r>
              <a:rPr lang="en-CA" sz="1600" dirty="0" smtClean="0">
                <a:latin typeface="Arial" panose="020B0604020202020204" pitchFamily="34" charset="0"/>
                <a:cs typeface="Arial" panose="020B0604020202020204" pitchFamily="34" charset="0"/>
              </a:rPr>
              <a:t>Any value can be written to the CLKPS bits regardless of the CKDIV8 Fuse setting. The Application software must ensure that a sufficient division factor is chosen if the </a:t>
            </a:r>
            <a:r>
              <a:rPr lang="en-CA" sz="1600" b="1" dirty="0" smtClean="0">
                <a:solidFill>
                  <a:srgbClr val="92D050"/>
                </a:solidFill>
                <a:latin typeface="Arial" panose="020B0604020202020204" pitchFamily="34" charset="0"/>
                <a:cs typeface="Arial" panose="020B0604020202020204" pitchFamily="34" charset="0"/>
              </a:rPr>
              <a:t>selected clock source has a higher frequency than the maximum frequency of the device at the present operating conditions</a:t>
            </a:r>
            <a:r>
              <a:rPr lang="en-CA" sz="1600" dirty="0" smtClean="0">
                <a:latin typeface="Arial" panose="020B0604020202020204" pitchFamily="34" charset="0"/>
                <a:cs typeface="Arial" panose="020B0604020202020204" pitchFamily="34" charset="0"/>
              </a:rPr>
              <a:t>. The device is shipped with the CKDIV8 Fuse programmed. </a:t>
            </a:r>
            <a:r>
              <a:rPr lang="en-CA" sz="1600" dirty="0" smtClean="0"/>
              <a:t> </a:t>
            </a:r>
            <a:endParaRPr lang="en-CA" sz="1600" dirty="0" smtClean="0">
              <a:latin typeface="Arial" panose="020B0604020202020204" pitchFamily="34" charset="0"/>
              <a:cs typeface="Arial" panose="020B0604020202020204" pitchFamily="34" charset="0"/>
            </a:endParaRPr>
          </a:p>
          <a:p>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14</a:t>
            </a:fld>
            <a:endParaRPr lang="en-US" dirty="0"/>
          </a:p>
        </p:txBody>
      </p:sp>
    </p:spTree>
    <p:extLst>
      <p:ext uri="{BB962C8B-B14F-4D97-AF65-F5344CB8AC3E}">
        <p14:creationId xmlns:p14="http://schemas.microsoft.com/office/powerpoint/2010/main" val="1834371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r>
              <a:rPr lang="en-CA" dirty="0" smtClean="0"/>
              <a:t/>
            </a:r>
            <a:br>
              <a:rPr lang="en-CA" dirty="0" smtClean="0"/>
            </a:br>
            <a:r>
              <a:rPr lang="en-CA" sz="1600" dirty="0" smtClean="0">
                <a:latin typeface="Arial" panose="020B0604020202020204" pitchFamily="34" charset="0"/>
                <a:cs typeface="Arial" panose="020B0604020202020204" pitchFamily="34" charset="0"/>
              </a:rPr>
              <a:t>The CKDIV8 Fuse determines </a:t>
            </a:r>
            <a:r>
              <a:rPr lang="en-CA" sz="1600" b="1" dirty="0" smtClean="0">
                <a:solidFill>
                  <a:srgbClr val="92D050"/>
                </a:solidFill>
                <a:latin typeface="Arial" panose="020B0604020202020204" pitchFamily="34" charset="0"/>
                <a:cs typeface="Arial" panose="020B0604020202020204" pitchFamily="34" charset="0"/>
              </a:rPr>
              <a:t>the initial value </a:t>
            </a:r>
            <a:r>
              <a:rPr lang="en-CA" sz="1600" dirty="0" smtClean="0">
                <a:latin typeface="Arial" panose="020B0604020202020204" pitchFamily="34" charset="0"/>
                <a:cs typeface="Arial" panose="020B0604020202020204" pitchFamily="34" charset="0"/>
              </a:rPr>
              <a:t>of the CLKPS bits. </a:t>
            </a:r>
          </a:p>
          <a:p>
            <a:pPr marL="457200" indent="-457200" algn="just">
              <a:buFont typeface="Arial" panose="020B0604020202020204" pitchFamily="34" charset="0"/>
              <a:buChar char="•"/>
            </a:pPr>
            <a:r>
              <a:rPr lang="en-CA" sz="1600" dirty="0" smtClean="0">
                <a:latin typeface="Arial" panose="020B0604020202020204" pitchFamily="34" charset="0"/>
                <a:cs typeface="Arial" panose="020B0604020202020204" pitchFamily="34" charset="0"/>
              </a:rPr>
              <a:t>If CKDIV8 is </a:t>
            </a:r>
            <a:r>
              <a:rPr lang="en-CA" sz="1600" dirty="0" err="1" smtClean="0">
                <a:latin typeface="Arial" panose="020B0604020202020204" pitchFamily="34" charset="0"/>
                <a:cs typeface="Arial" panose="020B0604020202020204" pitchFamily="34" charset="0"/>
              </a:rPr>
              <a:t>unprogrammed</a:t>
            </a:r>
            <a:r>
              <a:rPr lang="en-CA" sz="1600" dirty="0" smtClean="0">
                <a:latin typeface="Arial" panose="020B0604020202020204" pitchFamily="34" charset="0"/>
                <a:cs typeface="Arial" panose="020B0604020202020204" pitchFamily="34" charset="0"/>
              </a:rPr>
              <a:t>, the CLKPS bits will be reset to “0000”. </a:t>
            </a:r>
          </a:p>
          <a:p>
            <a:pPr marL="457200" indent="-457200" algn="just">
              <a:buFont typeface="Arial" panose="020B0604020202020204" pitchFamily="34" charset="0"/>
              <a:buChar char="•"/>
            </a:pPr>
            <a:r>
              <a:rPr lang="en-CA" sz="1600" dirty="0" smtClean="0">
                <a:latin typeface="Arial" panose="020B0604020202020204" pitchFamily="34" charset="0"/>
                <a:cs typeface="Arial" panose="020B0604020202020204" pitchFamily="34" charset="0"/>
              </a:rPr>
              <a:t>If CKDIV8 is programmed, CLKPS bits are reset to “0011”, giving a division factor of 8 at start up. This feature should be used </a:t>
            </a:r>
            <a:r>
              <a:rPr lang="en-CA" sz="1600" dirty="0" smtClean="0">
                <a:solidFill>
                  <a:srgbClr val="92D050"/>
                </a:solidFill>
                <a:latin typeface="Arial" panose="020B0604020202020204" pitchFamily="34" charset="0"/>
                <a:cs typeface="Arial" panose="020B0604020202020204" pitchFamily="34" charset="0"/>
              </a:rPr>
              <a:t>if the selected clock source has a higher frequency than the maximum frequency </a:t>
            </a:r>
            <a:r>
              <a:rPr lang="en-CA" sz="1600" dirty="0" smtClean="0">
                <a:latin typeface="Arial" panose="020B0604020202020204" pitchFamily="34" charset="0"/>
                <a:cs typeface="Arial" panose="020B0604020202020204" pitchFamily="34" charset="0"/>
              </a:rPr>
              <a:t>of the device at the present operating conditions. </a:t>
            </a:r>
          </a:p>
          <a:p>
            <a:pPr marL="457200" indent="-457200" algn="just">
              <a:buFont typeface="Arial" panose="020B0604020202020204" pitchFamily="34" charset="0"/>
              <a:buChar char="•"/>
            </a:pPr>
            <a:r>
              <a:rPr lang="en-CA" sz="1600" dirty="0" smtClean="0">
                <a:latin typeface="Arial" panose="020B0604020202020204" pitchFamily="34" charset="0"/>
                <a:cs typeface="Arial" panose="020B0604020202020204" pitchFamily="34" charset="0"/>
              </a:rPr>
              <a:t>Any value can be written to the CLKPS bits regardless of the CKDIV8 Fuse setting. The Application software must ensure that a sufficient division factor is chosen if the </a:t>
            </a:r>
            <a:r>
              <a:rPr lang="en-CA" sz="1600" b="1" dirty="0" smtClean="0">
                <a:solidFill>
                  <a:srgbClr val="92D050"/>
                </a:solidFill>
                <a:latin typeface="Arial" panose="020B0604020202020204" pitchFamily="34" charset="0"/>
                <a:cs typeface="Arial" panose="020B0604020202020204" pitchFamily="34" charset="0"/>
              </a:rPr>
              <a:t>selected clock source has a higher frequency than the maximum frequency of the device at the present operating conditions</a:t>
            </a:r>
            <a:r>
              <a:rPr lang="en-CA" sz="1600" dirty="0" smtClean="0">
                <a:latin typeface="Arial" panose="020B0604020202020204" pitchFamily="34" charset="0"/>
                <a:cs typeface="Arial" panose="020B0604020202020204" pitchFamily="34" charset="0"/>
              </a:rPr>
              <a:t>. The device is shipped with the CKDIV8 Fuse programmed. </a:t>
            </a:r>
            <a:r>
              <a:rPr lang="en-CA" sz="1600" dirty="0" smtClean="0"/>
              <a:t> </a:t>
            </a:r>
            <a:endParaRPr lang="en-CA" sz="1600" dirty="0" smtClean="0">
              <a:latin typeface="Arial" panose="020B0604020202020204" pitchFamily="34" charset="0"/>
              <a:cs typeface="Arial" panose="020B0604020202020204" pitchFamily="34" charset="0"/>
            </a:endParaRPr>
          </a:p>
          <a:p>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15</a:t>
            </a:fld>
            <a:endParaRPr lang="en-US" dirty="0"/>
          </a:p>
        </p:txBody>
      </p:sp>
    </p:spTree>
    <p:extLst>
      <p:ext uri="{BB962C8B-B14F-4D97-AF65-F5344CB8AC3E}">
        <p14:creationId xmlns:p14="http://schemas.microsoft.com/office/powerpoint/2010/main" val="3237482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r>
              <a:rPr lang="en-CA" dirty="0" smtClean="0"/>
              <a:t/>
            </a:r>
            <a:br>
              <a:rPr lang="en-CA" dirty="0" smtClean="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16</a:t>
            </a:fld>
            <a:endParaRPr lang="en-US" dirty="0"/>
          </a:p>
        </p:txBody>
      </p:sp>
    </p:spTree>
    <p:extLst>
      <p:ext uri="{BB962C8B-B14F-4D97-AF65-F5344CB8AC3E}">
        <p14:creationId xmlns:p14="http://schemas.microsoft.com/office/powerpoint/2010/main" val="2760789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555" b="0" i="0" kern="1200" dirty="0" smtClean="0">
                <a:solidFill>
                  <a:schemeClr val="tx1"/>
                </a:solidFill>
                <a:effectLst/>
                <a:latin typeface="+mn-lt"/>
                <a:ea typeface="+mn-ea"/>
                <a:cs typeface="+mn-cs"/>
              </a:rPr>
              <a:t>To enter any of the six sleep modes, the SE bit in SMCR must be written to logic one and a</a:t>
            </a:r>
            <a:br>
              <a:rPr lang="en-CA" sz="1555" b="0" i="0" kern="1200" dirty="0" smtClean="0">
                <a:solidFill>
                  <a:schemeClr val="tx1"/>
                </a:solidFill>
                <a:effectLst/>
                <a:latin typeface="+mn-lt"/>
                <a:ea typeface="+mn-ea"/>
                <a:cs typeface="+mn-cs"/>
              </a:rPr>
            </a:br>
            <a:r>
              <a:rPr lang="en-CA" sz="1555" b="0" i="0" kern="1200" dirty="0" smtClean="0">
                <a:solidFill>
                  <a:schemeClr val="tx1"/>
                </a:solidFill>
                <a:effectLst/>
                <a:latin typeface="+mn-lt"/>
                <a:ea typeface="+mn-ea"/>
                <a:cs typeface="+mn-cs"/>
              </a:rPr>
              <a:t>SLEEP instruction must be executed. The SM2, SM1, and SM0 bits in the SMCR Register select</a:t>
            </a:r>
            <a:br>
              <a:rPr lang="en-CA" sz="1555" b="0" i="0" kern="1200" dirty="0" smtClean="0">
                <a:solidFill>
                  <a:schemeClr val="tx1"/>
                </a:solidFill>
                <a:effectLst/>
                <a:latin typeface="+mn-lt"/>
                <a:ea typeface="+mn-ea"/>
                <a:cs typeface="+mn-cs"/>
              </a:rPr>
            </a:br>
            <a:r>
              <a:rPr lang="en-CA" sz="1555" b="0" i="0" kern="1200" dirty="0" smtClean="0">
                <a:solidFill>
                  <a:schemeClr val="tx1"/>
                </a:solidFill>
                <a:effectLst/>
                <a:latin typeface="+mn-lt"/>
                <a:ea typeface="+mn-ea"/>
                <a:cs typeface="+mn-cs"/>
              </a:rPr>
              <a:t>which sleep mode (Idle, ADC Noise Reduction, Power-down, Power-save, Standby, or Extended</a:t>
            </a:r>
            <a:br>
              <a:rPr lang="en-CA" sz="1555" b="0" i="0" kern="1200" dirty="0" smtClean="0">
                <a:solidFill>
                  <a:schemeClr val="tx1"/>
                </a:solidFill>
                <a:effectLst/>
                <a:latin typeface="+mn-lt"/>
                <a:ea typeface="+mn-ea"/>
                <a:cs typeface="+mn-cs"/>
              </a:rPr>
            </a:br>
            <a:r>
              <a:rPr lang="en-CA" sz="1555" b="0" i="0" kern="1200" dirty="0" smtClean="0">
                <a:solidFill>
                  <a:schemeClr val="tx1"/>
                </a:solidFill>
                <a:effectLst/>
                <a:latin typeface="+mn-lt"/>
                <a:ea typeface="+mn-ea"/>
                <a:cs typeface="+mn-cs"/>
              </a:rPr>
              <a:t>Standby) will be activated by the SLEEP instruction.</a:t>
            </a:r>
            <a:r>
              <a:rPr lang="en-CA" sz="1555" b="0" i="0" kern="1200" baseline="0" dirty="0" smtClean="0">
                <a:solidFill>
                  <a:schemeClr val="tx1"/>
                </a:solidFill>
                <a:effectLst/>
                <a:latin typeface="+mn-lt"/>
                <a:ea typeface="+mn-ea"/>
                <a:cs typeface="+mn-cs"/>
              </a:rPr>
              <a:t> </a:t>
            </a:r>
            <a:r>
              <a:rPr lang="en-CA" sz="1555" b="0" i="0" kern="1200" dirty="0" smtClean="0">
                <a:solidFill>
                  <a:schemeClr val="tx1"/>
                </a:solidFill>
                <a:effectLst/>
                <a:latin typeface="+mn-lt"/>
                <a:ea typeface="+mn-ea"/>
                <a:cs typeface="+mn-cs"/>
              </a:rPr>
              <a:t>If an enabled interrupt occurs while the MCU is in a sleep mode, the MCU wakes up. The MCU</a:t>
            </a:r>
            <a:r>
              <a:rPr lang="en-CA" sz="1555" b="0" i="0" kern="1200" baseline="0" dirty="0" smtClean="0">
                <a:solidFill>
                  <a:schemeClr val="tx1"/>
                </a:solidFill>
                <a:effectLst/>
                <a:latin typeface="+mn-lt"/>
                <a:ea typeface="+mn-ea"/>
                <a:cs typeface="+mn-cs"/>
              </a:rPr>
              <a:t> </a:t>
            </a:r>
            <a:r>
              <a:rPr lang="en-CA" sz="1555" b="0" i="0" kern="1200" dirty="0" smtClean="0">
                <a:solidFill>
                  <a:schemeClr val="tx1"/>
                </a:solidFill>
                <a:effectLst/>
                <a:latin typeface="+mn-lt"/>
                <a:ea typeface="+mn-ea"/>
                <a:cs typeface="+mn-cs"/>
              </a:rPr>
              <a:t>is then halted for four cycles in addition to the start-up time, executes the interrupt routine, and</a:t>
            </a:r>
            <a:r>
              <a:rPr lang="en-CA" sz="1555" b="0" i="0" kern="1200" baseline="0" dirty="0" smtClean="0">
                <a:solidFill>
                  <a:schemeClr val="tx1"/>
                </a:solidFill>
                <a:effectLst/>
                <a:latin typeface="+mn-lt"/>
                <a:ea typeface="+mn-ea"/>
                <a:cs typeface="+mn-cs"/>
              </a:rPr>
              <a:t> </a:t>
            </a:r>
            <a:r>
              <a:rPr lang="en-CA" sz="1555" b="0" i="0" kern="1200" dirty="0" smtClean="0">
                <a:solidFill>
                  <a:schemeClr val="tx1"/>
                </a:solidFill>
                <a:effectLst/>
                <a:latin typeface="+mn-lt"/>
                <a:ea typeface="+mn-ea"/>
                <a:cs typeface="+mn-cs"/>
              </a:rPr>
              <a:t>resumes execution from the instruction following SLEEP. The contents of the Register File and</a:t>
            </a:r>
            <a:r>
              <a:rPr lang="en-CA" sz="1555" b="0" i="0" kern="1200" baseline="0" dirty="0" smtClean="0">
                <a:solidFill>
                  <a:schemeClr val="tx1"/>
                </a:solidFill>
                <a:effectLst/>
                <a:latin typeface="+mn-lt"/>
                <a:ea typeface="+mn-ea"/>
                <a:cs typeface="+mn-cs"/>
              </a:rPr>
              <a:t> </a:t>
            </a:r>
            <a:r>
              <a:rPr lang="en-CA" sz="1555" b="0" i="0" kern="1200" dirty="0" smtClean="0">
                <a:solidFill>
                  <a:schemeClr val="tx1"/>
                </a:solidFill>
                <a:effectLst/>
                <a:latin typeface="+mn-lt"/>
                <a:ea typeface="+mn-ea"/>
                <a:cs typeface="+mn-cs"/>
              </a:rPr>
              <a:t>SRAM are unaltered when the device wakes up from sleep. If a reset occurs during sleep mode,</a:t>
            </a:r>
            <a:r>
              <a:rPr lang="en-CA" sz="1555" b="0" i="0" kern="1200" baseline="0" dirty="0" smtClean="0">
                <a:solidFill>
                  <a:schemeClr val="tx1"/>
                </a:solidFill>
                <a:effectLst/>
                <a:latin typeface="+mn-lt"/>
                <a:ea typeface="+mn-ea"/>
                <a:cs typeface="+mn-cs"/>
              </a:rPr>
              <a:t> </a:t>
            </a:r>
            <a:r>
              <a:rPr lang="en-CA" sz="1555" b="0" i="0" kern="1200" dirty="0" smtClean="0">
                <a:solidFill>
                  <a:schemeClr val="tx1"/>
                </a:solidFill>
                <a:effectLst/>
                <a:latin typeface="+mn-lt"/>
                <a:ea typeface="+mn-ea"/>
                <a:cs typeface="+mn-cs"/>
              </a:rPr>
              <a:t>the MCU wakes up and executes from the Reset Vector.</a:t>
            </a:r>
            <a:r>
              <a:rPr lang="en-CA" dirty="0" smtClean="0"/>
              <a:t> </a:t>
            </a:r>
            <a:r>
              <a:rPr lang="en-CA" dirty="0" smtClean="0"/>
              <a:t/>
            </a:r>
            <a:br>
              <a:rPr lang="en-CA" dirty="0" smtClean="0"/>
            </a:br>
            <a:r>
              <a:rPr lang="en-CA" sz="1600" dirty="0" smtClean="0">
                <a:latin typeface="Arial" panose="020B0604020202020204" pitchFamily="34" charset="0"/>
                <a:cs typeface="Arial" panose="020B0604020202020204" pitchFamily="34" charset="0"/>
              </a:rPr>
              <a:t>• Bits 7..4 Res: Reserved Bits</a:t>
            </a:r>
          </a:p>
          <a:p>
            <a:r>
              <a:rPr lang="en-CA" sz="1600" dirty="0" smtClean="0">
                <a:latin typeface="Arial" panose="020B0604020202020204" pitchFamily="34" charset="0"/>
                <a:cs typeface="Arial" panose="020B0604020202020204" pitchFamily="34" charset="0"/>
              </a:rPr>
              <a:t>These bits are unused bits in the ATmega48P/88P/168P/328P, and will always read as zero.</a:t>
            </a:r>
          </a:p>
          <a:p>
            <a:r>
              <a:rPr lang="en-CA" sz="1600" dirty="0" smtClean="0">
                <a:latin typeface="Arial" panose="020B0604020202020204" pitchFamily="34" charset="0"/>
                <a:cs typeface="Arial" panose="020B0604020202020204" pitchFamily="34" charset="0"/>
              </a:rPr>
              <a:t>• Bits 3..1 – SM2..0: Sleep Mode Select Bits 2, 1, and 0</a:t>
            </a:r>
          </a:p>
          <a:p>
            <a:r>
              <a:rPr lang="en-CA" sz="1600" dirty="0" smtClean="0">
                <a:latin typeface="Arial" panose="020B0604020202020204" pitchFamily="34" charset="0"/>
                <a:cs typeface="Arial" panose="020B0604020202020204" pitchFamily="34" charset="0"/>
              </a:rPr>
              <a:t>These bits select between the five available sleep modes as shown in Table 7-2.</a:t>
            </a:r>
          </a:p>
          <a:p>
            <a:r>
              <a:rPr lang="en-CA" sz="1600" dirty="0" smtClean="0"/>
              <a:t>• Bit 0 – SE: Sleep Enable</a:t>
            </a:r>
          </a:p>
          <a:p>
            <a:r>
              <a:rPr lang="en-CA" sz="1600" dirty="0" smtClean="0"/>
              <a:t>The SE bit must be written to logic one to make the MCU enter the sleep mode when the SLEEP</a:t>
            </a:r>
          </a:p>
          <a:p>
            <a:r>
              <a:rPr lang="en-CA" sz="1600" dirty="0" smtClean="0"/>
              <a:t>instruction is executed. To avoid the MCU entering the sleep mode unless it is the programmer’s</a:t>
            </a:r>
          </a:p>
          <a:p>
            <a:r>
              <a:rPr lang="en-CA" sz="1600" dirty="0" smtClean="0"/>
              <a:t>purpose, it is recommended to write the Sleep Enable (SE) bit to one just before the execution of</a:t>
            </a:r>
          </a:p>
          <a:p>
            <a:r>
              <a:rPr lang="en-CA" sz="1600" dirty="0" smtClean="0"/>
              <a:t>the SLEEP instruction and to clear it immediately after waking up</a:t>
            </a:r>
          </a:p>
          <a:p>
            <a:endParaRPr lang="en-CA" sz="1600" dirty="0" smtClean="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17</a:t>
            </a:fld>
            <a:endParaRPr lang="en-US" dirty="0"/>
          </a:p>
        </p:txBody>
      </p:sp>
    </p:spTree>
    <p:extLst>
      <p:ext uri="{BB962C8B-B14F-4D97-AF65-F5344CB8AC3E}">
        <p14:creationId xmlns:p14="http://schemas.microsoft.com/office/powerpoint/2010/main" val="1317916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18</a:t>
            </a:fld>
            <a:endParaRPr lang="en-US" dirty="0"/>
          </a:p>
        </p:txBody>
      </p:sp>
    </p:spTree>
    <p:extLst>
      <p:ext uri="{BB962C8B-B14F-4D97-AF65-F5344CB8AC3E}">
        <p14:creationId xmlns:p14="http://schemas.microsoft.com/office/powerpoint/2010/main" val="708261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
            </a:r>
            <a:br>
              <a:rPr lang="en-CA" dirty="0" smtClean="0"/>
            </a:br>
            <a:r>
              <a:rPr lang="en-CA" sz="1400" b="1" dirty="0" smtClean="0">
                <a:latin typeface="Arial" panose="020B0604020202020204" pitchFamily="34" charset="0"/>
                <a:cs typeface="Arial" panose="020B0604020202020204" pitchFamily="34" charset="0"/>
              </a:rPr>
              <a:t> Bit 7 - PRTWI: Power Reduction TWI</a:t>
            </a:r>
            <a:br>
              <a:rPr lang="en-CA" sz="1400" b="1" dirty="0" smtClean="0">
                <a:latin typeface="Arial" panose="020B0604020202020204" pitchFamily="34" charset="0"/>
                <a:cs typeface="Arial" panose="020B0604020202020204" pitchFamily="34" charset="0"/>
              </a:rPr>
            </a:br>
            <a:r>
              <a:rPr lang="en-CA" sz="1400" dirty="0" smtClean="0">
                <a:latin typeface="Arial" panose="020B0604020202020204" pitchFamily="34" charset="0"/>
                <a:cs typeface="Arial" panose="020B0604020202020204" pitchFamily="34" charset="0"/>
              </a:rPr>
              <a:t>Writing a logic one to this bit shuts down the TWI by stopping the clock to the module. When waking up the TWI again, the TWI should be re initialized to ensure proper operation.</a:t>
            </a:r>
            <a:br>
              <a:rPr lang="en-CA" sz="1400" dirty="0" smtClean="0">
                <a:latin typeface="Arial" panose="020B0604020202020204" pitchFamily="34" charset="0"/>
                <a:cs typeface="Arial" panose="020B0604020202020204" pitchFamily="34" charset="0"/>
              </a:rPr>
            </a:br>
            <a:r>
              <a:rPr lang="en-CA" sz="1400" b="1" dirty="0" smtClean="0">
                <a:latin typeface="Arial" panose="020B0604020202020204" pitchFamily="34" charset="0"/>
                <a:cs typeface="Arial" panose="020B0604020202020204" pitchFamily="34" charset="0"/>
              </a:rPr>
              <a:t>• Bit 6 - PRTIM2: Power Reduction Timer/Counter2</a:t>
            </a:r>
            <a:br>
              <a:rPr lang="en-CA" sz="1400" b="1" dirty="0" smtClean="0">
                <a:latin typeface="Arial" panose="020B0604020202020204" pitchFamily="34" charset="0"/>
                <a:cs typeface="Arial" panose="020B0604020202020204" pitchFamily="34" charset="0"/>
              </a:rPr>
            </a:br>
            <a:r>
              <a:rPr lang="en-CA" sz="1400" dirty="0" smtClean="0">
                <a:latin typeface="Arial" panose="020B0604020202020204" pitchFamily="34" charset="0"/>
                <a:cs typeface="Arial" panose="020B0604020202020204" pitchFamily="34" charset="0"/>
              </a:rPr>
              <a:t>Writing a logic one to this bit shuts down the Timer/Counter2 module in synchronous mode (AS2 is 0). When the Timer/Counter2 is enabled, operation will continue like before the shutdown.</a:t>
            </a:r>
            <a:br>
              <a:rPr lang="en-CA" sz="1400" dirty="0" smtClean="0">
                <a:latin typeface="Arial" panose="020B0604020202020204" pitchFamily="34" charset="0"/>
                <a:cs typeface="Arial" panose="020B0604020202020204" pitchFamily="34" charset="0"/>
              </a:rPr>
            </a:br>
            <a:r>
              <a:rPr lang="en-CA" sz="1400" b="1" dirty="0" smtClean="0">
                <a:latin typeface="Arial" panose="020B0604020202020204" pitchFamily="34" charset="0"/>
                <a:cs typeface="Arial" panose="020B0604020202020204" pitchFamily="34" charset="0"/>
              </a:rPr>
              <a:t>• Bit 5 - PRTIM0: Power Reduction Timer/Counter0</a:t>
            </a:r>
            <a:br>
              <a:rPr lang="en-CA" sz="1400" b="1" dirty="0" smtClean="0">
                <a:latin typeface="Arial" panose="020B0604020202020204" pitchFamily="34" charset="0"/>
                <a:cs typeface="Arial" panose="020B0604020202020204" pitchFamily="34" charset="0"/>
              </a:rPr>
            </a:br>
            <a:r>
              <a:rPr lang="en-CA" sz="1400" dirty="0" smtClean="0">
                <a:latin typeface="Arial" panose="020B0604020202020204" pitchFamily="34" charset="0"/>
                <a:cs typeface="Arial" panose="020B0604020202020204" pitchFamily="34" charset="0"/>
              </a:rPr>
              <a:t>Writing a logic one to this bit shuts down the Timer/Counter0 module. When the Timer/Counter0 is enabled, operation will continue like before the shutdown. </a:t>
            </a:r>
          </a:p>
          <a:p>
            <a:pPr marL="285750" indent="-285750">
              <a:buFont typeface="Arial" panose="020B0604020202020204" pitchFamily="34" charset="0"/>
              <a:buChar char="•"/>
            </a:pPr>
            <a:r>
              <a:rPr lang="en-CA" sz="1400" b="1" dirty="0" smtClean="0">
                <a:latin typeface="Arial" panose="020B0604020202020204" pitchFamily="34" charset="0"/>
                <a:cs typeface="Arial" panose="020B0604020202020204" pitchFamily="34" charset="0"/>
              </a:rPr>
              <a:t>Bit 4 - Res: Reserved bit</a:t>
            </a:r>
          </a:p>
          <a:p>
            <a:r>
              <a:rPr lang="en-CA" sz="1400" dirty="0" smtClean="0">
                <a:latin typeface="Arial" panose="020B0604020202020204" pitchFamily="34" charset="0"/>
                <a:cs typeface="Arial" panose="020B0604020202020204" pitchFamily="34" charset="0"/>
              </a:rPr>
              <a:t>This bit is reserved in ATmega48P/88P/168P/328P and will always read as zero.</a:t>
            </a:r>
          </a:p>
          <a:p>
            <a:r>
              <a:rPr lang="en-CA" sz="1400" b="1" dirty="0" smtClean="0">
                <a:latin typeface="Arial" panose="020B0604020202020204" pitchFamily="34" charset="0"/>
                <a:cs typeface="Arial" panose="020B0604020202020204" pitchFamily="34" charset="0"/>
              </a:rPr>
              <a:t>• Bit 3 - PRTIM1: Power Reduction Timer/Counter1</a:t>
            </a:r>
          </a:p>
          <a:p>
            <a:r>
              <a:rPr lang="en-CA" sz="1400" dirty="0" smtClean="0">
                <a:latin typeface="Arial" panose="020B0604020202020204" pitchFamily="34" charset="0"/>
                <a:cs typeface="Arial" panose="020B0604020202020204" pitchFamily="34" charset="0"/>
              </a:rPr>
              <a:t>Writing a logic one to this bit shuts down the Timer/Counter1 module. When the Timer/Counter1 is enabled, operation will continue like before the shutdown.</a:t>
            </a:r>
          </a:p>
          <a:p>
            <a:r>
              <a:rPr lang="en-CA" sz="1400" b="1" dirty="0" smtClean="0">
                <a:latin typeface="Arial" panose="020B0604020202020204" pitchFamily="34" charset="0"/>
                <a:cs typeface="Arial" panose="020B0604020202020204" pitchFamily="34" charset="0"/>
              </a:rPr>
              <a:t>• Bit 2 - PRSPI: Power Reduction Serial Peripheral Interface</a:t>
            </a:r>
          </a:p>
          <a:p>
            <a:r>
              <a:rPr lang="en-CA" sz="1400" dirty="0" smtClean="0">
                <a:latin typeface="Arial" panose="020B0604020202020204" pitchFamily="34" charset="0"/>
                <a:cs typeface="Arial" panose="020B0604020202020204" pitchFamily="34" charset="0"/>
              </a:rPr>
              <a:t>If using </a:t>
            </a:r>
            <a:r>
              <a:rPr lang="en-CA" sz="1400" dirty="0" err="1" smtClean="0">
                <a:latin typeface="Arial" panose="020B0604020202020204" pitchFamily="34" charset="0"/>
                <a:cs typeface="Arial" panose="020B0604020202020204" pitchFamily="34" charset="0"/>
              </a:rPr>
              <a:t>debugWIRE</a:t>
            </a:r>
            <a:r>
              <a:rPr lang="en-CA" sz="1400" dirty="0" smtClean="0">
                <a:latin typeface="Arial" panose="020B0604020202020204" pitchFamily="34" charset="0"/>
                <a:cs typeface="Arial" panose="020B0604020202020204" pitchFamily="34" charset="0"/>
              </a:rPr>
              <a:t> On-chip Debug System, this bit should not be written to one.</a:t>
            </a:r>
          </a:p>
          <a:p>
            <a:r>
              <a:rPr lang="en-CA" sz="1400" dirty="0" smtClean="0">
                <a:latin typeface="Arial" panose="020B0604020202020204" pitchFamily="34" charset="0"/>
                <a:cs typeface="Arial" panose="020B0604020202020204" pitchFamily="34" charset="0"/>
              </a:rPr>
              <a:t>Writing a logic one to this bit shuts down the Serial Peripheral Interface by stopping the clock to the module. When waking up the SPI again, the SPI should be re initialized to ensure proper operation.</a:t>
            </a:r>
          </a:p>
          <a:p>
            <a:r>
              <a:rPr lang="en-CA" sz="1400" b="1" dirty="0" smtClean="0">
                <a:latin typeface="Arial" panose="020B0604020202020204" pitchFamily="34" charset="0"/>
                <a:cs typeface="Arial" panose="020B0604020202020204" pitchFamily="34" charset="0"/>
              </a:rPr>
              <a:t>• Bit 1 - PRUSART0: Power Reduction USART0</a:t>
            </a:r>
          </a:p>
          <a:p>
            <a:r>
              <a:rPr lang="en-CA" sz="1400" dirty="0" smtClean="0">
                <a:latin typeface="Arial" panose="020B0604020202020204" pitchFamily="34" charset="0"/>
                <a:cs typeface="Arial" panose="020B0604020202020204" pitchFamily="34" charset="0"/>
              </a:rPr>
              <a:t>Writing a logic one to this bit shuts down the USART by stopping the clock to the module. When waking up the USART again, the USART should be re initialized to ensure proper operation.</a:t>
            </a:r>
          </a:p>
          <a:p>
            <a:r>
              <a:rPr lang="en-CA" sz="1400" dirty="0" smtClean="0">
                <a:latin typeface="Arial" panose="020B0604020202020204" pitchFamily="34" charset="0"/>
                <a:cs typeface="Arial" panose="020B0604020202020204" pitchFamily="34" charset="0"/>
              </a:rPr>
              <a:t>• </a:t>
            </a:r>
            <a:r>
              <a:rPr lang="en-CA" sz="1400" b="1" dirty="0" smtClean="0">
                <a:latin typeface="Arial" panose="020B0604020202020204" pitchFamily="34" charset="0"/>
                <a:cs typeface="Arial" panose="020B0604020202020204" pitchFamily="34" charset="0"/>
              </a:rPr>
              <a:t>Bit 0 - PRADC: Power Reduction ADC</a:t>
            </a:r>
          </a:p>
          <a:p>
            <a:r>
              <a:rPr lang="en-CA" sz="1400" dirty="0" smtClean="0">
                <a:latin typeface="Arial" panose="020B0604020202020204" pitchFamily="34" charset="0"/>
                <a:cs typeface="Arial" panose="020B0604020202020204" pitchFamily="34" charset="0"/>
              </a:rPr>
              <a:t>Writing a logic one to this bit shuts down the ADC. The ADC must be disabled before shut down. The analog comparator cannot use the ADC input MUX when the ADC is shut down .</a:t>
            </a:r>
          </a:p>
          <a:p>
            <a:pPr marL="457200" indent="-457200" algn="just">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19</a:t>
            </a:fld>
            <a:endParaRPr lang="en-US" dirty="0"/>
          </a:p>
        </p:txBody>
      </p:sp>
    </p:spTree>
    <p:extLst>
      <p:ext uri="{BB962C8B-B14F-4D97-AF65-F5344CB8AC3E}">
        <p14:creationId xmlns:p14="http://schemas.microsoft.com/office/powerpoint/2010/main" val="1566516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sz="1600" dirty="0" smtClean="0">
                <a:solidFill>
                  <a:srgbClr val="FFFF00"/>
                </a:solidFill>
                <a:latin typeface="Arial" panose="020B0604020202020204" pitchFamily="34" charset="0"/>
                <a:cs typeface="Arial" panose="020B0604020202020204" pitchFamily="34" charset="0"/>
              </a:rPr>
              <a:t>Either a quartz crystal or a ceramic resonator may be used. This Crystal Oscillator is a low power oscillator, with reduced voltage swing on the XTAL2 output. </a:t>
            </a:r>
          </a:p>
          <a:p>
            <a:pPr algn="just"/>
            <a:r>
              <a:rPr lang="en-CA" sz="1600" b="1" dirty="0" smtClean="0">
                <a:solidFill>
                  <a:srgbClr val="FFFF00"/>
                </a:solidFill>
                <a:latin typeface="Arial" panose="020B0604020202020204" pitchFamily="34" charset="0"/>
                <a:cs typeface="Arial" panose="020B0604020202020204" pitchFamily="34" charset="0"/>
              </a:rPr>
              <a:t>Drawback: </a:t>
            </a:r>
            <a:r>
              <a:rPr lang="en-CA" sz="1600" dirty="0" smtClean="0">
                <a:solidFill>
                  <a:srgbClr val="FFFF00"/>
                </a:solidFill>
                <a:latin typeface="Arial" panose="020B0604020202020204" pitchFamily="34" charset="0"/>
                <a:cs typeface="Arial" panose="020B0604020202020204" pitchFamily="34" charset="0"/>
              </a:rPr>
              <a:t>It gives the lowest power consumption, but is not capable of driving other clock inputs, and may be more </a:t>
            </a:r>
            <a:r>
              <a:rPr lang="en-CA" sz="1600" b="1" dirty="0" smtClean="0">
                <a:solidFill>
                  <a:srgbClr val="FFFF00"/>
                </a:solidFill>
                <a:latin typeface="Arial" panose="020B0604020202020204" pitchFamily="34" charset="0"/>
                <a:cs typeface="Arial" panose="020B0604020202020204" pitchFamily="34" charset="0"/>
              </a:rPr>
              <a:t>susceptible</a:t>
            </a:r>
            <a:r>
              <a:rPr lang="en-CA" sz="1600" dirty="0" smtClean="0">
                <a:solidFill>
                  <a:srgbClr val="FFFF00"/>
                </a:solidFill>
                <a:latin typeface="Arial" panose="020B0604020202020204" pitchFamily="34" charset="0"/>
                <a:cs typeface="Arial" panose="020B0604020202020204" pitchFamily="34" charset="0"/>
              </a:rPr>
              <a:t> to noise in noisy environments.</a:t>
            </a:r>
          </a:p>
          <a:p>
            <a:pPr marL="0" marR="0" indent="0" algn="just" defTabSz="1185062" rtl="0" eaLnBrk="1" fontAlgn="auto" latinLnBrk="0" hangingPunct="1">
              <a:lnSpc>
                <a:spcPct val="100000"/>
              </a:lnSpc>
              <a:spcBef>
                <a:spcPts val="0"/>
              </a:spcBef>
              <a:spcAft>
                <a:spcPts val="0"/>
              </a:spcAft>
              <a:buClrTx/>
              <a:buSzTx/>
              <a:buFontTx/>
              <a:buNone/>
              <a:tabLst/>
              <a:defRPr/>
            </a:pPr>
            <a:r>
              <a:rPr lang="en-CA" sz="1600" dirty="0" smtClean="0">
                <a:latin typeface="Arial" panose="020B0604020202020204" pitchFamily="34" charset="0"/>
                <a:cs typeface="Arial" panose="020B0604020202020204" pitchFamily="34" charset="0"/>
              </a:rPr>
              <a:t>C1 and C2 should always be </a:t>
            </a:r>
            <a:r>
              <a:rPr lang="en-CA" sz="1600" b="1" dirty="0" smtClean="0">
                <a:solidFill>
                  <a:srgbClr val="FF0000"/>
                </a:solidFill>
                <a:latin typeface="Arial" panose="020B0604020202020204" pitchFamily="34" charset="0"/>
                <a:cs typeface="Arial" panose="020B0604020202020204" pitchFamily="34" charset="0"/>
              </a:rPr>
              <a:t>equal</a:t>
            </a:r>
            <a:r>
              <a:rPr lang="en-CA" sz="1600" dirty="0" smtClean="0">
                <a:latin typeface="Arial" panose="020B0604020202020204" pitchFamily="34" charset="0"/>
                <a:cs typeface="Arial" panose="020B0604020202020204" pitchFamily="34" charset="0"/>
              </a:rPr>
              <a:t> for both crystals and resonators. The optimal value of the capacitors depends on the crystal or resonator in use, the amount of stray capacitance, and the electromagnetic noise of the environment. Some initial guidelines for choosing capacitors for use with crystals are given in Table below.. The Low Power Oscillator can operate in </a:t>
            </a:r>
            <a:r>
              <a:rPr lang="en-CA" sz="1600" b="1" dirty="0" smtClean="0">
                <a:solidFill>
                  <a:srgbClr val="92D050"/>
                </a:solidFill>
                <a:latin typeface="Arial" panose="020B0604020202020204" pitchFamily="34" charset="0"/>
                <a:cs typeface="Arial" panose="020B0604020202020204" pitchFamily="34" charset="0"/>
              </a:rPr>
              <a:t>three different modes</a:t>
            </a:r>
            <a:r>
              <a:rPr lang="en-CA" sz="1600" dirty="0" smtClean="0">
                <a:latin typeface="Arial" panose="020B0604020202020204" pitchFamily="34" charset="0"/>
                <a:cs typeface="Arial" panose="020B0604020202020204" pitchFamily="34" charset="0"/>
              </a:rPr>
              <a:t>, each optimized for a specific frequency range. The operating mode is selected by the fuses CKSEL3..1</a:t>
            </a:r>
            <a:endParaRPr lang="en-CA" sz="1400" dirty="0" smtClean="0"/>
          </a:p>
          <a:p>
            <a:pPr algn="just"/>
            <a:endParaRPr lang="en-CA" sz="1600" dirty="0" smtClean="0">
              <a:solidFill>
                <a:srgbClr val="FFFF00"/>
              </a:solidFill>
              <a:latin typeface="Arial" panose="020B0604020202020204" pitchFamily="34" charset="0"/>
              <a:cs typeface="Arial" panose="020B0604020202020204" pitchFamily="34" charset="0"/>
            </a:endParaRPr>
          </a:p>
          <a:p>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5</a:t>
            </a:fld>
            <a:endParaRPr lang="en-US" dirty="0"/>
          </a:p>
        </p:txBody>
      </p:sp>
    </p:spTree>
    <p:extLst>
      <p:ext uri="{BB962C8B-B14F-4D97-AF65-F5344CB8AC3E}">
        <p14:creationId xmlns:p14="http://schemas.microsoft.com/office/powerpoint/2010/main" val="346615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sz="1600" dirty="0" smtClean="0">
                <a:solidFill>
                  <a:srgbClr val="FFFF00"/>
                </a:solidFill>
                <a:latin typeface="Arial" panose="020B0604020202020204" pitchFamily="34" charset="0"/>
                <a:cs typeface="Arial" panose="020B0604020202020204" pitchFamily="34" charset="0"/>
              </a:rPr>
              <a:t>The current consumption is </a:t>
            </a:r>
            <a:r>
              <a:rPr lang="en-CA" sz="1600" b="1" dirty="0" smtClean="0">
                <a:solidFill>
                  <a:srgbClr val="FFFF00"/>
                </a:solidFill>
                <a:latin typeface="Arial" panose="020B0604020202020204" pitchFamily="34" charset="0"/>
                <a:cs typeface="Arial" panose="020B0604020202020204" pitchFamily="34" charset="0"/>
              </a:rPr>
              <a:t>higher </a:t>
            </a:r>
            <a:r>
              <a:rPr lang="en-CA" sz="1600" dirty="0" smtClean="0">
                <a:solidFill>
                  <a:srgbClr val="FFFF00"/>
                </a:solidFill>
                <a:latin typeface="Arial" panose="020B0604020202020204" pitchFamily="34" charset="0"/>
                <a:cs typeface="Arial" panose="020B0604020202020204" pitchFamily="34" charset="0"/>
              </a:rPr>
              <a:t>than the ”Low Power Crystal Oscillator” . The Full Swing Crystal Oscillator will only operate for </a:t>
            </a:r>
            <a:r>
              <a:rPr lang="en-CA" sz="1600" b="1" dirty="0" smtClean="0">
                <a:solidFill>
                  <a:srgbClr val="FFFF00"/>
                </a:solidFill>
                <a:latin typeface="Arial" panose="020B0604020202020204" pitchFamily="34" charset="0"/>
                <a:cs typeface="Arial" panose="020B0604020202020204" pitchFamily="34" charset="0"/>
              </a:rPr>
              <a:t>VCC = 2.7 - 5.5 volts.</a:t>
            </a:r>
          </a:p>
          <a:p>
            <a:pPr algn="just"/>
            <a:r>
              <a:rPr lang="en-CA" sz="1600" dirty="0" smtClean="0">
                <a:solidFill>
                  <a:srgbClr val="FFFF00"/>
                </a:solidFill>
                <a:latin typeface="Arial" panose="020B0604020202020204" pitchFamily="34" charset="0"/>
                <a:cs typeface="Arial" panose="020B0604020202020204" pitchFamily="34" charset="0"/>
              </a:rPr>
              <a:t>C1 and C2 should always be equal for both crystals and resonators. The optimal value of the capacitors depends on the crystal or resonator in use, the amount of stray capacitance, and the electromagnetic noise of the environment. Some initial guidelines </a:t>
            </a:r>
            <a:r>
              <a:rPr lang="en-CA" sz="1600" b="1" dirty="0" smtClean="0">
                <a:solidFill>
                  <a:srgbClr val="FFFF00"/>
                </a:solidFill>
                <a:latin typeface="Arial" panose="020B0604020202020204" pitchFamily="34" charset="0"/>
                <a:cs typeface="Arial" panose="020B0604020202020204" pitchFamily="34" charset="0"/>
              </a:rPr>
              <a:t>for choosing capacitors for use with crystals </a:t>
            </a:r>
            <a:r>
              <a:rPr lang="en-CA" sz="1600" dirty="0" smtClean="0">
                <a:solidFill>
                  <a:srgbClr val="FFFF00"/>
                </a:solidFill>
                <a:latin typeface="Arial" panose="020B0604020202020204" pitchFamily="34" charset="0"/>
                <a:cs typeface="Arial" panose="020B0604020202020204" pitchFamily="34" charset="0"/>
              </a:rPr>
              <a:t>are given in table below. The operating mode is selected by the fuses CKSEL3..1</a:t>
            </a:r>
          </a:p>
          <a:p>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6</a:t>
            </a:fld>
            <a:endParaRPr lang="en-US" dirty="0"/>
          </a:p>
        </p:txBody>
      </p:sp>
    </p:spTree>
    <p:extLst>
      <p:ext uri="{BB962C8B-B14F-4D97-AF65-F5344CB8AC3E}">
        <p14:creationId xmlns:p14="http://schemas.microsoft.com/office/powerpoint/2010/main" val="603605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555" b="0" i="0" kern="1200" dirty="0" smtClean="0">
                <a:solidFill>
                  <a:schemeClr val="tx1"/>
                </a:solidFill>
                <a:effectLst/>
                <a:latin typeface="+mn-lt"/>
                <a:ea typeface="+mn-ea"/>
                <a:cs typeface="+mn-cs"/>
              </a:rPr>
              <a:t>ATmega48P/88P/168P/328P oscillator is optimized for very low power consumption, and thus</a:t>
            </a:r>
            <a:br>
              <a:rPr lang="en-CA" sz="1555" b="0" i="0" kern="1200" dirty="0" smtClean="0">
                <a:solidFill>
                  <a:schemeClr val="tx1"/>
                </a:solidFill>
                <a:effectLst/>
                <a:latin typeface="+mn-lt"/>
                <a:ea typeface="+mn-ea"/>
                <a:cs typeface="+mn-cs"/>
              </a:rPr>
            </a:br>
            <a:r>
              <a:rPr lang="en-CA" sz="1555" b="0" i="0" kern="1200" dirty="0" smtClean="0">
                <a:solidFill>
                  <a:schemeClr val="tx1"/>
                </a:solidFill>
                <a:effectLst/>
                <a:latin typeface="+mn-lt"/>
                <a:ea typeface="+mn-ea"/>
                <a:cs typeface="+mn-cs"/>
              </a:rPr>
              <a:t>when selecting crystals, for maximum ESR recommendations on</a:t>
            </a:r>
            <a:br>
              <a:rPr lang="en-CA" sz="1555" b="0" i="0" kern="1200" dirty="0" smtClean="0">
                <a:solidFill>
                  <a:schemeClr val="tx1"/>
                </a:solidFill>
                <a:effectLst/>
                <a:latin typeface="+mn-lt"/>
                <a:ea typeface="+mn-ea"/>
                <a:cs typeface="+mn-cs"/>
              </a:rPr>
            </a:br>
            <a:r>
              <a:rPr lang="en-CA" sz="1555" b="0" i="0" kern="1200" dirty="0" smtClean="0">
                <a:solidFill>
                  <a:schemeClr val="tx1"/>
                </a:solidFill>
                <a:effectLst/>
                <a:latin typeface="+mn-lt"/>
                <a:ea typeface="+mn-ea"/>
                <a:cs typeface="+mn-cs"/>
              </a:rPr>
              <a:t>6.5 pF, 9.0 pF and 12.5 pF crystals</a:t>
            </a:r>
            <a:r>
              <a:rPr lang="en-CA" dirty="0" smtClean="0"/>
              <a:t> </a:t>
            </a:r>
            <a:br>
              <a:rPr lang="en-CA" dirty="0" smtClean="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7</a:t>
            </a:fld>
            <a:endParaRPr lang="en-US" dirty="0"/>
          </a:p>
        </p:txBody>
      </p:sp>
    </p:spTree>
    <p:extLst>
      <p:ext uri="{BB962C8B-B14F-4D97-AF65-F5344CB8AC3E}">
        <p14:creationId xmlns:p14="http://schemas.microsoft.com/office/powerpoint/2010/main" val="2952107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
            </a:r>
            <a:br>
              <a:rPr lang="en-CA" dirty="0" smtClean="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8</a:t>
            </a:fld>
            <a:endParaRPr lang="en-US" dirty="0"/>
          </a:p>
        </p:txBody>
      </p:sp>
    </p:spTree>
    <p:extLst>
      <p:ext uri="{BB962C8B-B14F-4D97-AF65-F5344CB8AC3E}">
        <p14:creationId xmlns:p14="http://schemas.microsoft.com/office/powerpoint/2010/main" val="1779264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
            </a:r>
            <a:br>
              <a:rPr lang="en-CA" dirty="0" smtClean="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9</a:t>
            </a:fld>
            <a:endParaRPr lang="en-US" dirty="0"/>
          </a:p>
        </p:txBody>
      </p:sp>
    </p:spTree>
    <p:extLst>
      <p:ext uri="{BB962C8B-B14F-4D97-AF65-F5344CB8AC3E}">
        <p14:creationId xmlns:p14="http://schemas.microsoft.com/office/powerpoint/2010/main" val="2258590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
            </a:r>
            <a:br>
              <a:rPr lang="en-CA" dirty="0" smtClean="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10</a:t>
            </a:fld>
            <a:endParaRPr lang="en-US" dirty="0"/>
          </a:p>
        </p:txBody>
      </p:sp>
    </p:spTree>
    <p:extLst>
      <p:ext uri="{BB962C8B-B14F-4D97-AF65-F5344CB8AC3E}">
        <p14:creationId xmlns:p14="http://schemas.microsoft.com/office/powerpoint/2010/main" val="305934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
            </a:r>
            <a:br>
              <a:rPr lang="en-CA" dirty="0" smtClean="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11</a:t>
            </a:fld>
            <a:endParaRPr lang="en-US" dirty="0"/>
          </a:p>
        </p:txBody>
      </p:sp>
    </p:spTree>
    <p:extLst>
      <p:ext uri="{BB962C8B-B14F-4D97-AF65-F5344CB8AC3E}">
        <p14:creationId xmlns:p14="http://schemas.microsoft.com/office/powerpoint/2010/main" val="3580094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indent="-571500" algn="just">
              <a:buFont typeface="Arial" panose="020B0604020202020204" pitchFamily="34" charset="0"/>
              <a:buChar char="•"/>
            </a:pPr>
            <a:r>
              <a:rPr lang="en-CA" dirty="0" smtClean="0"/>
              <a:t/>
            </a:r>
            <a:br>
              <a:rPr lang="en-CA" dirty="0" smtClean="0"/>
            </a:br>
            <a:r>
              <a:rPr lang="en-CA" sz="1600" dirty="0" smtClean="0">
                <a:latin typeface="Arial" panose="020B0604020202020204" pitchFamily="34" charset="0"/>
                <a:cs typeface="Arial" panose="020B0604020202020204" pitchFamily="34" charset="0"/>
              </a:rPr>
              <a:t>ATmega48P/88P/168P/328P uses the </a:t>
            </a:r>
            <a:r>
              <a:rPr lang="en-CA" sz="1600" b="1" dirty="0" smtClean="0">
                <a:solidFill>
                  <a:srgbClr val="92D050"/>
                </a:solidFill>
                <a:latin typeface="Arial" panose="020B0604020202020204" pitchFamily="34" charset="0"/>
                <a:cs typeface="Arial" panose="020B0604020202020204" pitchFamily="34" charset="0"/>
              </a:rPr>
              <a:t>same crystal oscillator </a:t>
            </a:r>
            <a:r>
              <a:rPr lang="en-CA" sz="1600" dirty="0" smtClean="0">
                <a:latin typeface="Arial" panose="020B0604020202020204" pitchFamily="34" charset="0"/>
                <a:cs typeface="Arial" panose="020B0604020202020204" pitchFamily="34" charset="0"/>
              </a:rPr>
              <a:t>for Low-frequency Oscillator and  Timer/Counter Oscillator. </a:t>
            </a:r>
          </a:p>
          <a:p>
            <a:pPr marL="571500" indent="-571500" algn="just">
              <a:buFont typeface="Arial" panose="020B0604020202020204" pitchFamily="34" charset="0"/>
              <a:buChar char="•"/>
            </a:pPr>
            <a:r>
              <a:rPr lang="en-CA" sz="1600" dirty="0" smtClean="0">
                <a:latin typeface="Arial" panose="020B0604020202020204" pitchFamily="34" charset="0"/>
                <a:cs typeface="Arial" panose="020B0604020202020204" pitchFamily="34" charset="0"/>
              </a:rPr>
              <a:t>ATmega48P/88P/168P/328P share the Timer/Counter Oscillator Pins (TOSC1 and TOSC2) with XTAL1 and XTAL2. </a:t>
            </a:r>
          </a:p>
          <a:p>
            <a:pPr marL="571500" indent="-571500" algn="just">
              <a:buFont typeface="Arial" panose="020B0604020202020204" pitchFamily="34" charset="0"/>
              <a:buChar char="•"/>
            </a:pPr>
            <a:r>
              <a:rPr lang="en-CA" sz="1600" dirty="0" smtClean="0">
                <a:latin typeface="Arial" panose="020B0604020202020204" pitchFamily="34" charset="0"/>
                <a:cs typeface="Arial" panose="020B0604020202020204" pitchFamily="34" charset="0"/>
              </a:rPr>
              <a:t>When using the Timer/Counter Oscillator, </a:t>
            </a:r>
            <a:r>
              <a:rPr lang="en-CA" sz="1600" b="1" dirty="0" smtClean="0">
                <a:solidFill>
                  <a:schemeClr val="accent1"/>
                </a:solidFill>
                <a:latin typeface="Arial" panose="020B0604020202020204" pitchFamily="34" charset="0"/>
                <a:cs typeface="Arial" panose="020B0604020202020204" pitchFamily="34" charset="0"/>
              </a:rPr>
              <a:t>the system clock needs to be four times the oscillator frequency. </a:t>
            </a:r>
            <a:r>
              <a:rPr lang="en-CA" sz="1600" dirty="0" smtClean="0">
                <a:latin typeface="Arial" panose="020B0604020202020204" pitchFamily="34" charset="0"/>
                <a:cs typeface="Arial" panose="020B0604020202020204" pitchFamily="34" charset="0"/>
              </a:rPr>
              <a:t>Due to this and the pin sharing, the Timer/Counter Oscillator can only be used when the Calibrated Internal RC Oscillator is selected as system clock source. Applying an external clock source to TOSC1 can be done </a:t>
            </a:r>
            <a:r>
              <a:rPr lang="en-CA" sz="1600" b="1" dirty="0" smtClean="0">
                <a:solidFill>
                  <a:srgbClr val="FF0000"/>
                </a:solidFill>
                <a:latin typeface="Arial" panose="020B0604020202020204" pitchFamily="34" charset="0"/>
                <a:cs typeface="Arial" panose="020B0604020202020204" pitchFamily="34" charset="0"/>
              </a:rPr>
              <a:t>if EXTCLK in the ASSR Register </a:t>
            </a:r>
            <a:r>
              <a:rPr lang="en-CA" sz="1600" dirty="0" smtClean="0">
                <a:latin typeface="Arial" panose="020B0604020202020204" pitchFamily="34" charset="0"/>
                <a:cs typeface="Arial" panose="020B0604020202020204" pitchFamily="34" charset="0"/>
              </a:rPr>
              <a:t>is written to logic one.</a:t>
            </a:r>
          </a:p>
          <a:p>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12</a:t>
            </a:fld>
            <a:endParaRPr lang="en-US" dirty="0"/>
          </a:p>
        </p:txBody>
      </p:sp>
    </p:spTree>
    <p:extLst>
      <p:ext uri="{BB962C8B-B14F-4D97-AF65-F5344CB8AC3E}">
        <p14:creationId xmlns:p14="http://schemas.microsoft.com/office/powerpoint/2010/main" val="3242499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6454914" cy="8227457"/>
          </a:xfrm>
          <a:prstGeom prst="rect">
            <a:avLst/>
          </a:prstGeom>
        </p:spPr>
      </p:pic>
      <p:sp>
        <p:nvSpPr>
          <p:cNvPr id="2" name="Title 1"/>
          <p:cNvSpPr>
            <a:spLocks noGrp="1"/>
          </p:cNvSpPr>
          <p:nvPr>
            <p:ph type="title"/>
          </p:nvPr>
        </p:nvSpPr>
        <p:spPr>
          <a:xfrm>
            <a:off x="925831" y="731520"/>
            <a:ext cx="14635234" cy="1512000"/>
          </a:xfrm>
        </p:spPr>
        <p:txBody>
          <a:bodyPr anchor="ctr" anchorCtr="0">
            <a:normAutofit/>
          </a:bodyPr>
          <a:lstStyle>
            <a:lvl1pPr>
              <a:defRPr sz="3600"/>
            </a:lvl1pPr>
          </a:lstStyle>
          <a:p>
            <a:r>
              <a:rPr lang="en-US" noProof="0"/>
              <a:t>Click to edit Master title style</a:t>
            </a:r>
          </a:p>
        </p:txBody>
      </p:sp>
      <p:sp>
        <p:nvSpPr>
          <p:cNvPr id="3" name="Content Placeholder 2"/>
          <p:cNvSpPr>
            <a:spLocks noGrp="1"/>
          </p:cNvSpPr>
          <p:nvPr>
            <p:ph idx="1"/>
          </p:nvPr>
        </p:nvSpPr>
        <p:spPr>
          <a:xfrm>
            <a:off x="925831" y="2243521"/>
            <a:ext cx="14635234" cy="4705920"/>
          </a:xfrm>
        </p:spPr>
        <p:txBody>
          <a:bodyPr anchor="t" anchorCtr="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3E93B624-86A0-4134-99D6-C273CAE41818}" type="datetime3">
              <a:rPr lang="en-US" noProof="0" smtClean="0"/>
              <a:t>10 June 2022</a:t>
            </a:fld>
            <a:endParaRPr lang="en-US" noProof="0" dirty="0"/>
          </a:p>
        </p:txBody>
      </p:sp>
      <p:sp>
        <p:nvSpPr>
          <p:cNvPr id="5" name="Footer Placeholder 4"/>
          <p:cNvSpPr>
            <a:spLocks noGrp="1"/>
          </p:cNvSpPr>
          <p:nvPr>
            <p:ph type="ftr" sz="quarter" idx="11"/>
          </p:nvPr>
        </p:nvSpPr>
        <p:spPr/>
        <p:txBody>
          <a:bodyPr/>
          <a:lstStyle/>
          <a:p>
            <a:r>
              <a:rPr lang="en-US" noProof="0"/>
              <a:t>Course Teacher: Prof. Dr. Engr. Muhibul Haque Bhuyan</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xmlns="" val="1"/>
              </a:ext>
            </a:extLst>
          </p:cNvPr>
          <p:cNvCxnSpPr>
            <a:cxnSpLocks/>
          </p:cNvCxnSpPr>
          <p:nvPr userDrawn="1"/>
        </p:nvCxnSpPr>
        <p:spPr>
          <a:xfrm rot="16200000">
            <a:off x="-212648" y="1468120"/>
            <a:ext cx="6048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6454914" cy="8227457"/>
          </a:xfrm>
          <a:prstGeom prst="rect">
            <a:avLst/>
          </a:prstGeom>
        </p:spPr>
      </p:pic>
      <p:sp>
        <p:nvSpPr>
          <p:cNvPr id="2" name="Title 1"/>
          <p:cNvSpPr>
            <a:spLocks noGrp="1"/>
          </p:cNvSpPr>
          <p:nvPr>
            <p:ph type="title" hasCustomPrompt="1"/>
          </p:nvPr>
        </p:nvSpPr>
        <p:spPr>
          <a:xfrm>
            <a:off x="925832" y="731522"/>
            <a:ext cx="14635233" cy="3749039"/>
          </a:xfrm>
        </p:spPr>
        <p:txBody>
          <a:bodyPr anchor="ctr">
            <a:normAutofit/>
          </a:bodyPr>
          <a:lstStyle>
            <a:lvl1pPr algn="l">
              <a:defRPr sz="3600" b="0" cap="none"/>
            </a:lvl1pPr>
          </a:lstStyle>
          <a:p>
            <a:r>
              <a:rPr lang="en-US" noProof="0"/>
              <a:t>CLICK TO EDIT MASTER TITLE STYLE</a:t>
            </a:r>
          </a:p>
        </p:txBody>
      </p:sp>
      <p:sp>
        <p:nvSpPr>
          <p:cNvPr id="3" name="Text Placeholder 2"/>
          <p:cNvSpPr>
            <a:spLocks noGrp="1"/>
          </p:cNvSpPr>
          <p:nvPr>
            <p:ph type="body" idx="1"/>
          </p:nvPr>
        </p:nvSpPr>
        <p:spPr>
          <a:xfrm>
            <a:off x="925830" y="4480560"/>
            <a:ext cx="14635234" cy="2468880"/>
          </a:xfrm>
        </p:spPr>
        <p:txBody>
          <a:bodyPr anchor="ctr">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173EBC97-9BFF-4026-8437-5920601693BB}" type="datetime3">
              <a:rPr lang="en-US" noProof="0" smtClean="0"/>
              <a:t>10 June 2022</a:t>
            </a:fld>
            <a:endParaRPr lang="en-US" noProof="0" dirty="0"/>
          </a:p>
        </p:txBody>
      </p:sp>
      <p:sp>
        <p:nvSpPr>
          <p:cNvPr id="5" name="Footer Placeholder 4"/>
          <p:cNvSpPr>
            <a:spLocks noGrp="1"/>
          </p:cNvSpPr>
          <p:nvPr>
            <p:ph type="ftr" sz="quarter" idx="11"/>
          </p:nvPr>
        </p:nvSpPr>
        <p:spPr/>
        <p:txBody>
          <a:bodyPr/>
          <a:lstStyle/>
          <a:p>
            <a:r>
              <a:rPr lang="en-US" noProof="0"/>
              <a:t>Course Teacher: Prof. Dr. Engr. Muhibul Haque Bhuyan</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6454914" cy="8227457"/>
          </a:xfrm>
          <a:prstGeom prst="rect">
            <a:avLst/>
          </a:prstGeom>
        </p:spPr>
      </p:pic>
      <p:sp>
        <p:nvSpPr>
          <p:cNvPr id="2" name="Title 1"/>
          <p:cNvSpPr>
            <a:spLocks noGrp="1"/>
          </p:cNvSpPr>
          <p:nvPr>
            <p:ph type="title"/>
          </p:nvPr>
        </p:nvSpPr>
        <p:spPr>
          <a:xfrm>
            <a:off x="925831" y="731520"/>
            <a:ext cx="14635234" cy="1512000"/>
          </a:xfrm>
        </p:spPr>
        <p:txBody>
          <a:bodyPr>
            <a:normAutofit/>
          </a:bodyPr>
          <a:lstStyle>
            <a:lvl1pPr>
              <a:defRPr sz="3600"/>
            </a:lvl1pPr>
          </a:lstStyle>
          <a:p>
            <a:r>
              <a:rPr lang="en-US" noProof="0"/>
              <a:t>Click to edit Master title style</a:t>
            </a:r>
          </a:p>
        </p:txBody>
      </p:sp>
      <p:sp>
        <p:nvSpPr>
          <p:cNvPr id="3" name="Date Placeholder 2"/>
          <p:cNvSpPr>
            <a:spLocks noGrp="1"/>
          </p:cNvSpPr>
          <p:nvPr>
            <p:ph type="dt" sz="half" idx="10"/>
          </p:nvPr>
        </p:nvSpPr>
        <p:spPr/>
        <p:txBody>
          <a:bodyPr/>
          <a:lstStyle/>
          <a:p>
            <a:fld id="{2ABBC097-04B8-48C5-BC62-A1F21BB9B5AC}" type="datetime3">
              <a:rPr lang="en-US" noProof="0" smtClean="0"/>
              <a:t>10 June 2022</a:t>
            </a:fld>
            <a:endParaRPr lang="en-US" noProof="0" dirty="0"/>
          </a:p>
        </p:txBody>
      </p:sp>
      <p:sp>
        <p:nvSpPr>
          <p:cNvPr id="4" name="Footer Placeholder 3"/>
          <p:cNvSpPr>
            <a:spLocks noGrp="1"/>
          </p:cNvSpPr>
          <p:nvPr>
            <p:ph type="ftr" sz="quarter" idx="11"/>
          </p:nvPr>
        </p:nvSpPr>
        <p:spPr/>
        <p:txBody>
          <a:bodyPr/>
          <a:lstStyle/>
          <a:p>
            <a:r>
              <a:rPr lang="en-US" noProof="0"/>
              <a:t>Course Teacher: Prof. Dr. Engr. Muhibul Haque Bhuyan</a:t>
            </a:r>
            <a:endParaRPr lang="en-US" noProof="0" dirty="0"/>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6454914" cy="8227457"/>
          </a:xfrm>
          <a:prstGeom prst="rect">
            <a:avLst/>
          </a:prstGeom>
        </p:spPr>
      </p:pic>
      <p:sp>
        <p:nvSpPr>
          <p:cNvPr id="2" name="Date Placeholder 1"/>
          <p:cNvSpPr>
            <a:spLocks noGrp="1"/>
          </p:cNvSpPr>
          <p:nvPr>
            <p:ph type="dt" sz="half" idx="10"/>
          </p:nvPr>
        </p:nvSpPr>
        <p:spPr/>
        <p:txBody>
          <a:bodyPr/>
          <a:lstStyle/>
          <a:p>
            <a:fld id="{47311629-8881-4024-9F82-49EBA912A2AF}" type="datetime3">
              <a:rPr lang="en-US" noProof="0" smtClean="0"/>
              <a:t>10 June 2022</a:t>
            </a:fld>
            <a:endParaRPr lang="en-US" noProof="0" dirty="0"/>
          </a:p>
        </p:txBody>
      </p:sp>
      <p:sp>
        <p:nvSpPr>
          <p:cNvPr id="3" name="Footer Placeholder 2"/>
          <p:cNvSpPr>
            <a:spLocks noGrp="1"/>
          </p:cNvSpPr>
          <p:nvPr>
            <p:ph type="ftr" sz="quarter" idx="11"/>
          </p:nvPr>
        </p:nvSpPr>
        <p:spPr/>
        <p:txBody>
          <a:bodyPr/>
          <a:lstStyle/>
          <a:p>
            <a:r>
              <a:rPr lang="en-US" noProof="0"/>
              <a:t>Course Teacher: Prof. Dr. Engr. Muhibul Haque Bhuyan</a:t>
            </a:r>
            <a:endParaRPr lang="en-US" noProof="0" dirty="0"/>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7" y="2143"/>
            <a:ext cx="16454914" cy="8227457"/>
          </a:xfrm>
          <a:prstGeom prst="rect">
            <a:avLst/>
          </a:prstGeom>
        </p:spPr>
      </p:pic>
      <p:sp>
        <p:nvSpPr>
          <p:cNvPr id="2" name="Title 1"/>
          <p:cNvSpPr>
            <a:spLocks noGrp="1"/>
          </p:cNvSpPr>
          <p:nvPr>
            <p:ph type="ctrTitle"/>
          </p:nvPr>
        </p:nvSpPr>
        <p:spPr>
          <a:xfrm>
            <a:off x="3343276" y="3259526"/>
            <a:ext cx="11722894" cy="2905757"/>
          </a:xfrm>
        </p:spPr>
        <p:txBody>
          <a:bodyPr anchor="b">
            <a:normAutofit/>
          </a:bodyPr>
          <a:lstStyle>
            <a:lvl1pPr algn="r">
              <a:defRPr sz="5760">
                <a:effectLst/>
              </a:defRPr>
            </a:lvl1pPr>
          </a:lstStyle>
          <a:p>
            <a:r>
              <a:rPr lang="en-US" noProof="0"/>
              <a:t>Click to edit Master title style</a:t>
            </a:r>
          </a:p>
        </p:txBody>
      </p:sp>
      <p:sp>
        <p:nvSpPr>
          <p:cNvPr id="3" name="Subtitle 2"/>
          <p:cNvSpPr>
            <a:spLocks noGrp="1"/>
          </p:cNvSpPr>
          <p:nvPr>
            <p:ph type="subTitle" idx="1"/>
          </p:nvPr>
        </p:nvSpPr>
        <p:spPr>
          <a:xfrm>
            <a:off x="3343276" y="6165283"/>
            <a:ext cx="11722894" cy="879408"/>
          </a:xfrm>
        </p:spPr>
        <p:txBody>
          <a:bodyPr anchor="t">
            <a:normAutofit/>
          </a:bodyPr>
          <a:lstStyle>
            <a:lvl1pPr marL="0" indent="0" algn="r">
              <a:buNone/>
              <a:defRPr sz="2160" cap="all">
                <a:solidFill>
                  <a:schemeClr val="tx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11964360" y="7914289"/>
            <a:ext cx="2160270" cy="293239"/>
          </a:xfrm>
        </p:spPr>
        <p:txBody>
          <a:bodyPr/>
          <a:lstStyle/>
          <a:p>
            <a:fld id="{5F769EF7-8174-4D35-86BA-5AA8270FBB18}" type="datetime3">
              <a:rPr lang="en-US" noProof="0" smtClean="0"/>
              <a:t>10 June 2022</a:t>
            </a:fld>
            <a:endParaRPr lang="en-US" noProof="0" dirty="0"/>
          </a:p>
        </p:txBody>
      </p:sp>
      <p:sp>
        <p:nvSpPr>
          <p:cNvPr id="5" name="Footer Placeholder 4"/>
          <p:cNvSpPr>
            <a:spLocks noGrp="1"/>
          </p:cNvSpPr>
          <p:nvPr>
            <p:ph type="ftr" sz="quarter" idx="11"/>
          </p:nvPr>
        </p:nvSpPr>
        <p:spPr>
          <a:xfrm>
            <a:off x="0" y="7914289"/>
            <a:ext cx="6606843" cy="313168"/>
          </a:xfrm>
        </p:spPr>
        <p:txBody>
          <a:bodyPr/>
          <a:lstStyle/>
          <a:p>
            <a:r>
              <a:rPr lang="en-US" noProof="0"/>
              <a:t>Course Teacher: Prof. Dr. Engr. Muhibul Haque Bhuyan</a:t>
            </a:r>
            <a:endParaRPr lang="en-US" noProof="0" dirty="0"/>
          </a:p>
        </p:txBody>
      </p:sp>
      <p:sp>
        <p:nvSpPr>
          <p:cNvPr id="6" name="Slide Number Placeholder 5"/>
          <p:cNvSpPr>
            <a:spLocks noGrp="1"/>
          </p:cNvSpPr>
          <p:nvPr>
            <p:ph type="sldNum" sz="quarter" idx="12"/>
          </p:nvPr>
        </p:nvSpPr>
        <p:spPr>
          <a:xfrm>
            <a:off x="15710838" y="7914290"/>
            <a:ext cx="744075" cy="271168"/>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16454914" cy="8227457"/>
          </a:xfrm>
          <a:prstGeom prst="rect">
            <a:avLst/>
          </a:prstGeom>
        </p:spPr>
      </p:pic>
      <p:sp>
        <p:nvSpPr>
          <p:cNvPr id="2" name="Title 1"/>
          <p:cNvSpPr>
            <a:spLocks noGrp="1"/>
          </p:cNvSpPr>
          <p:nvPr>
            <p:ph type="title"/>
          </p:nvPr>
        </p:nvSpPr>
        <p:spPr>
          <a:xfrm>
            <a:off x="745808" y="2249170"/>
            <a:ext cx="5149217" cy="1512000"/>
          </a:xfrm>
        </p:spPr>
        <p:txBody>
          <a:bodyPr anchor="ctr" anchorCtr="0">
            <a:noAutofit/>
          </a:bodyPr>
          <a:lstStyle>
            <a:lvl1pPr algn="r">
              <a:defRPr sz="3600" b="0"/>
            </a:lvl1pPr>
          </a:lstStyle>
          <a:p>
            <a:r>
              <a:rPr lang="en-US" noProof="0"/>
              <a:t>Click to edit Master title style</a:t>
            </a:r>
          </a:p>
        </p:txBody>
      </p:sp>
      <p:sp>
        <p:nvSpPr>
          <p:cNvPr id="3" name="Content Placeholder 2"/>
          <p:cNvSpPr>
            <a:spLocks noGrp="1"/>
          </p:cNvSpPr>
          <p:nvPr>
            <p:ph idx="1"/>
          </p:nvPr>
        </p:nvSpPr>
        <p:spPr>
          <a:xfrm>
            <a:off x="6275070" y="0"/>
            <a:ext cx="10184130" cy="8227457"/>
          </a:xfrm>
        </p:spPr>
        <p:txBody>
          <a:bodyPr anchor="ct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45808" y="3761170"/>
            <a:ext cx="5149217" cy="2419920"/>
          </a:xfrm>
        </p:spPr>
        <p:txBody>
          <a:bodyPr anchor="t">
            <a:normAutofit/>
          </a:bodyPr>
          <a:lstStyle>
            <a:lvl1pPr marL="0" indent="0" algn="r">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noProof="0"/>
              <a:t>Edit Master text styles</a:t>
            </a:r>
          </a:p>
        </p:txBody>
      </p:sp>
      <p:sp>
        <p:nvSpPr>
          <p:cNvPr id="5" name="Date Placeholder 4"/>
          <p:cNvSpPr>
            <a:spLocks noGrp="1"/>
          </p:cNvSpPr>
          <p:nvPr>
            <p:ph type="dt" sz="half" idx="10"/>
          </p:nvPr>
        </p:nvSpPr>
        <p:spPr/>
        <p:txBody>
          <a:bodyPr/>
          <a:lstStyle/>
          <a:p>
            <a:fld id="{8D328CD9-8FBD-4A91-AA43-797AA12A3315}" type="datetime3">
              <a:rPr lang="en-US" noProof="0" smtClean="0"/>
              <a:t>10 June 2022</a:t>
            </a:fld>
            <a:endParaRPr lang="en-US" noProof="0" dirty="0"/>
          </a:p>
        </p:txBody>
      </p:sp>
      <p:sp>
        <p:nvSpPr>
          <p:cNvPr id="6" name="Footer Placeholder 5"/>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6454914" cy="8227457"/>
          </a:xfrm>
          <a:prstGeom prst="rect">
            <a:avLst/>
          </a:prstGeom>
        </p:spPr>
      </p:pic>
      <p:sp>
        <p:nvSpPr>
          <p:cNvPr id="2" name="Title 1"/>
          <p:cNvSpPr>
            <a:spLocks noGrp="1"/>
          </p:cNvSpPr>
          <p:nvPr>
            <p:ph type="title"/>
          </p:nvPr>
        </p:nvSpPr>
        <p:spPr>
          <a:xfrm>
            <a:off x="925831" y="731521"/>
            <a:ext cx="14635234" cy="1512000"/>
          </a:xfrm>
        </p:spPr>
        <p:txBody>
          <a:bodyPr anchor="ctr" anchorCtr="0">
            <a:normAutofit/>
          </a:bodyPr>
          <a:lstStyle>
            <a:lvl1pPr>
              <a:defRPr sz="3600"/>
            </a:lvl1pPr>
          </a:lstStyle>
          <a:p>
            <a:r>
              <a:rPr lang="en-US" noProof="0"/>
              <a:t>Click to edit Master title style</a:t>
            </a:r>
          </a:p>
        </p:txBody>
      </p:sp>
      <p:sp>
        <p:nvSpPr>
          <p:cNvPr id="3" name="Text Placeholder 2"/>
          <p:cNvSpPr>
            <a:spLocks noGrp="1"/>
          </p:cNvSpPr>
          <p:nvPr>
            <p:ph type="body" idx="1"/>
          </p:nvPr>
        </p:nvSpPr>
        <p:spPr>
          <a:xfrm>
            <a:off x="925829" y="2258189"/>
            <a:ext cx="14635234" cy="1239391"/>
          </a:xfrm>
        </p:spPr>
        <p:txBody>
          <a:bodyPr anchor="t" anchorCtr="0">
            <a:noAutofit/>
          </a:bodyPr>
          <a:lstStyle>
            <a:lvl1pPr marL="0" indent="0">
              <a:buNone/>
              <a:defRPr sz="216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noProof="0"/>
              <a:t>Edit Master text styles</a:t>
            </a:r>
          </a:p>
        </p:txBody>
      </p:sp>
      <p:sp>
        <p:nvSpPr>
          <p:cNvPr id="7" name="Date Placeholder 6"/>
          <p:cNvSpPr>
            <a:spLocks noGrp="1"/>
          </p:cNvSpPr>
          <p:nvPr>
            <p:ph type="dt" sz="half" idx="10"/>
          </p:nvPr>
        </p:nvSpPr>
        <p:spPr/>
        <p:txBody>
          <a:bodyPr/>
          <a:lstStyle/>
          <a:p>
            <a:fld id="{278A9EDC-E51F-48C8-8F79-252575C55B96}" type="datetime3">
              <a:rPr lang="en-US" noProof="0" smtClean="0"/>
              <a:t>10 June 2022</a:t>
            </a:fld>
            <a:endParaRPr lang="en-US" noProof="0" dirty="0"/>
          </a:p>
        </p:txBody>
      </p:sp>
      <p:sp>
        <p:nvSpPr>
          <p:cNvPr id="8" name="Footer Placeholder 7"/>
          <p:cNvSpPr>
            <a:spLocks noGrp="1"/>
          </p:cNvSpPr>
          <p:nvPr>
            <p:ph type="ftr" sz="quarter" idx="11"/>
          </p:nvPr>
        </p:nvSpPr>
        <p:spPr/>
        <p:txBody>
          <a:bodyPr/>
          <a:lstStyle/>
          <a:p>
            <a:r>
              <a:rPr lang="en-US" noProof="0"/>
              <a:t>Course Teacher: Prof. Dr. Engr. Muhibul Haque Bhuyan</a:t>
            </a:r>
            <a:endParaRPr lang="en-US" noProof="0" dirty="0"/>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641859" y="4604964"/>
            <a:ext cx="1768568" cy="1150804"/>
          </a:xfrm>
        </p:spPr>
        <p:txBody>
          <a:bodyPr>
            <a:noAutofit/>
          </a:bodyPr>
          <a:lstStyle>
            <a:lvl1pPr marL="0" indent="0" algn="ctr">
              <a:buNone/>
              <a:defRPr sz="1440"/>
            </a:lvl1pPr>
            <a:lvl3pPr algn="ctr">
              <a:defRPr sz="1440"/>
            </a:lvl3pPr>
            <a:lvl5pPr marL="2194560" indent="0">
              <a:buNone/>
              <a:defRPr/>
            </a:lvl5pPr>
          </a:lstStyle>
          <a:p>
            <a:pPr lvl="0"/>
            <a:r>
              <a:rPr lang="en-US" noProof="0"/>
              <a:t>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925829" y="3497580"/>
            <a:ext cx="14635234" cy="602551"/>
          </a:xfrm>
        </p:spPr>
        <p:txBody>
          <a:bodyPr anchor="ctr" anchorCtr="0">
            <a:noAutofit/>
          </a:bodyPr>
          <a:lstStyle>
            <a:lvl1pPr marL="0" indent="0" algn="ctr">
              <a:buNone/>
              <a:defRPr sz="216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noProof="0"/>
              <a:t>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10078244" y="4604964"/>
            <a:ext cx="1768568" cy="1150804"/>
          </a:xfrm>
        </p:spPr>
        <p:txBody>
          <a:bodyPr>
            <a:noAutofit/>
          </a:bodyPr>
          <a:lstStyle>
            <a:lvl1pPr marL="0" indent="0" algn="ctr">
              <a:buNone/>
              <a:defRPr sz="1440"/>
            </a:lvl1pPr>
            <a:lvl3pPr algn="ctr">
              <a:defRPr sz="1440"/>
            </a:lvl3pPr>
            <a:lvl5pPr marL="2194560" indent="0">
              <a:buNone/>
              <a:defRPr/>
            </a:lvl5pPr>
          </a:lstStyle>
          <a:p>
            <a:pPr lvl="0"/>
            <a:r>
              <a:rPr lang="en-US" noProof="0"/>
              <a:t>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12890372" y="4604964"/>
            <a:ext cx="1768568" cy="1150804"/>
          </a:xfrm>
        </p:spPr>
        <p:txBody>
          <a:bodyPr>
            <a:noAutofit/>
          </a:bodyPr>
          <a:lstStyle>
            <a:lvl1pPr marL="0" indent="0" algn="ctr">
              <a:buNone/>
              <a:defRPr sz="1440"/>
            </a:lvl1pPr>
            <a:lvl3pPr algn="ctr">
              <a:defRPr sz="1440"/>
            </a:lvl3pPr>
            <a:lvl5pPr marL="2194560" indent="0">
              <a:buNone/>
              <a:defRPr/>
            </a:lvl5pPr>
          </a:lstStyle>
          <a:p>
            <a:pPr lvl="0"/>
            <a:r>
              <a:rPr lang="en-US" noProof="0"/>
              <a:t>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7266116" y="4604964"/>
            <a:ext cx="1768568" cy="1150804"/>
          </a:xfrm>
        </p:spPr>
        <p:txBody>
          <a:bodyPr>
            <a:noAutofit/>
          </a:bodyPr>
          <a:lstStyle>
            <a:lvl1pPr marL="0" indent="0" algn="ctr">
              <a:buNone/>
              <a:defRPr sz="1440"/>
            </a:lvl1pPr>
            <a:lvl3pPr algn="ctr">
              <a:defRPr sz="1440"/>
            </a:lvl3pPr>
            <a:lvl5pPr marL="2194560" indent="0">
              <a:buNone/>
              <a:defRPr/>
            </a:lvl5pPr>
          </a:lstStyle>
          <a:p>
            <a:pPr lvl="0"/>
            <a:r>
              <a:rPr lang="en-US" noProof="0"/>
              <a:t>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4453987" y="4604964"/>
            <a:ext cx="1768568" cy="1150804"/>
          </a:xfrm>
        </p:spPr>
        <p:txBody>
          <a:bodyPr>
            <a:noAutofit/>
          </a:bodyPr>
          <a:lstStyle>
            <a:lvl1pPr marL="0" indent="0" algn="ctr">
              <a:buNone/>
              <a:defRPr sz="1440"/>
            </a:lvl1pPr>
            <a:lvl3pPr algn="ctr">
              <a:defRPr sz="1440"/>
            </a:lvl3pPr>
            <a:lvl5pPr marL="2194560" indent="0">
              <a:buNone/>
              <a:defRPr/>
            </a:lvl5pPr>
          </a:lstStyle>
          <a:p>
            <a:pPr lvl="0"/>
            <a:r>
              <a:rPr lang="en-US" noProof="0"/>
              <a:t>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xmlns="" val="1"/>
              </a:ext>
            </a:extLst>
          </p:cNvPr>
          <p:cNvCxnSpPr>
            <a:cxnSpLocks/>
          </p:cNvCxnSpPr>
          <p:nvPr userDrawn="1"/>
        </p:nvCxnSpPr>
        <p:spPr>
          <a:xfrm rot="16200000">
            <a:off x="-212648" y="1490980"/>
            <a:ext cx="6048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16454914" cy="8227457"/>
          </a:xfrm>
          <a:prstGeom prst="rect">
            <a:avLst/>
          </a:prstGeom>
        </p:spPr>
      </p:pic>
      <p:sp>
        <p:nvSpPr>
          <p:cNvPr id="2" name="Title 1"/>
          <p:cNvSpPr>
            <a:spLocks noGrp="1"/>
          </p:cNvSpPr>
          <p:nvPr>
            <p:ph type="title"/>
          </p:nvPr>
        </p:nvSpPr>
        <p:spPr>
          <a:xfrm>
            <a:off x="1967390" y="1195160"/>
            <a:ext cx="8422480" cy="1512000"/>
          </a:xfrm>
        </p:spPr>
        <p:txBody>
          <a:bodyPr anchor="ctr" anchorCtr="0">
            <a:noAutofit/>
          </a:bodyPr>
          <a:lstStyle>
            <a:lvl1pPr algn="r">
              <a:defRPr sz="36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10819170" y="1195162"/>
            <a:ext cx="4714200" cy="5839277"/>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65897" y="2707160"/>
            <a:ext cx="8923974" cy="4171942"/>
          </a:xfrm>
        </p:spPr>
        <p:txBody>
          <a:bodyPr anchor="t">
            <a:normAutofit/>
          </a:bodyPr>
          <a:lstStyle>
            <a:lvl1pPr marL="0" indent="0" algn="r">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noProof="0"/>
              <a:t>Edit Master text styles</a:t>
            </a:r>
          </a:p>
        </p:txBody>
      </p:sp>
      <p:sp>
        <p:nvSpPr>
          <p:cNvPr id="5" name="Date Placeholder 4"/>
          <p:cNvSpPr>
            <a:spLocks noGrp="1"/>
          </p:cNvSpPr>
          <p:nvPr>
            <p:ph type="dt" sz="half" idx="10"/>
          </p:nvPr>
        </p:nvSpPr>
        <p:spPr/>
        <p:txBody>
          <a:bodyPr/>
          <a:lstStyle/>
          <a:p>
            <a:fld id="{83CE2F4D-5C11-45DF-A104-944469D53874}" type="datetime3">
              <a:rPr lang="en-US" noProof="0" smtClean="0"/>
              <a:t>10 June 2022</a:t>
            </a:fld>
            <a:endParaRPr lang="en-US" noProof="0" dirty="0"/>
          </a:p>
        </p:txBody>
      </p:sp>
      <p:sp>
        <p:nvSpPr>
          <p:cNvPr id="6" name="Footer Placeholder 5"/>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16454914" cy="8227457"/>
          </a:xfrm>
          <a:prstGeom prst="rect">
            <a:avLst/>
          </a:prstGeom>
        </p:spPr>
      </p:pic>
      <p:sp>
        <p:nvSpPr>
          <p:cNvPr id="2" name="Title 1"/>
          <p:cNvSpPr>
            <a:spLocks noGrp="1"/>
          </p:cNvSpPr>
          <p:nvPr>
            <p:ph type="title"/>
          </p:nvPr>
        </p:nvSpPr>
        <p:spPr>
          <a:xfrm>
            <a:off x="8988265" y="1195162"/>
            <a:ext cx="6545104" cy="1512000"/>
          </a:xfrm>
        </p:spPr>
        <p:txBody>
          <a:bodyPr anchor="ctr" anchorCtr="0">
            <a:normAutofit/>
          </a:bodyPr>
          <a:lstStyle>
            <a:lvl1pPr algn="l">
              <a:defRPr sz="36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982225" y="1097281"/>
            <a:ext cx="7761724" cy="5781822"/>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noProof="0"/>
              <a:t>Click icon to add picture</a:t>
            </a:r>
            <a:endParaRPr lang="en-US" noProof="0" dirty="0"/>
          </a:p>
        </p:txBody>
      </p:sp>
      <p:sp>
        <p:nvSpPr>
          <p:cNvPr id="4" name="Text Placeholder 3"/>
          <p:cNvSpPr>
            <a:spLocks noGrp="1"/>
          </p:cNvSpPr>
          <p:nvPr>
            <p:ph type="body" sz="half" idx="2"/>
          </p:nvPr>
        </p:nvSpPr>
        <p:spPr>
          <a:xfrm>
            <a:off x="8988265" y="2707162"/>
            <a:ext cx="6545104" cy="4171940"/>
          </a:xfrm>
        </p:spPr>
        <p:txBody>
          <a:bodyPr anchor="t">
            <a:normAutofit/>
          </a:bodyPr>
          <a:lstStyle>
            <a:lvl1pPr marL="0" indent="0" algn="l">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noProof="0"/>
              <a:t>Edit Master text styles</a:t>
            </a:r>
          </a:p>
        </p:txBody>
      </p:sp>
      <p:sp>
        <p:nvSpPr>
          <p:cNvPr id="5" name="Date Placeholder 4"/>
          <p:cNvSpPr>
            <a:spLocks noGrp="1"/>
          </p:cNvSpPr>
          <p:nvPr>
            <p:ph type="dt" sz="half" idx="10"/>
          </p:nvPr>
        </p:nvSpPr>
        <p:spPr/>
        <p:txBody>
          <a:bodyPr/>
          <a:lstStyle/>
          <a:p>
            <a:fld id="{E963834A-6431-42FE-9745-0C42FA65CC71}" type="datetime3">
              <a:rPr lang="en-US" noProof="0" smtClean="0"/>
              <a:t>10 June 2022</a:t>
            </a:fld>
            <a:endParaRPr lang="en-US" noProof="0" dirty="0"/>
          </a:p>
        </p:txBody>
      </p:sp>
      <p:sp>
        <p:nvSpPr>
          <p:cNvPr id="6" name="Footer Placeholder 5"/>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6454914" cy="8227457"/>
          </a:xfrm>
          <a:prstGeom prst="rect">
            <a:avLst/>
          </a:prstGeom>
        </p:spPr>
      </p:pic>
      <p:sp>
        <p:nvSpPr>
          <p:cNvPr id="15" name="TextBox 14"/>
          <p:cNvSpPr txBox="1"/>
          <p:nvPr/>
        </p:nvSpPr>
        <p:spPr bwMode="white">
          <a:xfrm>
            <a:off x="14271178" y="3291840"/>
            <a:ext cx="82296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noProof="0" dirty="0">
                <a:solidFill>
                  <a:schemeClr val="tx1"/>
                </a:solidFill>
                <a:effectLst/>
              </a:rPr>
              <a:t>”</a:t>
            </a:r>
          </a:p>
        </p:txBody>
      </p:sp>
      <p:sp>
        <p:nvSpPr>
          <p:cNvPr id="11" name="TextBox 10"/>
          <p:cNvSpPr txBox="1"/>
          <p:nvPr/>
        </p:nvSpPr>
        <p:spPr bwMode="white">
          <a:xfrm>
            <a:off x="1353544" y="988005"/>
            <a:ext cx="82296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noProof="0" dirty="0">
                <a:solidFill>
                  <a:schemeClr val="tx1"/>
                </a:solidFill>
                <a:effectLst/>
              </a:rPr>
              <a:t>“</a:t>
            </a:r>
          </a:p>
        </p:txBody>
      </p:sp>
      <p:sp>
        <p:nvSpPr>
          <p:cNvPr id="2" name="Title 1"/>
          <p:cNvSpPr>
            <a:spLocks noGrp="1"/>
          </p:cNvSpPr>
          <p:nvPr>
            <p:ph type="title" hasCustomPrompt="1"/>
          </p:nvPr>
        </p:nvSpPr>
        <p:spPr>
          <a:xfrm>
            <a:off x="1783082" y="731522"/>
            <a:ext cx="12893039" cy="3291839"/>
          </a:xfrm>
        </p:spPr>
        <p:txBody>
          <a:bodyPr anchor="ctr">
            <a:normAutofit/>
          </a:bodyPr>
          <a:lstStyle>
            <a:lvl1pPr algn="ctr">
              <a:defRPr sz="36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925651" y="4023360"/>
            <a:ext cx="12607898" cy="457200"/>
          </a:xfrm>
        </p:spPr>
        <p:txBody>
          <a:bodyPr anchor="ctr">
            <a:normAutofit/>
          </a:bodyPr>
          <a:lstStyle>
            <a:lvl1pPr marL="0" indent="0" algn="r">
              <a:buFontTx/>
              <a:buNone/>
              <a:defRPr sz="2160"/>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noProof="0"/>
              <a:t>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2363640" y="4754882"/>
            <a:ext cx="11731923" cy="2289808"/>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noProof="0" dirty="0"/>
          </a:p>
        </p:txBody>
      </p:sp>
      <p:sp>
        <p:nvSpPr>
          <p:cNvPr id="3" name="Text Placeholder 2"/>
          <p:cNvSpPr>
            <a:spLocks noGrp="1"/>
          </p:cNvSpPr>
          <p:nvPr>
            <p:ph type="body" idx="1"/>
          </p:nvPr>
        </p:nvSpPr>
        <p:spPr>
          <a:xfrm>
            <a:off x="2507457" y="4825366"/>
            <a:ext cx="11457146" cy="2112644"/>
          </a:xfrm>
        </p:spPr>
        <p:txBody>
          <a:bodyPr anchor="ctr">
            <a:normAutofit/>
          </a:bodyPr>
          <a:lstStyle>
            <a:lvl1pPr marL="0" indent="0" algn="ctr">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BF1A55F7-557E-4D04-885B-238857579F0F}" type="datetime3">
              <a:rPr lang="en-US" noProof="0" smtClean="0"/>
              <a:t>10 June 2022</a:t>
            </a:fld>
            <a:endParaRPr lang="en-US" noProof="0" dirty="0"/>
          </a:p>
        </p:txBody>
      </p:sp>
      <p:sp>
        <p:nvSpPr>
          <p:cNvPr id="5" name="Footer Placeholder 4"/>
          <p:cNvSpPr>
            <a:spLocks noGrp="1"/>
          </p:cNvSpPr>
          <p:nvPr>
            <p:ph type="ftr" sz="quarter" idx="11"/>
          </p:nvPr>
        </p:nvSpPr>
        <p:spPr/>
        <p:txBody>
          <a:bodyPr/>
          <a:lstStyle/>
          <a:p>
            <a:r>
              <a:rPr lang="en-US" noProof="0"/>
              <a:t>Course Teacher: Prof. Dr. Engr. Muhibul Haque Bhuyan</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6454914" cy="8227457"/>
          </a:xfrm>
          <a:prstGeom prst="rect">
            <a:avLst/>
          </a:prstGeom>
        </p:spPr>
      </p:pic>
      <p:sp>
        <p:nvSpPr>
          <p:cNvPr id="2" name="Title 1"/>
          <p:cNvSpPr>
            <a:spLocks noGrp="1"/>
          </p:cNvSpPr>
          <p:nvPr>
            <p:ph type="title"/>
          </p:nvPr>
        </p:nvSpPr>
        <p:spPr>
          <a:xfrm>
            <a:off x="925831" y="731519"/>
            <a:ext cx="14635234" cy="1512000"/>
          </a:xfrm>
        </p:spPr>
        <p:txBody>
          <a:bodyPr>
            <a:normAutofit/>
          </a:bodyPr>
          <a:lstStyle>
            <a:lvl1pPr>
              <a:defRPr sz="3600"/>
            </a:lvl1pPr>
          </a:lstStyle>
          <a:p>
            <a:r>
              <a:rPr lang="en-US" noProof="0"/>
              <a:t>Click to edit Master title style</a:t>
            </a:r>
          </a:p>
        </p:txBody>
      </p:sp>
      <p:sp>
        <p:nvSpPr>
          <p:cNvPr id="3" name="Text Placeholder 2"/>
          <p:cNvSpPr>
            <a:spLocks noGrp="1"/>
          </p:cNvSpPr>
          <p:nvPr>
            <p:ph type="body" idx="1"/>
          </p:nvPr>
        </p:nvSpPr>
        <p:spPr>
          <a:xfrm>
            <a:off x="925829" y="2243519"/>
            <a:ext cx="7022796" cy="1099474"/>
          </a:xfrm>
        </p:spPr>
        <p:txBody>
          <a:bodyPr anchor="ctr" anchorCtr="0">
            <a:noAutofit/>
          </a:bodyPr>
          <a:lstStyle>
            <a:lvl1pPr marL="0" indent="0" algn="ctr">
              <a:buNone/>
              <a:defRPr sz="216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noProof="0"/>
              <a:t>Edit Master text styles</a:t>
            </a:r>
          </a:p>
        </p:txBody>
      </p:sp>
      <p:sp>
        <p:nvSpPr>
          <p:cNvPr id="4" name="Content Placeholder 3"/>
          <p:cNvSpPr>
            <a:spLocks noGrp="1"/>
          </p:cNvSpPr>
          <p:nvPr>
            <p:ph sz="half" idx="2"/>
          </p:nvPr>
        </p:nvSpPr>
        <p:spPr>
          <a:xfrm>
            <a:off x="925831" y="3444241"/>
            <a:ext cx="7022796" cy="34992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8502665" y="2243519"/>
            <a:ext cx="7058399" cy="1099474"/>
          </a:xfrm>
        </p:spPr>
        <p:txBody>
          <a:bodyPr anchor="ctr" anchorCtr="0">
            <a:noAutofit/>
          </a:bodyPr>
          <a:lstStyle>
            <a:lvl1pPr marL="0" indent="0" algn="ctr">
              <a:buNone/>
              <a:defRPr sz="216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noProof="0"/>
              <a:t>Edit Master text styles</a:t>
            </a:r>
          </a:p>
        </p:txBody>
      </p:sp>
      <p:sp>
        <p:nvSpPr>
          <p:cNvPr id="6" name="Content Placeholder 5"/>
          <p:cNvSpPr>
            <a:spLocks noGrp="1"/>
          </p:cNvSpPr>
          <p:nvPr>
            <p:ph sz="quarter" idx="4"/>
          </p:nvPr>
        </p:nvSpPr>
        <p:spPr>
          <a:xfrm>
            <a:off x="8502665" y="3444241"/>
            <a:ext cx="7022796" cy="34992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7C952E24-1CB7-46A0-8C3D-B4FF0DB6E441}" type="datetime3">
              <a:rPr lang="en-US" noProof="0" smtClean="0"/>
              <a:t>10 June 2022</a:t>
            </a:fld>
            <a:endParaRPr lang="en-US" noProof="0" dirty="0"/>
          </a:p>
        </p:txBody>
      </p:sp>
      <p:sp>
        <p:nvSpPr>
          <p:cNvPr id="8" name="Footer Placeholder 7"/>
          <p:cNvSpPr>
            <a:spLocks noGrp="1"/>
          </p:cNvSpPr>
          <p:nvPr>
            <p:ph type="ftr" sz="quarter" idx="11"/>
          </p:nvPr>
        </p:nvSpPr>
        <p:spPr/>
        <p:txBody>
          <a:bodyPr/>
          <a:lstStyle/>
          <a:p>
            <a:r>
              <a:rPr lang="en-US" noProof="0"/>
              <a:t>Course Teacher: Prof. Dr. Engr. Muhibul Haque Bhuyan</a:t>
            </a:r>
            <a:endParaRPr lang="en-US" noProof="0" dirty="0"/>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xmlns="" val="1"/>
              </a:ext>
            </a:extLst>
          </p:cNvPr>
          <p:cNvCxnSpPr>
            <a:cxnSpLocks/>
          </p:cNvCxnSpPr>
          <p:nvPr userDrawn="1"/>
        </p:nvCxnSpPr>
        <p:spPr>
          <a:xfrm flipV="1">
            <a:off x="77153" y="1127714"/>
            <a:ext cx="4949" cy="589372"/>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6454914" cy="8227457"/>
          </a:xfrm>
          <a:prstGeom prst="rect">
            <a:avLst/>
          </a:prstGeom>
        </p:spPr>
      </p:pic>
      <p:sp>
        <p:nvSpPr>
          <p:cNvPr id="2" name="Title 1"/>
          <p:cNvSpPr>
            <a:spLocks noGrp="1"/>
          </p:cNvSpPr>
          <p:nvPr>
            <p:ph type="title"/>
          </p:nvPr>
        </p:nvSpPr>
        <p:spPr>
          <a:xfrm>
            <a:off x="925831" y="731520"/>
            <a:ext cx="14635234" cy="1512000"/>
          </a:xfrm>
        </p:spPr>
        <p:txBody>
          <a:bodyPr>
            <a:normAutofit/>
          </a:bodyPr>
          <a:lstStyle>
            <a:lvl1pPr>
              <a:defRPr sz="36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895531" y="2148273"/>
            <a:ext cx="14665533" cy="489641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noProof="0" dirty="0"/>
          </a:p>
        </p:txBody>
      </p:sp>
      <p:sp>
        <p:nvSpPr>
          <p:cNvPr id="3" name="Content Placeholder 2"/>
          <p:cNvSpPr>
            <a:spLocks noGrp="1"/>
          </p:cNvSpPr>
          <p:nvPr>
            <p:ph sz="half" idx="1"/>
          </p:nvPr>
        </p:nvSpPr>
        <p:spPr>
          <a:xfrm>
            <a:off x="925833" y="2243521"/>
            <a:ext cx="6804000" cy="4705921"/>
          </a:xfrm>
          <a:prstGeom prst="roundRect">
            <a:avLst>
              <a:gd name="adj" fmla="val 1970"/>
            </a:avLst>
          </a:prstGeom>
          <a:ln w="28575">
            <a:noFill/>
          </a:ln>
          <a:effectLst/>
        </p:spPr>
        <p:txBody>
          <a:bodyPr anchor="t" anchorCtr="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8759669" y="2243521"/>
            <a:ext cx="6804000" cy="4705920"/>
          </a:xfrm>
          <a:prstGeom prst="roundRect">
            <a:avLst>
              <a:gd name="adj" fmla="val 2211"/>
            </a:avLst>
          </a:prstGeom>
          <a:ln w="28575">
            <a:noFill/>
          </a:ln>
          <a:effectLst/>
        </p:spPr>
        <p:txBody>
          <a:bodyPr anchor="t" anchorCtr="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E4EC9B1B-448E-487C-A4C5-D90F13957D2C}" type="datetime3">
              <a:rPr lang="en-US" noProof="0" smtClean="0"/>
              <a:t>10 June 2022</a:t>
            </a:fld>
            <a:endParaRPr lang="en-US" noProof="0" dirty="0"/>
          </a:p>
        </p:txBody>
      </p:sp>
      <p:sp>
        <p:nvSpPr>
          <p:cNvPr id="6" name="Footer Placeholder 5"/>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xmlns="" val="1"/>
              </a:ext>
            </a:extLst>
          </p:cNvPr>
          <p:cNvCxnSpPr>
            <a:cxnSpLocks/>
          </p:cNvCxnSpPr>
          <p:nvPr userDrawn="1"/>
        </p:nvCxnSpPr>
        <p:spPr>
          <a:xfrm flipV="1">
            <a:off x="77153" y="1196294"/>
            <a:ext cx="4949" cy="589372"/>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925831" y="731521"/>
            <a:ext cx="14635234" cy="1747520"/>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925831" y="2570481"/>
            <a:ext cx="14635234" cy="4378960"/>
          </a:xfrm>
          <a:prstGeom prst="rect">
            <a:avLst/>
          </a:prstGeom>
        </p:spPr>
        <p:txBody>
          <a:bodyPr vert="horz" lIns="91440" tIns="45720" rIns="91440" bIns="45720" rtlCol="0" anchor="ct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2446984" y="7898524"/>
            <a:ext cx="2160270" cy="331076"/>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99521C0C-BF05-4819-89B0-E0E82B746787}" type="datetime3">
              <a:rPr lang="en-US" noProof="0" smtClean="0"/>
              <a:t>10 June 2022</a:t>
            </a:fld>
            <a:endParaRPr lang="en-US" noProof="0" dirty="0"/>
          </a:p>
        </p:txBody>
      </p:sp>
      <p:sp>
        <p:nvSpPr>
          <p:cNvPr id="5" name="Footer Placeholder 4"/>
          <p:cNvSpPr>
            <a:spLocks noGrp="1"/>
          </p:cNvSpPr>
          <p:nvPr>
            <p:ph type="ftr" sz="quarter" idx="3"/>
          </p:nvPr>
        </p:nvSpPr>
        <p:spPr>
          <a:xfrm>
            <a:off x="105622" y="7898524"/>
            <a:ext cx="10567340" cy="331076"/>
          </a:xfrm>
          <a:prstGeom prst="rect">
            <a:avLst/>
          </a:prstGeom>
        </p:spPr>
        <p:txBody>
          <a:bodyPr vert="horz" lIns="91440" tIns="45720" rIns="91440" bIns="45720" rtlCol="0" anchor="ctr"/>
          <a:lstStyle>
            <a:lvl1pPr algn="l">
              <a:defRPr sz="1200" b="0" i="0">
                <a:solidFill>
                  <a:schemeClr val="tx1"/>
                </a:solidFill>
                <a:effectLst/>
                <a:latin typeface="+mn-lt"/>
              </a:defRPr>
            </a:lvl1pPr>
          </a:lstStyle>
          <a:p>
            <a:r>
              <a:rPr lang="en-US" dirty="0"/>
              <a:t>Course Teacher: Prof. Dr. Engr. Muhibul Haque Bhuyan</a:t>
            </a:r>
          </a:p>
        </p:txBody>
      </p:sp>
      <p:sp>
        <p:nvSpPr>
          <p:cNvPr id="6" name="Slide Number Placeholder 5"/>
          <p:cNvSpPr>
            <a:spLocks noGrp="1"/>
          </p:cNvSpPr>
          <p:nvPr>
            <p:ph type="sldNum" sz="quarter" idx="4"/>
          </p:nvPr>
        </p:nvSpPr>
        <p:spPr>
          <a:xfrm>
            <a:off x="14710123" y="7898524"/>
            <a:ext cx="1701884" cy="331076"/>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hf hdr="0"/>
  <p:txStyles>
    <p:titleStyle>
      <a:lvl1pPr algn="l" defTabSz="548640" rtl="0" eaLnBrk="1" latinLnBrk="0" hangingPunct="1">
        <a:spcBef>
          <a:spcPct val="0"/>
        </a:spcBef>
        <a:buNone/>
        <a:defRPr sz="432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548640" rtl="0" eaLnBrk="1" latinLnBrk="0" hangingPunct="1">
        <a:spcBef>
          <a:spcPts val="0"/>
        </a:spcBef>
        <a:spcAft>
          <a:spcPts val="1200"/>
        </a:spcAft>
        <a:buClr>
          <a:schemeClr val="tx1"/>
        </a:buClr>
        <a:buSzPct val="100000"/>
        <a:buFont typeface="Arial"/>
        <a:buChar char="•"/>
        <a:defRPr sz="2160" kern="1200" cap="none">
          <a:solidFill>
            <a:schemeClr val="tx1"/>
          </a:solidFill>
          <a:effectLst/>
          <a:latin typeface="+mn-lt"/>
          <a:ea typeface="+mn-ea"/>
          <a:cs typeface="+mn-cs"/>
        </a:defRPr>
      </a:lvl1pPr>
      <a:lvl2pPr marL="891540" indent="-342900" algn="l" defTabSz="548640" rtl="0" eaLnBrk="1" latinLnBrk="0" hangingPunct="1">
        <a:spcBef>
          <a:spcPts val="0"/>
        </a:spcBef>
        <a:spcAft>
          <a:spcPts val="1200"/>
        </a:spcAft>
        <a:buClr>
          <a:schemeClr val="tx1"/>
        </a:buClr>
        <a:buSzPct val="100000"/>
        <a:buFont typeface="Arial"/>
        <a:buChar char="•"/>
        <a:defRPr sz="1920" kern="1200" cap="none">
          <a:solidFill>
            <a:schemeClr val="tx1"/>
          </a:solidFill>
          <a:effectLst/>
          <a:latin typeface="+mn-lt"/>
          <a:ea typeface="+mn-ea"/>
          <a:cs typeface="+mn-cs"/>
        </a:defRPr>
      </a:lvl2pPr>
      <a:lvl3pPr marL="1440180" indent="-342900" algn="l" defTabSz="548640" rtl="0" eaLnBrk="1" latinLnBrk="0" hangingPunct="1">
        <a:spcBef>
          <a:spcPts val="0"/>
        </a:spcBef>
        <a:spcAft>
          <a:spcPts val="1200"/>
        </a:spcAft>
        <a:buClr>
          <a:schemeClr val="tx1"/>
        </a:buClr>
        <a:buSzPct val="100000"/>
        <a:buFont typeface="Arial"/>
        <a:buChar char="•"/>
        <a:defRPr sz="1680" kern="1200" cap="none">
          <a:solidFill>
            <a:schemeClr val="tx1"/>
          </a:solidFill>
          <a:effectLst/>
          <a:latin typeface="+mn-lt"/>
          <a:ea typeface="+mn-ea"/>
          <a:cs typeface="+mn-cs"/>
        </a:defRPr>
      </a:lvl3pPr>
      <a:lvl4pPr marL="1851660" indent="-205740" algn="l" defTabSz="548640" rtl="0" eaLnBrk="1" latinLnBrk="0" hangingPunct="1">
        <a:spcBef>
          <a:spcPts val="0"/>
        </a:spcBef>
        <a:spcAft>
          <a:spcPts val="1200"/>
        </a:spcAft>
        <a:buClr>
          <a:schemeClr val="tx1"/>
        </a:buClr>
        <a:buSzPct val="100000"/>
        <a:buFont typeface="Arial"/>
        <a:buChar char="•"/>
        <a:defRPr sz="1440" kern="1200" cap="none">
          <a:solidFill>
            <a:schemeClr val="tx1"/>
          </a:solidFill>
          <a:effectLst/>
          <a:latin typeface="+mn-lt"/>
          <a:ea typeface="+mn-ea"/>
          <a:cs typeface="+mn-cs"/>
        </a:defRPr>
      </a:lvl4pPr>
      <a:lvl5pPr marL="2400300" indent="-205740" algn="l" defTabSz="548640" rtl="0" eaLnBrk="1" latinLnBrk="0" hangingPunct="1">
        <a:spcBef>
          <a:spcPts val="0"/>
        </a:spcBef>
        <a:spcAft>
          <a:spcPts val="1200"/>
        </a:spcAft>
        <a:buClr>
          <a:schemeClr val="tx1"/>
        </a:buClr>
        <a:buSzPct val="100000"/>
        <a:buFont typeface="Arial"/>
        <a:buChar char="•"/>
        <a:defRPr sz="1440" kern="1200" cap="none">
          <a:solidFill>
            <a:schemeClr val="tx1"/>
          </a:solidFill>
          <a:effectLst/>
          <a:latin typeface="+mn-lt"/>
          <a:ea typeface="+mn-ea"/>
          <a:cs typeface="+mn-cs"/>
        </a:defRPr>
      </a:lvl5pPr>
      <a:lvl6pPr marL="3017520" indent="-274320" algn="l" defTabSz="548640" rtl="0" eaLnBrk="1" latinLnBrk="0" hangingPunct="1">
        <a:spcBef>
          <a:spcPts val="0"/>
        </a:spcBef>
        <a:spcAft>
          <a:spcPts val="1200"/>
        </a:spcAft>
        <a:buClr>
          <a:schemeClr val="tx1"/>
        </a:buClr>
        <a:buSzPct val="100000"/>
        <a:buFont typeface="Arial"/>
        <a:buChar char="•"/>
        <a:defRPr sz="1440" kern="1200" cap="none">
          <a:solidFill>
            <a:schemeClr val="tx1"/>
          </a:solidFill>
          <a:effectLst/>
          <a:latin typeface="+mn-lt"/>
          <a:ea typeface="+mn-ea"/>
          <a:cs typeface="+mn-cs"/>
        </a:defRPr>
      </a:lvl6pPr>
      <a:lvl7pPr marL="3566160" indent="-274320" algn="l" defTabSz="548640" rtl="0" eaLnBrk="1" latinLnBrk="0" hangingPunct="1">
        <a:spcBef>
          <a:spcPts val="0"/>
        </a:spcBef>
        <a:spcAft>
          <a:spcPts val="1200"/>
        </a:spcAft>
        <a:buClr>
          <a:schemeClr val="tx1"/>
        </a:buClr>
        <a:buSzPct val="100000"/>
        <a:buFont typeface="Arial"/>
        <a:buChar char="•"/>
        <a:defRPr sz="1440" kern="1200" cap="none">
          <a:solidFill>
            <a:schemeClr val="tx1"/>
          </a:solidFill>
          <a:effectLst/>
          <a:latin typeface="+mn-lt"/>
          <a:ea typeface="+mn-ea"/>
          <a:cs typeface="+mn-cs"/>
        </a:defRPr>
      </a:lvl7pPr>
      <a:lvl8pPr marL="4114800" indent="-274320" algn="l" defTabSz="548640" rtl="0" eaLnBrk="1" latinLnBrk="0" hangingPunct="1">
        <a:spcBef>
          <a:spcPts val="0"/>
        </a:spcBef>
        <a:spcAft>
          <a:spcPts val="1200"/>
        </a:spcAft>
        <a:buClr>
          <a:schemeClr val="tx1"/>
        </a:buClr>
        <a:buSzPct val="100000"/>
        <a:buFont typeface="Arial"/>
        <a:buChar char="•"/>
        <a:defRPr sz="1440" kern="1200" cap="none">
          <a:solidFill>
            <a:schemeClr val="tx1"/>
          </a:solidFill>
          <a:effectLst/>
          <a:latin typeface="+mn-lt"/>
          <a:ea typeface="+mn-ea"/>
          <a:cs typeface="+mn-cs"/>
        </a:defRPr>
      </a:lvl8pPr>
      <a:lvl9pPr marL="4663440" indent="-274320" algn="l" defTabSz="548640" rtl="0" eaLnBrk="1" latinLnBrk="0" hangingPunct="1">
        <a:spcBef>
          <a:spcPts val="0"/>
        </a:spcBef>
        <a:spcAft>
          <a:spcPts val="1200"/>
        </a:spcAft>
        <a:buClr>
          <a:schemeClr val="tx1"/>
        </a:buClr>
        <a:buSzPct val="100000"/>
        <a:buFont typeface="Arial"/>
        <a:buChar char="•"/>
        <a:defRPr sz="1440" kern="1200" cap="none">
          <a:solidFill>
            <a:schemeClr val="tx1"/>
          </a:solidFill>
          <a:effectLst/>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xmlns="" val="1"/>
              </a:ext>
            </a:extLst>
          </p:cNvPr>
          <p:cNvPicPr>
            <a:picLocks/>
          </p:cNvPicPr>
          <p:nvPr/>
        </p:nvPicPr>
        <p:blipFill>
          <a:blip r:embed="rId2"/>
          <a:stretch>
            <a:fillRect/>
          </a:stretch>
        </p:blipFill>
        <p:spPr>
          <a:xfrm>
            <a:off x="12407646" y="1828800"/>
            <a:ext cx="2286000" cy="2286000"/>
          </a:xfrm>
          <a:prstGeom prst="rect">
            <a:avLst/>
          </a:prstGeom>
          <a:ln>
            <a:noFill/>
          </a:ln>
        </p:spPr>
      </p:pic>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1009166" y="3937554"/>
            <a:ext cx="11667743" cy="1379621"/>
          </a:xfrm>
        </p:spPr>
        <p:txBody>
          <a:bodyPr anchor="t">
            <a:noAutofit/>
          </a:bodyPr>
          <a:lstStyle/>
          <a:p>
            <a:pPr algn="ctr"/>
            <a:r>
              <a:rPr lang="en-US" sz="7200" u="sng" dirty="0" smtClean="0"/>
              <a:t>System Clock options </a:t>
            </a:r>
            <a:endParaRPr lang="en-US" sz="7200" dirty="0"/>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a:xfrm>
            <a:off x="4434140" y="6165283"/>
            <a:ext cx="11722894" cy="879408"/>
          </a:xfrm>
        </p:spPr>
        <p:txBody>
          <a:bodyPr>
            <a:normAutofit/>
          </a:bodyPr>
          <a:lstStyle/>
          <a:p>
            <a:r>
              <a:rPr lang="en-US" sz="3200" dirty="0"/>
              <a:t>By   Tahseen </a:t>
            </a:r>
            <a:r>
              <a:rPr lang="en-US" sz="3200" dirty="0" err="1"/>
              <a:t>Asma</a:t>
            </a:r>
            <a:r>
              <a:rPr lang="en-US" sz="3200" dirty="0"/>
              <a:t> Meem</a:t>
            </a:r>
          </a:p>
          <a:p>
            <a:endParaRPr lang="en-US" sz="3200" dirty="0"/>
          </a:p>
        </p:txBody>
      </p:sp>
      <p:sp>
        <p:nvSpPr>
          <p:cNvPr id="5" name="TextBox 4"/>
          <p:cNvSpPr txBox="1"/>
          <p:nvPr/>
        </p:nvSpPr>
        <p:spPr>
          <a:xfrm>
            <a:off x="2394284" y="239017"/>
            <a:ext cx="13936579" cy="1077218"/>
          </a:xfrm>
          <a:prstGeom prst="rect">
            <a:avLst/>
          </a:prstGeom>
          <a:solidFill>
            <a:schemeClr val="tx1"/>
          </a:solidFill>
        </p:spPr>
        <p:txBody>
          <a:bodyPr wrap="square" rtlCol="0">
            <a:spAutoFit/>
          </a:bodyPr>
          <a:lstStyle/>
          <a:p>
            <a:r>
              <a:rPr lang="en-US" sz="3600" b="1" dirty="0">
                <a:solidFill>
                  <a:schemeClr val="accent3">
                    <a:lumMod val="75000"/>
                  </a:schemeClr>
                </a:solidFill>
              </a:rPr>
              <a:t>AMERICAN INTERNATIONAL UNIVERSITY – BANGLADESH (AIUB)</a:t>
            </a:r>
          </a:p>
          <a:p>
            <a:r>
              <a:rPr lang="en-US" sz="2800" b="1" dirty="0">
                <a:solidFill>
                  <a:schemeClr val="accent3">
                    <a:lumMod val="75000"/>
                  </a:schemeClr>
                </a:solidFill>
              </a:rPr>
              <a:t>Where leaders are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697" y="239017"/>
            <a:ext cx="1800816" cy="1757467"/>
          </a:xfrm>
          <a:prstGeom prst="rect">
            <a:avLst/>
          </a:prstGeom>
        </p:spPr>
      </p:pic>
      <p:sp>
        <p:nvSpPr>
          <p:cNvPr id="4" name="Slide Number Placeholder 3"/>
          <p:cNvSpPr>
            <a:spLocks noGrp="1"/>
          </p:cNvSpPr>
          <p:nvPr>
            <p:ph type="sldNum" sz="quarter" idx="12"/>
          </p:nvPr>
        </p:nvSpPr>
        <p:spPr/>
        <p:txBody>
          <a:bodyPr/>
          <a:lstStyle/>
          <a:p>
            <a:fld id="{5D99DD2A-B520-4620-9B43-64B657BA2D42}" type="slidenum">
              <a:rPr lang="en-US" noProof="0" smtClean="0"/>
              <a:t>1</a:t>
            </a:fld>
            <a:endParaRPr lang="en-US" noProof="0" dirty="0"/>
          </a:p>
        </p:txBody>
      </p:sp>
      <p:sp>
        <p:nvSpPr>
          <p:cNvPr id="7" name="Date Placeholder 6">
            <a:extLst>
              <a:ext uri="{FF2B5EF4-FFF2-40B4-BE49-F238E27FC236}">
                <a16:creationId xmlns:a16="http://schemas.microsoft.com/office/drawing/2014/main" id="{3F2305FD-7F83-3C42-16D3-3234AA652AA9}"/>
              </a:ext>
            </a:extLst>
          </p:cNvPr>
          <p:cNvSpPr>
            <a:spLocks noGrp="1"/>
          </p:cNvSpPr>
          <p:nvPr>
            <p:ph type="dt" sz="half" idx="10"/>
          </p:nvPr>
        </p:nvSpPr>
        <p:spPr/>
        <p:txBody>
          <a:bodyPr/>
          <a:lstStyle/>
          <a:p>
            <a:fld id="{16EF3B7B-3819-4A81-AA10-6B479EB3D238}" type="datetime3">
              <a:rPr lang="en-US" noProof="0" smtClean="0"/>
              <a:t>10 June 2022</a:t>
            </a:fld>
            <a:endParaRPr lang="en-US" noProof="0" dirty="0"/>
          </a:p>
        </p:txBody>
      </p:sp>
      <p:sp>
        <p:nvSpPr>
          <p:cNvPr id="8" name="Footer Placeholder 7">
            <a:extLst>
              <a:ext uri="{FF2B5EF4-FFF2-40B4-BE49-F238E27FC236}">
                <a16:creationId xmlns:a16="http://schemas.microsoft.com/office/drawing/2014/main" id="{84CF1358-832D-5FF3-817E-684989DCAC98}"/>
              </a:ext>
            </a:extLst>
          </p:cNvPr>
          <p:cNvSpPr>
            <a:spLocks noGrp="1"/>
          </p:cNvSpPr>
          <p:nvPr>
            <p:ph type="ftr" sz="quarter" idx="11"/>
          </p:nvPr>
        </p:nvSpPr>
        <p:spPr/>
        <p:txBody>
          <a:bodyPr/>
          <a:lstStyle/>
          <a:p>
            <a:r>
              <a:rPr lang="en-US" noProof="0"/>
              <a:t>Course Teacher: Prof. Dr. Engr. Muhibul Haque Bhuyan</a:t>
            </a:r>
            <a:endParaRPr lang="en-US" noProof="0" dirty="0"/>
          </a:p>
        </p:txBody>
      </p:sp>
    </p:spTree>
    <p:extLst>
      <p:ext uri="{BB962C8B-B14F-4D97-AF65-F5344CB8AC3E}">
        <p14:creationId xmlns:p14="http://schemas.microsoft.com/office/powerpoint/2010/main" val="235274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3915543" cy="859790"/>
          </a:xfrm>
        </p:spPr>
        <p:txBody>
          <a:bodyPr/>
          <a:lstStyle/>
          <a:p>
            <a:pPr algn="just"/>
            <a:r>
              <a:rPr lang="en-CA" sz="4800" b="1" u="sng" dirty="0" smtClean="0">
                <a:latin typeface="Arial" panose="020B0604020202020204" pitchFamily="34" charset="0"/>
                <a:cs typeface="Arial" panose="020B0604020202020204" pitchFamily="34" charset="0"/>
              </a:rPr>
              <a:t>128</a:t>
            </a:r>
            <a:r>
              <a:rPr lang="en-CA" sz="4800" b="1" u="sng" dirty="0" smtClean="0">
                <a:cs typeface="Arial" panose="020B0604020202020204" pitchFamily="34" charset="0"/>
              </a:rPr>
              <a:t> kHz internal Oscillator </a:t>
            </a:r>
            <a:r>
              <a:rPr lang="en-US" sz="4800" b="1" u="sng" dirty="0" smtClean="0"/>
              <a:t>:</a:t>
            </a:r>
            <a:endParaRPr lang="en-US" sz="4800" b="1" u="sng" dirty="0"/>
          </a:p>
        </p:txBody>
      </p:sp>
      <p:sp>
        <p:nvSpPr>
          <p:cNvPr id="3" name="Slide Number Placeholder 2"/>
          <p:cNvSpPr>
            <a:spLocks noGrp="1"/>
          </p:cNvSpPr>
          <p:nvPr>
            <p:ph type="sldNum" sz="quarter" idx="12"/>
          </p:nvPr>
        </p:nvSpPr>
        <p:spPr/>
        <p:txBody>
          <a:bodyPr/>
          <a:lstStyle/>
          <a:p>
            <a:fld id="{5D99DD2A-B520-4620-9B43-64B657BA2D42}" type="slidenum">
              <a:rPr lang="en-US" noProof="0" smtClean="0"/>
              <a:t>10</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4" name="Date Placeholder 3">
            <a:extLst>
              <a:ext uri="{FF2B5EF4-FFF2-40B4-BE49-F238E27FC236}">
                <a16:creationId xmlns:a16="http://schemas.microsoft.com/office/drawing/2014/main" id="{25C68D80-A6A3-94F3-E710-92026690F9B1}"/>
              </a:ext>
            </a:extLst>
          </p:cNvPr>
          <p:cNvSpPr>
            <a:spLocks noGrp="1"/>
          </p:cNvSpPr>
          <p:nvPr>
            <p:ph type="dt" sz="half" idx="10"/>
          </p:nvPr>
        </p:nvSpPr>
        <p:spPr/>
        <p:txBody>
          <a:bodyPr/>
          <a:lstStyle/>
          <a:p>
            <a:fld id="{D187B1D9-7A43-47C3-8F64-DAA1E4FC8A6D}" type="datetime3">
              <a:rPr lang="en-US" noProof="0" smtClean="0"/>
              <a:t>10 June 2022</a:t>
            </a:fld>
            <a:endParaRPr lang="en-US" noProof="0" dirty="0"/>
          </a:p>
        </p:txBody>
      </p:sp>
      <p:sp>
        <p:nvSpPr>
          <p:cNvPr id="5" name="Footer Placeholder 4">
            <a:extLst>
              <a:ext uri="{FF2B5EF4-FFF2-40B4-BE49-F238E27FC236}">
                <a16:creationId xmlns:a16="http://schemas.microsoft.com/office/drawing/2014/main" id="{CEEF204A-A4E2-E567-A80A-2142B5A5B339}"/>
              </a:ext>
            </a:extLst>
          </p:cNvPr>
          <p:cNvSpPr>
            <a:spLocks noGrp="1"/>
          </p:cNvSpPr>
          <p:nvPr>
            <p:ph type="ftr" sz="quarter" idx="11"/>
          </p:nvPr>
        </p:nvSpPr>
        <p:spPr/>
        <p:txBody>
          <a:bodyPr/>
          <a:lstStyle/>
          <a:p>
            <a:r>
              <a:rPr lang="en-US" noProof="0" dirty="0"/>
              <a:t>Course Teacher: Prof. Dr. Engr. </a:t>
            </a:r>
            <a:r>
              <a:rPr lang="en-US" noProof="0" dirty="0" err="1"/>
              <a:t>Muhibul</a:t>
            </a:r>
            <a:r>
              <a:rPr lang="en-US" noProof="0" dirty="0"/>
              <a:t> </a:t>
            </a:r>
            <a:r>
              <a:rPr lang="en-US" noProof="0" dirty="0" err="1"/>
              <a:t>Haque</a:t>
            </a:r>
            <a:r>
              <a:rPr lang="en-US" noProof="0" dirty="0"/>
              <a:t> </a:t>
            </a:r>
            <a:r>
              <a:rPr lang="en-US" noProof="0" dirty="0" err="1"/>
              <a:t>Bhuyan</a:t>
            </a:r>
            <a:endParaRPr lang="en-US" noProof="0" dirty="0"/>
          </a:p>
        </p:txBody>
      </p:sp>
      <p:sp>
        <p:nvSpPr>
          <p:cNvPr id="7" name="Rectangle 6"/>
          <p:cNvSpPr/>
          <p:nvPr/>
        </p:nvSpPr>
        <p:spPr>
          <a:xfrm>
            <a:off x="445477" y="1453662"/>
            <a:ext cx="15615137" cy="1999008"/>
          </a:xfrm>
          <a:prstGeom prst="rect">
            <a:avLst/>
          </a:prstGeom>
        </p:spPr>
        <p:txBody>
          <a:bodyPr wrap="square">
            <a:spAutoFit/>
          </a:bodyPr>
          <a:lstStyle/>
          <a:p>
            <a:r>
              <a:rPr lang="en-CA" sz="3200" dirty="0">
                <a:latin typeface="Arial" panose="020B0604020202020204" pitchFamily="34" charset="0"/>
                <a:cs typeface="Arial" panose="020B0604020202020204" pitchFamily="34" charset="0"/>
              </a:rPr>
              <a:t>The 128 kHz internal Oscillator is a low power Oscillator providing a clock of 128 kHz. The frequency is nominal at 3V and 25°C. This clock may be select as the system clock </a:t>
            </a:r>
            <a:r>
              <a:rPr lang="en-CA" sz="3200" dirty="0" smtClean="0">
                <a:latin typeface="Arial" panose="020B0604020202020204" pitchFamily="34" charset="0"/>
                <a:cs typeface="Arial" panose="020B0604020202020204" pitchFamily="34" charset="0"/>
              </a:rPr>
              <a:t>by programming </a:t>
            </a:r>
            <a:r>
              <a:rPr lang="en-CA" sz="3200" dirty="0">
                <a:latin typeface="Arial" panose="020B0604020202020204" pitchFamily="34" charset="0"/>
                <a:cs typeface="Arial" panose="020B0604020202020204" pitchFamily="34" charset="0"/>
              </a:rPr>
              <a:t>the CKSEL Fuses to “11” </a:t>
            </a:r>
            <a:r>
              <a:rPr lang="en-CA" sz="3200" dirty="0" smtClean="0">
                <a:latin typeface="Arial" panose="020B0604020202020204" pitchFamily="34" charset="0"/>
                <a:cs typeface="Arial" panose="020B0604020202020204" pitchFamily="34" charset="0"/>
              </a:rPr>
              <a:t>.</a:t>
            </a:r>
            <a:r>
              <a:rPr lang="en-CA" dirty="0"/>
              <a:t/>
            </a:r>
            <a:br>
              <a:rPr lang="en-CA" dirty="0"/>
            </a:br>
            <a:endParaRPr lang="en-CA" dirty="0"/>
          </a:p>
        </p:txBody>
      </p:sp>
      <p:pic>
        <p:nvPicPr>
          <p:cNvPr id="9" name="Picture 8"/>
          <p:cNvPicPr>
            <a:picLocks noChangeAspect="1"/>
          </p:cNvPicPr>
          <p:nvPr/>
        </p:nvPicPr>
        <p:blipFill>
          <a:blip r:embed="rId3"/>
          <a:stretch>
            <a:fillRect/>
          </a:stretch>
        </p:blipFill>
        <p:spPr>
          <a:xfrm>
            <a:off x="1998490" y="4303914"/>
            <a:ext cx="12046584" cy="2258734"/>
          </a:xfrm>
          <a:prstGeom prst="rect">
            <a:avLst/>
          </a:prstGeom>
        </p:spPr>
      </p:pic>
    </p:spTree>
    <p:extLst>
      <p:ext uri="{BB962C8B-B14F-4D97-AF65-F5344CB8AC3E}">
        <p14:creationId xmlns:p14="http://schemas.microsoft.com/office/powerpoint/2010/main" val="5241351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3915543" cy="859790"/>
          </a:xfrm>
        </p:spPr>
        <p:txBody>
          <a:bodyPr/>
          <a:lstStyle/>
          <a:p>
            <a:pPr algn="just"/>
            <a:r>
              <a:rPr lang="en-CA" sz="4800" b="1" u="sng" dirty="0" smtClean="0">
                <a:latin typeface="Arial" panose="020B0604020202020204" pitchFamily="34" charset="0"/>
                <a:cs typeface="Arial" panose="020B0604020202020204" pitchFamily="34" charset="0"/>
              </a:rPr>
              <a:t>External clock</a:t>
            </a:r>
            <a:r>
              <a:rPr lang="en-US" sz="4800" b="1" u="sng" dirty="0" smtClean="0"/>
              <a:t>:</a:t>
            </a:r>
            <a:endParaRPr lang="en-US" sz="4800" b="1" u="sng" dirty="0"/>
          </a:p>
        </p:txBody>
      </p:sp>
      <p:sp>
        <p:nvSpPr>
          <p:cNvPr id="3" name="Slide Number Placeholder 2"/>
          <p:cNvSpPr>
            <a:spLocks noGrp="1"/>
          </p:cNvSpPr>
          <p:nvPr>
            <p:ph type="sldNum" sz="quarter" idx="12"/>
          </p:nvPr>
        </p:nvSpPr>
        <p:spPr/>
        <p:txBody>
          <a:bodyPr/>
          <a:lstStyle/>
          <a:p>
            <a:fld id="{5D99DD2A-B520-4620-9B43-64B657BA2D42}" type="slidenum">
              <a:rPr lang="en-US" noProof="0" smtClean="0"/>
              <a:t>11</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4" name="Date Placeholder 3">
            <a:extLst>
              <a:ext uri="{FF2B5EF4-FFF2-40B4-BE49-F238E27FC236}">
                <a16:creationId xmlns:a16="http://schemas.microsoft.com/office/drawing/2014/main" id="{25C68D80-A6A3-94F3-E710-92026690F9B1}"/>
              </a:ext>
            </a:extLst>
          </p:cNvPr>
          <p:cNvSpPr>
            <a:spLocks noGrp="1"/>
          </p:cNvSpPr>
          <p:nvPr>
            <p:ph type="dt" sz="half" idx="10"/>
          </p:nvPr>
        </p:nvSpPr>
        <p:spPr/>
        <p:txBody>
          <a:bodyPr/>
          <a:lstStyle/>
          <a:p>
            <a:fld id="{D187B1D9-7A43-47C3-8F64-DAA1E4FC8A6D}" type="datetime3">
              <a:rPr lang="en-US" noProof="0" smtClean="0"/>
              <a:t>10 June 2022</a:t>
            </a:fld>
            <a:endParaRPr lang="en-US" noProof="0" dirty="0"/>
          </a:p>
        </p:txBody>
      </p:sp>
      <p:sp>
        <p:nvSpPr>
          <p:cNvPr id="5" name="Footer Placeholder 4">
            <a:extLst>
              <a:ext uri="{FF2B5EF4-FFF2-40B4-BE49-F238E27FC236}">
                <a16:creationId xmlns:a16="http://schemas.microsoft.com/office/drawing/2014/main" id="{CEEF204A-A4E2-E567-A80A-2142B5A5B339}"/>
              </a:ext>
            </a:extLst>
          </p:cNvPr>
          <p:cNvSpPr>
            <a:spLocks noGrp="1"/>
          </p:cNvSpPr>
          <p:nvPr>
            <p:ph type="ftr" sz="quarter" idx="11"/>
          </p:nvPr>
        </p:nvSpPr>
        <p:spPr/>
        <p:txBody>
          <a:bodyPr/>
          <a:lstStyle/>
          <a:p>
            <a:r>
              <a:rPr lang="en-US" noProof="0" dirty="0"/>
              <a:t>Course Teacher: Prof. Dr. Engr. </a:t>
            </a:r>
            <a:r>
              <a:rPr lang="en-US" noProof="0" dirty="0" err="1"/>
              <a:t>Muhibul</a:t>
            </a:r>
            <a:r>
              <a:rPr lang="en-US" noProof="0" dirty="0"/>
              <a:t> </a:t>
            </a:r>
            <a:r>
              <a:rPr lang="en-US" noProof="0" dirty="0" err="1"/>
              <a:t>Haque</a:t>
            </a:r>
            <a:r>
              <a:rPr lang="en-US" noProof="0" dirty="0"/>
              <a:t> </a:t>
            </a:r>
            <a:r>
              <a:rPr lang="en-US" noProof="0" dirty="0" err="1"/>
              <a:t>Bhuyan</a:t>
            </a:r>
            <a:endParaRPr lang="en-US" noProof="0" dirty="0"/>
          </a:p>
        </p:txBody>
      </p:sp>
      <p:sp>
        <p:nvSpPr>
          <p:cNvPr id="7" name="Rectangle 6"/>
          <p:cNvSpPr/>
          <p:nvPr/>
        </p:nvSpPr>
        <p:spPr>
          <a:xfrm>
            <a:off x="445477" y="1517705"/>
            <a:ext cx="15615137" cy="584775"/>
          </a:xfrm>
          <a:prstGeom prst="rect">
            <a:avLst/>
          </a:prstGeom>
        </p:spPr>
        <p:txBody>
          <a:bodyPr wrap="square">
            <a:spAutoFit/>
          </a:bodyPr>
          <a:lstStyle/>
          <a:p>
            <a:r>
              <a:rPr lang="en-CA" sz="3200">
                <a:latin typeface="Arial" panose="020B0604020202020204" pitchFamily="34" charset="0"/>
                <a:cs typeface="Arial" panose="020B0604020202020204" pitchFamily="34" charset="0"/>
              </a:rPr>
              <a:t>To drive the device from an external clock source, XTAL1 should be driven as shown </a:t>
            </a:r>
            <a:endParaRPr lang="en-CA" sz="32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167954" y="2490015"/>
            <a:ext cx="5221338" cy="3185161"/>
          </a:xfrm>
          <a:prstGeom prst="rect">
            <a:avLst/>
          </a:prstGeom>
        </p:spPr>
      </p:pic>
      <p:sp>
        <p:nvSpPr>
          <p:cNvPr id="12" name="Rectangle 11"/>
          <p:cNvSpPr/>
          <p:nvPr/>
        </p:nvSpPr>
        <p:spPr>
          <a:xfrm>
            <a:off x="5939768" y="4033845"/>
            <a:ext cx="9798895" cy="1077218"/>
          </a:xfrm>
          <a:prstGeom prst="rect">
            <a:avLst/>
          </a:prstGeom>
        </p:spPr>
        <p:txBody>
          <a:bodyPr wrap="square">
            <a:spAutoFit/>
          </a:bodyPr>
          <a:lstStyle/>
          <a:p>
            <a:r>
              <a:rPr lang="en-CA" sz="3200" dirty="0">
                <a:latin typeface="Arial" panose="020B0604020202020204" pitchFamily="34" charset="0"/>
                <a:cs typeface="Arial" panose="020B0604020202020204" pitchFamily="34" charset="0"/>
              </a:rPr>
              <a:t>To run the device on an external clock, the CKSEL Fuses must be </a:t>
            </a:r>
            <a:r>
              <a:rPr lang="en-CA" sz="3200" dirty="0" smtClean="0">
                <a:latin typeface="Arial" panose="020B0604020202020204" pitchFamily="34" charset="0"/>
                <a:cs typeface="Arial" panose="020B0604020202020204" pitchFamily="34" charset="0"/>
              </a:rPr>
              <a:t>programmed to </a:t>
            </a:r>
            <a:r>
              <a:rPr lang="en-CA" sz="3200" dirty="0">
                <a:latin typeface="Arial" panose="020B0604020202020204" pitchFamily="34" charset="0"/>
                <a:cs typeface="Arial" panose="020B0604020202020204" pitchFamily="34" charset="0"/>
              </a:rPr>
              <a:t>“0000”</a:t>
            </a:r>
          </a:p>
        </p:txBody>
      </p:sp>
      <p:pic>
        <p:nvPicPr>
          <p:cNvPr id="13" name="Picture 12"/>
          <p:cNvPicPr>
            <a:picLocks noChangeAspect="1"/>
          </p:cNvPicPr>
          <p:nvPr/>
        </p:nvPicPr>
        <p:blipFill>
          <a:blip r:embed="rId4"/>
          <a:stretch>
            <a:fillRect/>
          </a:stretch>
        </p:blipFill>
        <p:spPr>
          <a:xfrm>
            <a:off x="2183484" y="6062711"/>
            <a:ext cx="14043384" cy="1512365"/>
          </a:xfrm>
          <a:prstGeom prst="rect">
            <a:avLst/>
          </a:prstGeom>
        </p:spPr>
      </p:pic>
    </p:spTree>
    <p:extLst>
      <p:ext uri="{BB962C8B-B14F-4D97-AF65-F5344CB8AC3E}">
        <p14:creationId xmlns:p14="http://schemas.microsoft.com/office/powerpoint/2010/main" val="248192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3915543" cy="859790"/>
          </a:xfrm>
        </p:spPr>
        <p:txBody>
          <a:bodyPr/>
          <a:lstStyle/>
          <a:p>
            <a:pPr algn="just"/>
            <a:r>
              <a:rPr lang="en-CA" sz="4800" b="1" u="sng" dirty="0" smtClean="0">
                <a:latin typeface="Arial" panose="020B0604020202020204" pitchFamily="34" charset="0"/>
                <a:cs typeface="Arial" panose="020B0604020202020204" pitchFamily="34" charset="0"/>
              </a:rPr>
              <a:t>System clock </a:t>
            </a:r>
            <a:r>
              <a:rPr lang="en-CA" sz="4800" b="1" u="sng" dirty="0" err="1" smtClean="0">
                <a:latin typeface="Arial" panose="020B0604020202020204" pitchFamily="34" charset="0"/>
                <a:cs typeface="Arial" panose="020B0604020202020204" pitchFamily="34" charset="0"/>
              </a:rPr>
              <a:t>prescalar</a:t>
            </a:r>
            <a:r>
              <a:rPr lang="en-US" sz="4800" b="1" u="sng" dirty="0" smtClean="0"/>
              <a:t>:</a:t>
            </a:r>
            <a:endParaRPr lang="en-US" sz="4800" b="1" u="sng" dirty="0"/>
          </a:p>
        </p:txBody>
      </p:sp>
      <p:sp>
        <p:nvSpPr>
          <p:cNvPr id="3" name="Slide Number Placeholder 2"/>
          <p:cNvSpPr>
            <a:spLocks noGrp="1"/>
          </p:cNvSpPr>
          <p:nvPr>
            <p:ph type="sldNum" sz="quarter" idx="12"/>
          </p:nvPr>
        </p:nvSpPr>
        <p:spPr/>
        <p:txBody>
          <a:bodyPr/>
          <a:lstStyle/>
          <a:p>
            <a:fld id="{5D99DD2A-B520-4620-9B43-64B657BA2D42}" type="slidenum">
              <a:rPr lang="en-US" noProof="0" smtClean="0"/>
              <a:t>12</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4" name="Date Placeholder 3">
            <a:extLst>
              <a:ext uri="{FF2B5EF4-FFF2-40B4-BE49-F238E27FC236}">
                <a16:creationId xmlns:a16="http://schemas.microsoft.com/office/drawing/2014/main" id="{25C68D80-A6A3-94F3-E710-92026690F9B1}"/>
              </a:ext>
            </a:extLst>
          </p:cNvPr>
          <p:cNvSpPr>
            <a:spLocks noGrp="1"/>
          </p:cNvSpPr>
          <p:nvPr>
            <p:ph type="dt" sz="half" idx="10"/>
          </p:nvPr>
        </p:nvSpPr>
        <p:spPr/>
        <p:txBody>
          <a:bodyPr/>
          <a:lstStyle/>
          <a:p>
            <a:fld id="{D187B1D9-7A43-47C3-8F64-DAA1E4FC8A6D}" type="datetime3">
              <a:rPr lang="en-US" noProof="0" smtClean="0"/>
              <a:t>10 June 2022</a:t>
            </a:fld>
            <a:endParaRPr lang="en-US" noProof="0" dirty="0"/>
          </a:p>
        </p:txBody>
      </p:sp>
      <p:sp>
        <p:nvSpPr>
          <p:cNvPr id="5" name="Footer Placeholder 4">
            <a:extLst>
              <a:ext uri="{FF2B5EF4-FFF2-40B4-BE49-F238E27FC236}">
                <a16:creationId xmlns:a16="http://schemas.microsoft.com/office/drawing/2014/main" id="{CEEF204A-A4E2-E567-A80A-2142B5A5B339}"/>
              </a:ext>
            </a:extLst>
          </p:cNvPr>
          <p:cNvSpPr>
            <a:spLocks noGrp="1"/>
          </p:cNvSpPr>
          <p:nvPr>
            <p:ph type="ftr" sz="quarter" idx="11"/>
          </p:nvPr>
        </p:nvSpPr>
        <p:spPr/>
        <p:txBody>
          <a:bodyPr/>
          <a:lstStyle/>
          <a:p>
            <a:r>
              <a:rPr lang="en-US" noProof="0" dirty="0"/>
              <a:t>Course Teacher: Prof. Dr. Engr. </a:t>
            </a:r>
            <a:r>
              <a:rPr lang="en-US" noProof="0" dirty="0" err="1"/>
              <a:t>Muhibul</a:t>
            </a:r>
            <a:r>
              <a:rPr lang="en-US" noProof="0" dirty="0"/>
              <a:t> </a:t>
            </a:r>
            <a:r>
              <a:rPr lang="en-US" noProof="0" dirty="0" err="1"/>
              <a:t>Haque</a:t>
            </a:r>
            <a:r>
              <a:rPr lang="en-US" noProof="0" dirty="0"/>
              <a:t> </a:t>
            </a:r>
            <a:r>
              <a:rPr lang="en-US" noProof="0" dirty="0" err="1"/>
              <a:t>Bhuyan</a:t>
            </a:r>
            <a:endParaRPr lang="en-US" noProof="0" dirty="0"/>
          </a:p>
        </p:txBody>
      </p:sp>
      <p:sp>
        <p:nvSpPr>
          <p:cNvPr id="10" name="Rectangle 9"/>
          <p:cNvSpPr/>
          <p:nvPr/>
        </p:nvSpPr>
        <p:spPr>
          <a:xfrm>
            <a:off x="540327" y="1196564"/>
            <a:ext cx="15356165" cy="4462760"/>
          </a:xfrm>
          <a:prstGeom prst="rect">
            <a:avLst/>
          </a:prstGeom>
        </p:spPr>
        <p:txBody>
          <a:bodyPr wrap="square">
            <a:spAutoFit/>
          </a:bodyPr>
          <a:lstStyle/>
          <a:p>
            <a:pPr marL="571500" indent="-571500" algn="just">
              <a:buFont typeface="Arial" panose="020B0604020202020204" pitchFamily="34" charset="0"/>
              <a:buChar char="•"/>
            </a:pPr>
            <a:r>
              <a:rPr lang="en-CA" sz="3600" dirty="0">
                <a:latin typeface="Arial" panose="020B0604020202020204" pitchFamily="34" charset="0"/>
                <a:cs typeface="Arial" panose="020B0604020202020204" pitchFamily="34" charset="0"/>
              </a:rPr>
              <a:t>The ATmega48P/88P/168P/328P has a system clock </a:t>
            </a:r>
            <a:r>
              <a:rPr lang="en-CA" sz="3600" dirty="0" err="1">
                <a:latin typeface="Arial" panose="020B0604020202020204" pitchFamily="34" charset="0"/>
                <a:cs typeface="Arial" panose="020B0604020202020204" pitchFamily="34" charset="0"/>
              </a:rPr>
              <a:t>prescaler</a:t>
            </a:r>
            <a:r>
              <a:rPr lang="en-CA" sz="3600" dirty="0">
                <a:latin typeface="Arial" panose="020B0604020202020204" pitchFamily="34" charset="0"/>
                <a:cs typeface="Arial" panose="020B0604020202020204" pitchFamily="34" charset="0"/>
              </a:rPr>
              <a:t>, and the system clock can </a:t>
            </a:r>
            <a:r>
              <a:rPr lang="en-CA" sz="3600" dirty="0" smtClean="0">
                <a:latin typeface="Arial" panose="020B0604020202020204" pitchFamily="34" charset="0"/>
                <a:cs typeface="Arial" panose="020B0604020202020204" pitchFamily="34" charset="0"/>
              </a:rPr>
              <a:t>be  divided </a:t>
            </a:r>
            <a:r>
              <a:rPr lang="en-CA" sz="3600" dirty="0">
                <a:latin typeface="Arial" panose="020B0604020202020204" pitchFamily="34" charset="0"/>
                <a:cs typeface="Arial" panose="020B0604020202020204" pitchFamily="34" charset="0"/>
              </a:rPr>
              <a:t>by setting the ”CLKPR – Clock </a:t>
            </a:r>
            <a:r>
              <a:rPr lang="en-CA" sz="3600" dirty="0" err="1">
                <a:latin typeface="Arial" panose="020B0604020202020204" pitchFamily="34" charset="0"/>
                <a:cs typeface="Arial" panose="020B0604020202020204" pitchFamily="34" charset="0"/>
              </a:rPr>
              <a:t>Prescale</a:t>
            </a:r>
            <a:r>
              <a:rPr lang="en-CA" sz="3600" dirty="0">
                <a:latin typeface="Arial" panose="020B0604020202020204" pitchFamily="34" charset="0"/>
                <a:cs typeface="Arial" panose="020B0604020202020204" pitchFamily="34" charset="0"/>
              </a:rPr>
              <a:t> Register</a:t>
            </a:r>
            <a:r>
              <a:rPr lang="en-CA" sz="3600" dirty="0" smtClean="0">
                <a:latin typeface="Arial" panose="020B0604020202020204" pitchFamily="34" charset="0"/>
                <a:cs typeface="Arial" panose="020B0604020202020204" pitchFamily="34" charset="0"/>
              </a:rPr>
              <a:t>”. </a:t>
            </a:r>
          </a:p>
          <a:p>
            <a:pPr marL="571500" indent="-571500" algn="just">
              <a:buFont typeface="Arial" panose="020B0604020202020204" pitchFamily="34" charset="0"/>
              <a:buChar char="•"/>
            </a:pPr>
            <a:r>
              <a:rPr lang="en-CA" sz="3600" dirty="0" smtClean="0">
                <a:latin typeface="Arial" panose="020B0604020202020204" pitchFamily="34" charset="0"/>
                <a:cs typeface="Arial" panose="020B0604020202020204" pitchFamily="34" charset="0"/>
              </a:rPr>
              <a:t>This </a:t>
            </a:r>
            <a:r>
              <a:rPr lang="en-CA" sz="3600" dirty="0">
                <a:latin typeface="Arial" panose="020B0604020202020204" pitchFamily="34" charset="0"/>
                <a:cs typeface="Arial" panose="020B0604020202020204" pitchFamily="34" charset="0"/>
              </a:rPr>
              <a:t>feature can </a:t>
            </a:r>
            <a:r>
              <a:rPr lang="en-CA" sz="3600" dirty="0" smtClean="0">
                <a:latin typeface="Arial" panose="020B0604020202020204" pitchFamily="34" charset="0"/>
                <a:cs typeface="Arial" panose="020B0604020202020204" pitchFamily="34" charset="0"/>
              </a:rPr>
              <a:t>be used </a:t>
            </a:r>
            <a:r>
              <a:rPr lang="en-CA" sz="3600" dirty="0">
                <a:latin typeface="Arial" panose="020B0604020202020204" pitchFamily="34" charset="0"/>
                <a:cs typeface="Arial" panose="020B0604020202020204" pitchFamily="34" charset="0"/>
              </a:rPr>
              <a:t>to </a:t>
            </a:r>
            <a:r>
              <a:rPr lang="en-CA" sz="3600" b="1" dirty="0">
                <a:solidFill>
                  <a:srgbClr val="92D050"/>
                </a:solidFill>
                <a:latin typeface="Arial" panose="020B0604020202020204" pitchFamily="34" charset="0"/>
                <a:cs typeface="Arial" panose="020B0604020202020204" pitchFamily="34" charset="0"/>
              </a:rPr>
              <a:t>decrease the system clock frequency and the power consumption </a:t>
            </a:r>
            <a:r>
              <a:rPr lang="en-CA" sz="3600" dirty="0">
                <a:latin typeface="Arial" panose="020B0604020202020204" pitchFamily="34" charset="0"/>
                <a:cs typeface="Arial" panose="020B0604020202020204" pitchFamily="34" charset="0"/>
              </a:rPr>
              <a:t>when the </a:t>
            </a:r>
            <a:r>
              <a:rPr lang="en-CA" sz="3600" dirty="0" smtClean="0">
                <a:latin typeface="Arial" panose="020B0604020202020204" pitchFamily="34" charset="0"/>
                <a:cs typeface="Arial" panose="020B0604020202020204" pitchFamily="34" charset="0"/>
              </a:rPr>
              <a:t>requirement for </a:t>
            </a:r>
            <a:r>
              <a:rPr lang="en-CA" sz="3600" dirty="0">
                <a:latin typeface="Arial" panose="020B0604020202020204" pitchFamily="34" charset="0"/>
                <a:cs typeface="Arial" panose="020B0604020202020204" pitchFamily="34" charset="0"/>
              </a:rPr>
              <a:t>processing power is low. This can be used with all clock source options, and it will affect </a:t>
            </a:r>
            <a:r>
              <a:rPr lang="en-CA" sz="3600" dirty="0" smtClean="0">
                <a:latin typeface="Arial" panose="020B0604020202020204" pitchFamily="34" charset="0"/>
                <a:cs typeface="Arial" panose="020B0604020202020204" pitchFamily="34" charset="0"/>
              </a:rPr>
              <a:t>the clock </a:t>
            </a:r>
            <a:r>
              <a:rPr lang="en-CA" sz="3600" dirty="0">
                <a:latin typeface="Arial" panose="020B0604020202020204" pitchFamily="34" charset="0"/>
                <a:cs typeface="Arial" panose="020B0604020202020204" pitchFamily="34" charset="0"/>
              </a:rPr>
              <a:t>frequency of the CPU and all synchronous peripherals</a:t>
            </a:r>
            <a:r>
              <a:rPr lang="en-CA" sz="3600" dirty="0" smtClean="0">
                <a:latin typeface="Arial" panose="020B0604020202020204" pitchFamily="34" charset="0"/>
                <a:cs typeface="Arial" panose="020B0604020202020204" pitchFamily="34" charset="0"/>
              </a:rPr>
              <a:t>.</a:t>
            </a:r>
            <a:r>
              <a:rPr lang="en-CA" sz="3200" dirty="0" smtClean="0">
                <a:latin typeface="Arial" panose="020B0604020202020204" pitchFamily="34" charset="0"/>
                <a:cs typeface="Arial" panose="020B0604020202020204" pitchFamily="34" charset="0"/>
              </a:rPr>
              <a:t> </a:t>
            </a:r>
            <a:r>
              <a:rPr lang="en-CA" sz="3200" dirty="0"/>
              <a:t/>
            </a:r>
            <a:br>
              <a:rPr lang="en-CA" sz="3200" dirty="0"/>
            </a:br>
            <a:endParaRPr lang="en-CA"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00754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3915543" cy="859790"/>
          </a:xfrm>
        </p:spPr>
        <p:txBody>
          <a:bodyPr/>
          <a:lstStyle/>
          <a:p>
            <a:pPr algn="just"/>
            <a:r>
              <a:rPr lang="en-CA" sz="4800" b="1" u="sng" dirty="0" smtClean="0">
                <a:latin typeface="Arial" panose="020B0604020202020204" pitchFamily="34" charset="0"/>
                <a:cs typeface="Arial" panose="020B0604020202020204" pitchFamily="34" charset="0"/>
              </a:rPr>
              <a:t>Register description</a:t>
            </a:r>
            <a:r>
              <a:rPr lang="en-US" sz="4800" b="1" u="sng" dirty="0" smtClean="0"/>
              <a:t>:</a:t>
            </a:r>
            <a:endParaRPr lang="en-US" sz="4800" b="1" u="sng" dirty="0"/>
          </a:p>
        </p:txBody>
      </p:sp>
      <p:sp>
        <p:nvSpPr>
          <p:cNvPr id="3" name="Slide Number Placeholder 2"/>
          <p:cNvSpPr>
            <a:spLocks noGrp="1"/>
          </p:cNvSpPr>
          <p:nvPr>
            <p:ph type="sldNum" sz="quarter" idx="12"/>
          </p:nvPr>
        </p:nvSpPr>
        <p:spPr/>
        <p:txBody>
          <a:bodyPr/>
          <a:lstStyle/>
          <a:p>
            <a:fld id="{5D99DD2A-B520-4620-9B43-64B657BA2D42}" type="slidenum">
              <a:rPr lang="en-US" noProof="0" smtClean="0"/>
              <a:t>13</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4" name="Date Placeholder 3">
            <a:extLst>
              <a:ext uri="{FF2B5EF4-FFF2-40B4-BE49-F238E27FC236}">
                <a16:creationId xmlns:a16="http://schemas.microsoft.com/office/drawing/2014/main" id="{25C68D80-A6A3-94F3-E710-92026690F9B1}"/>
              </a:ext>
            </a:extLst>
          </p:cNvPr>
          <p:cNvSpPr>
            <a:spLocks noGrp="1"/>
          </p:cNvSpPr>
          <p:nvPr>
            <p:ph type="dt" sz="half" idx="10"/>
          </p:nvPr>
        </p:nvSpPr>
        <p:spPr/>
        <p:txBody>
          <a:bodyPr/>
          <a:lstStyle/>
          <a:p>
            <a:fld id="{D187B1D9-7A43-47C3-8F64-DAA1E4FC8A6D}" type="datetime3">
              <a:rPr lang="en-US" noProof="0" smtClean="0"/>
              <a:t>10 June 2022</a:t>
            </a:fld>
            <a:endParaRPr lang="en-US" noProof="0" dirty="0"/>
          </a:p>
        </p:txBody>
      </p:sp>
      <p:sp>
        <p:nvSpPr>
          <p:cNvPr id="5" name="Footer Placeholder 4">
            <a:extLst>
              <a:ext uri="{FF2B5EF4-FFF2-40B4-BE49-F238E27FC236}">
                <a16:creationId xmlns:a16="http://schemas.microsoft.com/office/drawing/2014/main" id="{CEEF204A-A4E2-E567-A80A-2142B5A5B339}"/>
              </a:ext>
            </a:extLst>
          </p:cNvPr>
          <p:cNvSpPr>
            <a:spLocks noGrp="1"/>
          </p:cNvSpPr>
          <p:nvPr>
            <p:ph type="ftr" sz="quarter" idx="11"/>
          </p:nvPr>
        </p:nvSpPr>
        <p:spPr/>
        <p:txBody>
          <a:bodyPr/>
          <a:lstStyle/>
          <a:p>
            <a:r>
              <a:rPr lang="en-US" noProof="0" dirty="0"/>
              <a:t>Course Teacher: Prof. Dr. Engr. </a:t>
            </a:r>
            <a:r>
              <a:rPr lang="en-US" noProof="0" dirty="0" err="1"/>
              <a:t>Muhibul</a:t>
            </a:r>
            <a:r>
              <a:rPr lang="en-US" noProof="0" dirty="0"/>
              <a:t> </a:t>
            </a:r>
            <a:r>
              <a:rPr lang="en-US" noProof="0" dirty="0" err="1"/>
              <a:t>Haque</a:t>
            </a:r>
            <a:r>
              <a:rPr lang="en-US" noProof="0" dirty="0"/>
              <a:t> </a:t>
            </a:r>
            <a:r>
              <a:rPr lang="en-US" noProof="0" dirty="0" err="1"/>
              <a:t>Bhuyan</a:t>
            </a:r>
            <a:endParaRPr lang="en-US" noProof="0" dirty="0"/>
          </a:p>
        </p:txBody>
      </p:sp>
      <p:sp>
        <p:nvSpPr>
          <p:cNvPr id="10" name="Rectangle 9"/>
          <p:cNvSpPr/>
          <p:nvPr/>
        </p:nvSpPr>
        <p:spPr>
          <a:xfrm>
            <a:off x="540327" y="1196564"/>
            <a:ext cx="15356165" cy="1077218"/>
          </a:xfrm>
          <a:prstGeom prst="rect">
            <a:avLst/>
          </a:prstGeom>
        </p:spPr>
        <p:txBody>
          <a:bodyPr wrap="square">
            <a:spAutoFit/>
          </a:bodyPr>
          <a:lstStyle/>
          <a:p>
            <a:pPr algn="just"/>
            <a:r>
              <a:rPr lang="en-CA" sz="3200" dirty="0" smtClean="0">
                <a:latin typeface="Arial" panose="020B0604020202020204" pitchFamily="34" charset="0"/>
                <a:cs typeface="Arial" panose="020B0604020202020204" pitchFamily="34" charset="0"/>
              </a:rPr>
              <a:t> </a:t>
            </a:r>
            <a:r>
              <a:rPr lang="en-CA" sz="3200" dirty="0"/>
              <a:t/>
            </a:r>
            <a:br>
              <a:rPr lang="en-CA" sz="3200" dirty="0"/>
            </a:br>
            <a:endParaRPr lang="en-CA" sz="3200" dirty="0">
              <a:latin typeface="Arial" panose="020B0604020202020204" pitchFamily="34" charset="0"/>
              <a:cs typeface="Arial" panose="020B0604020202020204" pitchFamily="34" charset="0"/>
            </a:endParaRPr>
          </a:p>
        </p:txBody>
      </p:sp>
      <p:sp>
        <p:nvSpPr>
          <p:cNvPr id="7" name="Rectangle 6"/>
          <p:cNvSpPr/>
          <p:nvPr/>
        </p:nvSpPr>
        <p:spPr>
          <a:xfrm>
            <a:off x="153747" y="1196564"/>
            <a:ext cx="15742745" cy="1077218"/>
          </a:xfrm>
          <a:prstGeom prst="rect">
            <a:avLst/>
          </a:prstGeom>
        </p:spPr>
        <p:txBody>
          <a:bodyPr wrap="square">
            <a:spAutoFit/>
          </a:bodyPr>
          <a:lstStyle/>
          <a:p>
            <a:pPr algn="just"/>
            <a:r>
              <a:rPr lang="en-CA" sz="3200" dirty="0" smtClean="0"/>
              <a:t>• </a:t>
            </a:r>
            <a:r>
              <a:rPr lang="en-CA" sz="3200" dirty="0" smtClean="0">
                <a:latin typeface="Arial" panose="020B0604020202020204" pitchFamily="34" charset="0"/>
                <a:cs typeface="Arial" panose="020B0604020202020204" pitchFamily="34" charset="0"/>
              </a:rPr>
              <a:t>CLKPR-Clock </a:t>
            </a:r>
            <a:r>
              <a:rPr lang="en-CA" sz="3200" dirty="0" smtClean="0">
                <a:latin typeface="Arial" panose="020B0604020202020204" pitchFamily="34" charset="0"/>
                <a:cs typeface="Arial" panose="020B0604020202020204" pitchFamily="34" charset="0"/>
              </a:rPr>
              <a:t>Pre-scale </a:t>
            </a:r>
            <a:r>
              <a:rPr lang="en-CA" sz="3200" dirty="0">
                <a:latin typeface="Arial" panose="020B0604020202020204" pitchFamily="34" charset="0"/>
                <a:cs typeface="Arial" panose="020B0604020202020204" pitchFamily="34" charset="0"/>
              </a:rPr>
              <a:t>Register</a:t>
            </a:r>
          </a:p>
          <a:p>
            <a:pPr algn="just"/>
            <a:endParaRPr lang="en-CA" sz="32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stretch>
            <a:fillRect/>
          </a:stretch>
        </p:blipFill>
        <p:spPr>
          <a:xfrm>
            <a:off x="1868519" y="1889265"/>
            <a:ext cx="11658600" cy="1631775"/>
          </a:xfrm>
          <a:prstGeom prst="rect">
            <a:avLst/>
          </a:prstGeom>
        </p:spPr>
      </p:pic>
      <p:sp>
        <p:nvSpPr>
          <p:cNvPr id="12" name="Rectangle 11"/>
          <p:cNvSpPr/>
          <p:nvPr/>
        </p:nvSpPr>
        <p:spPr>
          <a:xfrm>
            <a:off x="274958" y="4192697"/>
            <a:ext cx="15886901" cy="3046988"/>
          </a:xfrm>
          <a:prstGeom prst="rect">
            <a:avLst/>
          </a:prstGeom>
        </p:spPr>
        <p:txBody>
          <a:bodyPr wrap="square">
            <a:spAutoFit/>
          </a:bodyPr>
          <a:lstStyle/>
          <a:p>
            <a:r>
              <a:rPr lang="en-CA" sz="3200" dirty="0">
                <a:latin typeface="Arial" panose="020B0604020202020204" pitchFamily="34" charset="0"/>
                <a:cs typeface="Arial" panose="020B0604020202020204" pitchFamily="34" charset="0"/>
              </a:rPr>
              <a:t>• Bit 7 – CLKPCE: Clock </a:t>
            </a:r>
            <a:r>
              <a:rPr lang="en-CA" sz="3200" dirty="0" err="1">
                <a:latin typeface="Arial" panose="020B0604020202020204" pitchFamily="34" charset="0"/>
                <a:cs typeface="Arial" panose="020B0604020202020204" pitchFamily="34" charset="0"/>
              </a:rPr>
              <a:t>Prescaler</a:t>
            </a:r>
            <a:r>
              <a:rPr lang="en-CA" sz="3200" dirty="0">
                <a:latin typeface="Arial" panose="020B0604020202020204" pitchFamily="34" charset="0"/>
                <a:cs typeface="Arial" panose="020B0604020202020204" pitchFamily="34" charset="0"/>
              </a:rPr>
              <a:t> Change Enable</a:t>
            </a:r>
          </a:p>
          <a:p>
            <a:r>
              <a:rPr lang="en-CA" sz="3200" dirty="0">
                <a:latin typeface="Arial" panose="020B0604020202020204" pitchFamily="34" charset="0"/>
                <a:cs typeface="Arial" panose="020B0604020202020204" pitchFamily="34" charset="0"/>
              </a:rPr>
              <a:t>The CLKPCE bit must be </a:t>
            </a:r>
            <a:r>
              <a:rPr lang="en-CA" sz="3200" b="1" dirty="0">
                <a:solidFill>
                  <a:srgbClr val="92D050"/>
                </a:solidFill>
                <a:latin typeface="Arial" panose="020B0604020202020204" pitchFamily="34" charset="0"/>
                <a:cs typeface="Arial" panose="020B0604020202020204" pitchFamily="34" charset="0"/>
              </a:rPr>
              <a:t>written to logic one to enable change </a:t>
            </a:r>
            <a:r>
              <a:rPr lang="en-CA" sz="3200" dirty="0">
                <a:latin typeface="Arial" panose="020B0604020202020204" pitchFamily="34" charset="0"/>
                <a:cs typeface="Arial" panose="020B0604020202020204" pitchFamily="34" charset="0"/>
              </a:rPr>
              <a:t>of the CLKPS bits. The </a:t>
            </a:r>
            <a:r>
              <a:rPr lang="en-CA" sz="3200" dirty="0" smtClean="0">
                <a:latin typeface="Arial" panose="020B0604020202020204" pitchFamily="34" charset="0"/>
                <a:cs typeface="Arial" panose="020B0604020202020204" pitchFamily="34" charset="0"/>
              </a:rPr>
              <a:t>CLKPCE bit </a:t>
            </a:r>
            <a:r>
              <a:rPr lang="en-CA" sz="3200" dirty="0">
                <a:latin typeface="Arial" panose="020B0604020202020204" pitchFamily="34" charset="0"/>
                <a:cs typeface="Arial" panose="020B0604020202020204" pitchFamily="34" charset="0"/>
              </a:rPr>
              <a:t>is only updated when the other bits in CLKPR are simultaneously written to zero. CLKPCE </a:t>
            </a:r>
            <a:r>
              <a:rPr lang="en-CA" sz="3200" dirty="0" smtClean="0">
                <a:latin typeface="Arial" panose="020B0604020202020204" pitchFamily="34" charset="0"/>
                <a:cs typeface="Arial" panose="020B0604020202020204" pitchFamily="34" charset="0"/>
              </a:rPr>
              <a:t>is </a:t>
            </a:r>
            <a:r>
              <a:rPr lang="en-CA" sz="3200" b="1" dirty="0" smtClean="0">
                <a:solidFill>
                  <a:schemeClr val="accent1"/>
                </a:solidFill>
                <a:latin typeface="Arial" panose="020B0604020202020204" pitchFamily="34" charset="0"/>
                <a:cs typeface="Arial" panose="020B0604020202020204" pitchFamily="34" charset="0"/>
              </a:rPr>
              <a:t>cleared </a:t>
            </a:r>
            <a:r>
              <a:rPr lang="en-CA" sz="3200" b="1" dirty="0">
                <a:solidFill>
                  <a:schemeClr val="accent1"/>
                </a:solidFill>
                <a:latin typeface="Arial" panose="020B0604020202020204" pitchFamily="34" charset="0"/>
                <a:cs typeface="Arial" panose="020B0604020202020204" pitchFamily="34" charset="0"/>
              </a:rPr>
              <a:t>by hardware four cycles after it is written or when CLKPS bits </a:t>
            </a:r>
            <a:r>
              <a:rPr lang="en-CA" sz="3200" dirty="0">
                <a:latin typeface="Arial" panose="020B0604020202020204" pitchFamily="34" charset="0"/>
                <a:cs typeface="Arial" panose="020B0604020202020204" pitchFamily="34" charset="0"/>
              </a:rPr>
              <a:t>are written. Rewriting </a:t>
            </a:r>
            <a:r>
              <a:rPr lang="en-CA" sz="3200" dirty="0" smtClean="0">
                <a:latin typeface="Arial" panose="020B0604020202020204" pitchFamily="34" charset="0"/>
                <a:cs typeface="Arial" panose="020B0604020202020204" pitchFamily="34" charset="0"/>
              </a:rPr>
              <a:t>the CLKPCE </a:t>
            </a:r>
            <a:r>
              <a:rPr lang="en-CA" sz="3200" dirty="0">
                <a:latin typeface="Arial" panose="020B0604020202020204" pitchFamily="34" charset="0"/>
                <a:cs typeface="Arial" panose="020B0604020202020204" pitchFamily="34" charset="0"/>
              </a:rPr>
              <a:t>bit within this time-out period does neither extend the time-out period, nor clear </a:t>
            </a:r>
            <a:r>
              <a:rPr lang="en-CA" sz="3200" dirty="0" smtClean="0">
                <a:latin typeface="Arial" panose="020B0604020202020204" pitchFamily="34" charset="0"/>
                <a:cs typeface="Arial" panose="020B0604020202020204" pitchFamily="34" charset="0"/>
              </a:rPr>
              <a:t>the CLKPCE </a:t>
            </a:r>
            <a:r>
              <a:rPr lang="en-CA" sz="3200" dirty="0">
                <a:latin typeface="Arial" panose="020B0604020202020204" pitchFamily="34" charset="0"/>
                <a:cs typeface="Arial" panose="020B0604020202020204" pitchFamily="34" charset="0"/>
              </a:rPr>
              <a:t>bit</a:t>
            </a:r>
            <a:r>
              <a:rPr lang="en-CA" sz="3200" dirty="0" smtClean="0">
                <a:latin typeface="Arial" panose="020B0604020202020204" pitchFamily="34" charset="0"/>
                <a:cs typeface="Arial" panose="020B0604020202020204" pitchFamily="34" charset="0"/>
              </a:rPr>
              <a:t>.</a:t>
            </a:r>
            <a:endParaRPr lang="en-CA"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16061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3915543" cy="859790"/>
          </a:xfrm>
        </p:spPr>
        <p:txBody>
          <a:bodyPr/>
          <a:lstStyle/>
          <a:p>
            <a:pPr algn="just"/>
            <a:r>
              <a:rPr lang="en-CA" sz="4800" b="1" u="sng" dirty="0" smtClean="0">
                <a:latin typeface="Arial" panose="020B0604020202020204" pitchFamily="34" charset="0"/>
                <a:cs typeface="Arial" panose="020B0604020202020204" pitchFamily="34" charset="0"/>
              </a:rPr>
              <a:t>Register description</a:t>
            </a:r>
            <a:r>
              <a:rPr lang="en-US" sz="4800" b="1" u="sng" dirty="0" smtClean="0"/>
              <a:t>:</a:t>
            </a:r>
            <a:endParaRPr lang="en-US" sz="4800" b="1" u="sng" dirty="0"/>
          </a:p>
        </p:txBody>
      </p:sp>
      <p:sp>
        <p:nvSpPr>
          <p:cNvPr id="3" name="Slide Number Placeholder 2"/>
          <p:cNvSpPr>
            <a:spLocks noGrp="1"/>
          </p:cNvSpPr>
          <p:nvPr>
            <p:ph type="sldNum" sz="quarter" idx="12"/>
          </p:nvPr>
        </p:nvSpPr>
        <p:spPr/>
        <p:txBody>
          <a:bodyPr/>
          <a:lstStyle/>
          <a:p>
            <a:fld id="{5D99DD2A-B520-4620-9B43-64B657BA2D42}" type="slidenum">
              <a:rPr lang="en-US" noProof="0" smtClean="0"/>
              <a:t>14</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4" name="Date Placeholder 3">
            <a:extLst>
              <a:ext uri="{FF2B5EF4-FFF2-40B4-BE49-F238E27FC236}">
                <a16:creationId xmlns:a16="http://schemas.microsoft.com/office/drawing/2014/main" id="{25C68D80-A6A3-94F3-E710-92026690F9B1}"/>
              </a:ext>
            </a:extLst>
          </p:cNvPr>
          <p:cNvSpPr>
            <a:spLocks noGrp="1"/>
          </p:cNvSpPr>
          <p:nvPr>
            <p:ph type="dt" sz="half" idx="10"/>
          </p:nvPr>
        </p:nvSpPr>
        <p:spPr/>
        <p:txBody>
          <a:bodyPr/>
          <a:lstStyle/>
          <a:p>
            <a:fld id="{D187B1D9-7A43-47C3-8F64-DAA1E4FC8A6D}" type="datetime3">
              <a:rPr lang="en-US" noProof="0" smtClean="0"/>
              <a:t>10 June 2022</a:t>
            </a:fld>
            <a:endParaRPr lang="en-US" noProof="0" dirty="0"/>
          </a:p>
        </p:txBody>
      </p:sp>
      <p:sp>
        <p:nvSpPr>
          <p:cNvPr id="5" name="Footer Placeholder 4">
            <a:extLst>
              <a:ext uri="{FF2B5EF4-FFF2-40B4-BE49-F238E27FC236}">
                <a16:creationId xmlns:a16="http://schemas.microsoft.com/office/drawing/2014/main" id="{CEEF204A-A4E2-E567-A80A-2142B5A5B339}"/>
              </a:ext>
            </a:extLst>
          </p:cNvPr>
          <p:cNvSpPr>
            <a:spLocks noGrp="1"/>
          </p:cNvSpPr>
          <p:nvPr>
            <p:ph type="ftr" sz="quarter" idx="11"/>
          </p:nvPr>
        </p:nvSpPr>
        <p:spPr/>
        <p:txBody>
          <a:bodyPr/>
          <a:lstStyle/>
          <a:p>
            <a:r>
              <a:rPr lang="en-US" noProof="0" dirty="0"/>
              <a:t>Course Teacher: Prof. Dr. Engr. </a:t>
            </a:r>
            <a:r>
              <a:rPr lang="en-US" noProof="0" dirty="0" err="1"/>
              <a:t>Muhibul</a:t>
            </a:r>
            <a:r>
              <a:rPr lang="en-US" noProof="0" dirty="0"/>
              <a:t> </a:t>
            </a:r>
            <a:r>
              <a:rPr lang="en-US" noProof="0" dirty="0" err="1"/>
              <a:t>Haque</a:t>
            </a:r>
            <a:r>
              <a:rPr lang="en-US" noProof="0" dirty="0"/>
              <a:t> </a:t>
            </a:r>
            <a:r>
              <a:rPr lang="en-US" noProof="0" dirty="0" err="1"/>
              <a:t>Bhuyan</a:t>
            </a:r>
            <a:endParaRPr lang="en-US" noProof="0" dirty="0"/>
          </a:p>
        </p:txBody>
      </p:sp>
      <p:sp>
        <p:nvSpPr>
          <p:cNvPr id="10" name="Rectangle 9"/>
          <p:cNvSpPr/>
          <p:nvPr/>
        </p:nvSpPr>
        <p:spPr>
          <a:xfrm>
            <a:off x="540327" y="1196564"/>
            <a:ext cx="15356165" cy="1077218"/>
          </a:xfrm>
          <a:prstGeom prst="rect">
            <a:avLst/>
          </a:prstGeom>
        </p:spPr>
        <p:txBody>
          <a:bodyPr wrap="square">
            <a:spAutoFit/>
          </a:bodyPr>
          <a:lstStyle/>
          <a:p>
            <a:pPr algn="just"/>
            <a:r>
              <a:rPr lang="en-CA" sz="3200" dirty="0" smtClean="0">
                <a:latin typeface="Arial" panose="020B0604020202020204" pitchFamily="34" charset="0"/>
                <a:cs typeface="Arial" panose="020B0604020202020204" pitchFamily="34" charset="0"/>
              </a:rPr>
              <a:t> </a:t>
            </a:r>
            <a:r>
              <a:rPr lang="en-CA" sz="3200" dirty="0"/>
              <a:t/>
            </a:r>
            <a:br>
              <a:rPr lang="en-CA" sz="3200" dirty="0"/>
            </a:br>
            <a:endParaRPr lang="en-CA" sz="3200" dirty="0">
              <a:latin typeface="Arial" panose="020B0604020202020204" pitchFamily="34" charset="0"/>
              <a:cs typeface="Arial" panose="020B0604020202020204" pitchFamily="34" charset="0"/>
            </a:endParaRPr>
          </a:p>
        </p:txBody>
      </p:sp>
      <p:sp>
        <p:nvSpPr>
          <p:cNvPr id="7" name="Rectangle 6"/>
          <p:cNvSpPr/>
          <p:nvPr/>
        </p:nvSpPr>
        <p:spPr>
          <a:xfrm>
            <a:off x="153747" y="1196564"/>
            <a:ext cx="15742745" cy="1077218"/>
          </a:xfrm>
          <a:prstGeom prst="rect">
            <a:avLst/>
          </a:prstGeom>
        </p:spPr>
        <p:txBody>
          <a:bodyPr wrap="square">
            <a:spAutoFit/>
          </a:bodyPr>
          <a:lstStyle/>
          <a:p>
            <a:pPr algn="just"/>
            <a:r>
              <a:rPr lang="en-CA" sz="3200" dirty="0" smtClean="0"/>
              <a:t>• </a:t>
            </a:r>
            <a:r>
              <a:rPr lang="en-CA" sz="3200" dirty="0" smtClean="0">
                <a:latin typeface="Arial" panose="020B0604020202020204" pitchFamily="34" charset="0"/>
                <a:cs typeface="Arial" panose="020B0604020202020204" pitchFamily="34" charset="0"/>
              </a:rPr>
              <a:t>CLKPR-Clock </a:t>
            </a:r>
            <a:r>
              <a:rPr lang="en-CA" sz="3200" dirty="0" err="1" smtClean="0">
                <a:latin typeface="Arial" panose="020B0604020202020204" pitchFamily="34" charset="0"/>
                <a:cs typeface="Arial" panose="020B0604020202020204" pitchFamily="34" charset="0"/>
              </a:rPr>
              <a:t>Prescale</a:t>
            </a:r>
            <a:r>
              <a:rPr lang="en-CA" sz="3200" dirty="0" smtClean="0">
                <a:latin typeface="Arial" panose="020B0604020202020204" pitchFamily="34" charset="0"/>
                <a:cs typeface="Arial" panose="020B0604020202020204" pitchFamily="34" charset="0"/>
              </a:rPr>
              <a:t> </a:t>
            </a:r>
            <a:r>
              <a:rPr lang="en-CA" sz="3200" dirty="0">
                <a:latin typeface="Arial" panose="020B0604020202020204" pitchFamily="34" charset="0"/>
                <a:cs typeface="Arial" panose="020B0604020202020204" pitchFamily="34" charset="0"/>
              </a:rPr>
              <a:t>Register</a:t>
            </a:r>
          </a:p>
          <a:p>
            <a:pPr algn="just"/>
            <a:endParaRPr lang="en-CA" sz="32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stretch>
            <a:fillRect/>
          </a:stretch>
        </p:blipFill>
        <p:spPr>
          <a:xfrm>
            <a:off x="1868519" y="2039319"/>
            <a:ext cx="11658600" cy="1631775"/>
          </a:xfrm>
          <a:prstGeom prst="rect">
            <a:avLst/>
          </a:prstGeom>
        </p:spPr>
      </p:pic>
      <p:sp>
        <p:nvSpPr>
          <p:cNvPr id="12" name="Rectangle 11"/>
          <p:cNvSpPr/>
          <p:nvPr/>
        </p:nvSpPr>
        <p:spPr>
          <a:xfrm>
            <a:off x="481698" y="4327056"/>
            <a:ext cx="15886901" cy="3046988"/>
          </a:xfrm>
          <a:prstGeom prst="rect">
            <a:avLst/>
          </a:prstGeom>
        </p:spPr>
        <p:txBody>
          <a:bodyPr wrap="square">
            <a:spAutoFit/>
          </a:bodyPr>
          <a:lstStyle/>
          <a:p>
            <a:r>
              <a:rPr lang="en-CA" sz="3200" dirty="0" smtClean="0">
                <a:latin typeface="Arial" panose="020B0604020202020204" pitchFamily="34" charset="0"/>
                <a:cs typeface="Arial" panose="020B0604020202020204" pitchFamily="34" charset="0"/>
              </a:rPr>
              <a:t>• </a:t>
            </a:r>
            <a:r>
              <a:rPr lang="en-CA" sz="3200" dirty="0">
                <a:latin typeface="Arial" panose="020B0604020202020204" pitchFamily="34" charset="0"/>
                <a:cs typeface="Arial" panose="020B0604020202020204" pitchFamily="34" charset="0"/>
              </a:rPr>
              <a:t>Bits 3..0 – CLKPS3..0: Clock </a:t>
            </a:r>
            <a:r>
              <a:rPr lang="en-CA" sz="3200" dirty="0" err="1">
                <a:latin typeface="Arial" panose="020B0604020202020204" pitchFamily="34" charset="0"/>
                <a:cs typeface="Arial" panose="020B0604020202020204" pitchFamily="34" charset="0"/>
              </a:rPr>
              <a:t>Prescaler</a:t>
            </a:r>
            <a:r>
              <a:rPr lang="en-CA" sz="3200" dirty="0">
                <a:latin typeface="Arial" panose="020B0604020202020204" pitchFamily="34" charset="0"/>
                <a:cs typeface="Arial" panose="020B0604020202020204" pitchFamily="34" charset="0"/>
              </a:rPr>
              <a:t> Select Bits 3 - 0</a:t>
            </a:r>
          </a:p>
          <a:p>
            <a:r>
              <a:rPr lang="en-CA" sz="3200" dirty="0">
                <a:latin typeface="Arial" panose="020B0604020202020204" pitchFamily="34" charset="0"/>
                <a:cs typeface="Arial" panose="020B0604020202020204" pitchFamily="34" charset="0"/>
              </a:rPr>
              <a:t>These bits define the </a:t>
            </a:r>
            <a:r>
              <a:rPr lang="en-CA" sz="3200" b="1" dirty="0">
                <a:solidFill>
                  <a:srgbClr val="FFFF00"/>
                </a:solidFill>
                <a:latin typeface="Arial" panose="020B0604020202020204" pitchFamily="34" charset="0"/>
                <a:cs typeface="Arial" panose="020B0604020202020204" pitchFamily="34" charset="0"/>
              </a:rPr>
              <a:t>division factor between </a:t>
            </a:r>
            <a:r>
              <a:rPr lang="en-CA" sz="3200" dirty="0">
                <a:latin typeface="Arial" panose="020B0604020202020204" pitchFamily="34" charset="0"/>
                <a:cs typeface="Arial" panose="020B0604020202020204" pitchFamily="34" charset="0"/>
              </a:rPr>
              <a:t>the selected clock source and the internal </a:t>
            </a:r>
            <a:r>
              <a:rPr lang="en-CA" sz="3200" dirty="0" smtClean="0">
                <a:latin typeface="Arial" panose="020B0604020202020204" pitchFamily="34" charset="0"/>
                <a:cs typeface="Arial" panose="020B0604020202020204" pitchFamily="34" charset="0"/>
              </a:rPr>
              <a:t>system clock</a:t>
            </a:r>
            <a:r>
              <a:rPr lang="en-CA" sz="3200" dirty="0">
                <a:latin typeface="Arial" panose="020B0604020202020204" pitchFamily="34" charset="0"/>
                <a:cs typeface="Arial" panose="020B0604020202020204" pitchFamily="34" charset="0"/>
              </a:rPr>
              <a:t>. These bits can be written run-time to vary the clock frequency to suit the </a:t>
            </a:r>
            <a:r>
              <a:rPr lang="en-CA" sz="3200" dirty="0" smtClean="0">
                <a:latin typeface="Arial" panose="020B0604020202020204" pitchFamily="34" charset="0"/>
                <a:cs typeface="Arial" panose="020B0604020202020204" pitchFamily="34" charset="0"/>
              </a:rPr>
              <a:t>application requirements</a:t>
            </a:r>
            <a:r>
              <a:rPr lang="en-CA" sz="3200" dirty="0">
                <a:latin typeface="Arial" panose="020B0604020202020204" pitchFamily="34" charset="0"/>
                <a:cs typeface="Arial" panose="020B0604020202020204" pitchFamily="34" charset="0"/>
              </a:rPr>
              <a:t>. As the divider divides the master clock input to the MCU, the speed of all </a:t>
            </a:r>
            <a:r>
              <a:rPr lang="en-CA" sz="3200" b="1" dirty="0">
                <a:solidFill>
                  <a:srgbClr val="92D050"/>
                </a:solidFill>
                <a:latin typeface="Arial" panose="020B0604020202020204" pitchFamily="34" charset="0"/>
                <a:cs typeface="Arial" panose="020B0604020202020204" pitchFamily="34" charset="0"/>
              </a:rPr>
              <a:t>synchronous peripherals is reduced </a:t>
            </a:r>
            <a:r>
              <a:rPr lang="en-CA" sz="3200" dirty="0">
                <a:latin typeface="Arial" panose="020B0604020202020204" pitchFamily="34" charset="0"/>
                <a:cs typeface="Arial" panose="020B0604020202020204" pitchFamily="34" charset="0"/>
              </a:rPr>
              <a:t>when a division factor is used. </a:t>
            </a:r>
          </a:p>
        </p:txBody>
      </p:sp>
    </p:spTree>
    <p:extLst>
      <p:ext uri="{BB962C8B-B14F-4D97-AF65-F5344CB8AC3E}">
        <p14:creationId xmlns:p14="http://schemas.microsoft.com/office/powerpoint/2010/main" val="2921888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5806689" cy="859790"/>
          </a:xfrm>
        </p:spPr>
        <p:txBody>
          <a:bodyPr/>
          <a:lstStyle/>
          <a:p>
            <a:pPr algn="just"/>
            <a:r>
              <a:rPr lang="en-CA" sz="4800" b="1" u="sng" dirty="0" smtClean="0">
                <a:latin typeface="Arial" panose="020B0604020202020204" pitchFamily="34" charset="0"/>
                <a:cs typeface="Arial" panose="020B0604020202020204" pitchFamily="34" charset="0"/>
              </a:rPr>
              <a:t>Register description</a:t>
            </a:r>
            <a:r>
              <a:rPr lang="en-US" sz="4800" b="1" u="sng" dirty="0" smtClean="0"/>
              <a:t>: clock </a:t>
            </a:r>
            <a:r>
              <a:rPr lang="en-US" sz="4800" b="1" u="sng" dirty="0" err="1" smtClean="0"/>
              <a:t>prescaler</a:t>
            </a:r>
            <a:r>
              <a:rPr lang="en-US" sz="4800" b="1" u="sng" dirty="0" smtClean="0"/>
              <a:t> select</a:t>
            </a:r>
            <a:endParaRPr lang="en-US" sz="4800" b="1" u="sng" dirty="0"/>
          </a:p>
        </p:txBody>
      </p:sp>
      <p:sp>
        <p:nvSpPr>
          <p:cNvPr id="3" name="Slide Number Placeholder 2"/>
          <p:cNvSpPr>
            <a:spLocks noGrp="1"/>
          </p:cNvSpPr>
          <p:nvPr>
            <p:ph type="sldNum" sz="quarter" idx="12"/>
          </p:nvPr>
        </p:nvSpPr>
        <p:spPr/>
        <p:txBody>
          <a:bodyPr/>
          <a:lstStyle/>
          <a:p>
            <a:fld id="{5D99DD2A-B520-4620-9B43-64B657BA2D42}" type="slidenum">
              <a:rPr lang="en-US" noProof="0" smtClean="0"/>
              <a:t>15</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4" name="Date Placeholder 3">
            <a:extLst>
              <a:ext uri="{FF2B5EF4-FFF2-40B4-BE49-F238E27FC236}">
                <a16:creationId xmlns:a16="http://schemas.microsoft.com/office/drawing/2014/main" id="{25C68D80-A6A3-94F3-E710-92026690F9B1}"/>
              </a:ext>
            </a:extLst>
          </p:cNvPr>
          <p:cNvSpPr>
            <a:spLocks noGrp="1"/>
          </p:cNvSpPr>
          <p:nvPr>
            <p:ph type="dt" sz="half" idx="10"/>
          </p:nvPr>
        </p:nvSpPr>
        <p:spPr/>
        <p:txBody>
          <a:bodyPr/>
          <a:lstStyle/>
          <a:p>
            <a:fld id="{D187B1D9-7A43-47C3-8F64-DAA1E4FC8A6D}" type="datetime3">
              <a:rPr lang="en-US" noProof="0" smtClean="0"/>
              <a:t>10 June 2022</a:t>
            </a:fld>
            <a:endParaRPr lang="en-US" noProof="0" dirty="0"/>
          </a:p>
        </p:txBody>
      </p:sp>
      <p:sp>
        <p:nvSpPr>
          <p:cNvPr id="5" name="Footer Placeholder 4">
            <a:extLst>
              <a:ext uri="{FF2B5EF4-FFF2-40B4-BE49-F238E27FC236}">
                <a16:creationId xmlns:a16="http://schemas.microsoft.com/office/drawing/2014/main" id="{CEEF204A-A4E2-E567-A80A-2142B5A5B339}"/>
              </a:ext>
            </a:extLst>
          </p:cNvPr>
          <p:cNvSpPr>
            <a:spLocks noGrp="1"/>
          </p:cNvSpPr>
          <p:nvPr>
            <p:ph type="ftr" sz="quarter" idx="11"/>
          </p:nvPr>
        </p:nvSpPr>
        <p:spPr/>
        <p:txBody>
          <a:bodyPr/>
          <a:lstStyle/>
          <a:p>
            <a:r>
              <a:rPr lang="en-US" noProof="0" dirty="0"/>
              <a:t>Course Teacher: Prof. Dr. Engr. </a:t>
            </a:r>
            <a:r>
              <a:rPr lang="en-US" noProof="0" dirty="0" err="1"/>
              <a:t>Muhibul</a:t>
            </a:r>
            <a:r>
              <a:rPr lang="en-US" noProof="0" dirty="0"/>
              <a:t> </a:t>
            </a:r>
            <a:r>
              <a:rPr lang="en-US" noProof="0" dirty="0" err="1"/>
              <a:t>Haque</a:t>
            </a:r>
            <a:r>
              <a:rPr lang="en-US" noProof="0" dirty="0"/>
              <a:t> </a:t>
            </a:r>
            <a:r>
              <a:rPr lang="en-US" noProof="0" dirty="0" err="1"/>
              <a:t>Bhuyan</a:t>
            </a:r>
            <a:endParaRPr lang="en-US" noProof="0" dirty="0"/>
          </a:p>
        </p:txBody>
      </p:sp>
      <p:pic>
        <p:nvPicPr>
          <p:cNvPr id="6" name="Picture 5"/>
          <p:cNvPicPr>
            <a:picLocks noChangeAspect="1"/>
          </p:cNvPicPr>
          <p:nvPr/>
        </p:nvPicPr>
        <p:blipFill>
          <a:blip r:embed="rId3"/>
          <a:stretch>
            <a:fillRect/>
          </a:stretch>
        </p:blipFill>
        <p:spPr>
          <a:xfrm>
            <a:off x="3826952" y="1237458"/>
            <a:ext cx="9305831" cy="6499046"/>
          </a:xfrm>
          <a:prstGeom prst="rect">
            <a:avLst/>
          </a:prstGeom>
        </p:spPr>
      </p:pic>
    </p:spTree>
    <p:extLst>
      <p:ext uri="{BB962C8B-B14F-4D97-AF65-F5344CB8AC3E}">
        <p14:creationId xmlns:p14="http://schemas.microsoft.com/office/powerpoint/2010/main" val="402071618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5806689" cy="859790"/>
          </a:xfrm>
        </p:spPr>
        <p:txBody>
          <a:bodyPr/>
          <a:lstStyle/>
          <a:p>
            <a:pPr algn="just"/>
            <a:r>
              <a:rPr lang="en-US" sz="4800" b="1" u="sng" dirty="0" smtClean="0"/>
              <a:t>Power management &amp;sleep modes:</a:t>
            </a:r>
            <a:endParaRPr lang="en-US" sz="4800" b="1" u="sng" dirty="0"/>
          </a:p>
        </p:txBody>
      </p:sp>
      <p:sp>
        <p:nvSpPr>
          <p:cNvPr id="3" name="Slide Number Placeholder 2"/>
          <p:cNvSpPr>
            <a:spLocks noGrp="1"/>
          </p:cNvSpPr>
          <p:nvPr>
            <p:ph type="sldNum" sz="quarter" idx="12"/>
          </p:nvPr>
        </p:nvSpPr>
        <p:spPr/>
        <p:txBody>
          <a:bodyPr/>
          <a:lstStyle/>
          <a:p>
            <a:fld id="{5D99DD2A-B520-4620-9B43-64B657BA2D42}" type="slidenum">
              <a:rPr lang="en-US" noProof="0" smtClean="0"/>
              <a:t>16</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4" name="Date Placeholder 3">
            <a:extLst>
              <a:ext uri="{FF2B5EF4-FFF2-40B4-BE49-F238E27FC236}">
                <a16:creationId xmlns:a16="http://schemas.microsoft.com/office/drawing/2014/main" id="{25C68D80-A6A3-94F3-E710-92026690F9B1}"/>
              </a:ext>
            </a:extLst>
          </p:cNvPr>
          <p:cNvSpPr>
            <a:spLocks noGrp="1"/>
          </p:cNvSpPr>
          <p:nvPr>
            <p:ph type="dt" sz="half" idx="10"/>
          </p:nvPr>
        </p:nvSpPr>
        <p:spPr/>
        <p:txBody>
          <a:bodyPr/>
          <a:lstStyle/>
          <a:p>
            <a:fld id="{D187B1D9-7A43-47C3-8F64-DAA1E4FC8A6D}" type="datetime3">
              <a:rPr lang="en-US" noProof="0" smtClean="0"/>
              <a:t>10 June 2022</a:t>
            </a:fld>
            <a:endParaRPr lang="en-US" noProof="0" dirty="0"/>
          </a:p>
        </p:txBody>
      </p:sp>
      <p:sp>
        <p:nvSpPr>
          <p:cNvPr id="5" name="Footer Placeholder 4">
            <a:extLst>
              <a:ext uri="{FF2B5EF4-FFF2-40B4-BE49-F238E27FC236}">
                <a16:creationId xmlns:a16="http://schemas.microsoft.com/office/drawing/2014/main" id="{CEEF204A-A4E2-E567-A80A-2142B5A5B339}"/>
              </a:ext>
            </a:extLst>
          </p:cNvPr>
          <p:cNvSpPr>
            <a:spLocks noGrp="1"/>
          </p:cNvSpPr>
          <p:nvPr>
            <p:ph type="ftr" sz="quarter" idx="11"/>
          </p:nvPr>
        </p:nvSpPr>
        <p:spPr/>
        <p:txBody>
          <a:bodyPr/>
          <a:lstStyle/>
          <a:p>
            <a:r>
              <a:rPr lang="en-US" noProof="0" dirty="0"/>
              <a:t>Course Teacher: Prof. Dr. Engr. </a:t>
            </a:r>
            <a:r>
              <a:rPr lang="en-US" noProof="0" dirty="0" err="1"/>
              <a:t>Muhibul</a:t>
            </a:r>
            <a:r>
              <a:rPr lang="en-US" noProof="0" dirty="0"/>
              <a:t> </a:t>
            </a:r>
            <a:r>
              <a:rPr lang="en-US" noProof="0" dirty="0" err="1"/>
              <a:t>Haque</a:t>
            </a:r>
            <a:r>
              <a:rPr lang="en-US" noProof="0" dirty="0"/>
              <a:t> </a:t>
            </a:r>
            <a:r>
              <a:rPr lang="en-US" noProof="0" dirty="0" err="1"/>
              <a:t>Bhuyan</a:t>
            </a:r>
            <a:endParaRPr lang="en-US" noProof="0" dirty="0"/>
          </a:p>
        </p:txBody>
      </p:sp>
      <p:pic>
        <p:nvPicPr>
          <p:cNvPr id="7" name="Picture 6"/>
          <p:cNvPicPr>
            <a:picLocks noChangeAspect="1"/>
          </p:cNvPicPr>
          <p:nvPr/>
        </p:nvPicPr>
        <p:blipFill>
          <a:blip r:embed="rId3"/>
          <a:stretch>
            <a:fillRect/>
          </a:stretch>
        </p:blipFill>
        <p:spPr>
          <a:xfrm>
            <a:off x="272528" y="1263612"/>
            <a:ext cx="12174456" cy="6019780"/>
          </a:xfrm>
          <a:prstGeom prst="rect">
            <a:avLst/>
          </a:prstGeom>
        </p:spPr>
      </p:pic>
      <p:sp>
        <p:nvSpPr>
          <p:cNvPr id="9" name="Rectangle 8"/>
          <p:cNvSpPr/>
          <p:nvPr/>
        </p:nvSpPr>
        <p:spPr>
          <a:xfrm>
            <a:off x="12618441" y="215648"/>
            <a:ext cx="3491346" cy="7971413"/>
          </a:xfrm>
          <a:prstGeom prst="rect">
            <a:avLst/>
          </a:prstGeom>
        </p:spPr>
        <p:txBody>
          <a:bodyPr wrap="square">
            <a:spAutoFit/>
          </a:bodyPr>
          <a:lstStyle/>
          <a:p>
            <a:r>
              <a:rPr lang="en-CA" sz="3200" dirty="0">
                <a:latin typeface="Arial" panose="020B0604020202020204" pitchFamily="34" charset="0"/>
                <a:cs typeface="Arial" panose="020B0604020202020204" pitchFamily="34" charset="0"/>
              </a:rPr>
              <a:t>Sleep modes enable the application to shut down unused modules in the MCU, thereby </a:t>
            </a:r>
            <a:r>
              <a:rPr lang="en-CA" sz="3200" dirty="0" smtClean="0">
                <a:latin typeface="Arial" panose="020B0604020202020204" pitchFamily="34" charset="0"/>
                <a:cs typeface="Arial" panose="020B0604020202020204" pitchFamily="34" charset="0"/>
              </a:rPr>
              <a:t>saving power</a:t>
            </a:r>
            <a:r>
              <a:rPr lang="en-CA" sz="3200" dirty="0">
                <a:latin typeface="Arial" panose="020B0604020202020204" pitchFamily="34" charset="0"/>
                <a:cs typeface="Arial" panose="020B0604020202020204" pitchFamily="34" charset="0"/>
              </a:rPr>
              <a:t>. The AVR provides various sleep modes allowing the user to tailor the power consumption to the application’s requirements. </a:t>
            </a:r>
            <a:r>
              <a:rPr lang="en-CA" sz="3200" dirty="0"/>
              <a:t/>
            </a:r>
            <a:br>
              <a:rPr lang="en-CA" sz="3200" dirty="0"/>
            </a:br>
            <a:endParaRPr lang="en-CA" sz="3200" dirty="0"/>
          </a:p>
        </p:txBody>
      </p:sp>
    </p:spTree>
    <p:extLst>
      <p:ext uri="{BB962C8B-B14F-4D97-AF65-F5344CB8AC3E}">
        <p14:creationId xmlns:p14="http://schemas.microsoft.com/office/powerpoint/2010/main" val="1094891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5806689" cy="859790"/>
          </a:xfrm>
        </p:spPr>
        <p:txBody>
          <a:bodyPr/>
          <a:lstStyle/>
          <a:p>
            <a:pPr algn="just"/>
            <a:r>
              <a:rPr lang="en-US" sz="4800" b="1" u="sng" dirty="0" smtClean="0"/>
              <a:t>Register description:</a:t>
            </a:r>
            <a:endParaRPr lang="en-US" sz="4800" b="1" u="sng" dirty="0"/>
          </a:p>
        </p:txBody>
      </p:sp>
      <p:sp>
        <p:nvSpPr>
          <p:cNvPr id="3" name="Slide Number Placeholder 2"/>
          <p:cNvSpPr>
            <a:spLocks noGrp="1"/>
          </p:cNvSpPr>
          <p:nvPr>
            <p:ph type="sldNum" sz="quarter" idx="12"/>
          </p:nvPr>
        </p:nvSpPr>
        <p:spPr/>
        <p:txBody>
          <a:bodyPr/>
          <a:lstStyle/>
          <a:p>
            <a:fld id="{5D99DD2A-B520-4620-9B43-64B657BA2D42}" type="slidenum">
              <a:rPr lang="en-US" noProof="0" smtClean="0"/>
              <a:t>17</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4" name="Date Placeholder 3">
            <a:extLst>
              <a:ext uri="{FF2B5EF4-FFF2-40B4-BE49-F238E27FC236}">
                <a16:creationId xmlns:a16="http://schemas.microsoft.com/office/drawing/2014/main" id="{25C68D80-A6A3-94F3-E710-92026690F9B1}"/>
              </a:ext>
            </a:extLst>
          </p:cNvPr>
          <p:cNvSpPr>
            <a:spLocks noGrp="1"/>
          </p:cNvSpPr>
          <p:nvPr>
            <p:ph type="dt" sz="half" idx="10"/>
          </p:nvPr>
        </p:nvSpPr>
        <p:spPr/>
        <p:txBody>
          <a:bodyPr/>
          <a:lstStyle/>
          <a:p>
            <a:fld id="{D187B1D9-7A43-47C3-8F64-DAA1E4FC8A6D}" type="datetime3">
              <a:rPr lang="en-US" noProof="0" smtClean="0"/>
              <a:t>10 June 2022</a:t>
            </a:fld>
            <a:endParaRPr lang="en-US" noProof="0" dirty="0"/>
          </a:p>
        </p:txBody>
      </p:sp>
      <p:sp>
        <p:nvSpPr>
          <p:cNvPr id="5" name="Footer Placeholder 4">
            <a:extLst>
              <a:ext uri="{FF2B5EF4-FFF2-40B4-BE49-F238E27FC236}">
                <a16:creationId xmlns:a16="http://schemas.microsoft.com/office/drawing/2014/main" id="{CEEF204A-A4E2-E567-A80A-2142B5A5B339}"/>
              </a:ext>
            </a:extLst>
          </p:cNvPr>
          <p:cNvSpPr>
            <a:spLocks noGrp="1"/>
          </p:cNvSpPr>
          <p:nvPr>
            <p:ph type="ftr" sz="quarter" idx="11"/>
          </p:nvPr>
        </p:nvSpPr>
        <p:spPr/>
        <p:txBody>
          <a:bodyPr/>
          <a:lstStyle/>
          <a:p>
            <a:r>
              <a:rPr lang="en-US" noProof="0" dirty="0"/>
              <a:t>Course Teacher: Prof. Dr. Engr. </a:t>
            </a:r>
            <a:r>
              <a:rPr lang="en-US" noProof="0" dirty="0" err="1"/>
              <a:t>Muhibul</a:t>
            </a:r>
            <a:r>
              <a:rPr lang="en-US" noProof="0" dirty="0"/>
              <a:t> </a:t>
            </a:r>
            <a:r>
              <a:rPr lang="en-US" noProof="0" dirty="0" err="1"/>
              <a:t>Haque</a:t>
            </a:r>
            <a:r>
              <a:rPr lang="en-US" noProof="0" dirty="0"/>
              <a:t> </a:t>
            </a:r>
            <a:r>
              <a:rPr lang="en-US" noProof="0" dirty="0" err="1"/>
              <a:t>Bhuyan</a:t>
            </a:r>
            <a:endParaRPr lang="en-US" noProof="0" dirty="0"/>
          </a:p>
        </p:txBody>
      </p:sp>
      <p:sp>
        <p:nvSpPr>
          <p:cNvPr id="11" name="Rectangle 10"/>
          <p:cNvSpPr/>
          <p:nvPr/>
        </p:nvSpPr>
        <p:spPr>
          <a:xfrm>
            <a:off x="332508" y="1389594"/>
            <a:ext cx="15627927" cy="1077218"/>
          </a:xfrm>
          <a:prstGeom prst="rect">
            <a:avLst/>
          </a:prstGeom>
        </p:spPr>
        <p:txBody>
          <a:bodyPr wrap="square">
            <a:spAutoFit/>
          </a:bodyPr>
          <a:lstStyle/>
          <a:p>
            <a:r>
              <a:rPr lang="en-CA" sz="3200" dirty="0">
                <a:latin typeface="Arial" panose="020B0604020202020204" pitchFamily="34" charset="0"/>
                <a:cs typeface="Arial" panose="020B0604020202020204" pitchFamily="34" charset="0"/>
              </a:rPr>
              <a:t>SMCR – Sleep Mode Control Register</a:t>
            </a:r>
          </a:p>
          <a:p>
            <a:r>
              <a:rPr lang="en-CA" sz="3200" dirty="0">
                <a:latin typeface="Arial" panose="020B0604020202020204" pitchFamily="34" charset="0"/>
                <a:cs typeface="Arial" panose="020B0604020202020204" pitchFamily="34" charset="0"/>
              </a:rPr>
              <a:t>The Sleep Mode Control Register contains control bits for power management</a:t>
            </a:r>
            <a:r>
              <a:rPr lang="en-CA" dirty="0"/>
              <a:t>.</a:t>
            </a:r>
          </a:p>
        </p:txBody>
      </p:sp>
      <p:pic>
        <p:nvPicPr>
          <p:cNvPr id="14" name="Picture 13"/>
          <p:cNvPicPr>
            <a:picLocks noChangeAspect="1"/>
          </p:cNvPicPr>
          <p:nvPr/>
        </p:nvPicPr>
        <p:blipFill>
          <a:blip r:embed="rId3"/>
          <a:stretch>
            <a:fillRect/>
          </a:stretch>
        </p:blipFill>
        <p:spPr>
          <a:xfrm>
            <a:off x="1338815" y="2713895"/>
            <a:ext cx="13436551" cy="1732152"/>
          </a:xfrm>
          <a:prstGeom prst="rect">
            <a:avLst/>
          </a:prstGeom>
        </p:spPr>
      </p:pic>
    </p:spTree>
    <p:extLst>
      <p:ext uri="{BB962C8B-B14F-4D97-AF65-F5344CB8AC3E}">
        <p14:creationId xmlns:p14="http://schemas.microsoft.com/office/powerpoint/2010/main" val="30784559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11">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11">
                                            <p:txEl>
                                              <p:pRg st="0" end="0"/>
                                            </p:txEl>
                                          </p:spTgt>
                                        </p:tgtEl>
                                        <p:attrNameLst>
                                          <p:attrName>ppt_w</p:attrName>
                                        </p:attrNameLst>
                                      </p:cBhvr>
                                    </p:anim>
                                    <p:anim by="(#ppt_w*0.50)" calcmode="lin" valueType="num">
                                      <p:cBhvr>
                                        <p:cTn id="8" dur="500" decel="50000" autoRev="1" fill="hold">
                                          <p:stCondLst>
                                            <p:cond delay="0"/>
                                          </p:stCondLst>
                                        </p:cTn>
                                        <p:tgtEl>
                                          <p:spTgt spid="11">
                                            <p:txEl>
                                              <p:pRg st="0" end="0"/>
                                            </p:txEl>
                                          </p:spTgt>
                                        </p:tgtEl>
                                        <p:attrNameLst>
                                          <p:attrName>ppt_x</p:attrName>
                                        </p:attrNameLst>
                                      </p:cBhvr>
                                    </p:anim>
                                    <p:anim from="(-#ppt_h/2)" to="(#ppt_y)" calcmode="lin" valueType="num">
                                      <p:cBhvr>
                                        <p:cTn id="9" dur="1000" fill="hold">
                                          <p:stCondLst>
                                            <p:cond delay="0"/>
                                          </p:stCondLst>
                                        </p:cTn>
                                        <p:tgtEl>
                                          <p:spTgt spid="11">
                                            <p:txEl>
                                              <p:pRg st="0" end="0"/>
                                            </p:txEl>
                                          </p:spTgt>
                                        </p:tgtEl>
                                        <p:attrNameLst>
                                          <p:attrName>ppt_y</p:attrName>
                                        </p:attrNameLst>
                                      </p:cBhvr>
                                    </p:anim>
                                    <p:animRot by="21600000">
                                      <p:cBhvr>
                                        <p:cTn id="10" dur="1000" fill="hold">
                                          <p:stCondLst>
                                            <p:cond delay="0"/>
                                          </p:stCondLst>
                                        </p:cTn>
                                        <p:tgtEl>
                                          <p:spTgt spid="11">
                                            <p:txEl>
                                              <p:pRg st="0" end="0"/>
                                            </p:txEl>
                                          </p:spTgt>
                                        </p:tgtEl>
                                        <p:attrNameLst>
                                          <p:attrName>r</p:attrName>
                                        </p:attrNameLst>
                                      </p:cBhvr>
                                    </p:animRot>
                                  </p:childTnLst>
                                </p:cTn>
                              </p:par>
                              <p:par>
                                <p:cTn id="11" presetID="56" presetClass="entr" presetSubtype="0" fill="hold" nodeType="withEffect">
                                  <p:stCondLst>
                                    <p:cond delay="0"/>
                                  </p:stCondLst>
                                  <p:iterate type="lt">
                                    <p:tmPct val="10000"/>
                                  </p:iterate>
                                  <p:childTnLst>
                                    <p:set>
                                      <p:cBhvr>
                                        <p:cTn id="12" dur="1" fill="hold">
                                          <p:stCondLst>
                                            <p:cond delay="0"/>
                                          </p:stCondLst>
                                        </p:cTn>
                                        <p:tgtEl>
                                          <p:spTgt spid="11">
                                            <p:txEl>
                                              <p:pRg st="1" end="1"/>
                                            </p:txEl>
                                          </p:spTgt>
                                        </p:tgtEl>
                                        <p:attrNameLst>
                                          <p:attrName>style.visibility</p:attrName>
                                        </p:attrNameLst>
                                      </p:cBhvr>
                                      <p:to>
                                        <p:strVal val="visible"/>
                                      </p:to>
                                    </p:set>
                                    <p:anim by="(-#ppt_w*2)" calcmode="lin" valueType="num">
                                      <p:cBhvr rctx="PPT">
                                        <p:cTn id="13" dur="500" autoRev="1" fill="hold">
                                          <p:stCondLst>
                                            <p:cond delay="0"/>
                                          </p:stCondLst>
                                        </p:cTn>
                                        <p:tgtEl>
                                          <p:spTgt spid="11">
                                            <p:txEl>
                                              <p:pRg st="1" end="1"/>
                                            </p:txEl>
                                          </p:spTgt>
                                        </p:tgtEl>
                                        <p:attrNameLst>
                                          <p:attrName>ppt_w</p:attrName>
                                        </p:attrNameLst>
                                      </p:cBhvr>
                                    </p:anim>
                                    <p:anim by="(#ppt_w*0.50)" calcmode="lin" valueType="num">
                                      <p:cBhvr>
                                        <p:cTn id="14" dur="500" decel="50000" autoRev="1" fill="hold">
                                          <p:stCondLst>
                                            <p:cond delay="0"/>
                                          </p:stCondLst>
                                        </p:cTn>
                                        <p:tgtEl>
                                          <p:spTgt spid="11">
                                            <p:txEl>
                                              <p:pRg st="1" end="1"/>
                                            </p:txEl>
                                          </p:spTgt>
                                        </p:tgtEl>
                                        <p:attrNameLst>
                                          <p:attrName>ppt_x</p:attrName>
                                        </p:attrNameLst>
                                      </p:cBhvr>
                                    </p:anim>
                                    <p:anim from="(-#ppt_h/2)" to="(#ppt_y)" calcmode="lin" valueType="num">
                                      <p:cBhvr>
                                        <p:cTn id="15" dur="1000" fill="hold">
                                          <p:stCondLst>
                                            <p:cond delay="0"/>
                                          </p:stCondLst>
                                        </p:cTn>
                                        <p:tgtEl>
                                          <p:spTgt spid="11">
                                            <p:txEl>
                                              <p:pRg st="1" end="1"/>
                                            </p:txEl>
                                          </p:spTgt>
                                        </p:tgtEl>
                                        <p:attrNameLst>
                                          <p:attrName>ppt_y</p:attrName>
                                        </p:attrNameLst>
                                      </p:cBhvr>
                                    </p:anim>
                                    <p:animRot by="21600000">
                                      <p:cBhvr>
                                        <p:cTn id="16" dur="1000" fill="hold">
                                          <p:stCondLst>
                                            <p:cond delay="0"/>
                                          </p:stCondLst>
                                        </p:cTn>
                                        <p:tgtEl>
                                          <p:spTgt spid="11">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5806689" cy="859790"/>
          </a:xfrm>
        </p:spPr>
        <p:txBody>
          <a:bodyPr/>
          <a:lstStyle/>
          <a:p>
            <a:pPr algn="just"/>
            <a:endParaRPr lang="en-US" sz="4800" b="1" u="sng" dirty="0"/>
          </a:p>
        </p:txBody>
      </p:sp>
      <p:sp>
        <p:nvSpPr>
          <p:cNvPr id="3" name="Slide Number Placeholder 2"/>
          <p:cNvSpPr>
            <a:spLocks noGrp="1"/>
          </p:cNvSpPr>
          <p:nvPr>
            <p:ph type="sldNum" sz="quarter" idx="12"/>
          </p:nvPr>
        </p:nvSpPr>
        <p:spPr/>
        <p:txBody>
          <a:bodyPr/>
          <a:lstStyle/>
          <a:p>
            <a:fld id="{5D99DD2A-B520-4620-9B43-64B657BA2D42}" type="slidenum">
              <a:rPr lang="en-US" noProof="0" smtClean="0"/>
              <a:t>18</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4" name="Date Placeholder 3">
            <a:extLst>
              <a:ext uri="{FF2B5EF4-FFF2-40B4-BE49-F238E27FC236}">
                <a16:creationId xmlns:a16="http://schemas.microsoft.com/office/drawing/2014/main" id="{25C68D80-A6A3-94F3-E710-92026690F9B1}"/>
              </a:ext>
            </a:extLst>
          </p:cNvPr>
          <p:cNvSpPr>
            <a:spLocks noGrp="1"/>
          </p:cNvSpPr>
          <p:nvPr>
            <p:ph type="dt" sz="half" idx="10"/>
          </p:nvPr>
        </p:nvSpPr>
        <p:spPr/>
        <p:txBody>
          <a:bodyPr/>
          <a:lstStyle/>
          <a:p>
            <a:fld id="{D187B1D9-7A43-47C3-8F64-DAA1E4FC8A6D}" type="datetime3">
              <a:rPr lang="en-US" noProof="0" smtClean="0"/>
              <a:t>10 June 2022</a:t>
            </a:fld>
            <a:endParaRPr lang="en-US" noProof="0" dirty="0"/>
          </a:p>
        </p:txBody>
      </p:sp>
      <p:sp>
        <p:nvSpPr>
          <p:cNvPr id="5" name="Footer Placeholder 4">
            <a:extLst>
              <a:ext uri="{FF2B5EF4-FFF2-40B4-BE49-F238E27FC236}">
                <a16:creationId xmlns:a16="http://schemas.microsoft.com/office/drawing/2014/main" id="{CEEF204A-A4E2-E567-A80A-2142B5A5B339}"/>
              </a:ext>
            </a:extLst>
          </p:cNvPr>
          <p:cNvSpPr>
            <a:spLocks noGrp="1"/>
          </p:cNvSpPr>
          <p:nvPr>
            <p:ph type="ftr" sz="quarter" idx="11"/>
          </p:nvPr>
        </p:nvSpPr>
        <p:spPr/>
        <p:txBody>
          <a:bodyPr/>
          <a:lstStyle/>
          <a:p>
            <a:r>
              <a:rPr lang="en-US" noProof="0" dirty="0"/>
              <a:t>Course Teacher: Prof. Dr. Engr. </a:t>
            </a:r>
            <a:r>
              <a:rPr lang="en-US" noProof="0" dirty="0" err="1"/>
              <a:t>Muhibul</a:t>
            </a:r>
            <a:r>
              <a:rPr lang="en-US" noProof="0" dirty="0"/>
              <a:t> </a:t>
            </a:r>
            <a:r>
              <a:rPr lang="en-US" noProof="0" dirty="0" err="1"/>
              <a:t>Haque</a:t>
            </a:r>
            <a:r>
              <a:rPr lang="en-US" noProof="0" dirty="0"/>
              <a:t> </a:t>
            </a:r>
            <a:r>
              <a:rPr lang="en-US" noProof="0" dirty="0" err="1"/>
              <a:t>Bhuyan</a:t>
            </a:r>
            <a:endParaRPr lang="en-US" noProof="0" dirty="0"/>
          </a:p>
        </p:txBody>
      </p:sp>
      <p:pic>
        <p:nvPicPr>
          <p:cNvPr id="9" name="Picture 8"/>
          <p:cNvPicPr>
            <a:picLocks noChangeAspect="1"/>
          </p:cNvPicPr>
          <p:nvPr/>
        </p:nvPicPr>
        <p:blipFill>
          <a:blip r:embed="rId3"/>
          <a:stretch>
            <a:fillRect/>
          </a:stretch>
        </p:blipFill>
        <p:spPr>
          <a:xfrm>
            <a:off x="1022482" y="1329554"/>
            <a:ext cx="12504637" cy="5461027"/>
          </a:xfrm>
          <a:prstGeom prst="rect">
            <a:avLst/>
          </a:prstGeom>
        </p:spPr>
      </p:pic>
    </p:spTree>
    <p:extLst>
      <p:ext uri="{BB962C8B-B14F-4D97-AF65-F5344CB8AC3E}">
        <p14:creationId xmlns:p14="http://schemas.microsoft.com/office/powerpoint/2010/main" val="425492387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5806689" cy="859790"/>
          </a:xfrm>
        </p:spPr>
        <p:txBody>
          <a:bodyPr/>
          <a:lstStyle/>
          <a:p>
            <a:pPr algn="just"/>
            <a:r>
              <a:rPr lang="en-US" sz="4800" b="1" u="sng" dirty="0" smtClean="0"/>
              <a:t>PRR-Power reduction register:</a:t>
            </a:r>
            <a:endParaRPr lang="en-US" sz="4800" b="1" u="sng" dirty="0"/>
          </a:p>
        </p:txBody>
      </p:sp>
      <p:sp>
        <p:nvSpPr>
          <p:cNvPr id="3" name="Slide Number Placeholder 2"/>
          <p:cNvSpPr>
            <a:spLocks noGrp="1"/>
          </p:cNvSpPr>
          <p:nvPr>
            <p:ph type="sldNum" sz="quarter" idx="12"/>
          </p:nvPr>
        </p:nvSpPr>
        <p:spPr/>
        <p:txBody>
          <a:bodyPr/>
          <a:lstStyle/>
          <a:p>
            <a:fld id="{5D99DD2A-B520-4620-9B43-64B657BA2D42}" type="slidenum">
              <a:rPr lang="en-US" noProof="0" smtClean="0"/>
              <a:t>19</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464811" y="3412480"/>
            <a:ext cx="15825853"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l"/>
            <a:r>
              <a:rPr lang="en-CA" sz="3200" b="1" dirty="0" smtClean="0">
                <a:latin typeface="Arial" panose="020B0604020202020204" pitchFamily="34" charset="0"/>
                <a:cs typeface="Arial" panose="020B0604020202020204" pitchFamily="34" charset="0"/>
              </a:rPr>
              <a:t>•   Bit 7 - PRTWI: Power Reduction TWI</a:t>
            </a:r>
            <a:r>
              <a:rPr lang="en-CA" sz="3200" dirty="0" smtClean="0">
                <a:latin typeface="Arial" panose="020B0604020202020204" pitchFamily="34" charset="0"/>
                <a:cs typeface="Arial" panose="020B0604020202020204" pitchFamily="34" charset="0"/>
              </a:rPr>
              <a:t/>
            </a:r>
            <a:br>
              <a:rPr lang="en-CA" sz="3200" dirty="0" smtClean="0">
                <a:latin typeface="Arial" panose="020B0604020202020204" pitchFamily="34" charset="0"/>
                <a:cs typeface="Arial" panose="020B0604020202020204" pitchFamily="34" charset="0"/>
              </a:rPr>
            </a:br>
            <a:r>
              <a:rPr lang="en-CA" sz="3200" b="1" dirty="0" smtClean="0">
                <a:latin typeface="Arial" panose="020B0604020202020204" pitchFamily="34" charset="0"/>
                <a:cs typeface="Arial" panose="020B0604020202020204" pitchFamily="34" charset="0"/>
              </a:rPr>
              <a:t>•   Bit 6 - PRTIM2: Power Reduction Timer/Counter2</a:t>
            </a:r>
            <a:r>
              <a:rPr lang="en-CA" sz="3200" dirty="0" smtClean="0">
                <a:latin typeface="Arial" panose="020B0604020202020204" pitchFamily="34" charset="0"/>
                <a:cs typeface="Arial" panose="020B0604020202020204" pitchFamily="34" charset="0"/>
              </a:rPr>
              <a:t/>
            </a:r>
            <a:br>
              <a:rPr lang="en-CA" sz="3200" dirty="0" smtClean="0">
                <a:latin typeface="Arial" panose="020B0604020202020204" pitchFamily="34" charset="0"/>
                <a:cs typeface="Arial" panose="020B0604020202020204" pitchFamily="34" charset="0"/>
              </a:rPr>
            </a:br>
            <a:r>
              <a:rPr lang="en-CA" sz="3200" b="1" dirty="0" smtClean="0">
                <a:latin typeface="Arial" panose="020B0604020202020204" pitchFamily="34" charset="0"/>
                <a:cs typeface="Arial" panose="020B0604020202020204" pitchFamily="34" charset="0"/>
              </a:rPr>
              <a:t>•    Bit 5 - PRTIM0: Power Reduction Timer/Counter0</a:t>
            </a:r>
          </a:p>
          <a:p>
            <a:pPr marL="457200" indent="-457200" algn="l">
              <a:buFont typeface="Arial" panose="020B0604020202020204" pitchFamily="34" charset="0"/>
              <a:buChar char="•"/>
            </a:pPr>
            <a:r>
              <a:rPr lang="en-CA" sz="3200" b="1" dirty="0" smtClean="0">
                <a:latin typeface="Arial" panose="020B0604020202020204" pitchFamily="34" charset="0"/>
                <a:cs typeface="Arial" panose="020B0604020202020204" pitchFamily="34" charset="0"/>
              </a:rPr>
              <a:t>Bit 4 - Res: Reserved bit</a:t>
            </a:r>
          </a:p>
          <a:p>
            <a:pPr marL="457200" indent="-457200" algn="l">
              <a:buFont typeface="Arial" panose="020B0604020202020204" pitchFamily="34" charset="0"/>
              <a:buChar char="•"/>
            </a:pPr>
            <a:r>
              <a:rPr lang="en-CA" sz="3200" b="1" dirty="0" smtClean="0">
                <a:latin typeface="Arial" panose="020B0604020202020204" pitchFamily="34" charset="0"/>
                <a:cs typeface="Arial" panose="020B0604020202020204" pitchFamily="34" charset="0"/>
              </a:rPr>
              <a:t>Bit 3 - PRTIM1: Power Reduction Timer/Counter1</a:t>
            </a:r>
          </a:p>
          <a:p>
            <a:pPr marL="457200" indent="-457200" algn="l">
              <a:buFont typeface="Arial" panose="020B0604020202020204" pitchFamily="34" charset="0"/>
              <a:buChar char="•"/>
            </a:pPr>
            <a:r>
              <a:rPr lang="en-CA" sz="3200" b="1" dirty="0" smtClean="0">
                <a:latin typeface="Arial" panose="020B0604020202020204" pitchFamily="34" charset="0"/>
                <a:cs typeface="Arial" panose="020B0604020202020204" pitchFamily="34" charset="0"/>
              </a:rPr>
              <a:t> Bit 2 - PRSPI: Power Reduction Serial Peripheral Interface</a:t>
            </a:r>
          </a:p>
          <a:p>
            <a:pPr marL="457200" indent="-457200" algn="l">
              <a:buFont typeface="Arial" panose="020B0604020202020204" pitchFamily="34" charset="0"/>
              <a:buChar char="•"/>
            </a:pPr>
            <a:r>
              <a:rPr lang="en-CA" sz="3200" b="1" dirty="0" smtClean="0">
                <a:latin typeface="Arial" panose="020B0604020202020204" pitchFamily="34" charset="0"/>
                <a:cs typeface="Arial" panose="020B0604020202020204" pitchFamily="34" charset="0"/>
              </a:rPr>
              <a:t>Bit 1 - PRUSART0: Power Reduction USART0Bit 0 - PRADC: Power Reduction ADC</a:t>
            </a:r>
          </a:p>
          <a:p>
            <a:pPr algn="l"/>
            <a:r>
              <a:rPr lang="en-CA" sz="2800" b="1" dirty="0" smtClean="0">
                <a:latin typeface="Arial" panose="020B0604020202020204" pitchFamily="34" charset="0"/>
                <a:cs typeface="Arial" panose="020B0604020202020204" pitchFamily="34" charset="0"/>
              </a:rPr>
              <a:t/>
            </a:r>
            <a:br>
              <a:rPr lang="en-CA" sz="2800" b="1" dirty="0" smtClean="0">
                <a:latin typeface="Arial" panose="020B0604020202020204" pitchFamily="34" charset="0"/>
                <a:cs typeface="Arial" panose="020B0604020202020204" pitchFamily="34" charset="0"/>
              </a:rPr>
            </a:br>
            <a:r>
              <a:rPr lang="en-CA" sz="2800" dirty="0" smtClean="0">
                <a:latin typeface="Arial" panose="020B0604020202020204" pitchFamily="34" charset="0"/>
                <a:cs typeface="Arial" panose="020B0604020202020204" pitchFamily="34" charset="0"/>
              </a:rPr>
              <a:t> </a:t>
            </a:r>
            <a:r>
              <a:rPr lang="en-CA" sz="2400" dirty="0" smtClean="0"/>
              <a:t/>
            </a:r>
            <a:br>
              <a:rPr lang="en-CA" sz="2400" dirty="0" smtClean="0"/>
            </a:b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4" name="Date Placeholder 3">
            <a:extLst>
              <a:ext uri="{FF2B5EF4-FFF2-40B4-BE49-F238E27FC236}">
                <a16:creationId xmlns:a16="http://schemas.microsoft.com/office/drawing/2014/main" id="{25C68D80-A6A3-94F3-E710-92026690F9B1}"/>
              </a:ext>
            </a:extLst>
          </p:cNvPr>
          <p:cNvSpPr>
            <a:spLocks noGrp="1"/>
          </p:cNvSpPr>
          <p:nvPr>
            <p:ph type="dt" sz="half" idx="10"/>
          </p:nvPr>
        </p:nvSpPr>
        <p:spPr/>
        <p:txBody>
          <a:bodyPr/>
          <a:lstStyle/>
          <a:p>
            <a:fld id="{D187B1D9-7A43-47C3-8F64-DAA1E4FC8A6D}" type="datetime3">
              <a:rPr lang="en-US" noProof="0" smtClean="0"/>
              <a:t>11 June 2022</a:t>
            </a:fld>
            <a:endParaRPr lang="en-US" noProof="0" dirty="0"/>
          </a:p>
        </p:txBody>
      </p:sp>
      <p:sp>
        <p:nvSpPr>
          <p:cNvPr id="5" name="Footer Placeholder 4">
            <a:extLst>
              <a:ext uri="{FF2B5EF4-FFF2-40B4-BE49-F238E27FC236}">
                <a16:creationId xmlns:a16="http://schemas.microsoft.com/office/drawing/2014/main" id="{CEEF204A-A4E2-E567-A80A-2142B5A5B339}"/>
              </a:ext>
            </a:extLst>
          </p:cNvPr>
          <p:cNvSpPr>
            <a:spLocks noGrp="1"/>
          </p:cNvSpPr>
          <p:nvPr>
            <p:ph type="ftr" sz="quarter" idx="11"/>
          </p:nvPr>
        </p:nvSpPr>
        <p:spPr/>
        <p:txBody>
          <a:bodyPr/>
          <a:lstStyle/>
          <a:p>
            <a:r>
              <a:rPr lang="en-US" noProof="0" dirty="0"/>
              <a:t>Course Teacher: Prof. Dr. Engr. </a:t>
            </a:r>
            <a:r>
              <a:rPr lang="en-US" noProof="0" dirty="0" err="1"/>
              <a:t>Muhibul</a:t>
            </a:r>
            <a:r>
              <a:rPr lang="en-US" noProof="0" dirty="0"/>
              <a:t> </a:t>
            </a:r>
            <a:r>
              <a:rPr lang="en-US" noProof="0" dirty="0" err="1"/>
              <a:t>Haque</a:t>
            </a:r>
            <a:r>
              <a:rPr lang="en-US" noProof="0" dirty="0"/>
              <a:t> </a:t>
            </a:r>
            <a:r>
              <a:rPr lang="en-US" noProof="0" dirty="0" err="1"/>
              <a:t>Bhuyan</a:t>
            </a:r>
            <a:endParaRPr lang="en-US" noProof="0" dirty="0"/>
          </a:p>
        </p:txBody>
      </p:sp>
      <p:pic>
        <p:nvPicPr>
          <p:cNvPr id="6" name="Picture 5"/>
          <p:cNvPicPr>
            <a:picLocks noChangeAspect="1"/>
          </p:cNvPicPr>
          <p:nvPr/>
        </p:nvPicPr>
        <p:blipFill>
          <a:blip r:embed="rId3"/>
          <a:stretch>
            <a:fillRect/>
          </a:stretch>
        </p:blipFill>
        <p:spPr>
          <a:xfrm>
            <a:off x="1420199" y="1075438"/>
            <a:ext cx="13915079" cy="2048539"/>
          </a:xfrm>
          <a:prstGeom prst="rect">
            <a:avLst/>
          </a:prstGeom>
        </p:spPr>
      </p:pic>
    </p:spTree>
    <p:extLst>
      <p:ext uri="{BB962C8B-B14F-4D97-AF65-F5344CB8AC3E}">
        <p14:creationId xmlns:p14="http://schemas.microsoft.com/office/powerpoint/2010/main" val="4984300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05622" y="410178"/>
            <a:ext cx="5256088" cy="6420229"/>
          </a:xfrm>
        </p:spPr>
        <p:txBody>
          <a:bodyPr>
            <a:noAutofit/>
          </a:bodyPr>
          <a:lstStyle/>
          <a:p>
            <a:pPr algn="l"/>
            <a:r>
              <a:rPr lang="en-CA" sz="4800" b="1" u="sng" dirty="0">
                <a:latin typeface="+mj-lt"/>
              </a:rPr>
              <a:t>INTRODUCTION: </a:t>
            </a:r>
          </a:p>
          <a:p>
            <a:pPr marL="342900" indent="-342900" algn="l">
              <a:buFont typeface="Arial" panose="020B0604020202020204" pitchFamily="34" charset="0"/>
              <a:buChar char="•"/>
            </a:pPr>
            <a:r>
              <a:rPr lang="en-CA" sz="3200" dirty="0" smtClean="0">
                <a:latin typeface="Arial" panose="020B0604020202020204" pitchFamily="34" charset="0"/>
                <a:cs typeface="Arial" panose="020B0604020202020204" pitchFamily="34" charset="0"/>
              </a:rPr>
              <a:t>The block diagram represents </a:t>
            </a:r>
            <a:r>
              <a:rPr lang="en-CA" sz="3200" dirty="0">
                <a:latin typeface="Arial" panose="020B0604020202020204" pitchFamily="34" charset="0"/>
                <a:cs typeface="Arial" panose="020B0604020202020204" pitchFamily="34" charset="0"/>
              </a:rPr>
              <a:t>the principal clock systems in the AVR and their distribution. All of the </a:t>
            </a:r>
            <a:r>
              <a:rPr lang="en-CA" sz="3200" dirty="0" smtClean="0">
                <a:latin typeface="Arial" panose="020B0604020202020204" pitchFamily="34" charset="0"/>
                <a:cs typeface="Arial" panose="020B0604020202020204" pitchFamily="34" charset="0"/>
              </a:rPr>
              <a:t>clocks need </a:t>
            </a:r>
            <a:r>
              <a:rPr lang="en-CA" sz="3200" dirty="0">
                <a:latin typeface="Arial" panose="020B0604020202020204" pitchFamily="34" charset="0"/>
                <a:cs typeface="Arial" panose="020B0604020202020204" pitchFamily="34" charset="0"/>
              </a:rPr>
              <a:t>not be active at a given time. In order to reduce power consumption, the clocks to </a:t>
            </a:r>
            <a:r>
              <a:rPr lang="en-CA" sz="3200" dirty="0" smtClean="0">
                <a:latin typeface="Arial" panose="020B0604020202020204" pitchFamily="34" charset="0"/>
                <a:cs typeface="Arial" panose="020B0604020202020204" pitchFamily="34" charset="0"/>
              </a:rPr>
              <a:t>modules not </a:t>
            </a:r>
            <a:r>
              <a:rPr lang="en-CA" sz="3200" dirty="0">
                <a:latin typeface="Arial" panose="020B0604020202020204" pitchFamily="34" charset="0"/>
                <a:cs typeface="Arial" panose="020B0604020202020204" pitchFamily="34" charset="0"/>
              </a:rPr>
              <a:t>being used can be halted by using different sleep </a:t>
            </a:r>
            <a:r>
              <a:rPr lang="en-CA" sz="3200" dirty="0" smtClean="0">
                <a:latin typeface="Arial" panose="020B0604020202020204" pitchFamily="34" charset="0"/>
                <a:cs typeface="Arial" panose="020B0604020202020204" pitchFamily="34" charset="0"/>
              </a:rPr>
              <a:t>modes.</a:t>
            </a:r>
            <a:endParaRPr lang="en-US"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2</a:t>
            </a:fld>
            <a:endParaRPr lang="en-US" noProof="0" dirty="0"/>
          </a:p>
        </p:txBody>
      </p:sp>
      <p:sp>
        <p:nvSpPr>
          <p:cNvPr id="5" name="Date Placeholder 4">
            <a:extLst>
              <a:ext uri="{FF2B5EF4-FFF2-40B4-BE49-F238E27FC236}">
                <a16:creationId xmlns:a16="http://schemas.microsoft.com/office/drawing/2014/main" id="{5782F8E5-C5A4-F543-445A-DEAF301900C9}"/>
              </a:ext>
            </a:extLst>
          </p:cNvPr>
          <p:cNvSpPr>
            <a:spLocks noGrp="1"/>
          </p:cNvSpPr>
          <p:nvPr>
            <p:ph type="dt" sz="half" idx="10"/>
          </p:nvPr>
        </p:nvSpPr>
        <p:spPr/>
        <p:txBody>
          <a:bodyPr/>
          <a:lstStyle/>
          <a:p>
            <a:fld id="{BF459651-1D14-4AEC-A942-1C694AB8EC34}" type="datetime3">
              <a:rPr lang="en-US" noProof="0" smtClean="0"/>
              <a:t>10 June 2022</a:t>
            </a:fld>
            <a:endParaRPr lang="en-US" noProof="0" dirty="0"/>
          </a:p>
        </p:txBody>
      </p:sp>
      <p:sp>
        <p:nvSpPr>
          <p:cNvPr id="6" name="Footer Placeholder 5">
            <a:extLst>
              <a:ext uri="{FF2B5EF4-FFF2-40B4-BE49-F238E27FC236}">
                <a16:creationId xmlns:a16="http://schemas.microsoft.com/office/drawing/2014/main" id="{FA718372-6AB8-B82E-458F-581C84092C2F}"/>
              </a:ext>
            </a:extLst>
          </p:cNvPr>
          <p:cNvSpPr>
            <a:spLocks noGrp="1"/>
          </p:cNvSpPr>
          <p:nvPr>
            <p:ph type="ftr" sz="quarter" idx="11"/>
          </p:nvPr>
        </p:nvSpPr>
        <p:spPr/>
        <p:txBody>
          <a:bodyPr/>
          <a:lstStyle/>
          <a:p>
            <a:r>
              <a:rPr lang="en-US" noProof="0"/>
              <a:t>Course Teacher: Prof. Dr. Engr. Muhibul Haque Bhuyan</a:t>
            </a:r>
            <a:endParaRPr lang="en-US" noProof="0" dirty="0"/>
          </a:p>
        </p:txBody>
      </p:sp>
      <p:pic>
        <p:nvPicPr>
          <p:cNvPr id="7" name="Picture 6"/>
          <p:cNvPicPr>
            <a:picLocks noChangeAspect="1"/>
          </p:cNvPicPr>
          <p:nvPr/>
        </p:nvPicPr>
        <p:blipFill>
          <a:blip r:embed="rId3"/>
          <a:stretch>
            <a:fillRect/>
          </a:stretch>
        </p:blipFill>
        <p:spPr>
          <a:xfrm>
            <a:off x="5798127" y="410178"/>
            <a:ext cx="10325553" cy="7594084"/>
          </a:xfrm>
          <a:prstGeom prst="rect">
            <a:avLst/>
          </a:prstGeom>
        </p:spPr>
      </p:pic>
    </p:spTree>
    <p:extLst>
      <p:ext uri="{BB962C8B-B14F-4D97-AF65-F5344CB8AC3E}">
        <p14:creationId xmlns:p14="http://schemas.microsoft.com/office/powerpoint/2010/main" val="23429622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4" presetClass="emph" presetSubtype="0" fill="hold" nodeType="clickEffect">
                                  <p:stCondLst>
                                    <p:cond delay="0"/>
                                  </p:stCondLst>
                                  <p:iterate type="lt">
                                    <p:tmPct val="10000"/>
                                  </p:iterate>
                                  <p:childTnLst>
                                    <p:animMotion origin="layout" path="M 0.0 0.0 L 0.0 -0.07213" pathEditMode="relative" ptsTypes="">
                                      <p:cBhvr>
                                        <p:cTn id="10" dur="250" accel="50000" decel="50000" autoRev="1" fill="hold">
                                          <p:stCondLst>
                                            <p:cond delay="0"/>
                                          </p:stCondLst>
                                        </p:cTn>
                                        <p:tgtEl>
                                          <p:spTgt spid="4">
                                            <p:txEl>
                                              <p:pRg st="1" end="1"/>
                                            </p:txEl>
                                          </p:spTgt>
                                        </p:tgtEl>
                                        <p:attrNameLst>
                                          <p:attrName>ppt_x</p:attrName>
                                          <p:attrName>ppt_y</p:attrName>
                                        </p:attrNameLst>
                                      </p:cBhvr>
                                    </p:animMotion>
                                    <p:animRot by="1500000">
                                      <p:cBhvr>
                                        <p:cTn id="11" dur="125" fill="hold">
                                          <p:stCondLst>
                                            <p:cond delay="0"/>
                                          </p:stCondLst>
                                        </p:cTn>
                                        <p:tgtEl>
                                          <p:spTgt spid="4">
                                            <p:txEl>
                                              <p:pRg st="1" end="1"/>
                                            </p:txEl>
                                          </p:spTgt>
                                        </p:tgtEl>
                                        <p:attrNameLst>
                                          <p:attrName>r</p:attrName>
                                        </p:attrNameLst>
                                      </p:cBhvr>
                                    </p:animRot>
                                    <p:animRot by="-1500000">
                                      <p:cBhvr>
                                        <p:cTn id="12" dur="125" fill="hold">
                                          <p:stCondLst>
                                            <p:cond delay="125"/>
                                          </p:stCondLst>
                                        </p:cTn>
                                        <p:tgtEl>
                                          <p:spTgt spid="4">
                                            <p:txEl>
                                              <p:pRg st="1" end="1"/>
                                            </p:txEl>
                                          </p:spTgt>
                                        </p:tgtEl>
                                        <p:attrNameLst>
                                          <p:attrName>r</p:attrName>
                                        </p:attrNameLst>
                                      </p:cBhvr>
                                    </p:animRot>
                                    <p:animRot by="-1500000">
                                      <p:cBhvr>
                                        <p:cTn id="13" dur="125" fill="hold">
                                          <p:stCondLst>
                                            <p:cond delay="250"/>
                                          </p:stCondLst>
                                        </p:cTn>
                                        <p:tgtEl>
                                          <p:spTgt spid="4">
                                            <p:txEl>
                                              <p:pRg st="1" end="1"/>
                                            </p:txEl>
                                          </p:spTgt>
                                        </p:tgtEl>
                                        <p:attrNameLst>
                                          <p:attrName>r</p:attrName>
                                        </p:attrNameLst>
                                      </p:cBhvr>
                                    </p:animRot>
                                    <p:animRot by="1500000">
                                      <p:cBhvr>
                                        <p:cTn id="14" dur="125" fill="hold">
                                          <p:stCondLst>
                                            <p:cond delay="375"/>
                                          </p:stCondLst>
                                        </p:cTn>
                                        <p:tgtEl>
                                          <p:spTgt spid="4">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378080" y="121747"/>
            <a:ext cx="13142422" cy="1191665"/>
          </a:xfrm>
        </p:spPr>
        <p:txBody>
          <a:bodyPr>
            <a:normAutofit/>
          </a:bodyPr>
          <a:lstStyle/>
          <a:p>
            <a:r>
              <a:rPr lang="en-US" sz="6480" b="1" dirty="0"/>
              <a:t>Thanks for attending….</a:t>
            </a:r>
          </a:p>
        </p:txBody>
      </p:sp>
      <p:grpSp>
        <p:nvGrpSpPr>
          <p:cNvPr id="5" name="Group 6"/>
          <p:cNvGrpSpPr>
            <a:grpSpLocks/>
          </p:cNvGrpSpPr>
          <p:nvPr/>
        </p:nvGrpSpPr>
        <p:grpSpPr bwMode="auto">
          <a:xfrm>
            <a:off x="6633556" y="1097280"/>
            <a:ext cx="7015943" cy="6350923"/>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
        <p:nvSpPr>
          <p:cNvPr id="3" name="Date Placeholder 2"/>
          <p:cNvSpPr>
            <a:spLocks noGrp="1"/>
          </p:cNvSpPr>
          <p:nvPr>
            <p:ph type="dt" sz="half" idx="10"/>
          </p:nvPr>
        </p:nvSpPr>
        <p:spPr/>
        <p:txBody>
          <a:bodyPr/>
          <a:lstStyle/>
          <a:p>
            <a:fld id="{984B4290-91D6-4925-A859-CE6D5B1817AA}" type="datetime3">
              <a:rPr lang="en-US" noProof="0" smtClean="0"/>
              <a:t>10 June 2022</a:t>
            </a:fld>
            <a:endParaRPr lang="en-US" noProof="0" dirty="0"/>
          </a:p>
        </p:txBody>
      </p:sp>
      <p:sp>
        <p:nvSpPr>
          <p:cNvPr id="4" name="Footer Placeholder 3"/>
          <p:cNvSpPr>
            <a:spLocks noGrp="1"/>
          </p:cNvSpPr>
          <p:nvPr>
            <p:ph type="ftr" sz="quarter" idx="11"/>
          </p:nvPr>
        </p:nvSpPr>
        <p:spPr/>
        <p:txBody>
          <a:bodyPr/>
          <a:lstStyle/>
          <a:p>
            <a:r>
              <a:rPr lang="en-US" noProof="0" dirty="0"/>
              <a:t>Course Teacher: Prof. Dr. Engr. Muhibul Haque Bhuyan</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20</a:t>
            </a:fld>
            <a:endParaRPr lang="en-US" noProof="0" dirty="0"/>
          </a:p>
        </p:txBody>
      </p:sp>
    </p:spTree>
    <p:extLst>
      <p:ext uri="{BB962C8B-B14F-4D97-AF65-F5344CB8AC3E}">
        <p14:creationId xmlns:p14="http://schemas.microsoft.com/office/powerpoint/2010/main" val="2641001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77935" y="167867"/>
            <a:ext cx="11821560" cy="859790"/>
          </a:xfrm>
        </p:spPr>
        <p:txBody>
          <a:bodyPr/>
          <a:lstStyle/>
          <a:p>
            <a:pPr algn="l"/>
            <a:r>
              <a:rPr lang="en-US" sz="4400" b="1" u="sng" dirty="0" smtClean="0"/>
              <a:t>Clock sources:</a:t>
            </a:r>
            <a:endParaRPr lang="en-US" sz="4400" b="1" u="sng" dirty="0"/>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373649" y="1444752"/>
            <a:ext cx="12444551" cy="2419920"/>
          </a:xfrm>
        </p:spPr>
        <p:txBody>
          <a:bodyPr>
            <a:noAutofit/>
          </a:bodyPr>
          <a:lstStyle/>
          <a:p>
            <a:pPr algn="just"/>
            <a:endParaRPr lang="en-CA"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3</a:t>
            </a:fld>
            <a:endParaRPr lang="en-US" noProof="0" dirty="0"/>
          </a:p>
        </p:txBody>
      </p:sp>
      <p:sp>
        <p:nvSpPr>
          <p:cNvPr id="5" name="Date Placeholder 4">
            <a:extLst>
              <a:ext uri="{FF2B5EF4-FFF2-40B4-BE49-F238E27FC236}">
                <a16:creationId xmlns:a16="http://schemas.microsoft.com/office/drawing/2014/main" id="{B2E35ABC-8166-5747-40E3-90F5D760C9E4}"/>
              </a:ext>
            </a:extLst>
          </p:cNvPr>
          <p:cNvSpPr>
            <a:spLocks noGrp="1"/>
          </p:cNvSpPr>
          <p:nvPr>
            <p:ph type="dt" sz="half" idx="10"/>
          </p:nvPr>
        </p:nvSpPr>
        <p:spPr/>
        <p:txBody>
          <a:bodyPr/>
          <a:lstStyle/>
          <a:p>
            <a:fld id="{5EE09050-8205-4611-91CA-F29D2E5D8BC2}" type="datetime3">
              <a:rPr lang="en-US" noProof="0" smtClean="0"/>
              <a:t>10 June 2022</a:t>
            </a:fld>
            <a:endParaRPr lang="en-US" noProof="0" dirty="0"/>
          </a:p>
        </p:txBody>
      </p:sp>
      <p:sp>
        <p:nvSpPr>
          <p:cNvPr id="6" name="Footer Placeholder 5">
            <a:extLst>
              <a:ext uri="{FF2B5EF4-FFF2-40B4-BE49-F238E27FC236}">
                <a16:creationId xmlns:a16="http://schemas.microsoft.com/office/drawing/2014/main" id="{F786FAD6-BA4F-78D9-BA2E-DA7E08F2B24D}"/>
              </a:ext>
            </a:extLst>
          </p:cNvPr>
          <p:cNvSpPr>
            <a:spLocks noGrp="1"/>
          </p:cNvSpPr>
          <p:nvPr>
            <p:ph type="ftr" sz="quarter" idx="11"/>
          </p:nvPr>
        </p:nvSpPr>
        <p:spPr/>
        <p:txBody>
          <a:bodyPr/>
          <a:lstStyle/>
          <a:p>
            <a:r>
              <a:rPr lang="en-US" noProof="0"/>
              <a:t>Course Teacher: Prof. Dr. Engr. Muhibul Haque Bhuyan</a:t>
            </a:r>
            <a:endParaRPr lang="en-US" noProof="0" dirty="0"/>
          </a:p>
        </p:txBody>
      </p:sp>
      <p:sp>
        <p:nvSpPr>
          <p:cNvPr id="8" name="Rectangle 7"/>
          <p:cNvSpPr/>
          <p:nvPr/>
        </p:nvSpPr>
        <p:spPr>
          <a:xfrm>
            <a:off x="561109" y="1267691"/>
            <a:ext cx="5049982" cy="5632311"/>
          </a:xfrm>
          <a:prstGeom prst="rect">
            <a:avLst/>
          </a:prstGeom>
        </p:spPr>
        <p:txBody>
          <a:bodyPr wrap="square">
            <a:spAutoFit/>
          </a:bodyPr>
          <a:lstStyle/>
          <a:p>
            <a:r>
              <a:rPr lang="en-CA" sz="3600" dirty="0">
                <a:latin typeface="Arial" panose="020B0604020202020204" pitchFamily="34" charset="0"/>
                <a:cs typeface="Arial" panose="020B0604020202020204" pitchFamily="34" charset="0"/>
              </a:rPr>
              <a:t>The device has the following clock source options, selectable by </a:t>
            </a:r>
            <a:r>
              <a:rPr lang="en-CA" sz="3600" b="1" dirty="0">
                <a:solidFill>
                  <a:srgbClr val="FF0000"/>
                </a:solidFill>
                <a:latin typeface="Arial" panose="020B0604020202020204" pitchFamily="34" charset="0"/>
                <a:cs typeface="Arial" panose="020B0604020202020204" pitchFamily="34" charset="0"/>
              </a:rPr>
              <a:t>Flash Fuse bits </a:t>
            </a:r>
            <a:r>
              <a:rPr lang="en-CA" sz="3600" dirty="0">
                <a:latin typeface="Arial" panose="020B0604020202020204" pitchFamily="34" charset="0"/>
                <a:cs typeface="Arial" panose="020B0604020202020204" pitchFamily="34" charset="0"/>
              </a:rPr>
              <a:t>as </a:t>
            </a:r>
            <a:r>
              <a:rPr lang="en-CA" sz="3600" dirty="0" smtClean="0">
                <a:latin typeface="Arial" panose="020B0604020202020204" pitchFamily="34" charset="0"/>
                <a:cs typeface="Arial" panose="020B0604020202020204" pitchFamily="34" charset="0"/>
              </a:rPr>
              <a:t>shown. </a:t>
            </a:r>
            <a:r>
              <a:rPr lang="en-CA" sz="3600" dirty="0">
                <a:latin typeface="Arial" panose="020B0604020202020204" pitchFamily="34" charset="0"/>
                <a:cs typeface="Arial" panose="020B0604020202020204" pitchFamily="34" charset="0"/>
              </a:rPr>
              <a:t>The clock from the selected source is input to the AVR clock generator, and routed to </a:t>
            </a:r>
            <a:r>
              <a:rPr lang="en-CA" sz="3600" dirty="0" smtClean="0">
                <a:latin typeface="Arial" panose="020B0604020202020204" pitchFamily="34" charset="0"/>
                <a:cs typeface="Arial" panose="020B0604020202020204" pitchFamily="34" charset="0"/>
              </a:rPr>
              <a:t>the appropriate </a:t>
            </a:r>
            <a:r>
              <a:rPr lang="en-CA" sz="3600" dirty="0">
                <a:latin typeface="Arial" panose="020B0604020202020204" pitchFamily="34" charset="0"/>
                <a:cs typeface="Arial" panose="020B0604020202020204" pitchFamily="34" charset="0"/>
              </a:rPr>
              <a:t>modules</a:t>
            </a:r>
          </a:p>
        </p:txBody>
      </p:sp>
      <p:pic>
        <p:nvPicPr>
          <p:cNvPr id="9" name="Picture 8"/>
          <p:cNvPicPr>
            <a:picLocks noChangeAspect="1"/>
          </p:cNvPicPr>
          <p:nvPr/>
        </p:nvPicPr>
        <p:blipFill>
          <a:blip r:embed="rId2"/>
          <a:stretch>
            <a:fillRect/>
          </a:stretch>
        </p:blipFill>
        <p:spPr>
          <a:xfrm>
            <a:off x="5389292" y="1803849"/>
            <a:ext cx="10812493" cy="4077749"/>
          </a:xfrm>
          <a:prstGeom prst="rect">
            <a:avLst/>
          </a:prstGeom>
        </p:spPr>
      </p:pic>
    </p:spTree>
    <p:extLst>
      <p:ext uri="{BB962C8B-B14F-4D97-AF65-F5344CB8AC3E}">
        <p14:creationId xmlns:p14="http://schemas.microsoft.com/office/powerpoint/2010/main" val="744480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8" y="215648"/>
            <a:ext cx="8590788" cy="859790"/>
          </a:xfrm>
        </p:spPr>
        <p:txBody>
          <a:bodyPr/>
          <a:lstStyle/>
          <a:p>
            <a:pPr algn="just"/>
            <a:r>
              <a:rPr lang="en-US" sz="4800" b="1" u="sng" dirty="0" smtClean="0"/>
              <a:t>Default clock source:</a:t>
            </a:r>
            <a:endParaRPr lang="en-US" sz="4800" b="1" u="sng" dirty="0"/>
          </a:p>
        </p:txBody>
      </p:sp>
      <p:sp>
        <p:nvSpPr>
          <p:cNvPr id="3" name="Slide Number Placeholder 2"/>
          <p:cNvSpPr>
            <a:spLocks noGrp="1"/>
          </p:cNvSpPr>
          <p:nvPr>
            <p:ph type="sldNum" sz="quarter" idx="12"/>
          </p:nvPr>
        </p:nvSpPr>
        <p:spPr/>
        <p:txBody>
          <a:bodyPr/>
          <a:lstStyle/>
          <a:p>
            <a:fld id="{5D99DD2A-B520-4620-9B43-64B657BA2D42}" type="slidenum">
              <a:rPr lang="en-US" noProof="0" smtClean="0"/>
              <a:t>4</a:t>
            </a:fld>
            <a:endParaRPr lang="en-US" noProof="0" dirty="0"/>
          </a:p>
        </p:txBody>
      </p:sp>
      <p:sp>
        <p:nvSpPr>
          <p:cNvPr id="13" name="Rectangle 12"/>
          <p:cNvSpPr/>
          <p:nvPr/>
        </p:nvSpPr>
        <p:spPr>
          <a:xfrm>
            <a:off x="949371" y="1632143"/>
            <a:ext cx="13957107" cy="5078313"/>
          </a:xfrm>
          <a:prstGeom prst="rect">
            <a:avLst/>
          </a:prstGeom>
        </p:spPr>
        <p:txBody>
          <a:bodyPr wrap="square">
            <a:spAutoFit/>
          </a:bodyPr>
          <a:lstStyle/>
          <a:p>
            <a:pPr algn="just">
              <a:lnSpc>
                <a:spcPct val="150000"/>
              </a:lnSpc>
            </a:pPr>
            <a:r>
              <a:rPr lang="en-CA" sz="3600" dirty="0" smtClean="0">
                <a:latin typeface="Arial" panose="020B0604020202020204" pitchFamily="34" charset="0"/>
                <a:cs typeface="Arial" panose="020B0604020202020204" pitchFamily="34" charset="0"/>
              </a:rPr>
              <a:t>The </a:t>
            </a:r>
            <a:r>
              <a:rPr lang="en-CA" sz="3600" dirty="0">
                <a:latin typeface="Arial" panose="020B0604020202020204" pitchFamily="34" charset="0"/>
                <a:cs typeface="Arial" panose="020B0604020202020204" pitchFamily="34" charset="0"/>
              </a:rPr>
              <a:t>device is shipped </a:t>
            </a:r>
            <a:r>
              <a:rPr lang="en-CA" sz="3600" dirty="0">
                <a:solidFill>
                  <a:srgbClr val="92D050"/>
                </a:solidFill>
                <a:latin typeface="Arial" panose="020B0604020202020204" pitchFamily="34" charset="0"/>
                <a:cs typeface="Arial" panose="020B0604020202020204" pitchFamily="34" charset="0"/>
              </a:rPr>
              <a:t>with internal RC oscillator at 8.0MHz </a:t>
            </a:r>
            <a:r>
              <a:rPr lang="en-CA" sz="3600" dirty="0">
                <a:latin typeface="Arial" panose="020B0604020202020204" pitchFamily="34" charset="0"/>
                <a:cs typeface="Arial" panose="020B0604020202020204" pitchFamily="34" charset="0"/>
              </a:rPr>
              <a:t>and with the fuse CKDIV8 programmed, resulting in 1.0MHz system clock. The </a:t>
            </a:r>
            <a:r>
              <a:rPr lang="en-CA" sz="3600" dirty="0" err="1">
                <a:latin typeface="Arial" panose="020B0604020202020204" pitchFamily="34" charset="0"/>
                <a:cs typeface="Arial" panose="020B0604020202020204" pitchFamily="34" charset="0"/>
              </a:rPr>
              <a:t>startup</a:t>
            </a:r>
            <a:r>
              <a:rPr lang="en-CA" sz="3600" dirty="0">
                <a:latin typeface="Arial" panose="020B0604020202020204" pitchFamily="34" charset="0"/>
                <a:cs typeface="Arial" panose="020B0604020202020204" pitchFamily="34" charset="0"/>
              </a:rPr>
              <a:t> time is set to maximum and </a:t>
            </a:r>
            <a:r>
              <a:rPr lang="en-CA" sz="3600" dirty="0" smtClean="0">
                <a:latin typeface="Arial" panose="020B0604020202020204" pitchFamily="34" charset="0"/>
                <a:cs typeface="Arial" panose="020B0604020202020204" pitchFamily="34" charset="0"/>
              </a:rPr>
              <a:t>time-out period </a:t>
            </a:r>
            <a:r>
              <a:rPr lang="en-CA" sz="3600" dirty="0">
                <a:latin typeface="Arial" panose="020B0604020202020204" pitchFamily="34" charset="0"/>
                <a:cs typeface="Arial" panose="020B0604020202020204" pitchFamily="34" charset="0"/>
              </a:rPr>
              <a:t>enabled. (CKSEL = "0010", SUT = "10", CKDIV8 = "0"). The </a:t>
            </a:r>
            <a:r>
              <a:rPr lang="en-CA" sz="3600" dirty="0">
                <a:solidFill>
                  <a:srgbClr val="FF0000"/>
                </a:solidFill>
                <a:latin typeface="Arial" panose="020B0604020202020204" pitchFamily="34" charset="0"/>
                <a:cs typeface="Arial" panose="020B0604020202020204" pitchFamily="34" charset="0"/>
              </a:rPr>
              <a:t>default setting </a:t>
            </a:r>
            <a:r>
              <a:rPr lang="en-CA" sz="3600" dirty="0">
                <a:latin typeface="Arial" panose="020B0604020202020204" pitchFamily="34" charset="0"/>
                <a:cs typeface="Arial" panose="020B0604020202020204" pitchFamily="34" charset="0"/>
              </a:rPr>
              <a:t>ensures </a:t>
            </a:r>
            <a:r>
              <a:rPr lang="en-CA" sz="3600" dirty="0" smtClean="0">
                <a:latin typeface="Arial" panose="020B0604020202020204" pitchFamily="34" charset="0"/>
                <a:cs typeface="Arial" panose="020B0604020202020204" pitchFamily="34" charset="0"/>
              </a:rPr>
              <a:t>that all </a:t>
            </a:r>
            <a:r>
              <a:rPr lang="en-CA" sz="3600" dirty="0">
                <a:latin typeface="Arial" panose="020B0604020202020204" pitchFamily="34" charset="0"/>
                <a:cs typeface="Arial" panose="020B0604020202020204" pitchFamily="34" charset="0"/>
              </a:rPr>
              <a:t>users can make their desired clock source setting using any available programming interface.</a:t>
            </a:r>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1483466" y="5739327"/>
            <a:ext cx="13262992" cy="5807747"/>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4" name="Date Placeholder 3">
            <a:extLst>
              <a:ext uri="{FF2B5EF4-FFF2-40B4-BE49-F238E27FC236}">
                <a16:creationId xmlns:a16="http://schemas.microsoft.com/office/drawing/2014/main" id="{25C68D80-A6A3-94F3-E710-92026690F9B1}"/>
              </a:ext>
            </a:extLst>
          </p:cNvPr>
          <p:cNvSpPr>
            <a:spLocks noGrp="1"/>
          </p:cNvSpPr>
          <p:nvPr>
            <p:ph type="dt" sz="half" idx="10"/>
          </p:nvPr>
        </p:nvSpPr>
        <p:spPr/>
        <p:txBody>
          <a:bodyPr/>
          <a:lstStyle/>
          <a:p>
            <a:fld id="{D187B1D9-7A43-47C3-8F64-DAA1E4FC8A6D}" type="datetime3">
              <a:rPr lang="en-US" noProof="0" smtClean="0"/>
              <a:t>10 June 2022</a:t>
            </a:fld>
            <a:endParaRPr lang="en-US" noProof="0" dirty="0"/>
          </a:p>
        </p:txBody>
      </p:sp>
      <p:sp>
        <p:nvSpPr>
          <p:cNvPr id="5" name="Footer Placeholder 4">
            <a:extLst>
              <a:ext uri="{FF2B5EF4-FFF2-40B4-BE49-F238E27FC236}">
                <a16:creationId xmlns:a16="http://schemas.microsoft.com/office/drawing/2014/main" id="{CEEF204A-A4E2-E567-A80A-2142B5A5B339}"/>
              </a:ext>
            </a:extLst>
          </p:cNvPr>
          <p:cNvSpPr>
            <a:spLocks noGrp="1"/>
          </p:cNvSpPr>
          <p:nvPr>
            <p:ph type="ftr" sz="quarter" idx="11"/>
          </p:nvPr>
        </p:nvSpPr>
        <p:spPr/>
        <p:txBody>
          <a:bodyPr/>
          <a:lstStyle/>
          <a:p>
            <a:r>
              <a:rPr lang="en-US" noProof="0"/>
              <a:t>Course Teacher: Prof. Dr. Engr. Muhibul Haque Bhuyan</a:t>
            </a:r>
            <a:endParaRPr lang="en-US" noProof="0" dirty="0"/>
          </a:p>
        </p:txBody>
      </p:sp>
    </p:spTree>
    <p:extLst>
      <p:ext uri="{BB962C8B-B14F-4D97-AF65-F5344CB8AC3E}">
        <p14:creationId xmlns:p14="http://schemas.microsoft.com/office/powerpoint/2010/main" val="1822831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3915543" cy="859790"/>
          </a:xfrm>
        </p:spPr>
        <p:txBody>
          <a:bodyPr/>
          <a:lstStyle/>
          <a:p>
            <a:pPr algn="just"/>
            <a:r>
              <a:rPr lang="en-CA" sz="4800" b="1" u="sng" dirty="0">
                <a:cs typeface="Arial" panose="020B0604020202020204" pitchFamily="34" charset="0"/>
              </a:rPr>
              <a:t>Low Power Crystal Oscillator </a:t>
            </a:r>
            <a:r>
              <a:rPr lang="en-US" sz="4800" b="1" u="sng" dirty="0" smtClean="0"/>
              <a:t>:</a:t>
            </a:r>
            <a:endParaRPr lang="en-US" sz="4800" b="1" u="sng" dirty="0"/>
          </a:p>
        </p:txBody>
      </p:sp>
      <p:sp>
        <p:nvSpPr>
          <p:cNvPr id="3" name="Slide Number Placeholder 2"/>
          <p:cNvSpPr>
            <a:spLocks noGrp="1"/>
          </p:cNvSpPr>
          <p:nvPr>
            <p:ph type="sldNum" sz="quarter" idx="12"/>
          </p:nvPr>
        </p:nvSpPr>
        <p:spPr/>
        <p:txBody>
          <a:bodyPr/>
          <a:lstStyle/>
          <a:p>
            <a:fld id="{5D99DD2A-B520-4620-9B43-64B657BA2D42}" type="slidenum">
              <a:rPr lang="en-US" noProof="0" smtClean="0"/>
              <a:t>5</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85293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11" name="Rectangle 10"/>
          <p:cNvSpPr/>
          <p:nvPr/>
        </p:nvSpPr>
        <p:spPr>
          <a:xfrm>
            <a:off x="217062" y="1113449"/>
            <a:ext cx="15620815" cy="1077218"/>
          </a:xfrm>
          <a:prstGeom prst="rect">
            <a:avLst/>
          </a:prstGeom>
        </p:spPr>
        <p:txBody>
          <a:bodyPr wrap="square">
            <a:spAutoFit/>
          </a:bodyPr>
          <a:lstStyle/>
          <a:p>
            <a:pPr algn="just"/>
            <a:r>
              <a:rPr lang="en-CA" sz="3200" dirty="0" smtClean="0">
                <a:latin typeface="Arial" panose="020B0604020202020204" pitchFamily="34" charset="0"/>
                <a:cs typeface="Arial" panose="020B0604020202020204" pitchFamily="34" charset="0"/>
              </a:rPr>
              <a:t>Pins </a:t>
            </a:r>
            <a:r>
              <a:rPr lang="en-CA" sz="3200" dirty="0">
                <a:latin typeface="Arial" panose="020B0604020202020204" pitchFamily="34" charset="0"/>
                <a:cs typeface="Arial" panose="020B0604020202020204" pitchFamily="34" charset="0"/>
              </a:rPr>
              <a:t>XTAL1 and XTAL2 are input and output, respectively, of an inverting amplifier which can </a:t>
            </a:r>
            <a:r>
              <a:rPr lang="en-CA" sz="3200" dirty="0" smtClean="0">
                <a:latin typeface="Arial" panose="020B0604020202020204" pitchFamily="34" charset="0"/>
                <a:cs typeface="Arial" panose="020B0604020202020204" pitchFamily="34" charset="0"/>
              </a:rPr>
              <a:t>be configured </a:t>
            </a:r>
            <a:r>
              <a:rPr lang="en-CA" sz="3200" dirty="0">
                <a:latin typeface="Arial" panose="020B0604020202020204" pitchFamily="34" charset="0"/>
                <a:cs typeface="Arial" panose="020B0604020202020204" pitchFamily="34" charset="0"/>
              </a:rPr>
              <a:t>for use as an </a:t>
            </a:r>
            <a:r>
              <a:rPr lang="en-CA" sz="3200" dirty="0">
                <a:solidFill>
                  <a:srgbClr val="92D050"/>
                </a:solidFill>
                <a:latin typeface="Arial" panose="020B0604020202020204" pitchFamily="34" charset="0"/>
                <a:cs typeface="Arial" panose="020B0604020202020204" pitchFamily="34" charset="0"/>
              </a:rPr>
              <a:t>On-chip </a:t>
            </a:r>
            <a:r>
              <a:rPr lang="en-CA" sz="3200" dirty="0" smtClean="0">
                <a:solidFill>
                  <a:srgbClr val="92D050"/>
                </a:solidFill>
                <a:latin typeface="Arial" panose="020B0604020202020204" pitchFamily="34" charset="0"/>
                <a:cs typeface="Arial" panose="020B0604020202020204" pitchFamily="34" charset="0"/>
              </a:rPr>
              <a:t>Oscillator</a:t>
            </a:r>
            <a:endParaRPr lang="en-CA" sz="3200" dirty="0" smtClean="0">
              <a:solidFill>
                <a:srgbClr val="FFFF00"/>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5C68D80-A6A3-94F3-E710-92026690F9B1}"/>
              </a:ext>
            </a:extLst>
          </p:cNvPr>
          <p:cNvSpPr>
            <a:spLocks noGrp="1"/>
          </p:cNvSpPr>
          <p:nvPr>
            <p:ph type="dt" sz="half" idx="10"/>
          </p:nvPr>
        </p:nvSpPr>
        <p:spPr/>
        <p:txBody>
          <a:bodyPr/>
          <a:lstStyle/>
          <a:p>
            <a:fld id="{D187B1D9-7A43-47C3-8F64-DAA1E4FC8A6D}" type="datetime3">
              <a:rPr lang="en-US" noProof="0" smtClean="0"/>
              <a:t>10 June 2022</a:t>
            </a:fld>
            <a:endParaRPr lang="en-US" noProof="0" dirty="0"/>
          </a:p>
        </p:txBody>
      </p:sp>
      <p:sp>
        <p:nvSpPr>
          <p:cNvPr id="5" name="Footer Placeholder 4">
            <a:extLst>
              <a:ext uri="{FF2B5EF4-FFF2-40B4-BE49-F238E27FC236}">
                <a16:creationId xmlns:a16="http://schemas.microsoft.com/office/drawing/2014/main" id="{CEEF204A-A4E2-E567-A80A-2142B5A5B339}"/>
              </a:ext>
            </a:extLst>
          </p:cNvPr>
          <p:cNvSpPr>
            <a:spLocks noGrp="1"/>
          </p:cNvSpPr>
          <p:nvPr>
            <p:ph type="ftr" sz="quarter" idx="11"/>
          </p:nvPr>
        </p:nvSpPr>
        <p:spPr/>
        <p:txBody>
          <a:bodyPr/>
          <a:lstStyle/>
          <a:p>
            <a:r>
              <a:rPr lang="en-US" noProof="0"/>
              <a:t>Course Teacher: Prof. Dr. Engr. Muhibul Haque Bhuyan</a:t>
            </a:r>
            <a:endParaRPr lang="en-US" noProof="0" dirty="0"/>
          </a:p>
        </p:txBody>
      </p:sp>
      <p:pic>
        <p:nvPicPr>
          <p:cNvPr id="10" name="Picture 9"/>
          <p:cNvPicPr>
            <a:picLocks noChangeAspect="1"/>
          </p:cNvPicPr>
          <p:nvPr/>
        </p:nvPicPr>
        <p:blipFill>
          <a:blip r:embed="rId3"/>
          <a:stretch>
            <a:fillRect/>
          </a:stretch>
        </p:blipFill>
        <p:spPr>
          <a:xfrm>
            <a:off x="1156618" y="3505512"/>
            <a:ext cx="12502415" cy="3078166"/>
          </a:xfrm>
          <a:prstGeom prst="rect">
            <a:avLst/>
          </a:prstGeom>
        </p:spPr>
      </p:pic>
    </p:spTree>
    <p:extLst>
      <p:ext uri="{BB962C8B-B14F-4D97-AF65-F5344CB8AC3E}">
        <p14:creationId xmlns:p14="http://schemas.microsoft.com/office/powerpoint/2010/main" val="2221800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3915543" cy="859790"/>
          </a:xfrm>
        </p:spPr>
        <p:txBody>
          <a:bodyPr/>
          <a:lstStyle/>
          <a:p>
            <a:pPr algn="just"/>
            <a:r>
              <a:rPr lang="en-CA" sz="4800" b="1" u="sng" dirty="0" smtClean="0">
                <a:cs typeface="Arial" panose="020B0604020202020204" pitchFamily="34" charset="0"/>
              </a:rPr>
              <a:t>Full swing </a:t>
            </a:r>
            <a:r>
              <a:rPr lang="en-CA" sz="4800" b="1" u="sng" dirty="0">
                <a:cs typeface="Arial" panose="020B0604020202020204" pitchFamily="34" charset="0"/>
              </a:rPr>
              <a:t>Crystal Oscillator </a:t>
            </a:r>
            <a:r>
              <a:rPr lang="en-US" sz="4800" b="1" u="sng" dirty="0" smtClean="0"/>
              <a:t>:</a:t>
            </a:r>
            <a:endParaRPr lang="en-US" sz="4800" b="1" u="sng" dirty="0"/>
          </a:p>
        </p:txBody>
      </p:sp>
      <p:sp>
        <p:nvSpPr>
          <p:cNvPr id="3" name="Slide Number Placeholder 2"/>
          <p:cNvSpPr>
            <a:spLocks noGrp="1"/>
          </p:cNvSpPr>
          <p:nvPr>
            <p:ph type="sldNum" sz="quarter" idx="12"/>
          </p:nvPr>
        </p:nvSpPr>
        <p:spPr/>
        <p:txBody>
          <a:bodyPr/>
          <a:lstStyle/>
          <a:p>
            <a:fld id="{5D99DD2A-B520-4620-9B43-64B657BA2D42}" type="slidenum">
              <a:rPr lang="en-US" noProof="0" smtClean="0"/>
              <a:t>6</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85293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11" name="Rectangle 10"/>
          <p:cNvSpPr/>
          <p:nvPr/>
        </p:nvSpPr>
        <p:spPr>
          <a:xfrm>
            <a:off x="217062" y="1113449"/>
            <a:ext cx="15722593" cy="2062103"/>
          </a:xfrm>
          <a:prstGeom prst="rect">
            <a:avLst/>
          </a:prstGeom>
        </p:spPr>
        <p:txBody>
          <a:bodyPr wrap="square">
            <a:spAutoFit/>
          </a:bodyPr>
          <a:lstStyle/>
          <a:p>
            <a:pPr algn="just"/>
            <a:r>
              <a:rPr lang="en-CA" sz="3200" dirty="0">
                <a:latin typeface="Arial" panose="020B0604020202020204" pitchFamily="34" charset="0"/>
                <a:cs typeface="Arial" panose="020B0604020202020204" pitchFamily="34" charset="0"/>
              </a:rPr>
              <a:t>This Crystal Oscillator is a full swing oscillator, with rail-to-rail swing on the XTAL2 output. This </a:t>
            </a:r>
            <a:r>
              <a:rPr lang="en-CA" sz="3200" dirty="0" smtClean="0">
                <a:latin typeface="Arial" panose="020B0604020202020204" pitchFamily="34" charset="0"/>
                <a:cs typeface="Arial" panose="020B0604020202020204" pitchFamily="34" charset="0"/>
              </a:rPr>
              <a:t>is useful </a:t>
            </a:r>
            <a:r>
              <a:rPr lang="en-CA" sz="3200" dirty="0">
                <a:latin typeface="Arial" panose="020B0604020202020204" pitchFamily="34" charset="0"/>
                <a:cs typeface="Arial" panose="020B0604020202020204" pitchFamily="34" charset="0"/>
              </a:rPr>
              <a:t>for driving other clock inputs and in noisy environments. </a:t>
            </a:r>
            <a:br>
              <a:rPr lang="en-CA" sz="3200" dirty="0">
                <a:latin typeface="Arial" panose="020B0604020202020204" pitchFamily="34" charset="0"/>
                <a:cs typeface="Arial" panose="020B0604020202020204" pitchFamily="34" charset="0"/>
              </a:rPr>
            </a:br>
            <a:r>
              <a:rPr lang="en-CA" sz="3200" dirty="0" smtClean="0"/>
              <a:t/>
            </a:r>
            <a:br>
              <a:rPr lang="en-CA" sz="3200" dirty="0" smtClean="0"/>
            </a:br>
            <a:endParaRPr lang="en-CA" sz="32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5C68D80-A6A3-94F3-E710-92026690F9B1}"/>
              </a:ext>
            </a:extLst>
          </p:cNvPr>
          <p:cNvSpPr>
            <a:spLocks noGrp="1"/>
          </p:cNvSpPr>
          <p:nvPr>
            <p:ph type="dt" sz="half" idx="10"/>
          </p:nvPr>
        </p:nvSpPr>
        <p:spPr/>
        <p:txBody>
          <a:bodyPr/>
          <a:lstStyle/>
          <a:p>
            <a:fld id="{D187B1D9-7A43-47C3-8F64-DAA1E4FC8A6D}" type="datetime3">
              <a:rPr lang="en-US" noProof="0" smtClean="0"/>
              <a:t>11 June 2022</a:t>
            </a:fld>
            <a:endParaRPr lang="en-US" noProof="0" dirty="0"/>
          </a:p>
        </p:txBody>
      </p:sp>
      <p:sp>
        <p:nvSpPr>
          <p:cNvPr id="5" name="Footer Placeholder 4">
            <a:extLst>
              <a:ext uri="{FF2B5EF4-FFF2-40B4-BE49-F238E27FC236}">
                <a16:creationId xmlns:a16="http://schemas.microsoft.com/office/drawing/2014/main" id="{CEEF204A-A4E2-E567-A80A-2142B5A5B339}"/>
              </a:ext>
            </a:extLst>
          </p:cNvPr>
          <p:cNvSpPr>
            <a:spLocks noGrp="1"/>
          </p:cNvSpPr>
          <p:nvPr>
            <p:ph type="ftr" sz="quarter" idx="11"/>
          </p:nvPr>
        </p:nvSpPr>
        <p:spPr/>
        <p:txBody>
          <a:bodyPr/>
          <a:lstStyle/>
          <a:p>
            <a:r>
              <a:rPr lang="en-US" noProof="0"/>
              <a:t>Course Teacher: Prof. Dr. Engr. Muhibul Haque Bhuyan</a:t>
            </a:r>
            <a:endParaRPr lang="en-US" noProof="0" dirty="0"/>
          </a:p>
        </p:txBody>
      </p:sp>
      <p:pic>
        <p:nvPicPr>
          <p:cNvPr id="7" name="Picture 6"/>
          <p:cNvPicPr>
            <a:picLocks noChangeAspect="1"/>
          </p:cNvPicPr>
          <p:nvPr/>
        </p:nvPicPr>
        <p:blipFill>
          <a:blip r:embed="rId3"/>
          <a:stretch>
            <a:fillRect/>
          </a:stretch>
        </p:blipFill>
        <p:spPr>
          <a:xfrm>
            <a:off x="1458269" y="4346048"/>
            <a:ext cx="13127025" cy="1784042"/>
          </a:xfrm>
          <a:prstGeom prst="rect">
            <a:avLst/>
          </a:prstGeom>
        </p:spPr>
      </p:pic>
    </p:spTree>
    <p:extLst>
      <p:ext uri="{BB962C8B-B14F-4D97-AF65-F5344CB8AC3E}">
        <p14:creationId xmlns:p14="http://schemas.microsoft.com/office/powerpoint/2010/main" val="25674973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3915543" cy="859790"/>
          </a:xfrm>
        </p:spPr>
        <p:txBody>
          <a:bodyPr/>
          <a:lstStyle/>
          <a:p>
            <a:pPr algn="just"/>
            <a:r>
              <a:rPr lang="en-CA" sz="4800" b="1" u="sng" dirty="0" smtClean="0">
                <a:cs typeface="Arial" panose="020B0604020202020204" pitchFamily="34" charset="0"/>
              </a:rPr>
              <a:t>Low frequency Crystal </a:t>
            </a:r>
            <a:r>
              <a:rPr lang="en-CA" sz="4800" b="1" u="sng" dirty="0">
                <a:cs typeface="Arial" panose="020B0604020202020204" pitchFamily="34" charset="0"/>
              </a:rPr>
              <a:t>Oscillator </a:t>
            </a:r>
            <a:r>
              <a:rPr lang="en-US" sz="4800" b="1" u="sng" dirty="0" smtClean="0"/>
              <a:t>:</a:t>
            </a:r>
            <a:endParaRPr lang="en-US" sz="4800" b="1" u="sng" dirty="0"/>
          </a:p>
        </p:txBody>
      </p:sp>
      <p:sp>
        <p:nvSpPr>
          <p:cNvPr id="3" name="Slide Number Placeholder 2"/>
          <p:cNvSpPr>
            <a:spLocks noGrp="1"/>
          </p:cNvSpPr>
          <p:nvPr>
            <p:ph type="sldNum" sz="quarter" idx="12"/>
          </p:nvPr>
        </p:nvSpPr>
        <p:spPr/>
        <p:txBody>
          <a:bodyPr/>
          <a:lstStyle/>
          <a:p>
            <a:fld id="{5D99DD2A-B520-4620-9B43-64B657BA2D42}" type="slidenum">
              <a:rPr lang="en-US" noProof="0" smtClean="0"/>
              <a:t>7</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85293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11" name="Rectangle 10"/>
          <p:cNvSpPr/>
          <p:nvPr/>
        </p:nvSpPr>
        <p:spPr>
          <a:xfrm>
            <a:off x="217062" y="1113449"/>
            <a:ext cx="15722593" cy="2308324"/>
          </a:xfrm>
          <a:prstGeom prst="rect">
            <a:avLst/>
          </a:prstGeom>
        </p:spPr>
        <p:txBody>
          <a:bodyPr wrap="square">
            <a:spAutoFit/>
          </a:bodyPr>
          <a:lstStyle/>
          <a:p>
            <a:pPr algn="just"/>
            <a:r>
              <a:rPr lang="en-CA" sz="3600" dirty="0">
                <a:latin typeface="Arial" panose="020B0604020202020204" pitchFamily="34" charset="0"/>
                <a:cs typeface="Arial" panose="020B0604020202020204" pitchFamily="34" charset="0"/>
              </a:rPr>
              <a:t>The Low-frequency Crystal Oscillator is optimized for use with a 32.768 kHz watch </a:t>
            </a:r>
            <a:r>
              <a:rPr lang="en-CA" sz="3600" dirty="0" smtClean="0">
                <a:latin typeface="Arial" panose="020B0604020202020204" pitchFamily="34" charset="0"/>
                <a:cs typeface="Arial" panose="020B0604020202020204" pitchFamily="34" charset="0"/>
              </a:rPr>
              <a:t>crystal. When </a:t>
            </a:r>
            <a:r>
              <a:rPr lang="en-CA" sz="3600" dirty="0">
                <a:latin typeface="Arial" panose="020B0604020202020204" pitchFamily="34" charset="0"/>
                <a:cs typeface="Arial" panose="020B0604020202020204" pitchFamily="34" charset="0"/>
              </a:rPr>
              <a:t>selecting crystals, load </a:t>
            </a:r>
            <a:r>
              <a:rPr lang="en-CA" sz="3600" dirty="0" smtClean="0">
                <a:latin typeface="Arial" panose="020B0604020202020204" pitchFamily="34" charset="0"/>
                <a:cs typeface="Arial" panose="020B0604020202020204" pitchFamily="34" charset="0"/>
              </a:rPr>
              <a:t>capacitance </a:t>
            </a:r>
            <a:r>
              <a:rPr lang="en-CA" sz="3600" dirty="0">
                <a:latin typeface="Arial" panose="020B0604020202020204" pitchFamily="34" charset="0"/>
                <a:cs typeface="Arial" panose="020B0604020202020204" pitchFamily="34" charset="0"/>
              </a:rPr>
              <a:t>and crystal’s Equivalent Series Resistance, </a:t>
            </a:r>
            <a:r>
              <a:rPr lang="en-CA" sz="3600" dirty="0" smtClean="0">
                <a:latin typeface="Arial" panose="020B0604020202020204" pitchFamily="34" charset="0"/>
                <a:cs typeface="Arial" panose="020B0604020202020204" pitchFamily="34" charset="0"/>
              </a:rPr>
              <a:t>ESR must </a:t>
            </a:r>
            <a:r>
              <a:rPr lang="en-CA" sz="3600" dirty="0">
                <a:latin typeface="Arial" panose="020B0604020202020204" pitchFamily="34" charset="0"/>
                <a:cs typeface="Arial" panose="020B0604020202020204" pitchFamily="34" charset="0"/>
              </a:rPr>
              <a:t>be taken into consideration. Both values </a:t>
            </a:r>
            <a:r>
              <a:rPr lang="en-CA" sz="3600" b="1" dirty="0">
                <a:solidFill>
                  <a:srgbClr val="92D050"/>
                </a:solidFill>
                <a:latin typeface="Arial" panose="020B0604020202020204" pitchFamily="34" charset="0"/>
                <a:cs typeface="Arial" panose="020B0604020202020204" pitchFamily="34" charset="0"/>
              </a:rPr>
              <a:t>are specified by the crystal vendor</a:t>
            </a:r>
            <a:r>
              <a:rPr lang="en-CA" sz="3600" dirty="0" smtClean="0">
                <a:latin typeface="Arial" panose="020B0604020202020204" pitchFamily="34" charset="0"/>
                <a:cs typeface="Arial" panose="020B0604020202020204" pitchFamily="34" charset="0"/>
              </a:rPr>
              <a:t>.</a:t>
            </a:r>
            <a:endParaRPr lang="en-CA" sz="36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5C68D80-A6A3-94F3-E710-92026690F9B1}"/>
              </a:ext>
            </a:extLst>
          </p:cNvPr>
          <p:cNvSpPr>
            <a:spLocks noGrp="1"/>
          </p:cNvSpPr>
          <p:nvPr>
            <p:ph type="dt" sz="half" idx="10"/>
          </p:nvPr>
        </p:nvSpPr>
        <p:spPr/>
        <p:txBody>
          <a:bodyPr/>
          <a:lstStyle/>
          <a:p>
            <a:fld id="{D187B1D9-7A43-47C3-8F64-DAA1E4FC8A6D}" type="datetime3">
              <a:rPr lang="en-US" noProof="0" smtClean="0"/>
              <a:t>10 June 2022</a:t>
            </a:fld>
            <a:endParaRPr lang="en-US" noProof="0" dirty="0"/>
          </a:p>
        </p:txBody>
      </p:sp>
      <p:sp>
        <p:nvSpPr>
          <p:cNvPr id="5" name="Footer Placeholder 4">
            <a:extLst>
              <a:ext uri="{FF2B5EF4-FFF2-40B4-BE49-F238E27FC236}">
                <a16:creationId xmlns:a16="http://schemas.microsoft.com/office/drawing/2014/main" id="{CEEF204A-A4E2-E567-A80A-2142B5A5B339}"/>
              </a:ext>
            </a:extLst>
          </p:cNvPr>
          <p:cNvSpPr>
            <a:spLocks noGrp="1"/>
          </p:cNvSpPr>
          <p:nvPr>
            <p:ph type="ftr" sz="quarter" idx="11"/>
          </p:nvPr>
        </p:nvSpPr>
        <p:spPr/>
        <p:txBody>
          <a:bodyPr/>
          <a:lstStyle/>
          <a:p>
            <a:r>
              <a:rPr lang="en-US" noProof="0"/>
              <a:t>Course Teacher: Prof. Dr. Engr. Muhibul Haque Bhuyan</a:t>
            </a:r>
            <a:endParaRPr lang="en-US" noProof="0" dirty="0"/>
          </a:p>
        </p:txBody>
      </p:sp>
      <p:pic>
        <p:nvPicPr>
          <p:cNvPr id="6" name="Picture 5"/>
          <p:cNvPicPr>
            <a:picLocks noChangeAspect="1"/>
          </p:cNvPicPr>
          <p:nvPr/>
        </p:nvPicPr>
        <p:blipFill>
          <a:blip r:embed="rId3"/>
          <a:stretch>
            <a:fillRect/>
          </a:stretch>
        </p:blipFill>
        <p:spPr>
          <a:xfrm>
            <a:off x="2471614" y="4183703"/>
            <a:ext cx="11597676" cy="2736972"/>
          </a:xfrm>
          <a:prstGeom prst="rect">
            <a:avLst/>
          </a:prstGeom>
        </p:spPr>
      </p:pic>
    </p:spTree>
    <p:extLst>
      <p:ext uri="{BB962C8B-B14F-4D97-AF65-F5344CB8AC3E}">
        <p14:creationId xmlns:p14="http://schemas.microsoft.com/office/powerpoint/2010/main" val="1583080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3915543" cy="859790"/>
          </a:xfrm>
        </p:spPr>
        <p:txBody>
          <a:bodyPr/>
          <a:lstStyle/>
          <a:p>
            <a:pPr algn="just"/>
            <a:r>
              <a:rPr lang="en-CA" sz="4800" b="1" u="sng" dirty="0" smtClean="0">
                <a:cs typeface="Arial" panose="020B0604020202020204" pitchFamily="34" charset="0"/>
              </a:rPr>
              <a:t>Low frequency Crystal </a:t>
            </a:r>
            <a:r>
              <a:rPr lang="en-CA" sz="4800" b="1" u="sng" dirty="0">
                <a:cs typeface="Arial" panose="020B0604020202020204" pitchFamily="34" charset="0"/>
              </a:rPr>
              <a:t>Oscillator </a:t>
            </a:r>
            <a:r>
              <a:rPr lang="en-US" sz="4800" b="1" u="sng" dirty="0" smtClean="0"/>
              <a:t>:</a:t>
            </a:r>
            <a:endParaRPr lang="en-US" sz="4800" b="1" u="sng" dirty="0"/>
          </a:p>
        </p:txBody>
      </p:sp>
      <p:sp>
        <p:nvSpPr>
          <p:cNvPr id="3" name="Slide Number Placeholder 2"/>
          <p:cNvSpPr>
            <a:spLocks noGrp="1"/>
          </p:cNvSpPr>
          <p:nvPr>
            <p:ph type="sldNum" sz="quarter" idx="12"/>
          </p:nvPr>
        </p:nvSpPr>
        <p:spPr/>
        <p:txBody>
          <a:bodyPr/>
          <a:lstStyle/>
          <a:p>
            <a:fld id="{5D99DD2A-B520-4620-9B43-64B657BA2D42}" type="slidenum">
              <a:rPr lang="en-US" noProof="0" smtClean="0"/>
              <a:t>8</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11" name="Rectangle 10"/>
          <p:cNvSpPr/>
          <p:nvPr/>
        </p:nvSpPr>
        <p:spPr>
          <a:xfrm>
            <a:off x="217062" y="1113449"/>
            <a:ext cx="15722593" cy="584775"/>
          </a:xfrm>
          <a:prstGeom prst="rect">
            <a:avLst/>
          </a:prstGeom>
        </p:spPr>
        <p:txBody>
          <a:bodyPr wrap="square">
            <a:spAutoFit/>
          </a:bodyPr>
          <a:lstStyle/>
          <a:p>
            <a:pPr algn="just"/>
            <a:endParaRPr lang="en-CA" sz="32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5C68D80-A6A3-94F3-E710-92026690F9B1}"/>
              </a:ext>
            </a:extLst>
          </p:cNvPr>
          <p:cNvSpPr>
            <a:spLocks noGrp="1"/>
          </p:cNvSpPr>
          <p:nvPr>
            <p:ph type="dt" sz="half" idx="10"/>
          </p:nvPr>
        </p:nvSpPr>
        <p:spPr/>
        <p:txBody>
          <a:bodyPr/>
          <a:lstStyle/>
          <a:p>
            <a:fld id="{D187B1D9-7A43-47C3-8F64-DAA1E4FC8A6D}" type="datetime3">
              <a:rPr lang="en-US" noProof="0" smtClean="0"/>
              <a:t>10 June 2022</a:t>
            </a:fld>
            <a:endParaRPr lang="en-US" noProof="0" dirty="0"/>
          </a:p>
        </p:txBody>
      </p:sp>
      <p:sp>
        <p:nvSpPr>
          <p:cNvPr id="5" name="Footer Placeholder 4">
            <a:extLst>
              <a:ext uri="{FF2B5EF4-FFF2-40B4-BE49-F238E27FC236}">
                <a16:creationId xmlns:a16="http://schemas.microsoft.com/office/drawing/2014/main" id="{CEEF204A-A4E2-E567-A80A-2142B5A5B339}"/>
              </a:ext>
            </a:extLst>
          </p:cNvPr>
          <p:cNvSpPr>
            <a:spLocks noGrp="1"/>
          </p:cNvSpPr>
          <p:nvPr>
            <p:ph type="ftr" sz="quarter" idx="11"/>
          </p:nvPr>
        </p:nvSpPr>
        <p:spPr/>
        <p:txBody>
          <a:bodyPr/>
          <a:lstStyle/>
          <a:p>
            <a:r>
              <a:rPr lang="en-US" noProof="0" dirty="0"/>
              <a:t>Course Teacher: Prof. Dr. Engr. </a:t>
            </a:r>
            <a:r>
              <a:rPr lang="en-US" noProof="0" dirty="0" err="1"/>
              <a:t>Muhibul</a:t>
            </a:r>
            <a:r>
              <a:rPr lang="en-US" noProof="0" dirty="0"/>
              <a:t> </a:t>
            </a:r>
            <a:r>
              <a:rPr lang="en-US" noProof="0" dirty="0" err="1"/>
              <a:t>Haque</a:t>
            </a:r>
            <a:r>
              <a:rPr lang="en-US" noProof="0" dirty="0"/>
              <a:t> </a:t>
            </a:r>
            <a:r>
              <a:rPr lang="en-US" noProof="0" dirty="0" err="1"/>
              <a:t>Bhuyan</a:t>
            </a:r>
            <a:endParaRPr lang="en-US" noProof="0" dirty="0"/>
          </a:p>
        </p:txBody>
      </p:sp>
      <mc:AlternateContent xmlns:mc="http://schemas.openxmlformats.org/markup-compatibility/2006" xmlns:a14="http://schemas.microsoft.com/office/drawing/2010/main">
        <mc:Choice Requires="a14">
          <p:sp>
            <p:nvSpPr>
              <p:cNvPr id="10" name="Rectangle 9"/>
              <p:cNvSpPr/>
              <p:nvPr/>
            </p:nvSpPr>
            <p:spPr>
              <a:xfrm>
                <a:off x="554007" y="1405836"/>
                <a:ext cx="15494885" cy="4524315"/>
              </a:xfrm>
              <a:prstGeom prst="rect">
                <a:avLst/>
              </a:prstGeom>
            </p:spPr>
            <p:txBody>
              <a:bodyPr wrap="square">
                <a:spAutoFit/>
              </a:bodyPr>
              <a:lstStyle/>
              <a:p>
                <a:pPr algn="just"/>
                <a:r>
                  <a:rPr lang="en-CA" sz="3200" dirty="0" smtClean="0">
                    <a:latin typeface="Arial" panose="020B0604020202020204" pitchFamily="34" charset="0"/>
                    <a:cs typeface="Arial" panose="020B0604020202020204" pitchFamily="34" charset="0"/>
                  </a:rPr>
                  <a:t>The Low-frequency Crystal Oscillator provides an </a:t>
                </a:r>
                <a:r>
                  <a:rPr lang="en-CA" sz="3200" b="1" dirty="0" smtClean="0">
                    <a:solidFill>
                      <a:srgbClr val="92D050"/>
                    </a:solidFill>
                    <a:latin typeface="Arial" panose="020B0604020202020204" pitchFamily="34" charset="0"/>
                    <a:cs typeface="Arial" panose="020B0604020202020204" pitchFamily="34" charset="0"/>
                  </a:rPr>
                  <a:t>internal load capacitance of typical 6 pF </a:t>
                </a:r>
                <a:r>
                  <a:rPr lang="en-CA" sz="3200" dirty="0" smtClean="0">
                    <a:latin typeface="Arial" panose="020B0604020202020204" pitchFamily="34" charset="0"/>
                    <a:cs typeface="Arial" panose="020B0604020202020204" pitchFamily="34" charset="0"/>
                  </a:rPr>
                  <a:t>at each </a:t>
                </a:r>
                <a:r>
                  <a:rPr lang="en-CA" sz="3200" dirty="0">
                    <a:latin typeface="Arial" panose="020B0604020202020204" pitchFamily="34" charset="0"/>
                    <a:cs typeface="Arial" panose="020B0604020202020204" pitchFamily="34" charset="0"/>
                  </a:rPr>
                  <a:t>TOSC pin. The </a:t>
                </a:r>
                <a:r>
                  <a:rPr lang="en-CA" sz="3200" b="1" dirty="0">
                    <a:solidFill>
                      <a:srgbClr val="FF0000"/>
                    </a:solidFill>
                    <a:latin typeface="Arial" panose="020B0604020202020204" pitchFamily="34" charset="0"/>
                    <a:cs typeface="Arial" panose="020B0604020202020204" pitchFamily="34" charset="0"/>
                  </a:rPr>
                  <a:t>external capacitance (C)</a:t>
                </a:r>
                <a:r>
                  <a:rPr lang="en-CA" sz="3200" dirty="0">
                    <a:latin typeface="Arial" panose="020B0604020202020204" pitchFamily="34" charset="0"/>
                    <a:cs typeface="Arial" panose="020B0604020202020204" pitchFamily="34" charset="0"/>
                  </a:rPr>
                  <a:t> needed at each TOSC pin can be calculated </a:t>
                </a:r>
                <a:r>
                  <a:rPr lang="en-CA" sz="3200" dirty="0" smtClean="0">
                    <a:latin typeface="Arial" panose="020B0604020202020204" pitchFamily="34" charset="0"/>
                    <a:cs typeface="Arial" panose="020B0604020202020204" pitchFamily="34" charset="0"/>
                  </a:rPr>
                  <a:t>by using: </a:t>
                </a:r>
              </a:p>
              <a:p>
                <a:pPr algn="just"/>
                <a:r>
                  <a:rPr lang="en-CA" sz="3200" dirty="0" smtClean="0">
                    <a:latin typeface="Arial" panose="020B0604020202020204" pitchFamily="34" charset="0"/>
                    <a:cs typeface="Arial" panose="020B0604020202020204" pitchFamily="34" charset="0"/>
                  </a:rPr>
                  <a:t>C= 2*CL-</a:t>
                </a:r>
                <a14:m>
                  <m:oMath xmlns:m="http://schemas.openxmlformats.org/officeDocument/2006/math">
                    <m:sSub>
                      <m:sSubPr>
                        <m:ctrlPr>
                          <a:rPr lang="en-CA" sz="3200" i="1">
                            <a:latin typeface="Cambria Math" panose="02040503050406030204" pitchFamily="18" charset="0"/>
                            <a:cs typeface="Arial" panose="020B0604020202020204" pitchFamily="34" charset="0"/>
                          </a:rPr>
                        </m:ctrlPr>
                      </m:sSubPr>
                      <m:e>
                        <m:r>
                          <m:rPr>
                            <m:sty m:val="p"/>
                          </m:rPr>
                          <a:rPr lang="en-CA" sz="3200">
                            <a:latin typeface="Cambria Math" panose="02040503050406030204" pitchFamily="18" charset="0"/>
                            <a:cs typeface="Arial" panose="020B0604020202020204" pitchFamily="34" charset="0"/>
                          </a:rPr>
                          <m:t>C</m:t>
                        </m:r>
                      </m:e>
                      <m:sub>
                        <m:r>
                          <m:rPr>
                            <m:sty m:val="p"/>
                          </m:rPr>
                          <a:rPr lang="en-CA" sz="3200">
                            <a:latin typeface="Cambria Math" panose="02040503050406030204" pitchFamily="18" charset="0"/>
                            <a:cs typeface="Arial" panose="020B0604020202020204" pitchFamily="34" charset="0"/>
                          </a:rPr>
                          <m:t>S</m:t>
                        </m:r>
                      </m:sub>
                    </m:sSub>
                  </m:oMath>
                </a14:m>
                <a:r>
                  <a:rPr lang="en-CA" sz="3200" dirty="0" smtClean="0">
                    <a:latin typeface="Arial" panose="020B0604020202020204" pitchFamily="34" charset="0"/>
                    <a:cs typeface="Arial" panose="020B0604020202020204" pitchFamily="34" charset="0"/>
                  </a:rPr>
                  <a:t> where </a:t>
                </a:r>
                <a:r>
                  <a:rPr lang="en-CA" sz="3200" dirty="0">
                    <a:latin typeface="Arial" panose="020B0604020202020204" pitchFamily="34" charset="0"/>
                    <a:cs typeface="Arial" panose="020B0604020202020204" pitchFamily="34" charset="0"/>
                  </a:rPr>
                  <a:t>CL is the load capacitance for a </a:t>
                </a:r>
                <a:r>
                  <a:rPr lang="en-CA" sz="3200" b="1" dirty="0">
                    <a:solidFill>
                      <a:srgbClr val="92D050"/>
                    </a:solidFill>
                    <a:latin typeface="Arial" panose="020B0604020202020204" pitchFamily="34" charset="0"/>
                    <a:cs typeface="Arial" panose="020B0604020202020204" pitchFamily="34" charset="0"/>
                  </a:rPr>
                  <a:t>32.768 kHz crystal </a:t>
                </a:r>
                <a:r>
                  <a:rPr lang="en-CA" sz="3200" dirty="0">
                    <a:latin typeface="Arial" panose="020B0604020202020204" pitchFamily="34" charset="0"/>
                    <a:cs typeface="Arial" panose="020B0604020202020204" pitchFamily="34" charset="0"/>
                  </a:rPr>
                  <a:t>specified by the crystal vendor </a:t>
                </a:r>
                <a:r>
                  <a:rPr lang="en-CA" sz="3200" dirty="0" smtClean="0">
                    <a:latin typeface="Arial" panose="020B0604020202020204" pitchFamily="34" charset="0"/>
                    <a:cs typeface="Arial" panose="020B0604020202020204" pitchFamily="34" charset="0"/>
                  </a:rPr>
                  <a:t>and </a:t>
                </a:r>
                <a14:m>
                  <m:oMath xmlns:m="http://schemas.openxmlformats.org/officeDocument/2006/math">
                    <m:sSub>
                      <m:sSubPr>
                        <m:ctrlPr>
                          <a:rPr lang="en-CA" sz="3200" i="1" smtClean="0">
                            <a:latin typeface="Cambria Math" panose="02040503050406030204" pitchFamily="18" charset="0"/>
                            <a:cs typeface="Arial" panose="020B0604020202020204" pitchFamily="34" charset="0"/>
                          </a:rPr>
                        </m:ctrlPr>
                      </m:sSubPr>
                      <m:e>
                        <m:r>
                          <m:rPr>
                            <m:sty m:val="p"/>
                          </m:rPr>
                          <a:rPr lang="en-CA" sz="3200" b="0" i="0" smtClean="0">
                            <a:latin typeface="Cambria Math" panose="02040503050406030204" pitchFamily="18" charset="0"/>
                            <a:cs typeface="Arial" panose="020B0604020202020204" pitchFamily="34" charset="0"/>
                          </a:rPr>
                          <m:t>C</m:t>
                        </m:r>
                      </m:e>
                      <m:sub>
                        <m:r>
                          <m:rPr>
                            <m:sty m:val="p"/>
                          </m:rPr>
                          <a:rPr lang="en-CA" sz="3200" b="0" i="0" smtClean="0">
                            <a:latin typeface="Cambria Math" panose="02040503050406030204" pitchFamily="18" charset="0"/>
                            <a:cs typeface="Arial" panose="020B0604020202020204" pitchFamily="34" charset="0"/>
                          </a:rPr>
                          <m:t>S</m:t>
                        </m:r>
                      </m:sub>
                    </m:sSub>
                  </m:oMath>
                </a14:m>
                <a:r>
                  <a:rPr lang="en-CA" sz="3200" dirty="0" smtClean="0">
                    <a:latin typeface="Arial" panose="020B0604020202020204" pitchFamily="34" charset="0"/>
                    <a:cs typeface="Arial" panose="020B0604020202020204" pitchFamily="34" charset="0"/>
                  </a:rPr>
                  <a:t> is </a:t>
                </a:r>
                <a:r>
                  <a:rPr lang="en-CA" sz="3200" dirty="0">
                    <a:latin typeface="Arial" panose="020B0604020202020204" pitchFamily="34" charset="0"/>
                    <a:cs typeface="Arial" panose="020B0604020202020204" pitchFamily="34" charset="0"/>
                  </a:rPr>
                  <a:t>the total stray capacitance for one TOSC </a:t>
                </a:r>
                <a:r>
                  <a:rPr lang="en-CA" sz="3200" dirty="0" smtClean="0">
                    <a:latin typeface="Arial" panose="020B0604020202020204" pitchFamily="34" charset="0"/>
                    <a:cs typeface="Arial" panose="020B0604020202020204" pitchFamily="34" charset="0"/>
                  </a:rPr>
                  <a:t>pin. </a:t>
                </a:r>
              </a:p>
              <a:p>
                <a:pPr algn="just"/>
                <a:r>
                  <a:rPr lang="en-CA" sz="3200" b="1" dirty="0" smtClean="0">
                    <a:solidFill>
                      <a:schemeClr val="accent1"/>
                    </a:solidFill>
                    <a:latin typeface="Arial" panose="020B0604020202020204" pitchFamily="34" charset="0"/>
                    <a:cs typeface="Arial" panose="020B0604020202020204" pitchFamily="34" charset="0"/>
                  </a:rPr>
                  <a:t>Crystals </a:t>
                </a:r>
                <a:r>
                  <a:rPr lang="en-CA" sz="3200" b="1" dirty="0">
                    <a:solidFill>
                      <a:schemeClr val="accent1"/>
                    </a:solidFill>
                    <a:latin typeface="Arial" panose="020B0604020202020204" pitchFamily="34" charset="0"/>
                    <a:cs typeface="Arial" panose="020B0604020202020204" pitchFamily="34" charset="0"/>
                  </a:rPr>
                  <a:t>specifying load capacitance (CL) higher than 6 pF, require external capacitors </a:t>
                </a:r>
                <a:r>
                  <a:rPr lang="en-CA" sz="3200" dirty="0" smtClean="0">
                    <a:latin typeface="Arial" panose="020B0604020202020204" pitchFamily="34" charset="0"/>
                    <a:cs typeface="Arial" panose="020B0604020202020204" pitchFamily="34" charset="0"/>
                  </a:rPr>
                  <a:t>applied. The </a:t>
                </a:r>
                <a:r>
                  <a:rPr lang="en-CA" sz="3200" dirty="0">
                    <a:latin typeface="Arial" panose="020B0604020202020204" pitchFamily="34" charset="0"/>
                    <a:cs typeface="Arial" panose="020B0604020202020204" pitchFamily="34" charset="0"/>
                  </a:rPr>
                  <a:t>Low-frequency Crystal Oscillator must be selected by setting the CKSEL Fuses to “0110” </a:t>
                </a:r>
                <a:r>
                  <a:rPr lang="en-CA" sz="3200" dirty="0" smtClean="0">
                    <a:latin typeface="Arial" panose="020B0604020202020204" pitchFamily="34" charset="0"/>
                    <a:cs typeface="Arial" panose="020B0604020202020204" pitchFamily="34" charset="0"/>
                  </a:rPr>
                  <a:t>or “0111”. </a:t>
                </a:r>
                <a:r>
                  <a:rPr lang="en-CA" sz="3200" dirty="0">
                    <a:latin typeface="Arial" panose="020B0604020202020204" pitchFamily="34" charset="0"/>
                    <a:cs typeface="Arial" panose="020B0604020202020204" pitchFamily="34" charset="0"/>
                  </a:rPr>
                  <a:t>Start-up times are determined by the SUT </a:t>
                </a:r>
                <a:r>
                  <a:rPr lang="en-CA" sz="3200" dirty="0" smtClean="0">
                    <a:latin typeface="Arial" panose="020B0604020202020204" pitchFamily="34" charset="0"/>
                    <a:cs typeface="Arial" panose="020B0604020202020204" pitchFamily="34" charset="0"/>
                  </a:rPr>
                  <a:t>Fuses.</a:t>
                </a:r>
                <a:endParaRPr lang="en-CA" sz="3200" dirty="0">
                  <a:latin typeface="Arial" panose="020B0604020202020204" pitchFamily="34" charset="0"/>
                  <a:cs typeface="Arial" panose="020B0604020202020204" pitchFamily="34"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554007" y="1405836"/>
                <a:ext cx="15494885" cy="4524315"/>
              </a:xfrm>
              <a:prstGeom prst="rect">
                <a:avLst/>
              </a:prstGeom>
              <a:blipFill>
                <a:blip r:embed="rId3"/>
                <a:stretch>
                  <a:fillRect l="-1023" t="-1752" r="-983" b="-3504"/>
                </a:stretch>
              </a:blipFill>
            </p:spPr>
            <p:txBody>
              <a:bodyPr/>
              <a:lstStyle/>
              <a:p>
                <a:r>
                  <a:rPr lang="en-CA">
                    <a:noFill/>
                  </a:rPr>
                  <a:t> </a:t>
                </a:r>
              </a:p>
            </p:txBody>
          </p:sp>
        </mc:Fallback>
      </mc:AlternateContent>
      <p:pic>
        <p:nvPicPr>
          <p:cNvPr id="9" name="Picture 8"/>
          <p:cNvPicPr>
            <a:picLocks noChangeAspect="1"/>
          </p:cNvPicPr>
          <p:nvPr/>
        </p:nvPicPr>
        <p:blipFill>
          <a:blip r:embed="rId4"/>
          <a:stretch>
            <a:fillRect/>
          </a:stretch>
        </p:blipFill>
        <p:spPr>
          <a:xfrm>
            <a:off x="3067275" y="5602585"/>
            <a:ext cx="10022165" cy="1991009"/>
          </a:xfrm>
          <a:prstGeom prst="rect">
            <a:avLst/>
          </a:prstGeom>
        </p:spPr>
      </p:pic>
    </p:spTree>
    <p:extLst>
      <p:ext uri="{BB962C8B-B14F-4D97-AF65-F5344CB8AC3E}">
        <p14:creationId xmlns:p14="http://schemas.microsoft.com/office/powerpoint/2010/main" val="27676811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3915543" cy="859790"/>
          </a:xfrm>
        </p:spPr>
        <p:txBody>
          <a:bodyPr/>
          <a:lstStyle/>
          <a:p>
            <a:pPr algn="just"/>
            <a:r>
              <a:rPr lang="en-CA" sz="4800" b="1" u="sng" dirty="0" smtClean="0">
                <a:cs typeface="Arial" panose="020B0604020202020204" pitchFamily="34" charset="0"/>
              </a:rPr>
              <a:t>Calibrated internal RC </a:t>
            </a:r>
            <a:r>
              <a:rPr lang="en-CA" sz="4800" b="1" u="sng" dirty="0">
                <a:cs typeface="Arial" panose="020B0604020202020204" pitchFamily="34" charset="0"/>
              </a:rPr>
              <a:t>Oscillator </a:t>
            </a:r>
            <a:r>
              <a:rPr lang="en-US" sz="4800" b="1" u="sng" dirty="0" smtClean="0"/>
              <a:t>:</a:t>
            </a:r>
            <a:endParaRPr lang="en-US" sz="4800" b="1" u="sng" dirty="0"/>
          </a:p>
        </p:txBody>
      </p:sp>
      <p:sp>
        <p:nvSpPr>
          <p:cNvPr id="3" name="Slide Number Placeholder 2"/>
          <p:cNvSpPr>
            <a:spLocks noGrp="1"/>
          </p:cNvSpPr>
          <p:nvPr>
            <p:ph type="sldNum" sz="quarter" idx="12"/>
          </p:nvPr>
        </p:nvSpPr>
        <p:spPr/>
        <p:txBody>
          <a:bodyPr/>
          <a:lstStyle/>
          <a:p>
            <a:fld id="{5D99DD2A-B520-4620-9B43-64B657BA2D42}" type="slidenum">
              <a:rPr lang="en-US" noProof="0" smtClean="0"/>
              <a:t>9</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11" name="Rectangle 10"/>
          <p:cNvSpPr/>
          <p:nvPr/>
        </p:nvSpPr>
        <p:spPr>
          <a:xfrm>
            <a:off x="217062" y="1113449"/>
            <a:ext cx="15722593" cy="2554545"/>
          </a:xfrm>
          <a:prstGeom prst="rect">
            <a:avLst/>
          </a:prstGeom>
        </p:spPr>
        <p:txBody>
          <a:bodyPr wrap="square">
            <a:spAutoFit/>
          </a:bodyPr>
          <a:lstStyle/>
          <a:p>
            <a:r>
              <a:rPr lang="en-CA" sz="3200" dirty="0">
                <a:latin typeface="Arial" panose="020B0604020202020204" pitchFamily="34" charset="0"/>
                <a:cs typeface="Arial" panose="020B0604020202020204" pitchFamily="34" charset="0"/>
              </a:rPr>
              <a:t>By default, the Internal RC Oscillator provides an approximate </a:t>
            </a:r>
            <a:r>
              <a:rPr lang="en-CA" sz="3200" b="1" dirty="0">
                <a:solidFill>
                  <a:schemeClr val="accent1"/>
                </a:solidFill>
                <a:latin typeface="Arial" panose="020B0604020202020204" pitchFamily="34" charset="0"/>
                <a:cs typeface="Arial" panose="020B0604020202020204" pitchFamily="34" charset="0"/>
              </a:rPr>
              <a:t>8.0 MHz clock</a:t>
            </a:r>
            <a:r>
              <a:rPr lang="en-CA" sz="3200" dirty="0">
                <a:latin typeface="Arial" panose="020B0604020202020204" pitchFamily="34" charset="0"/>
                <a:cs typeface="Arial" panose="020B0604020202020204" pitchFamily="34" charset="0"/>
              </a:rPr>
              <a:t>. Though </a:t>
            </a:r>
            <a:r>
              <a:rPr lang="en-CA" sz="3200" dirty="0" smtClean="0">
                <a:latin typeface="Arial" panose="020B0604020202020204" pitchFamily="34" charset="0"/>
                <a:cs typeface="Arial" panose="020B0604020202020204" pitchFamily="34" charset="0"/>
              </a:rPr>
              <a:t>voltage and </a:t>
            </a:r>
            <a:r>
              <a:rPr lang="en-CA" sz="3200" dirty="0">
                <a:latin typeface="Arial" panose="020B0604020202020204" pitchFamily="34" charset="0"/>
                <a:cs typeface="Arial" panose="020B0604020202020204" pitchFamily="34" charset="0"/>
              </a:rPr>
              <a:t>temperature dependent, this clock can be very accurately calibrated by the user. </a:t>
            </a:r>
            <a:r>
              <a:rPr lang="en-CA" sz="3200" dirty="0" smtClean="0">
                <a:latin typeface="Arial" panose="020B0604020202020204" pitchFamily="34" charset="0"/>
                <a:cs typeface="Arial" panose="020B0604020202020204" pitchFamily="34" charset="0"/>
              </a:rPr>
              <a:t>The </a:t>
            </a:r>
            <a:r>
              <a:rPr lang="en-CA" sz="3200" dirty="0">
                <a:latin typeface="Arial" panose="020B0604020202020204" pitchFamily="34" charset="0"/>
                <a:cs typeface="Arial" panose="020B0604020202020204" pitchFamily="34" charset="0"/>
              </a:rPr>
              <a:t>device is </a:t>
            </a:r>
            <a:r>
              <a:rPr lang="en-CA" sz="3200" b="1" dirty="0">
                <a:solidFill>
                  <a:srgbClr val="92D050"/>
                </a:solidFill>
                <a:latin typeface="Arial" panose="020B0604020202020204" pitchFamily="34" charset="0"/>
                <a:cs typeface="Arial" panose="020B0604020202020204" pitchFamily="34" charset="0"/>
              </a:rPr>
              <a:t>shipped with the CKDIV8 Fuse </a:t>
            </a:r>
            <a:r>
              <a:rPr lang="en-CA" sz="3200" b="1" dirty="0" smtClean="0">
                <a:solidFill>
                  <a:srgbClr val="92D050"/>
                </a:solidFill>
                <a:latin typeface="Arial" panose="020B0604020202020204" pitchFamily="34" charset="0"/>
                <a:cs typeface="Arial" panose="020B0604020202020204" pitchFamily="34" charset="0"/>
              </a:rPr>
              <a:t>programmed. This </a:t>
            </a:r>
            <a:r>
              <a:rPr lang="en-CA" sz="3200" b="1" dirty="0">
                <a:solidFill>
                  <a:srgbClr val="92D050"/>
                </a:solidFill>
                <a:latin typeface="Arial" panose="020B0604020202020204" pitchFamily="34" charset="0"/>
                <a:cs typeface="Arial" panose="020B0604020202020204" pitchFamily="34" charset="0"/>
              </a:rPr>
              <a:t>clock may be selected as the system clock by programming the CKSEL Fuses </a:t>
            </a:r>
            <a:r>
              <a:rPr lang="en-CA" sz="3200" dirty="0" smtClean="0">
                <a:latin typeface="Arial" panose="020B0604020202020204" pitchFamily="34" charset="0"/>
                <a:cs typeface="Arial" panose="020B0604020202020204" pitchFamily="34" charset="0"/>
              </a:rPr>
              <a:t>. </a:t>
            </a:r>
            <a:r>
              <a:rPr lang="en-CA" sz="3200" dirty="0">
                <a:latin typeface="Arial" panose="020B0604020202020204" pitchFamily="34" charset="0"/>
                <a:cs typeface="Arial" panose="020B0604020202020204" pitchFamily="34" charset="0"/>
              </a:rPr>
              <a:t/>
            </a:r>
            <a:br>
              <a:rPr lang="en-CA" sz="3200" dirty="0">
                <a:latin typeface="Arial" panose="020B0604020202020204" pitchFamily="34" charset="0"/>
                <a:cs typeface="Arial" panose="020B0604020202020204" pitchFamily="34" charset="0"/>
              </a:rPr>
            </a:br>
            <a:endParaRPr lang="en-CA" sz="32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5C68D80-A6A3-94F3-E710-92026690F9B1}"/>
              </a:ext>
            </a:extLst>
          </p:cNvPr>
          <p:cNvSpPr>
            <a:spLocks noGrp="1"/>
          </p:cNvSpPr>
          <p:nvPr>
            <p:ph type="dt" sz="half" idx="10"/>
          </p:nvPr>
        </p:nvSpPr>
        <p:spPr/>
        <p:txBody>
          <a:bodyPr/>
          <a:lstStyle/>
          <a:p>
            <a:fld id="{D187B1D9-7A43-47C3-8F64-DAA1E4FC8A6D}" type="datetime3">
              <a:rPr lang="en-US" noProof="0" smtClean="0"/>
              <a:t>10 June 2022</a:t>
            </a:fld>
            <a:endParaRPr lang="en-US" noProof="0" dirty="0"/>
          </a:p>
        </p:txBody>
      </p:sp>
      <p:sp>
        <p:nvSpPr>
          <p:cNvPr id="5" name="Footer Placeholder 4">
            <a:extLst>
              <a:ext uri="{FF2B5EF4-FFF2-40B4-BE49-F238E27FC236}">
                <a16:creationId xmlns:a16="http://schemas.microsoft.com/office/drawing/2014/main" id="{CEEF204A-A4E2-E567-A80A-2142B5A5B339}"/>
              </a:ext>
            </a:extLst>
          </p:cNvPr>
          <p:cNvSpPr>
            <a:spLocks noGrp="1"/>
          </p:cNvSpPr>
          <p:nvPr>
            <p:ph type="ftr" sz="quarter" idx="11"/>
          </p:nvPr>
        </p:nvSpPr>
        <p:spPr/>
        <p:txBody>
          <a:bodyPr/>
          <a:lstStyle/>
          <a:p>
            <a:r>
              <a:rPr lang="en-US" noProof="0" dirty="0"/>
              <a:t>Course Teacher: Prof. Dr. Engr. </a:t>
            </a:r>
            <a:r>
              <a:rPr lang="en-US" noProof="0" dirty="0" err="1"/>
              <a:t>Muhibul</a:t>
            </a:r>
            <a:r>
              <a:rPr lang="en-US" noProof="0" dirty="0"/>
              <a:t> </a:t>
            </a:r>
            <a:r>
              <a:rPr lang="en-US" noProof="0" dirty="0" err="1"/>
              <a:t>Haque</a:t>
            </a:r>
            <a:r>
              <a:rPr lang="en-US" noProof="0" dirty="0"/>
              <a:t> </a:t>
            </a:r>
            <a:r>
              <a:rPr lang="en-US" noProof="0" dirty="0" err="1"/>
              <a:t>Bhuyan</a:t>
            </a:r>
            <a:endParaRPr lang="en-US" noProof="0" dirty="0"/>
          </a:p>
        </p:txBody>
      </p:sp>
      <p:pic>
        <p:nvPicPr>
          <p:cNvPr id="6" name="Picture 5"/>
          <p:cNvPicPr>
            <a:picLocks noChangeAspect="1"/>
          </p:cNvPicPr>
          <p:nvPr/>
        </p:nvPicPr>
        <p:blipFill>
          <a:blip r:embed="rId3"/>
          <a:stretch>
            <a:fillRect/>
          </a:stretch>
        </p:blipFill>
        <p:spPr>
          <a:xfrm>
            <a:off x="1984149" y="3277349"/>
            <a:ext cx="11542970" cy="2505909"/>
          </a:xfrm>
          <a:prstGeom prst="rect">
            <a:avLst/>
          </a:prstGeom>
        </p:spPr>
      </p:pic>
      <p:sp>
        <p:nvSpPr>
          <p:cNvPr id="13" name="Rectangle 12"/>
          <p:cNvSpPr/>
          <p:nvPr/>
        </p:nvSpPr>
        <p:spPr>
          <a:xfrm>
            <a:off x="599325" y="6106215"/>
            <a:ext cx="14968921" cy="1569660"/>
          </a:xfrm>
          <a:prstGeom prst="rect">
            <a:avLst/>
          </a:prstGeom>
        </p:spPr>
        <p:txBody>
          <a:bodyPr wrap="square">
            <a:spAutoFit/>
          </a:bodyPr>
          <a:lstStyle/>
          <a:p>
            <a:r>
              <a:rPr lang="en-CA" sz="3200" dirty="0">
                <a:latin typeface="Arial" panose="020B0604020202020204" pitchFamily="34" charset="0"/>
                <a:cs typeface="Arial" panose="020B0604020202020204" pitchFamily="34" charset="0"/>
              </a:rPr>
              <a:t> If selected, it will operate with no external components. During reset, hardware </a:t>
            </a:r>
            <a:r>
              <a:rPr lang="en-CA" sz="3200" dirty="0" smtClean="0">
                <a:latin typeface="Arial" panose="020B0604020202020204" pitchFamily="34" charset="0"/>
                <a:cs typeface="Arial" panose="020B0604020202020204" pitchFamily="34" charset="0"/>
              </a:rPr>
              <a:t>loads the </a:t>
            </a:r>
            <a:r>
              <a:rPr lang="en-CA" sz="3200" dirty="0">
                <a:latin typeface="Arial" panose="020B0604020202020204" pitchFamily="34" charset="0"/>
                <a:cs typeface="Arial" panose="020B0604020202020204" pitchFamily="34" charset="0"/>
              </a:rPr>
              <a:t>pre-programmed calibration value into the OSCCAL Register and thereby automatically calibrates the RC </a:t>
            </a:r>
            <a:r>
              <a:rPr lang="en-CA" sz="3200" dirty="0" smtClean="0">
                <a:latin typeface="Arial" panose="020B0604020202020204" pitchFamily="34" charset="0"/>
                <a:cs typeface="Arial" panose="020B0604020202020204" pitchFamily="34" charset="0"/>
              </a:rPr>
              <a:t>Oscillator.</a:t>
            </a:r>
            <a:endParaRPr lang="en-CA"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87085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C25A74-1E0C-4362-AFA3-6197BD285F3A}">
  <ds:schemaRefs>
    <ds:schemaRef ds:uri="http://schemas.microsoft.com/sharepoint/v3/contenttype/forms"/>
  </ds:schemaRefs>
</ds:datastoreItem>
</file>

<file path=customXml/itemProps3.xml><?xml version="1.0" encoding="utf-8"?>
<ds:datastoreItem xmlns:ds="http://schemas.openxmlformats.org/officeDocument/2006/customXml" ds:itemID="{0EC94942-C689-461B-8649-1FD863C6BA2B}">
  <ds:schemaRefs>
    <ds:schemaRef ds:uri="http://purl.org/dc/elements/1.1/"/>
    <ds:schemaRef ds:uri="http://schemas.openxmlformats.org/package/2006/metadata/core-properties"/>
    <ds:schemaRef ds:uri="http://schemas.microsoft.com/office/2006/documentManagement/types"/>
    <ds:schemaRef ds:uri="71af3243-3dd4-4a8d-8c0d-dd76da1f02a5"/>
    <ds:schemaRef ds:uri="16c05727-aa75-4e4a-9b5f-8a80a1165891"/>
    <ds:schemaRef ds:uri="http://purl.org/dc/terms/"/>
    <ds:schemaRef ds:uri="http://schemas.microsoft.com/office/2006/metadata/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1446</Words>
  <Application>Microsoft Office PowerPoint</Application>
  <PresentationFormat>Custom</PresentationFormat>
  <Paragraphs>192</Paragraphs>
  <Slides>20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Black</vt:lpstr>
      <vt:lpstr>Calibri</vt:lpstr>
      <vt:lpstr>Cambria</vt:lpstr>
      <vt:lpstr>Cambria Math</vt:lpstr>
      <vt:lpstr>Corbel</vt:lpstr>
      <vt:lpstr>Celestial</vt:lpstr>
      <vt:lpstr>System Clock options </vt:lpstr>
      <vt:lpstr>PowerPoint Presentation</vt:lpstr>
      <vt:lpstr>Clock sources:</vt:lpstr>
      <vt:lpstr>Default clock source:</vt:lpstr>
      <vt:lpstr>Low Power Crystal Oscillator :</vt:lpstr>
      <vt:lpstr>Full swing Crystal Oscillator :</vt:lpstr>
      <vt:lpstr>Low frequency Crystal Oscillator :</vt:lpstr>
      <vt:lpstr>Low frequency Crystal Oscillator :</vt:lpstr>
      <vt:lpstr>Calibrated internal RC Oscillator :</vt:lpstr>
      <vt:lpstr>128 kHz internal Oscillator :</vt:lpstr>
      <vt:lpstr>External clock:</vt:lpstr>
      <vt:lpstr>System clock prescalar:</vt:lpstr>
      <vt:lpstr>Register description:</vt:lpstr>
      <vt:lpstr>Register description:</vt:lpstr>
      <vt:lpstr>Register description: clock prescaler select</vt:lpstr>
      <vt:lpstr>Power management &amp;sleep modes:</vt:lpstr>
      <vt:lpstr>Register description:</vt:lpstr>
      <vt:lpstr>PowerPoint Presentation</vt:lpstr>
      <vt:lpstr>PRR-Power reduction register:</vt:lpstr>
      <vt:lpstr>Thanks for attending….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2022-05-17T14:56:55Z</dcterms:created>
  <dcterms:modified xsi:type="dcterms:W3CDTF">2022-06-10T18:35:24Z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