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77" r:id="rId5"/>
    <p:sldId id="269" r:id="rId6"/>
    <p:sldId id="284" r:id="rId7"/>
    <p:sldId id="285" r:id="rId8"/>
    <p:sldId id="286" r:id="rId9"/>
    <p:sldId id="287" r:id="rId10"/>
    <p:sldId id="288" r:id="rId11"/>
    <p:sldId id="294" r:id="rId12"/>
    <p:sldId id="289" r:id="rId13"/>
    <p:sldId id="290" r:id="rId14"/>
    <p:sldId id="291" r:id="rId15"/>
    <p:sldId id="292" r:id="rId16"/>
    <p:sldId id="296" r:id="rId17"/>
    <p:sldId id="295" r:id="rId18"/>
    <p:sldId id="264"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49" autoAdjust="0"/>
  </p:normalViewPr>
  <p:slideViewPr>
    <p:cSldViewPr snapToGrid="0" snapToObjects="1">
      <p:cViewPr varScale="1">
        <p:scale>
          <a:sx n="86" d="100"/>
          <a:sy n="86" d="100"/>
        </p:scale>
        <p:origin x="169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7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650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42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5356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63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7344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10159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3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38999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0938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1761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1135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954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299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5340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9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63166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2)</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57885354"/>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071154">
                  <a:extLst>
                    <a:ext uri="{9D8B030D-6E8A-4147-A177-3AD203B41FA5}">
                      <a16:colId xmlns:a16="http://schemas.microsoft.com/office/drawing/2014/main" val="1762131981"/>
                    </a:ext>
                  </a:extLst>
                </a:gridCol>
                <a:gridCol w="1214846">
                  <a:extLst>
                    <a:ext uri="{9D8B030D-6E8A-4147-A177-3AD203B41FA5}">
                      <a16:colId xmlns:a16="http://schemas.microsoft.com/office/drawing/2014/main" val="445458238"/>
                    </a:ext>
                  </a:extLst>
                </a:gridCol>
                <a:gridCol w="1940940">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6</a:t>
                      </a:r>
                    </a:p>
                  </a:txBody>
                  <a:tcPr/>
                </a:tc>
                <a:tc>
                  <a:txBody>
                    <a:bodyPr/>
                    <a:lstStyle/>
                    <a:p>
                      <a:r>
                        <a:rPr lang="en-US" dirty="0">
                          <a:solidFill>
                            <a:schemeClr val="bg2"/>
                          </a:solidFill>
                        </a:rPr>
                        <a:t>Week No:</a:t>
                      </a:r>
                    </a:p>
                  </a:txBody>
                  <a:tcPr/>
                </a:tc>
                <a:tc>
                  <a:txBody>
                    <a:bodyPr/>
                    <a:lstStyle/>
                    <a:p>
                      <a:r>
                        <a:rPr lang="en-US" dirty="0">
                          <a:solidFill>
                            <a:schemeClr val="bg2"/>
                          </a:solidFill>
                        </a:rPr>
                        <a:t>6</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2677656"/>
          </a:xfrm>
          <a:prstGeom prst="rect">
            <a:avLst/>
          </a:prstGeom>
        </p:spPr>
        <p:txBody>
          <a:bodyPr wrap="square">
            <a:spAutoFit/>
          </a:bodyPr>
          <a:lstStyle/>
          <a:p>
            <a:pPr marL="45720" indent="0" algn="just">
              <a:buNone/>
            </a:pPr>
            <a:r>
              <a:rPr lang="en-US" sz="2400" b="1" u="sng" dirty="0">
                <a:solidFill>
                  <a:schemeClr val="bg2"/>
                </a:solidFill>
              </a:rPr>
              <a:t>Quantization:</a:t>
            </a:r>
          </a:p>
          <a:p>
            <a:pPr marL="45720" indent="0" algn="just">
              <a:buNone/>
            </a:pPr>
            <a:endParaRPr lang="en-US" sz="2400" b="1" u="sng" dirty="0">
              <a:solidFill>
                <a:schemeClr val="bg2"/>
              </a:solidFill>
            </a:endParaRPr>
          </a:p>
          <a:p>
            <a:pPr algn="just"/>
            <a:r>
              <a:rPr lang="en-US" sz="2400" dirty="0">
                <a:solidFill>
                  <a:schemeClr val="bg2"/>
                </a:solidFill>
              </a:rPr>
              <a:t>The result of sampling is a series of pulses with amplitude values between the maximum and minimum amplitudes of the signal.  The set of amplitudes can be infinite with non-integral values between the two limits. These values cannot be used in the encoding process.</a:t>
            </a:r>
            <a:endParaRPr lang="en-US" sz="2400" dirty="0">
              <a:solidFill>
                <a:schemeClr val="bg2"/>
              </a:solidFill>
              <a:cs typeface="Calibri" panose="020F0502020204030204" pitchFamily="34" charset="0"/>
            </a:endParaRPr>
          </a:p>
        </p:txBody>
      </p:sp>
    </p:spTree>
    <p:extLst>
      <p:ext uri="{BB962C8B-B14F-4D97-AF65-F5344CB8AC3E}">
        <p14:creationId xmlns:p14="http://schemas.microsoft.com/office/powerpoint/2010/main" val="801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5621732"/>
              </a:xfrm>
              <a:prstGeom prst="rect">
                <a:avLst/>
              </a:prstGeom>
            </p:spPr>
            <p:txBody>
              <a:bodyPr wrap="square">
                <a:spAutoFit/>
              </a:bodyPr>
              <a:lstStyle/>
              <a:p>
                <a:pPr marL="45720" indent="0" algn="just">
                  <a:buNone/>
                </a:pPr>
                <a:r>
                  <a:rPr lang="en-US" sz="2200" b="1" u="sng" dirty="0">
                    <a:solidFill>
                      <a:schemeClr val="bg2"/>
                    </a:solidFill>
                  </a:rPr>
                  <a:t>Quantization:</a:t>
                </a:r>
              </a:p>
              <a:p>
                <a:pPr algn="just"/>
                <a:r>
                  <a:rPr lang="en-US" sz="2000" dirty="0">
                    <a:solidFill>
                      <a:schemeClr val="bg2"/>
                    </a:solidFill>
                  </a:rPr>
                  <a:t>The following are the steps in quantization:</a:t>
                </a:r>
              </a:p>
              <a:p>
                <a:pPr marL="457200" indent="-457200" algn="just">
                  <a:buClr>
                    <a:schemeClr val="accent3"/>
                  </a:buClr>
                  <a:buFont typeface="+mj-lt"/>
                  <a:buAutoNum type="arabicPeriod"/>
                </a:pPr>
                <a:r>
                  <a:rPr lang="en-US" sz="2000" dirty="0">
                    <a:solidFill>
                      <a:schemeClr val="bg2"/>
                    </a:solidFill>
                  </a:rPr>
                  <a:t>We assume that the original analog signal has instantaneous amplitudes between V</a:t>
                </a:r>
                <a:r>
                  <a:rPr lang="en-US" sz="2000" baseline="-25000" dirty="0">
                    <a:solidFill>
                      <a:schemeClr val="bg2"/>
                    </a:solidFill>
                  </a:rPr>
                  <a:t>min</a:t>
                </a:r>
                <a:r>
                  <a:rPr lang="en-US" sz="2000" dirty="0">
                    <a:solidFill>
                      <a:schemeClr val="bg2"/>
                    </a:solidFill>
                  </a:rPr>
                  <a:t> and V</a:t>
                </a:r>
                <a:r>
                  <a:rPr lang="en-US" sz="2000" baseline="-25000" dirty="0">
                    <a:solidFill>
                      <a:schemeClr val="bg2"/>
                    </a:solidFill>
                  </a:rPr>
                  <a:t>max</a:t>
                </a:r>
                <a:r>
                  <a:rPr lang="en-US" sz="2000" dirty="0">
                    <a:solidFill>
                      <a:schemeClr val="bg2"/>
                    </a:solidFill>
                  </a:rPr>
                  <a:t>.</a:t>
                </a:r>
              </a:p>
              <a:p>
                <a:pPr marL="457200" indent="-457200" algn="just">
                  <a:buClr>
                    <a:schemeClr val="accent3"/>
                  </a:buClr>
                  <a:buFont typeface="+mj-lt"/>
                  <a:buAutoNum type="arabicPeriod"/>
                </a:pPr>
                <a:r>
                  <a:rPr lang="en-US" sz="2000" dirty="0">
                    <a:solidFill>
                      <a:schemeClr val="bg2"/>
                    </a:solidFill>
                  </a:rPr>
                  <a:t>We divide the range into L zones, each of height Δ (delta).</a:t>
                </a:r>
              </a:p>
              <a:p>
                <a:pPr algn="just">
                  <a:buClr>
                    <a:schemeClr val="accent3"/>
                  </a:buClr>
                </a:pPr>
                <a14:m>
                  <m:oMathPara xmlns:m="http://schemas.openxmlformats.org/officeDocument/2006/math">
                    <m:oMathParaPr>
                      <m:jc m:val="centerGroup"/>
                    </m:oMathParaPr>
                    <m:oMath xmlns:m="http://schemas.openxmlformats.org/officeDocument/2006/math">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𝑚𝑎𝑥</m:t>
                              </m:r>
                            </m:sub>
                          </m:sSub>
                          <m:r>
                            <a:rPr lang="en-US" sz="2000" b="0" i="1" smtClean="0">
                              <a:solidFill>
                                <a:schemeClr val="bg2"/>
                              </a:solidFill>
                              <a:latin typeface="Cambria Math" panose="02040503050406030204" pitchFamily="18" charset="0"/>
                            </a:rPr>
                            <m:t>−</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𝑚𝑖𝑛</m:t>
                              </m:r>
                            </m:sub>
                          </m:sSub>
                        </m:num>
                        <m:den>
                          <m:r>
                            <a:rPr lang="en-US" sz="2000" b="0" i="1" smtClean="0">
                              <a:solidFill>
                                <a:schemeClr val="bg2"/>
                              </a:solidFill>
                              <a:latin typeface="Cambria Math" panose="02040503050406030204" pitchFamily="18" charset="0"/>
                            </a:rPr>
                            <m:t>𝐿</m:t>
                          </m:r>
                        </m:den>
                      </m:f>
                    </m:oMath>
                  </m:oMathPara>
                </a14:m>
                <a:endParaRPr lang="en-US" sz="2000" dirty="0">
                  <a:solidFill>
                    <a:schemeClr val="bg2"/>
                  </a:solidFill>
                  <a:cs typeface="Calibri" panose="020F0502020204030204" pitchFamily="34" charset="0"/>
                </a:endParaRP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assign quantized values of 0 to L − 1 to the midpoint of each zone.</a:t>
                </a: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approximate the value of the sample amplitude to the quantized values. As a simple example, assume that we have a sampled signal and the sample amplitudes are between −20 and +20 V. We decide to have eight levels (L = 8). This means that Δ = 5 V.</a:t>
                </a:r>
              </a:p>
              <a:p>
                <a:pPr algn="just">
                  <a:buClr>
                    <a:schemeClr val="accent3"/>
                  </a:buClr>
                </a:pPr>
                <a:r>
                  <a:rPr lang="en-US" sz="2000" u="sng" dirty="0">
                    <a:solidFill>
                      <a:schemeClr val="bg2"/>
                    </a:solidFill>
                    <a:cs typeface="Calibri" panose="020F0502020204030204" pitchFamily="34" charset="0"/>
                  </a:rPr>
                  <a:t>Quantization Levels:</a:t>
                </a:r>
              </a:p>
              <a:p>
                <a:pPr algn="just">
                  <a:buClr>
                    <a:schemeClr val="accent3"/>
                  </a:buClr>
                </a:pPr>
                <a:r>
                  <a:rPr lang="en-US" sz="2000" dirty="0">
                    <a:solidFill>
                      <a:schemeClr val="bg2"/>
                    </a:solidFill>
                    <a:cs typeface="Calibri" panose="020F0502020204030204" pitchFamily="34" charset="0"/>
                  </a:rPr>
                  <a:t>The choice of L, the number of levels, depends on the range of the amplitudes of the analog signal and how accurately we need to recover the signal. </a:t>
                </a:r>
              </a:p>
              <a:p>
                <a:pPr algn="just">
                  <a:buClr>
                    <a:schemeClr val="accent3"/>
                  </a:buClr>
                </a:pPr>
                <a:endParaRPr lang="en-US" sz="2000" dirty="0">
                  <a:solidFill>
                    <a:schemeClr val="bg2"/>
                  </a:solidFill>
                  <a:cs typeface="Calibri" panose="020F0502020204030204" pitchFamily="34" charset="0"/>
                </a:endParaRPr>
              </a:p>
              <a:p>
                <a:pPr lvl="1" algn="just">
                  <a:buClr>
                    <a:schemeClr val="accent3"/>
                  </a:buClr>
                </a:pPr>
                <a:endParaRPr lang="en-US" sz="2000" dirty="0">
                  <a:solidFill>
                    <a:schemeClr val="bg2"/>
                  </a:solidFill>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B130647C-AD8C-4713-968F-03E69714C44F}"/>
                  </a:ext>
                </a:extLst>
              </p:cNvPr>
              <p:cNvSpPr>
                <a:spLocks noRot="1" noChangeAspect="1" noMove="1" noResize="1" noEditPoints="1" noAdjustHandles="1" noChangeArrowheads="1" noChangeShapeType="1" noTextEdit="1"/>
              </p:cNvSpPr>
              <p:nvPr/>
            </p:nvSpPr>
            <p:spPr>
              <a:xfrm>
                <a:off x="371061" y="1360942"/>
                <a:ext cx="8123583" cy="5621732"/>
              </a:xfrm>
              <a:prstGeom prst="rect">
                <a:avLst/>
              </a:prstGeom>
              <a:blipFill>
                <a:blip r:embed="rId2"/>
                <a:stretch>
                  <a:fillRect l="-826" t="-651" r="-826"/>
                </a:stretch>
              </a:blipFill>
            </p:spPr>
            <p:txBody>
              <a:bodyPr/>
              <a:lstStyle/>
              <a:p>
                <a:r>
                  <a:rPr lang="en-US">
                    <a:noFill/>
                  </a:rPr>
                  <a:t> </a:t>
                </a:r>
              </a:p>
            </p:txBody>
          </p:sp>
        </mc:Fallback>
      </mc:AlternateContent>
    </p:spTree>
    <p:extLst>
      <p:ext uri="{BB962C8B-B14F-4D97-AF65-F5344CB8AC3E}">
        <p14:creationId xmlns:p14="http://schemas.microsoft.com/office/powerpoint/2010/main" val="4869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Quantization Example</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10EE6EE2-565D-4A82-8DFF-3855711662D1}"/>
              </a:ext>
            </a:extLst>
          </p:cNvPr>
          <p:cNvPicPr>
            <a:picLocks noChangeAspect="1"/>
          </p:cNvPicPr>
          <p:nvPr/>
        </p:nvPicPr>
        <p:blipFill>
          <a:blip r:embed="rId2"/>
          <a:stretch>
            <a:fillRect/>
          </a:stretch>
        </p:blipFill>
        <p:spPr>
          <a:xfrm>
            <a:off x="836749" y="1224576"/>
            <a:ext cx="7019925" cy="5172075"/>
          </a:xfrm>
          <a:prstGeom prst="rect">
            <a:avLst/>
          </a:prstGeom>
        </p:spPr>
      </p:pic>
    </p:spTree>
    <p:extLst>
      <p:ext uri="{BB962C8B-B14F-4D97-AF65-F5344CB8AC3E}">
        <p14:creationId xmlns:p14="http://schemas.microsoft.com/office/powerpoint/2010/main" val="184994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ABA814-EC4A-4960-9447-EB9CA855D638}"/>
                  </a:ext>
                </a:extLst>
              </p:cNvPr>
              <p:cNvSpPr/>
              <p:nvPr/>
            </p:nvSpPr>
            <p:spPr>
              <a:xfrm>
                <a:off x="335494" y="1457883"/>
                <a:ext cx="8090452" cy="4056110"/>
              </a:xfrm>
              <a:prstGeom prst="rect">
                <a:avLst/>
              </a:prstGeom>
            </p:spPr>
            <p:txBody>
              <a:bodyPr wrap="square">
                <a:spAutoFit/>
              </a:bodyPr>
              <a:lstStyle/>
              <a:p>
                <a:pPr marL="45720" indent="0">
                  <a:buNone/>
                </a:pPr>
                <a:r>
                  <a:rPr lang="en-US" sz="2000" b="1" dirty="0">
                    <a:solidFill>
                      <a:schemeClr val="bg2"/>
                    </a:solidFill>
                  </a:rPr>
                  <a:t>Quantization Error:</a:t>
                </a:r>
              </a:p>
              <a:p>
                <a:pPr algn="just"/>
                <a:r>
                  <a:rPr lang="en-US" sz="2000" dirty="0">
                    <a:solidFill>
                      <a:schemeClr val="bg2"/>
                    </a:solidFill>
                  </a:rPr>
                  <a:t>The contribution of the </a:t>
                </a:r>
                <a:r>
                  <a:rPr lang="en-US" sz="2000" b="1" dirty="0">
                    <a:solidFill>
                      <a:schemeClr val="bg2"/>
                    </a:solidFill>
                  </a:rPr>
                  <a:t>quantization error </a:t>
                </a:r>
                <a:r>
                  <a:rPr lang="en-US" sz="2000" dirty="0">
                    <a:solidFill>
                      <a:schemeClr val="bg2"/>
                    </a:solidFill>
                  </a:rPr>
                  <a:t>to the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of the signal depends on the number of quantization levels L, or the bits per sample n</a:t>
                </a:r>
                <a:r>
                  <a:rPr lang="en-US" sz="2000" baseline="-25000" dirty="0">
                    <a:solidFill>
                      <a:schemeClr val="bg2"/>
                    </a:solidFill>
                  </a:rPr>
                  <a:t>b</a:t>
                </a:r>
                <a:r>
                  <a:rPr lang="en-US" sz="2000" dirty="0">
                    <a:solidFill>
                      <a:schemeClr val="bg2"/>
                    </a:solidFill>
                  </a:rPr>
                  <a:t>, as shown in the following formula:</a:t>
                </a:r>
              </a:p>
              <a:p>
                <a:pPr algn="ct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=6.02</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+1.76</m:t>
                    </m:r>
                  </m:oMath>
                </a14:m>
                <a:r>
                  <a:rPr lang="en-US" sz="2000" dirty="0">
                    <a:solidFill>
                      <a:schemeClr val="bg2"/>
                    </a:solidFill>
                  </a:rPr>
                  <a:t> dB</a:t>
                </a:r>
              </a:p>
              <a:p>
                <a:pPr algn="just"/>
                <a:r>
                  <a:rPr lang="en-US" sz="2000" b="1" dirty="0">
                    <a:solidFill>
                      <a:schemeClr val="bg2"/>
                    </a:solidFill>
                  </a:rPr>
                  <a:t>Problem:</a:t>
                </a:r>
              </a:p>
              <a:p>
                <a:pPr algn="just"/>
                <a:r>
                  <a:rPr lang="en-US" sz="2000" dirty="0">
                    <a:solidFill>
                      <a:schemeClr val="bg2"/>
                    </a:solidFill>
                  </a:rPr>
                  <a:t>A telephone subscriber line must have an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above 40. What is the minimum number of bits per sample?</a:t>
                </a:r>
              </a:p>
              <a:p>
                <a:pPr algn="just"/>
                <a:endParaRPr lang="en-US" sz="2000" dirty="0">
                  <a:solidFill>
                    <a:schemeClr val="bg2"/>
                  </a:solidFill>
                </a:endParaRPr>
              </a:p>
              <a:p>
                <a:pPr algn="just"/>
                <a:r>
                  <a:rPr lang="en-US" sz="2000" b="1" dirty="0">
                    <a:solidFill>
                      <a:schemeClr val="bg2"/>
                    </a:solidFill>
                  </a:rPr>
                  <a:t>Solution:</a:t>
                </a:r>
              </a:p>
              <a:p>
                <a:pPr algn="just"/>
                <a:r>
                  <a:rPr lang="en-US" sz="2000" dirty="0">
                    <a:solidFill>
                      <a:schemeClr val="bg2"/>
                    </a:solidFill>
                  </a:rPr>
                  <a:t>We can calculate the number of bits as,</a:t>
                </a:r>
                <a:endParaRPr lang="en-US" sz="2000" b="0" i="1" dirty="0">
                  <a:solidFill>
                    <a:schemeClr val="bg2"/>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 − 1.76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40 −1.76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=6.35 ≈7 </m:t>
                      </m:r>
                    </m:oMath>
                  </m:oMathPara>
                </a14:m>
                <a:endParaRPr lang="en-US" sz="2000" dirty="0">
                  <a:solidFill>
                    <a:schemeClr val="bg2"/>
                  </a:solidFill>
                </a:endParaRPr>
              </a:p>
            </p:txBody>
          </p:sp>
        </mc:Choice>
        <mc:Fallback xmlns="">
          <p:sp>
            <p:nvSpPr>
              <p:cNvPr id="3" name="Rectangle 2">
                <a:extLst>
                  <a:ext uri="{FF2B5EF4-FFF2-40B4-BE49-F238E27FC236}">
                    <a16:creationId xmlns:a16="http://schemas.microsoft.com/office/drawing/2014/main" id="{D0ABA814-EC4A-4960-9447-EB9CA855D638}"/>
                  </a:ext>
                </a:extLst>
              </p:cNvPr>
              <p:cNvSpPr>
                <a:spLocks noRot="1" noChangeAspect="1" noMove="1" noResize="1" noEditPoints="1" noAdjustHandles="1" noChangeArrowheads="1" noChangeShapeType="1" noTextEdit="1"/>
              </p:cNvSpPr>
              <p:nvPr/>
            </p:nvSpPr>
            <p:spPr>
              <a:xfrm>
                <a:off x="335494" y="1457883"/>
                <a:ext cx="8090452" cy="4056110"/>
              </a:xfrm>
              <a:prstGeom prst="rect">
                <a:avLst/>
              </a:prstGeom>
              <a:blipFill>
                <a:blip r:embed="rId2"/>
                <a:stretch>
                  <a:fillRect l="-754" t="-751" r="-829"/>
                </a:stretch>
              </a:blipFill>
            </p:spPr>
            <p:txBody>
              <a:bodyPr/>
              <a:lstStyle/>
              <a:p>
                <a:r>
                  <a:rPr lang="en-US">
                    <a:noFill/>
                  </a:rPr>
                  <a:t> </a:t>
                </a:r>
              </a:p>
            </p:txBody>
          </p:sp>
        </mc:Fallback>
      </mc:AlternateContent>
    </p:spTree>
    <p:extLst>
      <p:ext uri="{BB962C8B-B14F-4D97-AF65-F5344CB8AC3E}">
        <p14:creationId xmlns:p14="http://schemas.microsoft.com/office/powerpoint/2010/main" val="342028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5016758"/>
              </a:xfrm>
              <a:prstGeom prst="rect">
                <a:avLst/>
              </a:prstGeom>
            </p:spPr>
            <p:txBody>
              <a:bodyPr wrap="square">
                <a:spAutoFit/>
              </a:bodyPr>
              <a:lstStyle/>
              <a:p>
                <a:pPr marL="45720" indent="0" algn="just">
                  <a:buNone/>
                </a:pPr>
                <a:r>
                  <a:rPr lang="en-US" sz="2000" b="1" dirty="0">
                    <a:solidFill>
                      <a:schemeClr val="bg2"/>
                    </a:solidFill>
                  </a:rPr>
                  <a:t>Encoding:</a:t>
                </a:r>
              </a:p>
              <a:p>
                <a:pPr algn="just"/>
                <a:r>
                  <a:rPr lang="en-US" sz="2000" dirty="0">
                    <a:solidFill>
                      <a:schemeClr val="bg2"/>
                    </a:solidFill>
                  </a:rPr>
                  <a:t>The last step in PCM is encoding. After each sample is quantized and the number of bits per sample is decided, each sample can be changed to an </a:t>
                </a:r>
                <a:r>
                  <a:rPr lang="en-US" sz="2000" dirty="0" err="1">
                    <a:solidFill>
                      <a:schemeClr val="bg2"/>
                    </a:solidFill>
                  </a:rPr>
                  <a:t>n</a:t>
                </a:r>
                <a:r>
                  <a:rPr lang="en-US" sz="2000" baseline="-25000" dirty="0" err="1">
                    <a:solidFill>
                      <a:schemeClr val="bg2"/>
                    </a:solidFill>
                  </a:rPr>
                  <a:t>b</a:t>
                </a:r>
                <a:r>
                  <a:rPr lang="en-US" sz="2000" dirty="0">
                    <a:solidFill>
                      <a:schemeClr val="bg2"/>
                    </a:solidFill>
                  </a:rPr>
                  <a:t>-bit code word. Note that the number of bits for each sample is determined from the number of quantization levels. If the number of  quantization levels is L, the number of bits is </a:t>
                </a:r>
                <a14:m>
                  <m:oMath xmlns:m="http://schemas.openxmlformats.org/officeDocument/2006/math">
                    <m:r>
                      <a:rPr lang="en-US" sz="2000" b="1" i="1" dirty="0" smtClean="0">
                        <a:solidFill>
                          <a:schemeClr val="bg2"/>
                        </a:solidFill>
                        <a:latin typeface="Cambria Math" panose="02040503050406030204" pitchFamily="18" charset="0"/>
                      </a:rPr>
                      <m:t>𝒏</m:t>
                    </m:r>
                    <m:r>
                      <a:rPr lang="en-US" sz="2000" b="1" i="1" baseline="-25000" dirty="0" err="1">
                        <a:solidFill>
                          <a:schemeClr val="bg2"/>
                        </a:solidFill>
                        <a:latin typeface="Cambria Math" panose="02040503050406030204" pitchFamily="18" charset="0"/>
                      </a:rPr>
                      <m:t>𝒃</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𝒍𝒐𝒈</m:t>
                    </m:r>
                    <m:r>
                      <a:rPr lang="en-US" sz="2000" b="1" i="1" baseline="-25000" dirty="0">
                        <a:solidFill>
                          <a:schemeClr val="bg2"/>
                        </a:solidFill>
                        <a:latin typeface="Cambria Math" panose="02040503050406030204" pitchFamily="18" charset="0"/>
                      </a:rPr>
                      <m:t>𝟐</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𝑳</m:t>
                    </m:r>
                  </m:oMath>
                </a14:m>
                <a:r>
                  <a:rPr lang="en-US" sz="2000" dirty="0">
                    <a:solidFill>
                      <a:schemeClr val="bg2"/>
                    </a:solidFill>
                  </a:rPr>
                  <a:t>. Required bit rate for the encoding scheme can be determined as, </a:t>
                </a:r>
                <a14:m>
                  <m:oMath xmlns:m="http://schemas.openxmlformats.org/officeDocument/2006/math">
                    <m:r>
                      <a:rPr lang="en-US" sz="2000" b="1" i="1" smtClean="0">
                        <a:solidFill>
                          <a:schemeClr val="bg2"/>
                        </a:solidFill>
                        <a:latin typeface="Cambria Math" panose="02040503050406030204" pitchFamily="18" charset="0"/>
                      </a:rPr>
                      <m:t>𝑩𝑹</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𝒇</m:t>
                        </m:r>
                      </m:e>
                      <m:sub>
                        <m:r>
                          <a:rPr lang="en-US" sz="2000" b="1" i="1" smtClean="0">
                            <a:solidFill>
                              <a:schemeClr val="bg2"/>
                            </a:solidFill>
                            <a:latin typeface="Cambria Math" panose="02040503050406030204" pitchFamily="18" charset="0"/>
                          </a:rPr>
                          <m:t>𝒔</m:t>
                        </m:r>
                      </m:sub>
                    </m:sSub>
                    <m:r>
                      <a:rPr lang="en-US" sz="2000" b="1" i="1" smtClean="0">
                        <a:solidFill>
                          <a:schemeClr val="bg2"/>
                        </a:solidFill>
                        <a:latin typeface="Cambria Math" panose="02040503050406030204" pitchFamily="18" charset="0"/>
                      </a:rPr>
                      <m:t> </m:t>
                    </m:r>
                    <m:r>
                      <a:rPr lang="en-US" sz="2000" b="1" i="1" smtClean="0">
                        <a:solidFill>
                          <a:schemeClr val="bg2"/>
                        </a:solidFill>
                        <a:latin typeface="Cambria Math" panose="02040503050406030204" pitchFamily="18" charset="0"/>
                      </a:rPr>
                      <m:t>𝒙</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𝒏</m:t>
                        </m:r>
                      </m:e>
                      <m:sub>
                        <m:r>
                          <a:rPr lang="en-US" sz="2000" b="1" i="1" smtClean="0">
                            <a:solidFill>
                              <a:schemeClr val="bg2"/>
                            </a:solidFill>
                            <a:latin typeface="Cambria Math" panose="02040503050406030204" pitchFamily="18" charset="0"/>
                          </a:rPr>
                          <m:t>𝒃</m:t>
                        </m:r>
                      </m:sub>
                    </m:sSub>
                  </m:oMath>
                </a14:m>
                <a:r>
                  <a:rPr lang="en-US" sz="2000" dirty="0">
                    <a:solidFill>
                      <a:schemeClr val="bg2"/>
                    </a:solidFill>
                  </a:rPr>
                  <a:t>.</a:t>
                </a:r>
              </a:p>
              <a:p>
                <a:pPr algn="just"/>
                <a:endParaRPr lang="en-US" sz="2000" dirty="0">
                  <a:solidFill>
                    <a:schemeClr val="bg2"/>
                  </a:solidFill>
                </a:endParaRPr>
              </a:p>
              <a:p>
                <a:pPr algn="just"/>
                <a:r>
                  <a:rPr lang="en-US" sz="2000" b="1" dirty="0">
                    <a:solidFill>
                      <a:schemeClr val="bg2"/>
                    </a:solidFill>
                  </a:rPr>
                  <a:t>Problem:</a:t>
                </a:r>
              </a:p>
              <a:p>
                <a:pPr algn="just"/>
                <a:r>
                  <a:rPr lang="en-US" sz="2000" dirty="0">
                    <a:solidFill>
                      <a:schemeClr val="bg2"/>
                    </a:solidFill>
                  </a:rPr>
                  <a:t>We want to digitize the human voice. What is the bit rate, assuming 8 bits per sample?</a:t>
                </a:r>
              </a:p>
              <a:p>
                <a:pPr algn="just"/>
                <a:r>
                  <a:rPr lang="en-US" sz="2000" b="1" dirty="0">
                    <a:solidFill>
                      <a:schemeClr val="bg2"/>
                    </a:solidFill>
                  </a:rPr>
                  <a:t>Solution:</a:t>
                </a:r>
              </a:p>
              <a:p>
                <a:pPr algn="just"/>
                <a:r>
                  <a:rPr lang="en-US" sz="2000" dirty="0">
                    <a:solidFill>
                      <a:schemeClr val="bg2"/>
                    </a:solidFill>
                  </a:rPr>
                  <a:t>The human voice normally contains frequencies from 0 to 4000 Hz. So the sampling rate and bit rate are calculated as follows:</a:t>
                </a:r>
              </a:p>
              <a:p>
                <a:pPr lvl="4" algn="just"/>
                <a:r>
                  <a:rPr lang="en-US" sz="2000" dirty="0">
                    <a:solidFill>
                      <a:schemeClr val="bg2"/>
                    </a:solidFill>
                  </a:rPr>
                  <a:t>Sampling rate =  4000 x 2 = 8000 samples/s</a:t>
                </a:r>
              </a:p>
              <a:p>
                <a:pPr lvl="4" algn="just"/>
                <a:r>
                  <a:rPr lang="en-US" sz="2000" dirty="0">
                    <a:solidFill>
                      <a:schemeClr val="bg2"/>
                    </a:solidFill>
                  </a:rPr>
                  <a:t>Bit rate = 8000 x 8 = 64,000 bps 5 64 kbps</a:t>
                </a:r>
              </a:p>
            </p:txBody>
          </p:sp>
        </mc:Choice>
        <mc:Fallback xmlns="">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5016758"/>
              </a:xfrm>
              <a:prstGeom prst="rect">
                <a:avLst/>
              </a:prstGeom>
              <a:blipFill>
                <a:blip r:embed="rId2"/>
                <a:stretch>
                  <a:fillRect l="-729" t="-608" r="-802" b="-1215"/>
                </a:stretch>
              </a:blipFill>
            </p:spPr>
            <p:txBody>
              <a:bodyPr/>
              <a:lstStyle/>
              <a:p>
                <a:r>
                  <a:rPr lang="en-US">
                    <a:noFill/>
                  </a:rPr>
                  <a:t> </a:t>
                </a:r>
              </a:p>
            </p:txBody>
          </p:sp>
        </mc:Fallback>
      </mc:AlternateContent>
    </p:spTree>
    <p:extLst>
      <p:ext uri="{BB962C8B-B14F-4D97-AF65-F5344CB8AC3E}">
        <p14:creationId xmlns:p14="http://schemas.microsoft.com/office/powerpoint/2010/main" val="6619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92A915E1-C5E4-448A-97C7-41452D5F67CD}"/>
              </a:ext>
            </a:extLst>
          </p:cNvPr>
          <p:cNvSpPr/>
          <p:nvPr/>
        </p:nvSpPr>
        <p:spPr>
          <a:xfrm>
            <a:off x="335494" y="1493462"/>
            <a:ext cx="8473012" cy="4670509"/>
          </a:xfrm>
          <a:prstGeom prst="rect">
            <a:avLst/>
          </a:prstGeom>
        </p:spPr>
        <p:txBody>
          <a:bodyPr wrap="square">
            <a:spAutoFit/>
          </a:bodyPr>
          <a:lstStyle/>
          <a:p>
            <a:pPr algn="just">
              <a:spcAft>
                <a:spcPts val="900"/>
              </a:spcAft>
            </a:pPr>
            <a:r>
              <a:rPr lang="en-US" sz="2000" b="1" dirty="0">
                <a:solidFill>
                  <a:schemeClr val="bg2"/>
                </a:solidFill>
              </a:rPr>
              <a:t>Original Signal Recovery:</a:t>
            </a:r>
          </a:p>
          <a:p>
            <a:pPr algn="just">
              <a:spcAft>
                <a:spcPts val="900"/>
              </a:spcAft>
            </a:pPr>
            <a:endParaRPr lang="en-US" sz="2000" b="1" dirty="0">
              <a:solidFill>
                <a:schemeClr val="bg2"/>
              </a:solidFill>
            </a:endParaRP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recovery of the original signal requires the PCM decoder. The decoder first uses circuitry to convert the code words into a pulse that holds the amplitude until the next pulse.</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After the staircase signal is completed, it is passed through a low-pass filter to smooth the staircase signal into an analog signal.</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filter has the same cutoff frequency as the original signal at the sender. If the signal has been sampled at (or greater than) the Nyquist sampling rate and if there are enough quantization levels, the original signal will be recreated. </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Note that the maximum and minimum values of  the original signal can be achieved by using amplification.</a:t>
            </a:r>
          </a:p>
        </p:txBody>
      </p:sp>
    </p:spTree>
    <p:extLst>
      <p:ext uri="{BB962C8B-B14F-4D97-AF65-F5344CB8AC3E}">
        <p14:creationId xmlns:p14="http://schemas.microsoft.com/office/powerpoint/2010/main" val="17913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18058C4C-87C3-4B8E-A76D-67D4B041E59F}"/>
              </a:ext>
            </a:extLst>
          </p:cNvPr>
          <p:cNvPicPr>
            <a:picLocks noChangeAspect="1"/>
          </p:cNvPicPr>
          <p:nvPr/>
        </p:nvPicPr>
        <p:blipFill>
          <a:blip r:embed="rId2"/>
          <a:stretch>
            <a:fillRect/>
          </a:stretch>
        </p:blipFill>
        <p:spPr>
          <a:xfrm>
            <a:off x="242887" y="2578580"/>
            <a:ext cx="8658225" cy="3476625"/>
          </a:xfrm>
          <a:prstGeom prst="rect">
            <a:avLst/>
          </a:prstGeom>
        </p:spPr>
      </p:pic>
      <p:sp>
        <p:nvSpPr>
          <p:cNvPr id="4" name="TextBox 3">
            <a:extLst>
              <a:ext uri="{FF2B5EF4-FFF2-40B4-BE49-F238E27FC236}">
                <a16:creationId xmlns:a16="http://schemas.microsoft.com/office/drawing/2014/main" id="{0395A3C5-ECE9-4B3B-8E52-990C7297473C}"/>
              </a:ext>
            </a:extLst>
          </p:cNvPr>
          <p:cNvSpPr txBox="1"/>
          <p:nvPr/>
        </p:nvSpPr>
        <p:spPr>
          <a:xfrm>
            <a:off x="335494" y="1828800"/>
            <a:ext cx="3917291" cy="430887"/>
          </a:xfrm>
          <a:prstGeom prst="rect">
            <a:avLst/>
          </a:prstGeom>
          <a:noFill/>
        </p:spPr>
        <p:txBody>
          <a:bodyPr wrap="none" rtlCol="0">
            <a:spAutoFit/>
          </a:bodyPr>
          <a:lstStyle/>
          <a:p>
            <a:r>
              <a:rPr lang="en-US" sz="2200" b="1" dirty="0">
                <a:solidFill>
                  <a:schemeClr val="bg2"/>
                </a:solidFill>
              </a:rPr>
              <a:t>Components of a PCM Decoder:</a:t>
            </a:r>
          </a:p>
        </p:txBody>
      </p:sp>
    </p:spTree>
    <p:extLst>
      <p:ext uri="{BB962C8B-B14F-4D97-AF65-F5344CB8AC3E}">
        <p14:creationId xmlns:p14="http://schemas.microsoft.com/office/powerpoint/2010/main" val="23561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4908844"/>
              </a:xfrm>
              <a:prstGeom prst="rect">
                <a:avLst/>
              </a:prstGeom>
            </p:spPr>
            <p:txBody>
              <a:bodyPr wrap="square">
                <a:spAutoFit/>
              </a:bodyPr>
              <a:lstStyle/>
              <a:p>
                <a:pPr marL="45720" indent="0" algn="just">
                  <a:buNone/>
                </a:pPr>
                <a:r>
                  <a:rPr lang="en-US" sz="2000" b="1" dirty="0">
                    <a:solidFill>
                      <a:schemeClr val="bg2"/>
                    </a:solidFill>
                  </a:rPr>
                  <a:t>Bandwidth:</a:t>
                </a:r>
              </a:p>
              <a:p>
                <a:pPr marL="45720" indent="0" algn="just">
                  <a:buNone/>
                </a:pPr>
                <a:r>
                  <a:rPr lang="en-US" sz="2000" dirty="0">
                    <a:solidFill>
                      <a:schemeClr val="bg2"/>
                    </a:solidFill>
                  </a:rPr>
                  <a:t>Minimum bandwidth of a line-encoded signal is </a:t>
                </a:r>
                <a14:m>
                  <m:oMath xmlns:m="http://schemas.openxmlformats.org/officeDocument/2006/math">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𝑁</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𝑟</m:t>
                        </m:r>
                      </m:den>
                    </m:f>
                  </m:oMath>
                </a14:m>
                <a:r>
                  <a:rPr lang="en-US" sz="2000" dirty="0">
                    <a:solidFill>
                      <a:schemeClr val="bg2"/>
                    </a:solidFill>
                  </a:rPr>
                  <a:t>. We substitute the value of N in this formula:</a:t>
                </a:r>
              </a:p>
              <a:p>
                <a:pPr marL="45720" indent="0" algn="just">
                  <a:buNone/>
                </a:pPr>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𝑁</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𝑓</m:t>
                          </m:r>
                        </m:e>
                        <m:sub>
                          <m:r>
                            <a:rPr lang="en-US" sz="2000" b="0" i="1" smtClean="0">
                              <a:solidFill>
                                <a:schemeClr val="bg2"/>
                              </a:solidFill>
                              <a:latin typeface="Cambria Math" panose="02040503050406030204" pitchFamily="18" charset="0"/>
                            </a:rPr>
                            <m:t>𝑠</m:t>
                          </m:r>
                        </m:sub>
                      </m:sSub>
                      <m:r>
                        <a:rPr lang="en-US" sz="2000" i="1">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i="1" dirty="0">
                  <a:solidFill>
                    <a:schemeClr val="bg2"/>
                  </a:solidFill>
                  <a:latin typeface="Cambria Math" panose="02040503050406030204" pitchFamily="18" charset="0"/>
                </a:endParaRPr>
              </a:p>
              <a:p>
                <a:pPr marL="45720" indent="0" algn="just">
                  <a:buNone/>
                </a:pPr>
                <a14:m>
                  <m:oMathPara xmlns:m="http://schemas.openxmlformats.org/officeDocument/2006/math">
                    <m:oMathParaPr>
                      <m:jc m:val="centerGroup"/>
                    </m:oMathParaPr>
                    <m:oMath xmlns:m="http://schemas.openxmlformats.org/officeDocument/2006/math">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2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𝑎𝑛𝑎𝑙𝑜𝑔</m:t>
                          </m:r>
                        </m:sub>
                      </m:sSub>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dirty="0">
                  <a:solidFill>
                    <a:schemeClr val="bg2"/>
                  </a:solidFill>
                </a:endParaRPr>
              </a:p>
              <a:p>
                <a:pPr marL="45720" indent="0" algn="just">
                  <a:buNone/>
                </a:pPr>
                <a:endParaRPr lang="en-US" sz="2000" dirty="0">
                  <a:solidFill>
                    <a:schemeClr val="bg2"/>
                  </a:solidFill>
                </a:endParaRPr>
              </a:p>
              <a:p>
                <a:pPr marL="45720" indent="0" algn="just">
                  <a:buNone/>
                </a:pPr>
                <a:r>
                  <a:rPr lang="en-US" sz="2000" dirty="0">
                    <a:solidFill>
                      <a:schemeClr val="bg2"/>
                    </a:solidFill>
                  </a:rPr>
                  <a:t>When </a:t>
                </a:r>
                <a14:m>
                  <m:oMath xmlns:m="http://schemas.openxmlformats.org/officeDocument/2006/math">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=1</m:t>
                    </m:r>
                  </m:oMath>
                </a14:m>
                <a:r>
                  <a:rPr lang="en-US" sz="2000" dirty="0">
                    <a:solidFill>
                      <a:schemeClr val="bg2"/>
                    </a:solidFill>
                  </a:rPr>
                  <a:t> (for an NRZ or bipolar signal) and </a:t>
                </a:r>
                <a14:m>
                  <m:oMath xmlns:m="http://schemas.openxmlformats.org/officeDocument/2006/math">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2</m:t>
                        </m:r>
                      </m:den>
                    </m:f>
                    <m:r>
                      <a:rPr lang="en-US" sz="2000" i="1">
                        <a:solidFill>
                          <a:schemeClr val="bg2"/>
                        </a:solidFill>
                        <a:latin typeface="Cambria Math" panose="02040503050406030204" pitchFamily="18" charset="0"/>
                      </a:rPr>
                      <m:t> </m:t>
                    </m:r>
                  </m:oMath>
                </a14:m>
                <a:r>
                  <a:rPr lang="en-US" sz="2000" dirty="0">
                    <a:solidFill>
                      <a:schemeClr val="bg2"/>
                    </a:solidFill>
                  </a:rPr>
                  <a:t>(the average situation),</a:t>
                </a:r>
              </a:p>
              <a:p>
                <a:pPr marL="45720" indent="0" algn="just">
                  <a:buNone/>
                </a:pPr>
                <a:r>
                  <a:rPr lang="en-US" sz="2000" dirty="0">
                    <a:solidFill>
                      <a:schemeClr val="bg2"/>
                    </a:solidFill>
                  </a:rPr>
                  <a:t>The minimum bandwidth is</a:t>
                </a:r>
              </a:p>
              <a:p>
                <a:pPr marL="45720" algn="just"/>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𝑛</m:t>
                          </m:r>
                        </m:e>
                        <m:sub>
                          <m:r>
                            <a:rPr lang="en-US" sz="2000" i="1">
                              <a:solidFill>
                                <a:schemeClr val="bg2"/>
                              </a:solidFill>
                              <a:latin typeface="Cambria Math" panose="02040503050406030204" pitchFamily="18" charset="0"/>
                            </a:rPr>
                            <m:t>𝑏</m:t>
                          </m:r>
                        </m:sub>
                      </m:sSub>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𝑎𝑛𝑎𝑙𝑜𝑔</m:t>
                          </m:r>
                        </m:sub>
                      </m:sSub>
                    </m:oMath>
                  </m:oMathPara>
                </a14:m>
                <a:endParaRPr lang="en-US" sz="2000" dirty="0">
                  <a:solidFill>
                    <a:schemeClr val="bg2"/>
                  </a:solidFill>
                </a:endParaRPr>
              </a:p>
              <a:p>
                <a:pPr marL="45720" algn="just"/>
                <a:endParaRPr lang="en-US" sz="2000" dirty="0">
                  <a:solidFill>
                    <a:schemeClr val="bg2"/>
                  </a:solidFill>
                </a:endParaRPr>
              </a:p>
              <a:p>
                <a:pPr marL="45720" algn="just"/>
                <a:r>
                  <a:rPr lang="en-US" sz="2000" dirty="0">
                    <a:solidFill>
                      <a:schemeClr val="bg2"/>
                    </a:solidFill>
                  </a:rPr>
                  <a:t>This means the minimum bandwidth of the digital signal is n</a:t>
                </a:r>
                <a:r>
                  <a:rPr lang="en-US" sz="2000" baseline="-25000" dirty="0">
                    <a:solidFill>
                      <a:schemeClr val="bg2"/>
                    </a:solidFill>
                  </a:rPr>
                  <a:t>b</a:t>
                </a:r>
                <a:r>
                  <a:rPr lang="en-US" sz="2000" dirty="0">
                    <a:solidFill>
                      <a:schemeClr val="bg2"/>
                    </a:solidFill>
                  </a:rPr>
                  <a:t> times greater than the bandwidth of the analog signal. This is the price we pay for digitization</a:t>
                </a:r>
              </a:p>
            </p:txBody>
          </p:sp>
        </mc:Choice>
        <mc:Fallback xmlns="">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4908844"/>
              </a:xfrm>
              <a:prstGeom prst="rect">
                <a:avLst/>
              </a:prstGeom>
              <a:blipFill>
                <a:blip r:embed="rId2"/>
                <a:stretch>
                  <a:fillRect l="-146" t="-621" r="-802" b="-1242"/>
                </a:stretch>
              </a:blipFill>
            </p:spPr>
            <p:txBody>
              <a:bodyPr/>
              <a:lstStyle/>
              <a:p>
                <a:r>
                  <a:rPr lang="en-US">
                    <a:noFill/>
                  </a:rPr>
                  <a:t> </a:t>
                </a:r>
              </a:p>
            </p:txBody>
          </p:sp>
        </mc:Fallback>
      </mc:AlternateContent>
    </p:spTree>
    <p:extLst>
      <p:ext uri="{BB962C8B-B14F-4D97-AF65-F5344CB8AC3E}">
        <p14:creationId xmlns:p14="http://schemas.microsoft.com/office/powerpoint/2010/main" val="382426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0817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
                <a:schemeClr val="accent1"/>
              </a:buClr>
              <a:buAutoNum type="arabicPeriod"/>
            </a:pPr>
            <a:r>
              <a:rPr lang="en-US" sz="2400" dirty="0">
                <a:solidFill>
                  <a:schemeClr val="bg2"/>
                </a:solidFill>
              </a:rPr>
              <a:t>Analog to Digital Conversion</a:t>
            </a:r>
          </a:p>
          <a:p>
            <a:pPr marL="342900" indent="-342900">
              <a:buClr>
                <a:schemeClr val="accent1"/>
              </a:buClr>
              <a:buAutoNum type="arabicPeriod"/>
            </a:pPr>
            <a:r>
              <a:rPr lang="en-US" sz="2400" dirty="0">
                <a:solidFill>
                  <a:schemeClr val="bg2"/>
                </a:solidFill>
              </a:rPr>
              <a:t>Pulse Code Modulation (PCM)</a:t>
            </a:r>
          </a:p>
          <a:p>
            <a:pPr marL="342900" indent="-342900">
              <a:buClr>
                <a:schemeClr val="accent1"/>
              </a:buClr>
              <a:buAutoNum type="arabicPeriod"/>
            </a:pPr>
            <a:endParaRPr lang="en-US" sz="2400" dirty="0">
              <a:solidFill>
                <a:schemeClr val="bg2"/>
              </a:solidFill>
            </a:endParaRPr>
          </a:p>
          <a:p>
            <a:pPr marL="342900" indent="-342900">
              <a:buClr>
                <a:schemeClr val="accent1"/>
              </a:buClr>
              <a:buAutoNum type="arabicPeriod"/>
            </a:pPr>
            <a:endParaRPr lang="en-US" dirty="0">
              <a:solidFill>
                <a:schemeClr val="bg2"/>
              </a:solidFill>
            </a:endParaRPr>
          </a:p>
          <a:p>
            <a:pPr marL="342900" indent="-342900">
              <a:buClr>
                <a:schemeClr val="accent1"/>
              </a:buClr>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Analog to Digital Conversion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15325" y="2039199"/>
            <a:ext cx="8550379" cy="4208844"/>
          </a:xfrm>
          <a:prstGeom prst="rect">
            <a:avLst/>
          </a:prstGeom>
          <a:noFill/>
        </p:spPr>
        <p:txBody>
          <a:bodyPr wrap="square" rtlCol="0">
            <a:spAutoFit/>
          </a:bodyPr>
          <a:lstStyle/>
          <a:p>
            <a:pPr algn="just">
              <a:buClr>
                <a:schemeClr val="accent3"/>
              </a:buClr>
            </a:pPr>
            <a:r>
              <a:rPr lang="en-US" sz="2200" dirty="0">
                <a:solidFill>
                  <a:schemeClr val="bg2"/>
                </a:solidFill>
              </a:rPr>
              <a:t>Sometimes we may want to change an analog signal in our hand to a digital signal (</a:t>
            </a:r>
            <a:r>
              <a:rPr lang="en-US" sz="2200" b="1" dirty="0">
                <a:solidFill>
                  <a:schemeClr val="bg2"/>
                </a:solidFill>
              </a:rPr>
              <a:t>analog to digital conversion</a:t>
            </a:r>
            <a:r>
              <a:rPr lang="en-US" sz="2200" dirty="0">
                <a:solidFill>
                  <a:schemeClr val="bg2"/>
                </a:solidFill>
              </a:rPr>
              <a:t>) before transmission due to digital signal’s superiority over analog signal. Some of the reasons why digital signal is preferable over analog signal are as follows:</a:t>
            </a:r>
          </a:p>
          <a:p>
            <a:pPr algn="just">
              <a:buClr>
                <a:schemeClr val="accent3"/>
              </a:buClr>
            </a:pPr>
            <a:endParaRPr lang="en-US" sz="2200" dirty="0">
              <a:solidFill>
                <a:schemeClr val="bg2"/>
              </a:solidFill>
            </a:endParaRP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robust than analog to noise and interference</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viable to using regenerative repeaters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hardware more flexible by using microprocessors and VLSI</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Can be coded to yield extremely low error rates with error correction</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Easier to multiplex several digital signals than analog signals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efficient in trading off SNR for bandwidth</a:t>
            </a:r>
            <a:endParaRPr lang="en-FI" sz="2000" dirty="0">
              <a:solidFill>
                <a:schemeClr val="bg2"/>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Pulse Code Modulation</a:t>
            </a:r>
          </a:p>
        </p:txBody>
      </p:sp>
      <p:pic>
        <p:nvPicPr>
          <p:cNvPr id="7" name="Picture 6">
            <a:extLst>
              <a:ext uri="{FF2B5EF4-FFF2-40B4-BE49-F238E27FC236}">
                <a16:creationId xmlns:a16="http://schemas.microsoft.com/office/drawing/2014/main" id="{BD0095E9-CDD5-4AC1-8BEC-E8C8B7E5BBC9}"/>
              </a:ext>
            </a:extLst>
          </p:cNvPr>
          <p:cNvPicPr>
            <a:picLocks noChangeAspect="1"/>
          </p:cNvPicPr>
          <p:nvPr/>
        </p:nvPicPr>
        <p:blipFill>
          <a:blip r:embed="rId2"/>
          <a:stretch>
            <a:fillRect/>
          </a:stretch>
        </p:blipFill>
        <p:spPr>
          <a:xfrm>
            <a:off x="268508" y="1881693"/>
            <a:ext cx="8712999" cy="4924739"/>
          </a:xfrm>
          <a:prstGeom prst="rect">
            <a:avLst/>
          </a:prstGeom>
        </p:spPr>
      </p:pic>
    </p:spTree>
    <p:extLst>
      <p:ext uri="{BB962C8B-B14F-4D97-AF65-F5344CB8AC3E}">
        <p14:creationId xmlns:p14="http://schemas.microsoft.com/office/powerpoint/2010/main" val="310520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4493538"/>
          </a:xfrm>
          <a:prstGeom prst="rect">
            <a:avLst/>
          </a:prstGeom>
        </p:spPr>
        <p:txBody>
          <a:bodyPr wrap="square">
            <a:spAutoFit/>
          </a:bodyPr>
          <a:lstStyle/>
          <a:p>
            <a:pPr marL="45720" indent="0" algn="just">
              <a:buNone/>
            </a:pPr>
            <a:r>
              <a:rPr lang="en-US" sz="2200" dirty="0">
                <a:solidFill>
                  <a:schemeClr val="bg2"/>
                </a:solidFill>
              </a:rPr>
              <a:t>A PCM encoder has three processes:</a:t>
            </a:r>
          </a:p>
          <a:p>
            <a:pPr marL="45720" indent="0" algn="just">
              <a:buNone/>
            </a:pPr>
            <a:r>
              <a:rPr lang="en-US" sz="2200" dirty="0">
                <a:solidFill>
                  <a:schemeClr val="bg2"/>
                </a:solidFill>
              </a:rPr>
              <a:t>	</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analog signal is sampled.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sampled signal is quantized.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quantized values are encoded as streams of bits.</a:t>
            </a:r>
          </a:p>
          <a:p>
            <a:pPr marL="45720" indent="0" algn="just">
              <a:buNone/>
            </a:pPr>
            <a:endParaRPr lang="en-US" sz="2200" dirty="0">
              <a:solidFill>
                <a:schemeClr val="bg2"/>
              </a:solidFill>
              <a:cs typeface="Calibri" panose="020F0502020204030204" pitchFamily="34" charset="0"/>
            </a:endParaRPr>
          </a:p>
          <a:p>
            <a:pPr marL="45720" indent="0" algn="just">
              <a:buNone/>
            </a:pPr>
            <a:r>
              <a:rPr lang="en-US" sz="2200" b="1" u="sng" dirty="0">
                <a:solidFill>
                  <a:schemeClr val="bg2"/>
                </a:solidFill>
                <a:cs typeface="Calibri" panose="020F0502020204030204" pitchFamily="34" charset="0"/>
              </a:rPr>
              <a:t>Sampling:</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first step in PCM is sampling. The analog signal is sampled every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s, where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is the sample interval or period.</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inverse of the sampling interval is called the sampling rate or sampling frequency and denoted by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where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 1/T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a:t>
            </a:r>
          </a:p>
        </p:txBody>
      </p:sp>
    </p:spTree>
    <p:extLst>
      <p:ext uri="{BB962C8B-B14F-4D97-AF65-F5344CB8AC3E}">
        <p14:creationId xmlns:p14="http://schemas.microsoft.com/office/powerpoint/2010/main" val="41228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769441"/>
          </a:xfrm>
          <a:prstGeom prst="rect">
            <a:avLst/>
          </a:prstGeom>
        </p:spPr>
        <p:txBody>
          <a:bodyPr wrap="square">
            <a:spAutoFit/>
          </a:bodyPr>
          <a:lstStyle/>
          <a:p>
            <a:pPr marL="45720" indent="0" algn="just">
              <a:buNone/>
            </a:pPr>
            <a:r>
              <a:rPr lang="en-US" sz="2200" dirty="0">
                <a:solidFill>
                  <a:schemeClr val="bg2"/>
                </a:solidFill>
              </a:rPr>
              <a:t>There are three sampling methods—ideal, natural, and flat-top—as shown in the figure below</a:t>
            </a:r>
            <a:endParaRPr lang="en-US" sz="2200" dirty="0">
              <a:solidFill>
                <a:schemeClr val="bg2"/>
              </a:solidFill>
              <a:cs typeface="Calibri" panose="020F0502020204030204" pitchFamily="34" charset="0"/>
            </a:endParaRPr>
          </a:p>
        </p:txBody>
      </p:sp>
      <p:pic>
        <p:nvPicPr>
          <p:cNvPr id="4" name="Picture 3">
            <a:extLst>
              <a:ext uri="{FF2B5EF4-FFF2-40B4-BE49-F238E27FC236}">
                <a16:creationId xmlns:a16="http://schemas.microsoft.com/office/drawing/2014/main" id="{C8034938-9FE6-4774-89F1-35738C2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18" y="2640869"/>
            <a:ext cx="8304078" cy="3303378"/>
          </a:xfrm>
          <a:prstGeom prst="rect">
            <a:avLst/>
          </a:prstGeom>
        </p:spPr>
      </p:pic>
    </p:spTree>
    <p:extLst>
      <p:ext uri="{BB962C8B-B14F-4D97-AF65-F5344CB8AC3E}">
        <p14:creationId xmlns:p14="http://schemas.microsoft.com/office/powerpoint/2010/main" val="21168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5" name="Rectangle 4">
            <a:extLst>
              <a:ext uri="{FF2B5EF4-FFF2-40B4-BE49-F238E27FC236}">
                <a16:creationId xmlns:a16="http://schemas.microsoft.com/office/drawing/2014/main" id="{9863C9D9-D478-4B67-9C53-DB95A61DEDAE}"/>
              </a:ext>
            </a:extLst>
          </p:cNvPr>
          <p:cNvSpPr/>
          <p:nvPr/>
        </p:nvSpPr>
        <p:spPr>
          <a:xfrm>
            <a:off x="609599" y="1671717"/>
            <a:ext cx="7858539" cy="3824124"/>
          </a:xfrm>
          <a:prstGeom prst="rect">
            <a:avLst/>
          </a:prstGeom>
        </p:spPr>
        <p:txBody>
          <a:bodyPr wrap="square">
            <a:spAutoFit/>
          </a:bodyPr>
          <a:lstStyle/>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ideal sampling, pulses from the analog signal are sampled. This is an ideal sampling method and cannot be easily implemented.</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natural sampling, a high-speed switch is turned on for only a small period when the sampling occurs. The result is a sequence of samples that retains the shape of the analog signal.</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most common sampling method, called </a:t>
            </a:r>
            <a:r>
              <a:rPr lang="en-US" sz="2200" b="1" dirty="0">
                <a:solidFill>
                  <a:schemeClr val="bg2"/>
                </a:solidFill>
              </a:rPr>
              <a:t>sample and hold, </a:t>
            </a:r>
            <a:r>
              <a:rPr lang="en-US" sz="2200" dirty="0">
                <a:solidFill>
                  <a:schemeClr val="bg2"/>
                </a:solidFill>
              </a:rPr>
              <a:t>however, creates flat-top samples by using a circuit.</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sampling process is sometimes referred to as </a:t>
            </a:r>
            <a:r>
              <a:rPr lang="en-US" sz="2200" b="1" dirty="0">
                <a:solidFill>
                  <a:schemeClr val="bg2"/>
                </a:solidFill>
              </a:rPr>
              <a:t>pulse amplitude modulation (PAM).</a:t>
            </a:r>
            <a:endParaRPr lang="en-US" sz="2200" dirty="0">
              <a:solidFill>
                <a:schemeClr val="bg2"/>
              </a:solidFill>
              <a:cs typeface="Calibri" panose="020F0502020204030204" pitchFamily="34" charset="0"/>
            </a:endParaRPr>
          </a:p>
        </p:txBody>
      </p:sp>
    </p:spTree>
    <p:extLst>
      <p:ext uri="{BB962C8B-B14F-4D97-AF65-F5344CB8AC3E}">
        <p14:creationId xmlns:p14="http://schemas.microsoft.com/office/powerpoint/2010/main" val="18990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80123A5E-C0D6-41DA-95DF-F064B50AA4B3}"/>
              </a:ext>
            </a:extLst>
          </p:cNvPr>
          <p:cNvSpPr/>
          <p:nvPr/>
        </p:nvSpPr>
        <p:spPr>
          <a:xfrm>
            <a:off x="563217" y="1509596"/>
            <a:ext cx="8063948" cy="830997"/>
          </a:xfrm>
          <a:prstGeom prst="rect">
            <a:avLst/>
          </a:prstGeom>
        </p:spPr>
        <p:txBody>
          <a:bodyPr wrap="square">
            <a:spAutoFit/>
          </a:bodyPr>
          <a:lstStyle/>
          <a:p>
            <a:r>
              <a:rPr lang="en-US" sz="2400" dirty="0">
                <a:solidFill>
                  <a:schemeClr val="bg2"/>
                </a:solidFill>
              </a:rPr>
              <a:t>According to the </a:t>
            </a:r>
            <a:r>
              <a:rPr lang="en-US" sz="2400" b="1" dirty="0">
                <a:solidFill>
                  <a:schemeClr val="bg2"/>
                </a:solidFill>
              </a:rPr>
              <a:t>Nyquist theorem</a:t>
            </a:r>
            <a:r>
              <a:rPr lang="en-US" sz="2400" dirty="0">
                <a:solidFill>
                  <a:schemeClr val="bg2"/>
                </a:solidFill>
              </a:rPr>
              <a:t>, the sampling rate must be at least 2 times the highest frequency contained in the signal.</a:t>
            </a:r>
          </a:p>
        </p:txBody>
      </p:sp>
      <p:pic>
        <p:nvPicPr>
          <p:cNvPr id="5" name="Picture 4">
            <a:extLst>
              <a:ext uri="{FF2B5EF4-FFF2-40B4-BE49-F238E27FC236}">
                <a16:creationId xmlns:a16="http://schemas.microsoft.com/office/drawing/2014/main" id="{78FC4C88-4877-4AAA-B6ED-9075DF96DDA9}"/>
              </a:ext>
            </a:extLst>
          </p:cNvPr>
          <p:cNvPicPr>
            <a:picLocks noChangeAspect="1"/>
          </p:cNvPicPr>
          <p:nvPr/>
        </p:nvPicPr>
        <p:blipFill>
          <a:blip r:embed="rId2"/>
          <a:stretch>
            <a:fillRect/>
          </a:stretch>
        </p:blipFill>
        <p:spPr>
          <a:xfrm>
            <a:off x="705678" y="2453409"/>
            <a:ext cx="7779026" cy="3673429"/>
          </a:xfrm>
          <a:prstGeom prst="rect">
            <a:avLst/>
          </a:prstGeom>
        </p:spPr>
      </p:pic>
    </p:spTree>
    <p:extLst>
      <p:ext uri="{BB962C8B-B14F-4D97-AF65-F5344CB8AC3E}">
        <p14:creationId xmlns:p14="http://schemas.microsoft.com/office/powerpoint/2010/main" val="175718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27484C6-11AD-4AAB-BA4B-8F51492CFC06}"/>
              </a:ext>
            </a:extLst>
          </p:cNvPr>
          <p:cNvSpPr/>
          <p:nvPr/>
        </p:nvSpPr>
        <p:spPr>
          <a:xfrm>
            <a:off x="496956" y="1436280"/>
            <a:ext cx="8275983" cy="830997"/>
          </a:xfrm>
          <a:prstGeom prst="rect">
            <a:avLst/>
          </a:prstGeom>
        </p:spPr>
        <p:txBody>
          <a:bodyPr wrap="square">
            <a:spAutoFit/>
          </a:bodyPr>
          <a:lstStyle/>
          <a:p>
            <a:r>
              <a:rPr lang="en-US" sz="2400" dirty="0">
                <a:solidFill>
                  <a:srgbClr val="242021"/>
                </a:solidFill>
              </a:rPr>
              <a:t>The following figure shows the sampling and the subsequent recovery of a sinusoidal signal.</a:t>
            </a:r>
            <a:r>
              <a:rPr lang="en-US" sz="2400" dirty="0"/>
              <a:t> </a:t>
            </a:r>
          </a:p>
        </p:txBody>
      </p:sp>
      <p:grpSp>
        <p:nvGrpSpPr>
          <p:cNvPr id="8" name="Group 7">
            <a:extLst>
              <a:ext uri="{FF2B5EF4-FFF2-40B4-BE49-F238E27FC236}">
                <a16:creationId xmlns:a16="http://schemas.microsoft.com/office/drawing/2014/main" id="{5ACC885E-E55C-43DF-A45F-E248132F474A}"/>
              </a:ext>
            </a:extLst>
          </p:cNvPr>
          <p:cNvGrpSpPr/>
          <p:nvPr/>
        </p:nvGrpSpPr>
        <p:grpSpPr>
          <a:xfrm>
            <a:off x="1392928" y="2186912"/>
            <a:ext cx="6412602" cy="4484273"/>
            <a:chOff x="1392928" y="2186912"/>
            <a:chExt cx="6412602" cy="4484273"/>
          </a:xfrm>
        </p:grpSpPr>
        <p:grpSp>
          <p:nvGrpSpPr>
            <p:cNvPr id="6" name="Group 5">
              <a:extLst>
                <a:ext uri="{FF2B5EF4-FFF2-40B4-BE49-F238E27FC236}">
                  <a16:creationId xmlns:a16="http://schemas.microsoft.com/office/drawing/2014/main" id="{E5212F25-18D5-4927-ACDD-0592C87211A4}"/>
                </a:ext>
              </a:extLst>
            </p:cNvPr>
            <p:cNvGrpSpPr/>
            <p:nvPr/>
          </p:nvGrpSpPr>
          <p:grpSpPr>
            <a:xfrm>
              <a:off x="1540151" y="2267277"/>
              <a:ext cx="6265379" cy="4403908"/>
              <a:chOff x="1540151" y="2267277"/>
              <a:chExt cx="6265379" cy="4403908"/>
            </a:xfrm>
          </p:grpSpPr>
          <p:pic>
            <p:nvPicPr>
              <p:cNvPr id="4" name="Picture 3">
                <a:extLst>
                  <a:ext uri="{FF2B5EF4-FFF2-40B4-BE49-F238E27FC236}">
                    <a16:creationId xmlns:a16="http://schemas.microsoft.com/office/drawing/2014/main" id="{B855CC53-E7DE-44F5-8753-50855243E23B}"/>
                  </a:ext>
                </a:extLst>
              </p:cNvPr>
              <p:cNvPicPr>
                <a:picLocks noChangeAspect="1"/>
              </p:cNvPicPr>
              <p:nvPr/>
            </p:nvPicPr>
            <p:blipFill>
              <a:blip r:embed="rId2"/>
              <a:stretch>
                <a:fillRect/>
              </a:stretch>
            </p:blipFill>
            <p:spPr>
              <a:xfrm>
                <a:off x="1540151" y="2267277"/>
                <a:ext cx="5828058" cy="4403908"/>
              </a:xfrm>
              <a:prstGeom prst="rect">
                <a:avLst/>
              </a:prstGeom>
            </p:spPr>
          </p:pic>
          <p:sp>
            <p:nvSpPr>
              <p:cNvPr id="5" name="TextBox 4">
                <a:extLst>
                  <a:ext uri="{FF2B5EF4-FFF2-40B4-BE49-F238E27FC236}">
                    <a16:creationId xmlns:a16="http://schemas.microsoft.com/office/drawing/2014/main" id="{E2804EC7-0F8E-48C4-9BD9-87D4F327A64E}"/>
                  </a:ext>
                </a:extLst>
              </p:cNvPr>
              <p:cNvSpPr txBox="1"/>
              <p:nvPr/>
            </p:nvSpPr>
            <p:spPr>
              <a:xfrm>
                <a:off x="7050157" y="6188765"/>
                <a:ext cx="755373" cy="482420"/>
              </a:xfrm>
              <a:prstGeom prst="rect">
                <a:avLst/>
              </a:prstGeom>
              <a:solidFill>
                <a:schemeClr val="bg1"/>
              </a:solidFill>
            </p:spPr>
            <p:txBody>
              <a:bodyPr wrap="square" rtlCol="0">
                <a:spAutoFit/>
              </a:bodyPr>
              <a:lstStyle/>
              <a:p>
                <a:endParaRPr lang="en-US" dirty="0"/>
              </a:p>
            </p:txBody>
          </p:sp>
        </p:grpSp>
        <p:sp>
          <p:nvSpPr>
            <p:cNvPr id="7" name="TextBox 6">
              <a:extLst>
                <a:ext uri="{FF2B5EF4-FFF2-40B4-BE49-F238E27FC236}">
                  <a16:creationId xmlns:a16="http://schemas.microsoft.com/office/drawing/2014/main" id="{1BDC13D6-9FC8-4EA8-9ABE-ACF1C9514998}"/>
                </a:ext>
              </a:extLst>
            </p:cNvPr>
            <p:cNvSpPr txBox="1"/>
            <p:nvPr/>
          </p:nvSpPr>
          <p:spPr>
            <a:xfrm>
              <a:off x="1392928" y="2186912"/>
              <a:ext cx="6199119" cy="107722"/>
            </a:xfrm>
            <a:prstGeom prst="rect">
              <a:avLst/>
            </a:prstGeom>
            <a:solidFill>
              <a:schemeClr val="bg1"/>
            </a:solidFill>
          </p:spPr>
          <p:txBody>
            <a:bodyPr wrap="square" rtlCol="0">
              <a:spAutoFit/>
            </a:bodyPr>
            <a:lstStyle/>
            <a:p>
              <a:endParaRPr lang="en-US" sz="100" dirty="0"/>
            </a:p>
          </p:txBody>
        </p:sp>
      </p:grpSp>
    </p:spTree>
    <p:extLst>
      <p:ext uri="{BB962C8B-B14F-4D97-AF65-F5344CB8AC3E}">
        <p14:creationId xmlns:p14="http://schemas.microsoft.com/office/powerpoint/2010/main" val="3121650060"/>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0" ma:contentTypeDescription="Create a new document." ma:contentTypeScope="" ma:versionID="ec7491f57117430f05a44fe0cb4a77f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BB9520-6EDF-4D7C-93A3-81E5A2E04308}"/>
</file>

<file path=customXml/itemProps2.xml><?xml version="1.0" encoding="utf-8"?>
<ds:datastoreItem xmlns:ds="http://schemas.openxmlformats.org/officeDocument/2006/customXml" ds:itemID="{586E115E-8D62-4554-8679-C40AC4B43658}"/>
</file>

<file path=customXml/itemProps3.xml><?xml version="1.0" encoding="utf-8"?>
<ds:datastoreItem xmlns:ds="http://schemas.openxmlformats.org/officeDocument/2006/customXml" ds:itemID="{2595DF35-5C35-41A5-A254-376A72F02F2E}"/>
</file>

<file path=docProps/app.xml><?xml version="1.0" encoding="utf-8"?>
<Properties xmlns="http://schemas.openxmlformats.org/officeDocument/2006/extended-properties" xmlns:vt="http://schemas.openxmlformats.org/officeDocument/2006/docPropsVTypes">
  <Template>ThemeEEE</Template>
  <TotalTime>213</TotalTime>
  <Words>1233</Words>
  <Application>Microsoft Office PowerPoint</Application>
  <PresentationFormat>On-screen Show (4:3)</PresentationFormat>
  <Paragraphs>108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Corbel</vt:lpstr>
      <vt:lpstr>Wingdings</vt:lpstr>
      <vt:lpstr>ThemeEEE</vt:lpstr>
      <vt:lpstr>Data &amp; Signals (Part 2)</vt:lpstr>
      <vt:lpstr>Lecture Outline</vt:lpstr>
      <vt:lpstr>Analog to Digital Conversion</vt:lpstr>
      <vt:lpstr>Pulse Code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Afsah Sharmin</cp:lastModifiedBy>
  <cp:revision>54</cp:revision>
  <dcterms:created xsi:type="dcterms:W3CDTF">2018-12-10T17:20:29Z</dcterms:created>
  <dcterms:modified xsi:type="dcterms:W3CDTF">2022-03-15T08:27:22Z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