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5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175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37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18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0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7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 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b="1" dirty="0"/>
              <a:t>COE 3201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639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6457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7087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</a:rPr>
                        <a:t>Lecture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b="1" dirty="0"/>
              <a:t>Data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Virtual-Circuit Packet 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4658" y="1364790"/>
            <a:ext cx="45720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/>
                </a:solidFill>
              </a:rPr>
              <a:t>Preplanned route established before any packets sent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/>
                </a:solidFill>
              </a:rPr>
              <a:t>Call request and call accept packets establish connection (handshake)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/>
                </a:solidFill>
              </a:rPr>
              <a:t>Communication with virtual circuits takes place in three phases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VC establishment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data transfer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VC disconnect</a:t>
            </a:r>
            <a:endParaRPr lang="en-US" altLang="en-US" sz="2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solidFill>
                  <a:schemeClr val="bg2"/>
                </a:solidFill>
              </a:rPr>
              <a:t>Note:</a:t>
            </a:r>
            <a:r>
              <a:rPr lang="en-US" altLang="en-US" sz="2000" dirty="0">
                <a:solidFill>
                  <a:schemeClr val="bg2"/>
                </a:solidFill>
              </a:rPr>
              <a:t> packet headers don’t need to contain the full destination address of the packet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"/>
          <a:stretch>
            <a:fillRect/>
          </a:stretch>
        </p:blipFill>
        <p:spPr>
          <a:xfrm>
            <a:off x="4935538" y="1364790"/>
            <a:ext cx="3751262" cy="4986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482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062833" cy="90367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b="1" dirty="0"/>
              <a:t>Datagram vs. Virtual-Circuits</a:t>
            </a:r>
            <a:br>
              <a:rPr lang="en-US" altLang="en-US" b="1" dirty="0"/>
            </a:br>
            <a:r>
              <a:rPr lang="en-US" altLang="en-US" b="1" dirty="0">
                <a:solidFill>
                  <a:schemeClr val="bg2"/>
                </a:solidFill>
              </a:rPr>
              <a:t>Packet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88270"/>
              </p:ext>
            </p:extLst>
          </p:nvPr>
        </p:nvGraphicFramePr>
        <p:xfrm>
          <a:off x="457200" y="1719263"/>
          <a:ext cx="8229600" cy="47882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Datagram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Virtual circuits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66">
                <a:tc>
                  <a:txBody>
                    <a:bodyPr/>
                    <a:lstStyle/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call setup phase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Better if few packets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More flexible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Routing can be used to avoid congested parts of the network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Network can provide sequencing and error control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Packets are forwarded more quickly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routing decisions to make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Less reliable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Loss of a node looses all circuits through that node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4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68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  <a:p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91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Switching Mechanism for Data Transfer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Circuit Switching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Message Switching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Packet Switching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Virtual Circuit Switching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Datagram Switching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kern="0" dirty="0">
                <a:latin typeface="Arial"/>
              </a:rPr>
              <a:t>Switching Mechanism for Data Transfer </a:t>
            </a:r>
            <a:endParaRPr lang="en-US" dirty="0">
              <a:latin typeface="Arial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en-US" b="1" dirty="0"/>
              <a:t>Taxonomy of Switched Network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202873"/>
            <a:ext cx="7991475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3886200"/>
            <a:ext cx="6381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Circuit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224576"/>
            <a:ext cx="82296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Dedicated communication path between two stations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Must have switching capacity and channel capacity to establish connection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Must have intelligence to work out routing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Inefficient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Channel capacity dedicated for duration of connection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If no data, capacity wasted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Set up (connection) takes time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Developed for voice traffic (phone)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Telephone networks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bg2"/>
                </a:solidFill>
              </a:rPr>
              <a:t>ISDN (Integrated Services Digital Networks)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Circuit Switching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2800" y="1503001"/>
            <a:ext cx="8171999" cy="5013325"/>
            <a:chOff x="192" y="866"/>
            <a:chExt cx="5687" cy="315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88" y="1080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88" y="1117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3" y="1210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30" y="130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73" y="125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30" y="135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3" y="194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88" y="2221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3" y="240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88" y="268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5400000">
              <a:off x="2335" y="1505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2400" i="1">
                  <a:solidFill>
                    <a:schemeClr val="bg2"/>
                  </a:solidFill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352" y="1872"/>
              <a:ext cx="2" cy="2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65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530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rot="16200000" flipH="1">
              <a:off x="2782" y="21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 rot="16200000" flipH="1">
              <a:off x="2802" y="863"/>
              <a:ext cx="192" cy="3265"/>
            </a:xfrm>
            <a:prstGeom prst="parallelogram">
              <a:avLst>
                <a:gd name="adj" fmla="val 7957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5400000">
              <a:off x="2840" y="1663"/>
              <a:ext cx="115" cy="1089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 rot="5400000">
              <a:off x="1751" y="1548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192" y="866"/>
            <a:ext cx="5192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9" name="VISIO" r:id="rId4" imgW="8280400" imgH="1153160" progId="Visio.Drawing.4">
                    <p:embed/>
                  </p:oleObj>
                </mc:Choice>
                <mc:Fallback>
                  <p:oleObj name="VISIO" r:id="rId4" imgW="8280400" imgH="1153160" progId="Visio.Drawing.4">
                    <p:embed/>
                    <p:pic>
                      <p:nvPicPr>
                        <p:cNvPr id="2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866"/>
                          <a:ext cx="5192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1099" y="2020"/>
              <a:ext cx="48" cy="1923"/>
              <a:chOff x="1152" y="2016"/>
              <a:chExt cx="48" cy="1920"/>
            </a:xfrm>
          </p:grpSpPr>
          <p:sp>
            <p:nvSpPr>
              <p:cNvPr id="44" name="AutoShape 25"/>
              <p:cNvSpPr>
                <a:spLocks/>
              </p:cNvSpPr>
              <p:nvPr/>
            </p:nvSpPr>
            <p:spPr bwMode="auto">
              <a:xfrm>
                <a:off x="1152" y="2016"/>
                <a:ext cx="48" cy="528"/>
              </a:xfrm>
              <a:prstGeom prst="leftBrace">
                <a:avLst>
                  <a:gd name="adj1" fmla="val 91667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Set-up phase   </a:t>
                </a:r>
              </a:p>
            </p:txBody>
          </p:sp>
          <p:sp>
            <p:nvSpPr>
              <p:cNvPr id="45" name="AutoShape 26"/>
              <p:cNvSpPr>
                <a:spLocks/>
              </p:cNvSpPr>
              <p:nvPr/>
            </p:nvSpPr>
            <p:spPr bwMode="auto">
              <a:xfrm>
                <a:off x="1152" y="2592"/>
                <a:ext cx="48" cy="768"/>
              </a:xfrm>
              <a:prstGeom prst="leftBrace">
                <a:avLst>
                  <a:gd name="adj1" fmla="val 13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>  Data                  </a:t>
                </a:r>
                <a:b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</a:b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> Transfer phase     </a:t>
                </a:r>
              </a:p>
            </p:txBody>
          </p:sp>
          <p:sp>
            <p:nvSpPr>
              <p:cNvPr id="46" name="AutoShape 27"/>
              <p:cNvSpPr>
                <a:spLocks/>
              </p:cNvSpPr>
              <p:nvPr/>
            </p:nvSpPr>
            <p:spPr bwMode="auto">
              <a:xfrm>
                <a:off x="1152" y="3456"/>
                <a:ext cx="48" cy="480"/>
              </a:xfrm>
              <a:prstGeom prst="leftBrace">
                <a:avLst>
                  <a:gd name="adj1" fmla="val 8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Teardown phase      </a:t>
                </a:r>
              </a:p>
            </p:txBody>
          </p:sp>
        </p:grp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28" y="1010"/>
              <a:ext cx="49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759" y="1010"/>
              <a:ext cx="47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064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1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72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2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728" y="1824"/>
              <a:ext cx="115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A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Node 1</a:t>
              </a: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auto">
            <a:xfrm rot="5400000">
              <a:off x="3928" y="1786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520" y="2410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267" y="2553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7" name="AutoShape 39"/>
            <p:cNvSpPr>
              <a:spLocks/>
            </p:cNvSpPr>
            <p:nvPr/>
          </p:nvSpPr>
          <p:spPr bwMode="auto">
            <a:xfrm>
              <a:off x="4674" y="2404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200" i="1">
                <a:solidFill>
                  <a:schemeClr val="bg2"/>
                </a:solidFill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4704" y="2278"/>
              <a:ext cx="115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B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</a:t>
              </a:r>
              <a:r>
                <a:rPr lang="en-US" altLang="en-US" sz="1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2352" y="172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1" name="AutoShape 43"/>
            <p:cNvSpPr>
              <a:spLocks/>
            </p:cNvSpPr>
            <p:nvPr/>
          </p:nvSpPr>
          <p:spPr bwMode="auto">
            <a:xfrm>
              <a:off x="2736" y="1728"/>
              <a:ext cx="47" cy="72"/>
            </a:xfrm>
            <a:prstGeom prst="rightBrace">
              <a:avLst>
                <a:gd name="adj1" fmla="val 1276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2658" y="1634"/>
              <a:ext cx="16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processing delay at Node 1</a:t>
              </a: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40" y="1864"/>
              <a:ext cx="0" cy="2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9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Message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475627"/>
            <a:ext cx="8229600" cy="327648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No dedicated path needs to be established between end-nodes. </a:t>
            </a: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Source and destination node do not interact in real time. There is no need to determine the status of the destination node before sending the message.</a:t>
            </a: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Each message is an independent entity and carries address information of the destination. There is no upper limit on the size of the message.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The messages are stored at each node before being forwarded to the next node in the route. </a:t>
            </a:r>
          </a:p>
          <a:p>
            <a:pPr>
              <a:lnSpc>
                <a:spcPct val="80000"/>
              </a:lnSpc>
            </a:pPr>
            <a:r>
              <a:rPr lang="en-US" altLang="zh-TW" sz="1800" dirty="0">
                <a:solidFill>
                  <a:schemeClr val="bg2"/>
                </a:solidFill>
                <a:ea typeface="新細明體" pitchFamily="18" charset="-120"/>
              </a:rPr>
              <a:t>Message switching accept all traffic but offers longer delivery time than circuit switching. Circuit switching blocks/rejects access traffic.</a:t>
            </a: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chemeClr val="bg2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47800" y="3656806"/>
            <a:ext cx="5033963" cy="458788"/>
            <a:chOff x="1057" y="2063"/>
            <a:chExt cx="3171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206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3" y="206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Data</a:t>
              </a:r>
              <a:endParaRPr lang="en-US" altLang="zh-TW" sz="1800" i="1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Packet Switching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Messages are broken into small segments of bit-sequences and they are called packets. As packets are restricted to a specific size, they can be routed more rapidly.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Packets have the following structure: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Header carries control information (e.g., destination id, source id, message id, packet id, control info)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Each packet is passed through the network from node to node along some path (</a:t>
            </a: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Routing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At each node the entire packet is received, stored briefly, and then forwarded to the next node (</a:t>
            </a: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Store-and-Forward Networks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Typically no storage is required at nodes/switches for packets.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0" y="2971006"/>
            <a:ext cx="5037138" cy="458788"/>
            <a:chOff x="1057" y="1823"/>
            <a:chExt cx="3173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182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5" y="182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 dirty="0">
                  <a:ea typeface="新細明體" pitchFamily="18" charset="-120"/>
                </a:rPr>
                <a:t>Data</a:t>
              </a:r>
              <a:endParaRPr lang="en-US" altLang="zh-TW" sz="1800" i="1" dirty="0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Packet Switching Advantages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5745" y="2578245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Packetization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allows short messages to get through a transmission link without waiting behind long messages.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Line efficiency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Single node to node link can be shared by many packets over time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queued and transmitted as fast as possible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are accepted even when network is busy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Delivery may slow down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Priorities can be used</a:t>
            </a:r>
          </a:p>
        </p:txBody>
      </p:sp>
    </p:spTree>
    <p:extLst>
      <p:ext uri="{BB962C8B-B14F-4D97-AF65-F5344CB8AC3E}">
        <p14:creationId xmlns:p14="http://schemas.microsoft.com/office/powerpoint/2010/main" val="20285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Datagram packet 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Modify as appropriate…..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>
          <a:xfrm>
            <a:off x="304800" y="1719263"/>
            <a:ext cx="3714750" cy="4986337"/>
          </a:xfrm>
          <a:prstGeom prst="rect">
            <a:avLst/>
          </a:prstGeom>
          <a:noFill/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4343400" y="1719263"/>
            <a:ext cx="45720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is independently switched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header contains destination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 resources are pre-allocated (reserved) in advance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Routes may change during session</a:t>
            </a:r>
          </a:p>
        </p:txBody>
      </p:sp>
    </p:spTree>
    <p:extLst>
      <p:ext uri="{BB962C8B-B14F-4D97-AF65-F5344CB8AC3E}">
        <p14:creationId xmlns:p14="http://schemas.microsoft.com/office/powerpoint/2010/main" val="2377553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B82554-54A1-4106-ABEC-A5DD5868549A}"/>
</file>

<file path=customXml/itemProps2.xml><?xml version="1.0" encoding="utf-8"?>
<ds:datastoreItem xmlns:ds="http://schemas.openxmlformats.org/officeDocument/2006/customXml" ds:itemID="{27B49B5E-85D7-42BE-B3CD-322481711A43}"/>
</file>

<file path=customXml/itemProps3.xml><?xml version="1.0" encoding="utf-8"?>
<ds:datastoreItem xmlns:ds="http://schemas.openxmlformats.org/officeDocument/2006/customXml" ds:itemID="{A91A672D-DA42-485B-A13B-34B580063C2F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74</TotalTime>
  <Words>642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ThemeEEE</vt:lpstr>
      <vt:lpstr>Network Switching</vt:lpstr>
      <vt:lpstr>Lecture Outline</vt:lpstr>
      <vt:lpstr>Switching Mechanism for Data Transfer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27</cp:revision>
  <dcterms:created xsi:type="dcterms:W3CDTF">2018-12-10T17:20:29Z</dcterms:created>
  <dcterms:modified xsi:type="dcterms:W3CDTF">2022-04-13T07:21:42Z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