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25.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4" r:id="rId2"/>
  </p:sldMasterIdLst>
  <p:notesMasterIdLst>
    <p:notesMasterId r:id="rId23"/>
  </p:notesMasterIdLst>
  <p:sldIdLst>
    <p:sldId id="256" r:id="rId3"/>
    <p:sldId id="257" r:id="rId4"/>
    <p:sldId id="275" r:id="rId5"/>
    <p:sldId id="266" r:id="rId6"/>
    <p:sldId id="274" r:id="rId7"/>
    <p:sldId id="276" r:id="rId8"/>
    <p:sldId id="292" r:id="rId9"/>
    <p:sldId id="293" r:id="rId10"/>
    <p:sldId id="283" r:id="rId11"/>
    <p:sldId id="294" r:id="rId12"/>
    <p:sldId id="288" r:id="rId13"/>
    <p:sldId id="259" r:id="rId14"/>
    <p:sldId id="285" r:id="rId15"/>
    <p:sldId id="262" r:id="rId16"/>
    <p:sldId id="264" r:id="rId17"/>
    <p:sldId id="278" r:id="rId18"/>
    <p:sldId id="287" r:id="rId19"/>
    <p:sldId id="271" r:id="rId20"/>
    <p:sldId id="286"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724"/>
  </p:normalViewPr>
  <p:slideViewPr>
    <p:cSldViewPr snapToGrid="0" snapToObjects="1">
      <p:cViewPr varScale="1">
        <p:scale>
          <a:sx n="70" d="100"/>
          <a:sy n="70" d="100"/>
        </p:scale>
        <p:origin x="1718"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81FAF-1FC8-45FF-8C14-236148549457}" type="datetimeFigureOut">
              <a:rPr lang="en-US" smtClean="0"/>
              <a:t>8/1/2022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1A48D-0263-4296-9391-428FC2DE2D92}" type="slidenum">
              <a:rPr lang="en-US" smtClean="0"/>
              <a:t>‹#›</a:t>
            </a:fld>
            <a:endParaRPr lang="en-US"/>
          </a:p>
        </p:txBody>
      </p:sp>
    </p:spTree>
    <p:extLst>
      <p:ext uri="{BB962C8B-B14F-4D97-AF65-F5344CB8AC3E}">
        <p14:creationId xmlns:p14="http://schemas.microsoft.com/office/powerpoint/2010/main" val="303730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01A48D-0263-4296-9391-428FC2DE2D92}" type="slidenum">
              <a:rPr lang="en-US" smtClean="0"/>
              <a:t>3</a:t>
            </a:fld>
            <a:endParaRPr lang="en-US"/>
          </a:p>
        </p:txBody>
      </p:sp>
    </p:spTree>
    <p:extLst>
      <p:ext uri="{BB962C8B-B14F-4D97-AF65-F5344CB8AC3E}">
        <p14:creationId xmlns:p14="http://schemas.microsoft.com/office/powerpoint/2010/main" val="3737967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847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3144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60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5969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681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270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2238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9796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DD93C-D5F0-4E2D-A91D-AA3DF9FBB4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2858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84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13358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44374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387197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21757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681374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93081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981870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6F61-E025-4C39-9C6F-4B310FB505E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4DE2D66-04E6-44B2-B9B1-88B580E177A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80245EA-ABC0-478A-B6B8-33E11658EDE3}"/>
              </a:ext>
            </a:extLst>
          </p:cNvPr>
          <p:cNvSpPr>
            <a:spLocks noGrp="1"/>
          </p:cNvSpPr>
          <p:nvPr>
            <p:ph type="dt" sz="half" idx="10"/>
          </p:nvPr>
        </p:nvSpPr>
        <p:spPr/>
        <p:txBody>
          <a:bodyPr/>
          <a:lstStyle/>
          <a:p>
            <a:fld id="{0D9E5D16-C1FF-4E18-AC94-844441EC2CBE}" type="datetimeFigureOut">
              <a:rPr lang="en-US" smtClean="0"/>
              <a:t>8/1/2022</a:t>
            </a:fld>
            <a:endParaRPr lang="en-US"/>
          </a:p>
        </p:txBody>
      </p:sp>
      <p:sp>
        <p:nvSpPr>
          <p:cNvPr id="5" name="Footer Placeholder 4">
            <a:extLst>
              <a:ext uri="{FF2B5EF4-FFF2-40B4-BE49-F238E27FC236}">
                <a16:creationId xmlns:a16="http://schemas.microsoft.com/office/drawing/2014/main" id="{5901B655-48E7-48BF-B4AF-B9AE1173B5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9A925-D197-4D49-A180-2B9D30694C1A}"/>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2507417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0390-EA7D-4295-A1F5-C9C389706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CB5B62-974F-44FE-A2C4-E5154E3D62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0D559-F0C8-4A29-867F-102D48F38C19}"/>
              </a:ext>
            </a:extLst>
          </p:cNvPr>
          <p:cNvSpPr>
            <a:spLocks noGrp="1"/>
          </p:cNvSpPr>
          <p:nvPr>
            <p:ph type="dt" sz="half" idx="10"/>
          </p:nvPr>
        </p:nvSpPr>
        <p:spPr/>
        <p:txBody>
          <a:bodyPr/>
          <a:lstStyle/>
          <a:p>
            <a:fld id="{0D9E5D16-C1FF-4E18-AC94-844441EC2CBE}" type="datetimeFigureOut">
              <a:rPr lang="en-US" smtClean="0"/>
              <a:t>8/1/2022</a:t>
            </a:fld>
            <a:endParaRPr lang="en-US"/>
          </a:p>
        </p:txBody>
      </p:sp>
      <p:sp>
        <p:nvSpPr>
          <p:cNvPr id="5" name="Footer Placeholder 4">
            <a:extLst>
              <a:ext uri="{FF2B5EF4-FFF2-40B4-BE49-F238E27FC236}">
                <a16:creationId xmlns:a16="http://schemas.microsoft.com/office/drawing/2014/main" id="{362CBDAE-B295-4C93-A24B-92225DBF7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20B7D-CC77-4818-8D93-513BE9D7C046}"/>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3719355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1F3A-CC7D-437D-8579-9ABAB239827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547497F-DB5F-4561-9F86-70B1920C146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859A86-2D33-4E7F-AF88-4EC8C4449BE8}"/>
              </a:ext>
            </a:extLst>
          </p:cNvPr>
          <p:cNvSpPr>
            <a:spLocks noGrp="1"/>
          </p:cNvSpPr>
          <p:nvPr>
            <p:ph type="dt" sz="half" idx="10"/>
          </p:nvPr>
        </p:nvSpPr>
        <p:spPr/>
        <p:txBody>
          <a:bodyPr/>
          <a:lstStyle/>
          <a:p>
            <a:fld id="{0D9E5D16-C1FF-4E18-AC94-844441EC2CBE}" type="datetimeFigureOut">
              <a:rPr lang="en-US" smtClean="0"/>
              <a:t>8/1/2022</a:t>
            </a:fld>
            <a:endParaRPr lang="en-US"/>
          </a:p>
        </p:txBody>
      </p:sp>
      <p:sp>
        <p:nvSpPr>
          <p:cNvPr id="5" name="Footer Placeholder 4">
            <a:extLst>
              <a:ext uri="{FF2B5EF4-FFF2-40B4-BE49-F238E27FC236}">
                <a16:creationId xmlns:a16="http://schemas.microsoft.com/office/drawing/2014/main" id="{1E0AAD54-BBE1-4109-A244-A51EA43BB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9B46F-B598-4216-9868-63EDA220AC42}"/>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395982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8812609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3F4-CB96-4F34-8D41-C5BD45DDC5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A9E3B-E55D-4845-960D-8156C4A0C7C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65E606-0103-4C07-9649-A918FBCDD31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58F3A4-B443-4216-A51A-4FDA1A36EFD5}"/>
              </a:ext>
            </a:extLst>
          </p:cNvPr>
          <p:cNvSpPr>
            <a:spLocks noGrp="1"/>
          </p:cNvSpPr>
          <p:nvPr>
            <p:ph type="dt" sz="half" idx="10"/>
          </p:nvPr>
        </p:nvSpPr>
        <p:spPr/>
        <p:txBody>
          <a:bodyPr/>
          <a:lstStyle/>
          <a:p>
            <a:fld id="{0D9E5D16-C1FF-4E18-AC94-844441EC2CBE}" type="datetimeFigureOut">
              <a:rPr lang="en-US" smtClean="0"/>
              <a:t>8/1/2022</a:t>
            </a:fld>
            <a:endParaRPr lang="en-US"/>
          </a:p>
        </p:txBody>
      </p:sp>
      <p:sp>
        <p:nvSpPr>
          <p:cNvPr id="6" name="Footer Placeholder 5">
            <a:extLst>
              <a:ext uri="{FF2B5EF4-FFF2-40B4-BE49-F238E27FC236}">
                <a16:creationId xmlns:a16="http://schemas.microsoft.com/office/drawing/2014/main" id="{90017B9F-E30F-4179-8477-F301A55A5B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1EC4A9-0A30-4FA4-9C52-66ED37B43B90}"/>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10638921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A1C7-48B1-400B-AF35-73BB314FCBE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15ECCB-3FCA-4A56-AB5A-E4630F7B259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9C1CBD4-0AD6-44E0-8DAE-EA5BA67D6FB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7A36F5-71DF-4844-93BD-98D2BE5BFAA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CA05B70-FCE3-4944-8F0B-7A1415DD219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3F8DE9-8564-4E02-9086-61A9D2CD9940}"/>
              </a:ext>
            </a:extLst>
          </p:cNvPr>
          <p:cNvSpPr>
            <a:spLocks noGrp="1"/>
          </p:cNvSpPr>
          <p:nvPr>
            <p:ph type="dt" sz="half" idx="10"/>
          </p:nvPr>
        </p:nvSpPr>
        <p:spPr/>
        <p:txBody>
          <a:bodyPr/>
          <a:lstStyle/>
          <a:p>
            <a:fld id="{0D9E5D16-C1FF-4E18-AC94-844441EC2CBE}" type="datetimeFigureOut">
              <a:rPr lang="en-US" smtClean="0"/>
              <a:t>8/1/2022</a:t>
            </a:fld>
            <a:endParaRPr lang="en-US"/>
          </a:p>
        </p:txBody>
      </p:sp>
      <p:sp>
        <p:nvSpPr>
          <p:cNvPr id="8" name="Footer Placeholder 7">
            <a:extLst>
              <a:ext uri="{FF2B5EF4-FFF2-40B4-BE49-F238E27FC236}">
                <a16:creationId xmlns:a16="http://schemas.microsoft.com/office/drawing/2014/main" id="{598A2F3C-9BC3-4FA7-B3ED-D69859204B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63B61B-D56E-472E-89CC-0A8D5D5F842B}"/>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40233495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6201-A22B-49CF-822D-BA1F3C769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DB12F6-2128-488B-9E16-825A68F76A4F}"/>
              </a:ext>
            </a:extLst>
          </p:cNvPr>
          <p:cNvSpPr>
            <a:spLocks noGrp="1"/>
          </p:cNvSpPr>
          <p:nvPr>
            <p:ph type="dt" sz="half" idx="10"/>
          </p:nvPr>
        </p:nvSpPr>
        <p:spPr/>
        <p:txBody>
          <a:bodyPr/>
          <a:lstStyle/>
          <a:p>
            <a:fld id="{0D9E5D16-C1FF-4E18-AC94-844441EC2CBE}" type="datetimeFigureOut">
              <a:rPr lang="en-US" smtClean="0"/>
              <a:t>8/1/2022</a:t>
            </a:fld>
            <a:endParaRPr lang="en-US"/>
          </a:p>
        </p:txBody>
      </p:sp>
      <p:sp>
        <p:nvSpPr>
          <p:cNvPr id="4" name="Footer Placeholder 3">
            <a:extLst>
              <a:ext uri="{FF2B5EF4-FFF2-40B4-BE49-F238E27FC236}">
                <a16:creationId xmlns:a16="http://schemas.microsoft.com/office/drawing/2014/main" id="{B2676EAB-2C74-439F-B08A-30AFA1AE58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9F1729-9EDF-4E2F-B287-05A408B24A41}"/>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211089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5269F-43D7-42C0-A734-4FB8D2FED196}"/>
              </a:ext>
            </a:extLst>
          </p:cNvPr>
          <p:cNvSpPr>
            <a:spLocks noGrp="1"/>
          </p:cNvSpPr>
          <p:nvPr>
            <p:ph type="dt" sz="half" idx="10"/>
          </p:nvPr>
        </p:nvSpPr>
        <p:spPr/>
        <p:txBody>
          <a:bodyPr/>
          <a:lstStyle/>
          <a:p>
            <a:fld id="{0D9E5D16-C1FF-4E18-AC94-844441EC2CBE}" type="datetimeFigureOut">
              <a:rPr lang="en-US" smtClean="0"/>
              <a:t>8/1/2022</a:t>
            </a:fld>
            <a:endParaRPr lang="en-US"/>
          </a:p>
        </p:txBody>
      </p:sp>
      <p:sp>
        <p:nvSpPr>
          <p:cNvPr id="3" name="Footer Placeholder 2">
            <a:extLst>
              <a:ext uri="{FF2B5EF4-FFF2-40B4-BE49-F238E27FC236}">
                <a16:creationId xmlns:a16="http://schemas.microsoft.com/office/drawing/2014/main" id="{8CBFE78F-5BED-47B3-B6E2-58A3729447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09D00C-4D63-44AB-86D5-15CBE826C258}"/>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2603889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4A70-474D-4032-AC01-BC633D4B405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269B117-9C52-4CA9-8780-EBB0273D00E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475F51-46A5-4CD5-A6E5-86793E87747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71409CF-5E56-4635-90FD-ABD7494C75BA}"/>
              </a:ext>
            </a:extLst>
          </p:cNvPr>
          <p:cNvSpPr>
            <a:spLocks noGrp="1"/>
          </p:cNvSpPr>
          <p:nvPr>
            <p:ph type="dt" sz="half" idx="10"/>
          </p:nvPr>
        </p:nvSpPr>
        <p:spPr/>
        <p:txBody>
          <a:bodyPr/>
          <a:lstStyle/>
          <a:p>
            <a:fld id="{0D9E5D16-C1FF-4E18-AC94-844441EC2CBE}" type="datetimeFigureOut">
              <a:rPr lang="en-US" smtClean="0"/>
              <a:t>8/1/2022</a:t>
            </a:fld>
            <a:endParaRPr lang="en-US"/>
          </a:p>
        </p:txBody>
      </p:sp>
      <p:sp>
        <p:nvSpPr>
          <p:cNvPr id="6" name="Footer Placeholder 5">
            <a:extLst>
              <a:ext uri="{FF2B5EF4-FFF2-40B4-BE49-F238E27FC236}">
                <a16:creationId xmlns:a16="http://schemas.microsoft.com/office/drawing/2014/main" id="{770CB1D6-080E-43D6-9518-0B839DA180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63275-A16E-4019-A558-19020EAF13FE}"/>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36163463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74A7-EA31-40A4-AB94-4500F706666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37C9577E-806C-4024-88F7-5AFCDC6685B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6C3C313-22CA-44CE-B7F0-DF8882C5EF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21A07A0-4689-4B05-BBAA-E2EDA8371671}"/>
              </a:ext>
            </a:extLst>
          </p:cNvPr>
          <p:cNvSpPr>
            <a:spLocks noGrp="1"/>
          </p:cNvSpPr>
          <p:nvPr>
            <p:ph type="dt" sz="half" idx="10"/>
          </p:nvPr>
        </p:nvSpPr>
        <p:spPr/>
        <p:txBody>
          <a:bodyPr/>
          <a:lstStyle/>
          <a:p>
            <a:fld id="{0D9E5D16-C1FF-4E18-AC94-844441EC2CBE}" type="datetimeFigureOut">
              <a:rPr lang="en-US" smtClean="0"/>
              <a:t>8/1/2022</a:t>
            </a:fld>
            <a:endParaRPr lang="en-US"/>
          </a:p>
        </p:txBody>
      </p:sp>
      <p:sp>
        <p:nvSpPr>
          <p:cNvPr id="6" name="Footer Placeholder 5">
            <a:extLst>
              <a:ext uri="{FF2B5EF4-FFF2-40B4-BE49-F238E27FC236}">
                <a16:creationId xmlns:a16="http://schemas.microsoft.com/office/drawing/2014/main" id="{AAEEDB34-4B50-40D7-BF4A-3E095DBED3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F179D-50DC-42D5-B2BD-3329319E9564}"/>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3442618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3FA3-C348-4DAD-AAE0-56DF9B6BC1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FA7761-F5ED-4E1B-A492-B9D64722D1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ADE6B-F60D-4CCC-A4D1-6DA495B12159}"/>
              </a:ext>
            </a:extLst>
          </p:cNvPr>
          <p:cNvSpPr>
            <a:spLocks noGrp="1"/>
          </p:cNvSpPr>
          <p:nvPr>
            <p:ph type="dt" sz="half" idx="10"/>
          </p:nvPr>
        </p:nvSpPr>
        <p:spPr/>
        <p:txBody>
          <a:bodyPr/>
          <a:lstStyle/>
          <a:p>
            <a:fld id="{0D9E5D16-C1FF-4E18-AC94-844441EC2CBE}" type="datetimeFigureOut">
              <a:rPr lang="en-US" smtClean="0"/>
              <a:t>8/1/2022</a:t>
            </a:fld>
            <a:endParaRPr lang="en-US"/>
          </a:p>
        </p:txBody>
      </p:sp>
      <p:sp>
        <p:nvSpPr>
          <p:cNvPr id="5" name="Footer Placeholder 4">
            <a:extLst>
              <a:ext uri="{FF2B5EF4-FFF2-40B4-BE49-F238E27FC236}">
                <a16:creationId xmlns:a16="http://schemas.microsoft.com/office/drawing/2014/main" id="{B6657A35-F0CB-4297-A95B-68C63A9BE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9A763-F2CF-4384-8158-72B3DCF6490D}"/>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25163909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605A27-CC2E-4CE3-832A-8281C082788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631710-ABCC-47F8-A65B-2E789285D8B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D588D-FD41-4DAC-98BA-B44F3811F607}"/>
              </a:ext>
            </a:extLst>
          </p:cNvPr>
          <p:cNvSpPr>
            <a:spLocks noGrp="1"/>
          </p:cNvSpPr>
          <p:nvPr>
            <p:ph type="dt" sz="half" idx="10"/>
          </p:nvPr>
        </p:nvSpPr>
        <p:spPr/>
        <p:txBody>
          <a:bodyPr/>
          <a:lstStyle/>
          <a:p>
            <a:fld id="{0D9E5D16-C1FF-4E18-AC94-844441EC2CBE}" type="datetimeFigureOut">
              <a:rPr lang="en-US" smtClean="0"/>
              <a:t>8/1/2022</a:t>
            </a:fld>
            <a:endParaRPr lang="en-US"/>
          </a:p>
        </p:txBody>
      </p:sp>
      <p:sp>
        <p:nvSpPr>
          <p:cNvPr id="5" name="Footer Placeholder 4">
            <a:extLst>
              <a:ext uri="{FF2B5EF4-FFF2-40B4-BE49-F238E27FC236}">
                <a16:creationId xmlns:a16="http://schemas.microsoft.com/office/drawing/2014/main" id="{D165FFCE-ED3D-41F5-99C2-61FBE87D9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84729-C594-4F8B-9607-A162F6450DB9}"/>
              </a:ext>
            </a:extLst>
          </p:cNvPr>
          <p:cNvSpPr>
            <a:spLocks noGrp="1"/>
          </p:cNvSpPr>
          <p:nvPr>
            <p:ph type="sldNum" sz="quarter" idx="12"/>
          </p:nvPr>
        </p:nvSpPr>
        <p:spPr/>
        <p:txBody>
          <a:bodyPr/>
          <a:lstStyle/>
          <a:p>
            <a:fld id="{ED8B1170-4918-4638-9845-EF1348550878}" type="slidenum">
              <a:rPr lang="en-US" smtClean="0"/>
              <a:t>‹#›</a:t>
            </a:fld>
            <a:endParaRPr lang="en-US"/>
          </a:p>
        </p:txBody>
      </p:sp>
    </p:spTree>
    <p:extLst>
      <p:ext uri="{BB962C8B-B14F-4D97-AF65-F5344CB8AC3E}">
        <p14:creationId xmlns:p14="http://schemas.microsoft.com/office/powerpoint/2010/main" val="3141669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340704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7074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6300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66725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04310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25418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8/1/2022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14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8/1/2022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38127511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E80B27-F9C9-4A41-BBE2-B18517B7537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3F3D7B-8954-4623-AF15-4D87C8D3D27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B69FE-7C5A-48FE-B3A6-FDFE1E62AA2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D9E5D16-C1FF-4E18-AC94-844441EC2CBE}" type="datetimeFigureOut">
              <a:rPr lang="en-US" smtClean="0"/>
              <a:t>8/1/2022</a:t>
            </a:fld>
            <a:endParaRPr lang="en-US"/>
          </a:p>
        </p:txBody>
      </p:sp>
      <p:sp>
        <p:nvSpPr>
          <p:cNvPr id="5" name="Footer Placeholder 4">
            <a:extLst>
              <a:ext uri="{FF2B5EF4-FFF2-40B4-BE49-F238E27FC236}">
                <a16:creationId xmlns:a16="http://schemas.microsoft.com/office/drawing/2014/main" id="{76863A67-46EE-4EDD-AAAE-E01E5045EC4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9FD95B-6671-4DF3-9DBE-3001ED2833B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8B1170-4918-4638-9845-EF1348550878}" type="slidenum">
              <a:rPr lang="en-US" smtClean="0"/>
              <a:t>‹#›</a:t>
            </a:fld>
            <a:endParaRPr lang="en-US"/>
          </a:p>
        </p:txBody>
      </p:sp>
    </p:spTree>
    <p:extLst>
      <p:ext uri="{BB962C8B-B14F-4D97-AF65-F5344CB8AC3E}">
        <p14:creationId xmlns:p14="http://schemas.microsoft.com/office/powerpoint/2010/main" val="147047965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Data-Link Layer</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b="1" dirty="0"/>
              <a:t>COE 3201</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34510508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12</a:t>
                      </a:r>
                    </a:p>
                  </a:txBody>
                  <a:tcPr/>
                </a:tc>
                <a:tc>
                  <a:txBody>
                    <a:bodyPr/>
                    <a:lstStyle/>
                    <a:p>
                      <a:r>
                        <a:rPr lang="en-US" dirty="0">
                          <a:solidFill>
                            <a:schemeClr val="bg2"/>
                          </a:solidFill>
                        </a:rPr>
                        <a:t>Week No:</a:t>
                      </a:r>
                    </a:p>
                  </a:txBody>
                  <a:tcPr/>
                </a:tc>
                <a:tc>
                  <a:txBody>
                    <a:bodyPr/>
                    <a:lstStyle/>
                    <a:p>
                      <a:r>
                        <a:rPr lang="en-US" dirty="0">
                          <a:solidFill>
                            <a:schemeClr val="bg2"/>
                          </a:solidFill>
                        </a:rPr>
                        <a:t>13</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Data Communication</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DD9D30-63C6-186C-2E29-235E8FCC5A54}"/>
              </a:ext>
            </a:extLst>
          </p:cNvPr>
          <p:cNvSpPr>
            <a:spLocks noGrp="1"/>
          </p:cNvSpPr>
          <p:nvPr>
            <p:ph type="ctrTitle"/>
          </p:nvPr>
        </p:nvSpPr>
        <p:spPr/>
        <p:txBody>
          <a:bodyPr/>
          <a:lstStyle/>
          <a:p>
            <a:endParaRPr lang="en-US"/>
          </a:p>
        </p:txBody>
      </p:sp>
      <p:pic>
        <p:nvPicPr>
          <p:cNvPr id="5" name="Picture 2" descr="arp /a">
            <a:extLst>
              <a:ext uri="{FF2B5EF4-FFF2-40B4-BE49-F238E27FC236}">
                <a16:creationId xmlns:a16="http://schemas.microsoft.com/office/drawing/2014/main" id="{67302CEA-129D-B897-BF4A-41057979E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1985963"/>
            <a:ext cx="7210425" cy="2886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221D840-BFF9-F1E9-EC40-6EE965A26D90}"/>
              </a:ext>
            </a:extLst>
          </p:cNvPr>
          <p:cNvPicPr>
            <a:picLocks noChangeAspect="1"/>
          </p:cNvPicPr>
          <p:nvPr/>
        </p:nvPicPr>
        <p:blipFill>
          <a:blip r:embed="rId3"/>
          <a:stretch>
            <a:fillRect/>
          </a:stretch>
        </p:blipFill>
        <p:spPr>
          <a:xfrm>
            <a:off x="163913" y="0"/>
            <a:ext cx="8816174" cy="6858000"/>
          </a:xfrm>
          <a:prstGeom prst="rect">
            <a:avLst/>
          </a:prstGeom>
        </p:spPr>
      </p:pic>
    </p:spTree>
    <p:extLst>
      <p:ext uri="{BB962C8B-B14F-4D97-AF65-F5344CB8AC3E}">
        <p14:creationId xmlns:p14="http://schemas.microsoft.com/office/powerpoint/2010/main" val="386098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lang="en-US" sz="4000" b="1" kern="0" dirty="0">
                <a:latin typeface="Arial"/>
              </a:rPr>
              <a:t>Example</a:t>
            </a:r>
            <a:endParaRPr lang="en-US" dirty="0">
              <a:latin typeface="Arial" charset="0"/>
            </a:endParaRPr>
          </a:p>
        </p:txBody>
      </p:sp>
      <p:sp>
        <p:nvSpPr>
          <p:cNvPr id="4" name="Subtitle 3">
            <a:extLst>
              <a:ext uri="{FF2B5EF4-FFF2-40B4-BE49-F238E27FC236}">
                <a16:creationId xmlns:a16="http://schemas.microsoft.com/office/drawing/2014/main" id="{5449ED00-1ECA-4AA2-A9F4-85E4303EEE40}"/>
              </a:ext>
            </a:extLst>
          </p:cNvPr>
          <p:cNvSpPr>
            <a:spLocks noGrp="1"/>
          </p:cNvSpPr>
          <p:nvPr>
            <p:ph type="subTitle" idx="1"/>
          </p:nvPr>
        </p:nvSpPr>
        <p:spPr/>
        <p:txBody>
          <a:bodyPr/>
          <a:lstStyle/>
          <a:p>
            <a:endParaRPr lang="en-US" dirty="0"/>
          </a:p>
        </p:txBody>
      </p:sp>
      <p:sp>
        <p:nvSpPr>
          <p:cNvPr id="8" name="Rectangle 3">
            <a:extLst>
              <a:ext uri="{FF2B5EF4-FFF2-40B4-BE49-F238E27FC236}">
                <a16:creationId xmlns:a16="http://schemas.microsoft.com/office/drawing/2014/main" id="{8188D357-F289-476A-B460-2ADF931AB140}"/>
              </a:ext>
            </a:extLst>
          </p:cNvPr>
          <p:cNvSpPr txBox="1">
            <a:spLocks noChangeArrowheads="1"/>
          </p:cNvSpPr>
          <p:nvPr/>
        </p:nvSpPr>
        <p:spPr>
          <a:xfrm>
            <a:off x="421341" y="2012493"/>
            <a:ext cx="8229600" cy="421558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nSpc>
                <a:spcPct val="90000"/>
              </a:lnSpc>
            </a:pPr>
            <a:r>
              <a:rPr lang="en-US" altLang="en-US" sz="2500" dirty="0">
                <a:solidFill>
                  <a:schemeClr val="bg2"/>
                </a:solidFill>
              </a:rPr>
              <a:t>Next, a detailed example of communication between a personal computer and a web server </a:t>
            </a:r>
            <a:r>
              <a:rPr lang="en-US" altLang="en-US" sz="2500" b="1" dirty="0">
                <a:solidFill>
                  <a:schemeClr val="bg2"/>
                </a:solidFill>
              </a:rPr>
              <a:t>connected to the same network </a:t>
            </a:r>
            <a:r>
              <a:rPr lang="en-US" altLang="en-US" sz="2500" dirty="0">
                <a:solidFill>
                  <a:schemeClr val="bg2"/>
                </a:solidFill>
              </a:rPr>
              <a:t>is considered in terms of all TCP/IP layers.</a:t>
            </a:r>
          </a:p>
          <a:p>
            <a:pPr>
              <a:lnSpc>
                <a:spcPct val="90000"/>
              </a:lnSpc>
            </a:pPr>
            <a:r>
              <a:rPr lang="en-US" altLang="en-US" sz="2500" dirty="0">
                <a:solidFill>
                  <a:schemeClr val="bg2"/>
                </a:solidFill>
              </a:rPr>
              <a:t>Note that </a:t>
            </a:r>
            <a:r>
              <a:rPr lang="en-US" altLang="en-US" sz="2500" b="1" dirty="0">
                <a:solidFill>
                  <a:schemeClr val="bg2"/>
                </a:solidFill>
              </a:rPr>
              <a:t>MAC addresses </a:t>
            </a:r>
            <a:r>
              <a:rPr lang="en-US" altLang="en-US" sz="2500" dirty="0">
                <a:solidFill>
                  <a:schemeClr val="bg2"/>
                </a:solidFill>
              </a:rPr>
              <a:t>of data-link layer keep changing as a packet travels across links, but the source and destination </a:t>
            </a:r>
            <a:r>
              <a:rPr lang="en-US" altLang="en-US" sz="2500" b="1" dirty="0">
                <a:solidFill>
                  <a:schemeClr val="bg2"/>
                </a:solidFill>
              </a:rPr>
              <a:t>IP addresses </a:t>
            </a:r>
            <a:r>
              <a:rPr lang="en-US" altLang="en-US" sz="2500" dirty="0">
                <a:solidFill>
                  <a:schemeClr val="bg2"/>
                </a:solidFill>
              </a:rPr>
              <a:t>of network layer stays the same. </a:t>
            </a:r>
          </a:p>
          <a:p>
            <a:pPr>
              <a:lnSpc>
                <a:spcPct val="90000"/>
              </a:lnSpc>
            </a:pPr>
            <a:r>
              <a:rPr lang="en-US" altLang="en-US" sz="2500" dirty="0">
                <a:solidFill>
                  <a:schemeClr val="bg2"/>
                </a:solidFill>
              </a:rPr>
              <a:t>Additionally, ports are transport layer information that allow data to be directed to or from the correct service.</a:t>
            </a:r>
          </a:p>
          <a:p>
            <a:pPr>
              <a:lnSpc>
                <a:spcPct val="90000"/>
              </a:lnSpc>
            </a:pPr>
            <a:r>
              <a:rPr lang="en-US" altLang="en-US" sz="2500" dirty="0">
                <a:solidFill>
                  <a:schemeClr val="bg2"/>
                </a:solidFill>
              </a:rPr>
              <a:t>Encapsulation and decapsulation happens in each node.</a:t>
            </a:r>
          </a:p>
        </p:txBody>
      </p:sp>
    </p:spTree>
    <p:extLst>
      <p:ext uri="{BB962C8B-B14F-4D97-AF65-F5344CB8AC3E}">
        <p14:creationId xmlns:p14="http://schemas.microsoft.com/office/powerpoint/2010/main" val="1096872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p:spPr>
      </p:pic>
      <p:cxnSp>
        <p:nvCxnSpPr>
          <p:cNvPr id="18" name="Straight Arrow Connector 17">
            <a:extLst>
              <a:ext uri="{FF2B5EF4-FFF2-40B4-BE49-F238E27FC236}">
                <a16:creationId xmlns:a16="http://schemas.microsoft.com/office/drawing/2014/main" id="{5033B52E-DC03-4EA9-8283-C098ED87CDBC}"/>
              </a:ext>
            </a:extLst>
          </p:cNvPr>
          <p:cNvCxnSpPr/>
          <p:nvPr/>
        </p:nvCxnSpPr>
        <p:spPr>
          <a:xfrm>
            <a:off x="2405181" y="2366644"/>
            <a:ext cx="1609190" cy="5780"/>
          </a:xfrm>
          <a:prstGeom prst="straightConnector1">
            <a:avLst/>
          </a:prstGeom>
          <a:ln w="57150">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E2E6E2B-57C6-4E7E-8B13-3BE5761F744C}"/>
              </a:ext>
            </a:extLst>
          </p:cNvPr>
          <p:cNvCxnSpPr/>
          <p:nvPr/>
        </p:nvCxnSpPr>
        <p:spPr>
          <a:xfrm>
            <a:off x="4914643" y="2348358"/>
            <a:ext cx="1609190" cy="578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29" name="Rectangle 28">
            <a:extLst>
              <a:ext uri="{FF2B5EF4-FFF2-40B4-BE49-F238E27FC236}">
                <a16:creationId xmlns:a16="http://schemas.microsoft.com/office/drawing/2014/main" id="{8C9BC0A7-D7ED-4933-8BB8-C1E580EDF880}"/>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sp>
        <p:nvSpPr>
          <p:cNvPr id="40" name="Rectangle 39">
            <a:extLst>
              <a:ext uri="{FF2B5EF4-FFF2-40B4-BE49-F238E27FC236}">
                <a16:creationId xmlns:a16="http://schemas.microsoft.com/office/drawing/2014/main" id="{593F86CE-9854-48CC-BEE7-BCFBF53E8148}"/>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 name="Straight Arrow Connector 4">
            <a:extLst>
              <a:ext uri="{FF2B5EF4-FFF2-40B4-BE49-F238E27FC236}">
                <a16:creationId xmlns:a16="http://schemas.microsoft.com/office/drawing/2014/main" id="{DE1D4E22-C57D-4C69-98BE-0D1E95E4A62B}"/>
              </a:ext>
            </a:extLst>
          </p:cNvPr>
          <p:cNvCxnSpPr>
            <a:cxnSpLocks/>
            <a:endCxn id="40"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5DBBED96-0EFC-43B0-9DB1-35C05AB1083F}"/>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716612" y="4453801"/>
            <a:ext cx="1550492"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Connection request from browser application</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6457</a:t>
            </a:r>
          </a:p>
          <a:p>
            <a:pPr defTabSz="685800"/>
            <a:r>
              <a:rPr lang="en-US" sz="1200" dirty="0">
                <a:solidFill>
                  <a:prstClr val="black"/>
                </a:solidFill>
                <a:latin typeface="Calibri" panose="020F0502020204030204"/>
              </a:rPr>
              <a:t>Destination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57617" y="4504720"/>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192.168.1.21</a:t>
            </a:r>
            <a:r>
              <a:rPr lang="en-US" sz="1200" dirty="0">
                <a:solidFill>
                  <a:prstClr val="black"/>
                </a:solidFill>
                <a:latin typeface="Calibri" panose="020F0502020204030204"/>
              </a:rPr>
              <a:t> </a:t>
            </a: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192.168.1.31</a:t>
            </a:r>
          </a:p>
          <a:p>
            <a:pPr defTabSz="685800"/>
            <a:r>
              <a:rPr lang="en-US" sz="1200" dirty="0">
                <a:solidFill>
                  <a:prstClr val="black"/>
                </a:solidFill>
                <a:latin typeface="Calibri" panose="020F0502020204030204"/>
              </a:rPr>
              <a:t>TTL, Checksum</a:t>
            </a:r>
          </a:p>
        </p:txBody>
      </p:sp>
      <p:sp>
        <p:nvSpPr>
          <p:cNvPr id="48" name="TextBox 47">
            <a:extLst>
              <a:ext uri="{FF2B5EF4-FFF2-40B4-BE49-F238E27FC236}">
                <a16:creationId xmlns:a16="http://schemas.microsoft.com/office/drawing/2014/main" id="{CAE882FF-56C6-4441-B9A9-F3EA834985E0}"/>
              </a:ext>
            </a:extLst>
          </p:cNvPr>
          <p:cNvSpPr txBox="1"/>
          <p:nvPr/>
        </p:nvSpPr>
        <p:spPr>
          <a:xfrm>
            <a:off x="673019" y="4200151"/>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TCP or UDP</a:t>
            </a:r>
          </a:p>
          <a:p>
            <a:pPr defTabSz="685800"/>
            <a:r>
              <a:rPr lang="en-US" sz="1200" dirty="0">
                <a:solidFill>
                  <a:prstClr val="black"/>
                </a:solidFill>
                <a:latin typeface="Calibri" panose="020F0502020204030204"/>
              </a:rPr>
              <a:t>Source MAC:  </a:t>
            </a:r>
            <a:r>
              <a:rPr lang="en-US" sz="1200" dirty="0">
                <a:solidFill>
                  <a:prstClr val="black"/>
                </a:solidFill>
                <a:highlight>
                  <a:srgbClr val="FF00FF"/>
                </a:highlight>
                <a:latin typeface="Calibri" panose="020F0502020204030204"/>
              </a:rPr>
              <a:t>b7:27:7a:ad:e7:6a</a:t>
            </a:r>
          </a:p>
          <a:p>
            <a:pPr defTabSz="685800"/>
            <a:r>
              <a:rPr lang="en-US" sz="1200" dirty="0">
                <a:solidFill>
                  <a:prstClr val="black"/>
                </a:solidFill>
                <a:latin typeface="Calibri" panose="020F0502020204030204"/>
              </a:rPr>
              <a:t>Destination MAC: </a:t>
            </a:r>
            <a:r>
              <a:rPr lang="pt-BR" sz="1200" dirty="0">
                <a:solidFill>
                  <a:prstClr val="black"/>
                </a:solidFill>
                <a:highlight>
                  <a:srgbClr val="FF00FF"/>
                </a:highlight>
                <a:latin typeface="Calibri" panose="020F0502020204030204"/>
              </a:rPr>
              <a:t>17:a5:d0:a0:4c:c7</a:t>
            </a:r>
          </a:p>
        </p:txBody>
      </p:sp>
      <p:sp>
        <p:nvSpPr>
          <p:cNvPr id="49" name="TextBox 48">
            <a:extLst>
              <a:ext uri="{FF2B5EF4-FFF2-40B4-BE49-F238E27FC236}">
                <a16:creationId xmlns:a16="http://schemas.microsoft.com/office/drawing/2014/main" id="{14ADB0A5-25F3-4D3F-ABB2-1A7C01AB822A}"/>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
        <p:nvSpPr>
          <p:cNvPr id="32" name="TextBox 31">
            <a:extLst>
              <a:ext uri="{FF2B5EF4-FFF2-40B4-BE49-F238E27FC236}">
                <a16:creationId xmlns:a16="http://schemas.microsoft.com/office/drawing/2014/main" id="{4DDCCD8D-D5DF-4776-B881-0607EC340E56}"/>
              </a:ext>
            </a:extLst>
          </p:cNvPr>
          <p:cNvSpPr txBox="1"/>
          <p:nvPr/>
        </p:nvSpPr>
        <p:spPr>
          <a:xfrm>
            <a:off x="6289678" y="948186"/>
            <a:ext cx="2553953"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Sending from my computer </a:t>
            </a:r>
            <a:r>
              <a:rPr lang="en-US" b="1" dirty="0">
                <a:solidFill>
                  <a:prstClr val="black"/>
                </a:solidFill>
                <a:latin typeface="Calibri" panose="020F0502020204030204"/>
                <a:sym typeface="Wingdings" panose="05000000000000000000" pitchFamily="2" charset="2"/>
              </a:rPr>
              <a:t> Router</a:t>
            </a:r>
            <a:endParaRPr lang="en-US" b="1" dirty="0">
              <a:solidFill>
                <a:prstClr val="black"/>
              </a:solidFill>
              <a:highlight>
                <a:srgbClr val="FFFF00"/>
              </a:highlight>
              <a:latin typeface="Calibri" panose="020F0502020204030204"/>
            </a:endParaRPr>
          </a:p>
        </p:txBody>
      </p:sp>
      <p:sp>
        <p:nvSpPr>
          <p:cNvPr id="4" name="Oval 3">
            <a:extLst>
              <a:ext uri="{FF2B5EF4-FFF2-40B4-BE49-F238E27FC236}">
                <a16:creationId xmlns:a16="http://schemas.microsoft.com/office/drawing/2014/main" id="{B1CC1B2A-3E7E-43FE-AA98-8AE7845B3248}"/>
              </a:ext>
            </a:extLst>
          </p:cNvPr>
          <p:cNvSpPr/>
          <p:nvPr/>
        </p:nvSpPr>
        <p:spPr>
          <a:xfrm>
            <a:off x="1275907" y="1846078"/>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208106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8" grpId="0" animBg="1"/>
      <p:bldP spid="39" grpId="0" animBg="1"/>
      <p:bldP spid="40" grpId="0" animBg="1"/>
      <p:bldP spid="45" grpId="0"/>
      <p:bldP spid="46" grpId="0"/>
      <p:bldP spid="47" grpId="0"/>
      <p:bldP spid="48"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a:effectLst>
            <a:glow rad="228600">
              <a:schemeClr val="accent6">
                <a:satMod val="175000"/>
                <a:alpha val="40000"/>
              </a:schemeClr>
            </a:glow>
          </a:effectLst>
        </p:spPr>
      </p:pic>
      <p:cxnSp>
        <p:nvCxnSpPr>
          <p:cNvPr id="18" name="Straight Arrow Connector 17">
            <a:extLst>
              <a:ext uri="{FF2B5EF4-FFF2-40B4-BE49-F238E27FC236}">
                <a16:creationId xmlns:a16="http://schemas.microsoft.com/office/drawing/2014/main" id="{5033B52E-DC03-4EA9-8283-C098ED87CDBC}"/>
              </a:ext>
            </a:extLst>
          </p:cNvPr>
          <p:cNvCxnSpPr/>
          <p:nvPr/>
        </p:nvCxnSpPr>
        <p:spPr>
          <a:xfrm>
            <a:off x="2405181" y="2366644"/>
            <a:ext cx="1609190" cy="5780"/>
          </a:xfrm>
          <a:prstGeom prst="straightConnector1">
            <a:avLst/>
          </a:prstGeom>
          <a:ln w="57150">
            <a:tailEnd type="triangle"/>
          </a:ln>
          <a:effectLst/>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E2E6E2B-57C6-4E7E-8B13-3BE5761F744C}"/>
              </a:ext>
            </a:extLst>
          </p:cNvPr>
          <p:cNvCxnSpPr/>
          <p:nvPr/>
        </p:nvCxnSpPr>
        <p:spPr>
          <a:xfrm>
            <a:off x="4914643" y="2348358"/>
            <a:ext cx="1609190" cy="578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29" name="Rectangle 28">
            <a:extLst>
              <a:ext uri="{FF2B5EF4-FFF2-40B4-BE49-F238E27FC236}">
                <a16:creationId xmlns:a16="http://schemas.microsoft.com/office/drawing/2014/main" id="{8C9BC0A7-D7ED-4933-8BB8-C1E580EDF880}"/>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sp>
        <p:nvSpPr>
          <p:cNvPr id="40" name="Rectangle 39">
            <a:extLst>
              <a:ext uri="{FF2B5EF4-FFF2-40B4-BE49-F238E27FC236}">
                <a16:creationId xmlns:a16="http://schemas.microsoft.com/office/drawing/2014/main" id="{593F86CE-9854-48CC-BEE7-BCFBF53E8148}"/>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 name="Straight Arrow Connector 4">
            <a:extLst>
              <a:ext uri="{FF2B5EF4-FFF2-40B4-BE49-F238E27FC236}">
                <a16:creationId xmlns:a16="http://schemas.microsoft.com/office/drawing/2014/main" id="{DE1D4E22-C57D-4C69-98BE-0D1E95E4A62B}"/>
              </a:ext>
            </a:extLst>
          </p:cNvPr>
          <p:cNvCxnSpPr>
            <a:cxnSpLocks/>
            <a:endCxn id="40"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5DBBED96-0EFC-43B0-9DB1-35C05AB1083F}"/>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716612" y="4453801"/>
            <a:ext cx="1550492"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Connection request from browser application</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6457</a:t>
            </a:r>
          </a:p>
          <a:p>
            <a:pPr defTabSz="685800"/>
            <a:r>
              <a:rPr lang="en-US" sz="1200" dirty="0">
                <a:solidFill>
                  <a:prstClr val="black"/>
                </a:solidFill>
                <a:latin typeface="Calibri" panose="020F0502020204030204"/>
              </a:rPr>
              <a:t>Destination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57617" y="4504720"/>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192.168.1.21</a:t>
            </a:r>
            <a:r>
              <a:rPr lang="en-US" sz="1200" dirty="0">
                <a:solidFill>
                  <a:prstClr val="black"/>
                </a:solidFill>
                <a:latin typeface="Calibri" panose="020F0502020204030204"/>
              </a:rPr>
              <a:t> </a:t>
            </a: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192.168.1.31</a:t>
            </a:r>
          </a:p>
          <a:p>
            <a:pPr defTabSz="685800"/>
            <a:r>
              <a:rPr lang="en-US" sz="1200" dirty="0">
                <a:solidFill>
                  <a:prstClr val="black"/>
                </a:solidFill>
                <a:latin typeface="Calibri" panose="020F0502020204030204"/>
              </a:rPr>
              <a:t>TTL, Checksum</a:t>
            </a:r>
          </a:p>
        </p:txBody>
      </p:sp>
      <p:sp>
        <p:nvSpPr>
          <p:cNvPr id="48" name="TextBox 47">
            <a:extLst>
              <a:ext uri="{FF2B5EF4-FFF2-40B4-BE49-F238E27FC236}">
                <a16:creationId xmlns:a16="http://schemas.microsoft.com/office/drawing/2014/main" id="{CAE882FF-56C6-4441-B9A9-F3EA834985E0}"/>
              </a:ext>
            </a:extLst>
          </p:cNvPr>
          <p:cNvSpPr txBox="1"/>
          <p:nvPr/>
        </p:nvSpPr>
        <p:spPr>
          <a:xfrm>
            <a:off x="673019" y="4200151"/>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TCP or UDP</a:t>
            </a:r>
          </a:p>
          <a:p>
            <a:pPr defTabSz="685800"/>
            <a:r>
              <a:rPr lang="en-US" sz="1200" dirty="0">
                <a:solidFill>
                  <a:prstClr val="black"/>
                </a:solidFill>
                <a:latin typeface="Calibri" panose="020F0502020204030204"/>
              </a:rPr>
              <a:t>Source MAC:  </a:t>
            </a:r>
            <a:r>
              <a:rPr lang="en-US" sz="1200" dirty="0">
                <a:solidFill>
                  <a:prstClr val="black"/>
                </a:solidFill>
                <a:highlight>
                  <a:srgbClr val="FF00FF"/>
                </a:highlight>
                <a:latin typeface="Calibri" panose="020F0502020204030204"/>
              </a:rPr>
              <a:t>b7:27:7a:ad:e7:6a</a:t>
            </a:r>
          </a:p>
          <a:p>
            <a:pPr defTabSz="685800"/>
            <a:r>
              <a:rPr lang="en-US" sz="1200" dirty="0">
                <a:solidFill>
                  <a:prstClr val="black"/>
                </a:solidFill>
                <a:latin typeface="Calibri" panose="020F0502020204030204"/>
              </a:rPr>
              <a:t>Destination MAC: </a:t>
            </a:r>
            <a:r>
              <a:rPr lang="pt-BR" sz="1200" dirty="0">
                <a:solidFill>
                  <a:prstClr val="black"/>
                </a:solidFill>
                <a:highlight>
                  <a:srgbClr val="FF00FF"/>
                </a:highlight>
                <a:latin typeface="Calibri" panose="020F0502020204030204"/>
              </a:rPr>
              <a:t>17:a5:d0:a0:4c:c7</a:t>
            </a:r>
          </a:p>
        </p:txBody>
      </p:sp>
      <p:sp>
        <p:nvSpPr>
          <p:cNvPr id="49" name="TextBox 48">
            <a:extLst>
              <a:ext uri="{FF2B5EF4-FFF2-40B4-BE49-F238E27FC236}">
                <a16:creationId xmlns:a16="http://schemas.microsoft.com/office/drawing/2014/main" id="{14ADB0A5-25F3-4D3F-ABB2-1A7C01AB822A}"/>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
        <p:nvSpPr>
          <p:cNvPr id="32" name="TextBox 31">
            <a:extLst>
              <a:ext uri="{FF2B5EF4-FFF2-40B4-BE49-F238E27FC236}">
                <a16:creationId xmlns:a16="http://schemas.microsoft.com/office/drawing/2014/main" id="{4DDCCD8D-D5DF-4776-B881-0607EC340E56}"/>
              </a:ext>
            </a:extLst>
          </p:cNvPr>
          <p:cNvSpPr txBox="1"/>
          <p:nvPr/>
        </p:nvSpPr>
        <p:spPr>
          <a:xfrm>
            <a:off x="6289678" y="948186"/>
            <a:ext cx="2553953"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Sending from my computer </a:t>
            </a:r>
            <a:r>
              <a:rPr lang="en-US" b="1" dirty="0">
                <a:solidFill>
                  <a:prstClr val="black"/>
                </a:solidFill>
                <a:latin typeface="Calibri" panose="020F0502020204030204"/>
                <a:sym typeface="Wingdings" panose="05000000000000000000" pitchFamily="2" charset="2"/>
              </a:rPr>
              <a:t> Router</a:t>
            </a:r>
            <a:endParaRPr lang="en-US" b="1" dirty="0">
              <a:solidFill>
                <a:prstClr val="black"/>
              </a:solidFill>
              <a:highlight>
                <a:srgbClr val="FFFF00"/>
              </a:highlight>
              <a:latin typeface="Calibri" panose="020F0502020204030204"/>
            </a:endParaRPr>
          </a:p>
        </p:txBody>
      </p:sp>
      <p:sp>
        <p:nvSpPr>
          <p:cNvPr id="4" name="Oval 3">
            <a:extLst>
              <a:ext uri="{FF2B5EF4-FFF2-40B4-BE49-F238E27FC236}">
                <a16:creationId xmlns:a16="http://schemas.microsoft.com/office/drawing/2014/main" id="{B1CC1B2A-3E7E-43FE-AA98-8AE7845B3248}"/>
              </a:ext>
            </a:extLst>
          </p:cNvPr>
          <p:cNvSpPr/>
          <p:nvPr/>
        </p:nvSpPr>
        <p:spPr>
          <a:xfrm>
            <a:off x="1275907" y="1846078"/>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1" name="Oval 30">
            <a:extLst>
              <a:ext uri="{FF2B5EF4-FFF2-40B4-BE49-F238E27FC236}">
                <a16:creationId xmlns:a16="http://schemas.microsoft.com/office/drawing/2014/main" id="{376AB0E5-8D6E-49D7-8CD5-EBAD49A26AE0}"/>
              </a:ext>
            </a:extLst>
          </p:cNvPr>
          <p:cNvSpPr/>
          <p:nvPr/>
        </p:nvSpPr>
        <p:spPr>
          <a:xfrm>
            <a:off x="502753" y="4917645"/>
            <a:ext cx="1639625" cy="27104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3" name="Oval 32">
            <a:extLst>
              <a:ext uri="{FF2B5EF4-FFF2-40B4-BE49-F238E27FC236}">
                <a16:creationId xmlns:a16="http://schemas.microsoft.com/office/drawing/2014/main" id="{742DC3A9-765A-4FAE-9458-E61B15395E31}"/>
              </a:ext>
            </a:extLst>
          </p:cNvPr>
          <p:cNvSpPr/>
          <p:nvPr/>
        </p:nvSpPr>
        <p:spPr>
          <a:xfrm>
            <a:off x="3537457" y="3007553"/>
            <a:ext cx="1639625" cy="27104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758039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p:spPr>
      </p:pic>
      <p:cxnSp>
        <p:nvCxnSpPr>
          <p:cNvPr id="18" name="Straight Arrow Connector 17">
            <a:extLst>
              <a:ext uri="{FF2B5EF4-FFF2-40B4-BE49-F238E27FC236}">
                <a16:creationId xmlns:a16="http://schemas.microsoft.com/office/drawing/2014/main" id="{5033B52E-DC03-4EA9-8283-C098ED87CDBC}"/>
              </a:ext>
            </a:extLst>
          </p:cNvPr>
          <p:cNvCxnSpPr/>
          <p:nvPr/>
        </p:nvCxnSpPr>
        <p:spPr>
          <a:xfrm>
            <a:off x="2405181" y="2366644"/>
            <a:ext cx="1609190" cy="578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E2E6E2B-57C6-4E7E-8B13-3BE5761F744C}"/>
              </a:ext>
            </a:extLst>
          </p:cNvPr>
          <p:cNvCxnSpPr/>
          <p:nvPr/>
        </p:nvCxnSpPr>
        <p:spPr>
          <a:xfrm>
            <a:off x="4914643" y="2348358"/>
            <a:ext cx="1609190" cy="5780"/>
          </a:xfrm>
          <a:prstGeom prst="straightConnector1">
            <a:avLst/>
          </a:prstGeom>
          <a:ln w="57150">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29" name="Rectangle 28">
            <a:extLst>
              <a:ext uri="{FF2B5EF4-FFF2-40B4-BE49-F238E27FC236}">
                <a16:creationId xmlns:a16="http://schemas.microsoft.com/office/drawing/2014/main" id="{8C9BC0A7-D7ED-4933-8BB8-C1E580EDF880}"/>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sp>
        <p:nvSpPr>
          <p:cNvPr id="40" name="Rectangle 39">
            <a:extLst>
              <a:ext uri="{FF2B5EF4-FFF2-40B4-BE49-F238E27FC236}">
                <a16:creationId xmlns:a16="http://schemas.microsoft.com/office/drawing/2014/main" id="{593F86CE-9854-48CC-BEE7-BCFBF53E8148}"/>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 name="Straight Arrow Connector 4">
            <a:extLst>
              <a:ext uri="{FF2B5EF4-FFF2-40B4-BE49-F238E27FC236}">
                <a16:creationId xmlns:a16="http://schemas.microsoft.com/office/drawing/2014/main" id="{DE1D4E22-C57D-4C69-98BE-0D1E95E4A62B}"/>
              </a:ext>
            </a:extLst>
          </p:cNvPr>
          <p:cNvCxnSpPr>
            <a:cxnSpLocks/>
            <a:endCxn id="40"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5DBBED96-0EFC-43B0-9DB1-35C05AB1083F}"/>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716612" y="4453801"/>
            <a:ext cx="1550492"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Connection request from browser application</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6457</a:t>
            </a:r>
          </a:p>
          <a:p>
            <a:pPr defTabSz="685800"/>
            <a:r>
              <a:rPr lang="en-US" sz="1200" dirty="0">
                <a:solidFill>
                  <a:prstClr val="black"/>
                </a:solidFill>
                <a:latin typeface="Calibri" panose="020F0502020204030204"/>
              </a:rPr>
              <a:t>Destination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57617" y="4504720"/>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192.168.1.21</a:t>
            </a:r>
            <a:r>
              <a:rPr lang="en-US" sz="1200" dirty="0">
                <a:solidFill>
                  <a:prstClr val="black"/>
                </a:solidFill>
                <a:latin typeface="Calibri" panose="020F0502020204030204"/>
              </a:rPr>
              <a:t> </a:t>
            </a: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192.168.1.31</a:t>
            </a:r>
          </a:p>
          <a:p>
            <a:pPr defTabSz="685800"/>
            <a:r>
              <a:rPr lang="en-US" sz="1200" dirty="0">
                <a:solidFill>
                  <a:prstClr val="black"/>
                </a:solidFill>
                <a:highlight>
                  <a:srgbClr val="FF0000"/>
                </a:highlight>
                <a:latin typeface="Calibri" panose="020F0502020204030204"/>
              </a:rPr>
              <a:t>TTL, Checksum</a:t>
            </a:r>
          </a:p>
        </p:txBody>
      </p:sp>
      <p:sp>
        <p:nvSpPr>
          <p:cNvPr id="48" name="TextBox 47">
            <a:extLst>
              <a:ext uri="{FF2B5EF4-FFF2-40B4-BE49-F238E27FC236}">
                <a16:creationId xmlns:a16="http://schemas.microsoft.com/office/drawing/2014/main" id="{CAE882FF-56C6-4441-B9A9-F3EA834985E0}"/>
              </a:ext>
            </a:extLst>
          </p:cNvPr>
          <p:cNvSpPr txBox="1"/>
          <p:nvPr/>
        </p:nvSpPr>
        <p:spPr>
          <a:xfrm>
            <a:off x="673019" y="4200151"/>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info +</a:t>
            </a:r>
          </a:p>
          <a:p>
            <a:pPr defTabSz="685800"/>
            <a:r>
              <a:rPr lang="en-US" sz="1200" dirty="0">
                <a:solidFill>
                  <a:prstClr val="black"/>
                </a:solidFill>
                <a:latin typeface="Calibri" panose="020F0502020204030204"/>
              </a:rPr>
              <a:t>Source MAC:  </a:t>
            </a:r>
            <a:r>
              <a:rPr lang="pt-BR" sz="1200" b="1" dirty="0">
                <a:solidFill>
                  <a:prstClr val="black"/>
                </a:solidFill>
                <a:highlight>
                  <a:srgbClr val="FF0000"/>
                </a:highlight>
                <a:latin typeface="Calibri" panose="020F0502020204030204"/>
              </a:rPr>
              <a:t>17:a5:d0:a0:4c:c7</a:t>
            </a:r>
            <a:endParaRPr lang="en-US" sz="1200" dirty="0">
              <a:solidFill>
                <a:prstClr val="black"/>
              </a:solidFill>
              <a:highlight>
                <a:srgbClr val="FF0000"/>
              </a:highlight>
              <a:latin typeface="Calibri" panose="020F0502020204030204"/>
            </a:endParaRPr>
          </a:p>
          <a:p>
            <a:pPr defTabSz="685800"/>
            <a:r>
              <a:rPr lang="en-US" sz="1200" dirty="0">
                <a:solidFill>
                  <a:prstClr val="black"/>
                </a:solidFill>
                <a:latin typeface="Calibri" panose="020F0502020204030204"/>
              </a:rPr>
              <a:t>Destination MAC: </a:t>
            </a:r>
            <a:r>
              <a:rPr lang="en-US" sz="1200" b="1" dirty="0">
                <a:solidFill>
                  <a:prstClr val="black"/>
                </a:solidFill>
                <a:highlight>
                  <a:srgbClr val="FF0000"/>
                </a:highlight>
                <a:latin typeface="Calibri" panose="020F0502020204030204"/>
              </a:rPr>
              <a:t>af:e3:9b:60:c1:22</a:t>
            </a:r>
          </a:p>
        </p:txBody>
      </p:sp>
      <p:sp>
        <p:nvSpPr>
          <p:cNvPr id="49" name="TextBox 48">
            <a:extLst>
              <a:ext uri="{FF2B5EF4-FFF2-40B4-BE49-F238E27FC236}">
                <a16:creationId xmlns:a16="http://schemas.microsoft.com/office/drawing/2014/main" id="{14ADB0A5-25F3-4D3F-ABB2-1A7C01AB822A}"/>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
        <p:nvSpPr>
          <p:cNvPr id="32" name="TextBox 31">
            <a:extLst>
              <a:ext uri="{FF2B5EF4-FFF2-40B4-BE49-F238E27FC236}">
                <a16:creationId xmlns:a16="http://schemas.microsoft.com/office/drawing/2014/main" id="{ED8E8C56-4A0E-400B-8E2D-D0444EA28D09}"/>
              </a:ext>
            </a:extLst>
          </p:cNvPr>
          <p:cNvSpPr txBox="1"/>
          <p:nvPr/>
        </p:nvSpPr>
        <p:spPr>
          <a:xfrm>
            <a:off x="6289678" y="948186"/>
            <a:ext cx="2553953"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Sending from Router </a:t>
            </a:r>
            <a:r>
              <a:rPr lang="en-US" b="1" dirty="0">
                <a:solidFill>
                  <a:prstClr val="black"/>
                </a:solidFill>
                <a:latin typeface="Calibri" panose="020F0502020204030204"/>
                <a:sym typeface="Wingdings" panose="05000000000000000000" pitchFamily="2" charset="2"/>
              </a:rPr>
              <a:t> Web Server</a:t>
            </a:r>
            <a:endParaRPr lang="en-US" b="1" dirty="0">
              <a:solidFill>
                <a:prstClr val="black"/>
              </a:solidFill>
              <a:highlight>
                <a:srgbClr val="FFFF00"/>
              </a:highlight>
              <a:latin typeface="Calibri" panose="020F0502020204030204"/>
            </a:endParaRPr>
          </a:p>
        </p:txBody>
      </p:sp>
      <p:sp>
        <p:nvSpPr>
          <p:cNvPr id="33" name="Oval 32">
            <a:extLst>
              <a:ext uri="{FF2B5EF4-FFF2-40B4-BE49-F238E27FC236}">
                <a16:creationId xmlns:a16="http://schemas.microsoft.com/office/drawing/2014/main" id="{4D1FDA2E-7B34-47EB-9E05-0CB070F72FFF}"/>
              </a:ext>
            </a:extLst>
          </p:cNvPr>
          <p:cNvSpPr/>
          <p:nvPr/>
        </p:nvSpPr>
        <p:spPr>
          <a:xfrm>
            <a:off x="3060546" y="1897003"/>
            <a:ext cx="1639625"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4" name="Oval 33">
            <a:extLst>
              <a:ext uri="{FF2B5EF4-FFF2-40B4-BE49-F238E27FC236}">
                <a16:creationId xmlns:a16="http://schemas.microsoft.com/office/drawing/2014/main" id="{48A42AD6-A8CF-40E9-809F-C56ECD85DF93}"/>
              </a:ext>
            </a:extLst>
          </p:cNvPr>
          <p:cNvSpPr/>
          <p:nvPr/>
        </p:nvSpPr>
        <p:spPr>
          <a:xfrm>
            <a:off x="2204391" y="4853610"/>
            <a:ext cx="973303"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5" name="Oval 34">
            <a:extLst>
              <a:ext uri="{FF2B5EF4-FFF2-40B4-BE49-F238E27FC236}">
                <a16:creationId xmlns:a16="http://schemas.microsoft.com/office/drawing/2014/main" id="{3D0A596F-148E-4FAF-B526-E5EAE81E211A}"/>
              </a:ext>
            </a:extLst>
          </p:cNvPr>
          <p:cNvSpPr/>
          <p:nvPr/>
        </p:nvSpPr>
        <p:spPr>
          <a:xfrm>
            <a:off x="3816961" y="1839006"/>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4360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48" grpId="0"/>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p:spPr>
      </p:pic>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716612" y="4453801"/>
            <a:ext cx="1550492"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Connection request from browser application</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6457</a:t>
            </a:r>
          </a:p>
          <a:p>
            <a:pPr defTabSz="685800"/>
            <a:r>
              <a:rPr lang="en-US" sz="1200" dirty="0">
                <a:solidFill>
                  <a:prstClr val="black"/>
                </a:solidFill>
                <a:latin typeface="Calibri" panose="020F0502020204030204"/>
              </a:rPr>
              <a:t>Destination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57617" y="4504720"/>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192.168.1.21</a:t>
            </a:r>
            <a:r>
              <a:rPr lang="en-US" sz="1200" dirty="0">
                <a:solidFill>
                  <a:prstClr val="black"/>
                </a:solidFill>
                <a:latin typeface="Calibri" panose="020F0502020204030204"/>
              </a:rPr>
              <a:t> </a:t>
            </a: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192.168.1.31</a:t>
            </a:r>
          </a:p>
          <a:p>
            <a:pPr defTabSz="685800"/>
            <a:r>
              <a:rPr lang="en-US" sz="1200" dirty="0">
                <a:solidFill>
                  <a:prstClr val="black"/>
                </a:solidFill>
                <a:latin typeface="Calibri" panose="020F0502020204030204"/>
              </a:rPr>
              <a:t>TTL, Checksum</a:t>
            </a:r>
          </a:p>
        </p:txBody>
      </p:sp>
      <p:sp>
        <p:nvSpPr>
          <p:cNvPr id="32" name="TextBox 31">
            <a:extLst>
              <a:ext uri="{FF2B5EF4-FFF2-40B4-BE49-F238E27FC236}">
                <a16:creationId xmlns:a16="http://schemas.microsoft.com/office/drawing/2014/main" id="{ED8E8C56-4A0E-400B-8E2D-D0444EA28D09}"/>
              </a:ext>
            </a:extLst>
          </p:cNvPr>
          <p:cNvSpPr txBox="1"/>
          <p:nvPr/>
        </p:nvSpPr>
        <p:spPr>
          <a:xfrm>
            <a:off x="6289678" y="948185"/>
            <a:ext cx="2553953"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Once </a:t>
            </a:r>
            <a:r>
              <a:rPr lang="en-US" b="1" dirty="0">
                <a:solidFill>
                  <a:prstClr val="black"/>
                </a:solidFill>
                <a:latin typeface="Calibri" panose="020F0502020204030204"/>
                <a:sym typeface="Wingdings" panose="05000000000000000000" pitchFamily="2" charset="2"/>
              </a:rPr>
              <a:t>Web Server has received</a:t>
            </a:r>
            <a:endParaRPr lang="en-US" b="1" dirty="0">
              <a:solidFill>
                <a:prstClr val="black"/>
              </a:solidFill>
              <a:highlight>
                <a:srgbClr val="FFFF00"/>
              </a:highlight>
              <a:latin typeface="Calibri" panose="020F0502020204030204"/>
            </a:endParaRPr>
          </a:p>
        </p:txBody>
      </p:sp>
      <p:sp>
        <p:nvSpPr>
          <p:cNvPr id="33" name="Oval 32">
            <a:extLst>
              <a:ext uri="{FF2B5EF4-FFF2-40B4-BE49-F238E27FC236}">
                <a16:creationId xmlns:a16="http://schemas.microsoft.com/office/drawing/2014/main" id="{6BD88D7A-9404-40E8-BA86-E2C86E175A45}"/>
              </a:ext>
            </a:extLst>
          </p:cNvPr>
          <p:cNvSpPr/>
          <p:nvPr/>
        </p:nvSpPr>
        <p:spPr>
          <a:xfrm>
            <a:off x="6194806" y="2950701"/>
            <a:ext cx="1639625"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4" name="Oval 33">
            <a:extLst>
              <a:ext uri="{FF2B5EF4-FFF2-40B4-BE49-F238E27FC236}">
                <a16:creationId xmlns:a16="http://schemas.microsoft.com/office/drawing/2014/main" id="{54DEE335-39BE-4905-873A-2802527FE78D}"/>
              </a:ext>
            </a:extLst>
          </p:cNvPr>
          <p:cNvSpPr/>
          <p:nvPr/>
        </p:nvSpPr>
        <p:spPr>
          <a:xfrm>
            <a:off x="2193995" y="4872977"/>
            <a:ext cx="973303" cy="25782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5" name="Oval 34">
            <a:extLst>
              <a:ext uri="{FF2B5EF4-FFF2-40B4-BE49-F238E27FC236}">
                <a16:creationId xmlns:a16="http://schemas.microsoft.com/office/drawing/2014/main" id="{F21E281C-A4E4-4AD2-99F5-A78E75CA75F4}"/>
              </a:ext>
            </a:extLst>
          </p:cNvPr>
          <p:cNvSpPr/>
          <p:nvPr/>
        </p:nvSpPr>
        <p:spPr>
          <a:xfrm>
            <a:off x="6702467" y="1832656"/>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6" name="Oval 35">
            <a:extLst>
              <a:ext uri="{FF2B5EF4-FFF2-40B4-BE49-F238E27FC236}">
                <a16:creationId xmlns:a16="http://schemas.microsoft.com/office/drawing/2014/main" id="{3E2401E3-4B37-4E36-821A-AFCDCE88C4E1}"/>
              </a:ext>
            </a:extLst>
          </p:cNvPr>
          <p:cNvSpPr/>
          <p:nvPr/>
        </p:nvSpPr>
        <p:spPr>
          <a:xfrm>
            <a:off x="7735719" y="3153467"/>
            <a:ext cx="611520"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7" name="Oval 36">
            <a:extLst>
              <a:ext uri="{FF2B5EF4-FFF2-40B4-BE49-F238E27FC236}">
                <a16:creationId xmlns:a16="http://schemas.microsoft.com/office/drawing/2014/main" id="{0BD11327-0015-4FAE-A63E-86292388A9C7}"/>
              </a:ext>
            </a:extLst>
          </p:cNvPr>
          <p:cNvSpPr/>
          <p:nvPr/>
        </p:nvSpPr>
        <p:spPr>
          <a:xfrm>
            <a:off x="5082201" y="4659805"/>
            <a:ext cx="611520"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Rectangle 49">
            <a:extLst>
              <a:ext uri="{FF2B5EF4-FFF2-40B4-BE49-F238E27FC236}">
                <a16:creationId xmlns:a16="http://schemas.microsoft.com/office/drawing/2014/main" id="{8B654EA8-408C-43D4-BC7F-FC5ED508537D}"/>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51" name="Rectangle 50">
            <a:extLst>
              <a:ext uri="{FF2B5EF4-FFF2-40B4-BE49-F238E27FC236}">
                <a16:creationId xmlns:a16="http://schemas.microsoft.com/office/drawing/2014/main" id="{D3B11670-4DCA-4BDF-B2C1-9829DC665F92}"/>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2" name="Straight Arrow Connector 51">
            <a:extLst>
              <a:ext uri="{FF2B5EF4-FFF2-40B4-BE49-F238E27FC236}">
                <a16:creationId xmlns:a16="http://schemas.microsoft.com/office/drawing/2014/main" id="{350026C5-CA60-4A6E-9E9B-BFB4751562EC}"/>
              </a:ext>
            </a:extLst>
          </p:cNvPr>
          <p:cNvCxnSpPr>
            <a:cxnSpLocks/>
            <a:endCxn id="51"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4E935D8-7350-44AD-B5DF-5E22B34365DE}"/>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A9B17B03-F208-4260-A35A-95B8A9192A2D}"/>
              </a:ext>
            </a:extLst>
          </p:cNvPr>
          <p:cNvSpPr txBox="1"/>
          <p:nvPr/>
        </p:nvSpPr>
        <p:spPr>
          <a:xfrm>
            <a:off x="673019" y="4200151"/>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info +</a:t>
            </a:r>
          </a:p>
          <a:p>
            <a:pPr defTabSz="685800"/>
            <a:r>
              <a:rPr lang="en-US" sz="1200" dirty="0">
                <a:solidFill>
                  <a:prstClr val="black"/>
                </a:solidFill>
                <a:latin typeface="Calibri" panose="020F0502020204030204"/>
              </a:rPr>
              <a:t>Source MAC:  </a:t>
            </a:r>
            <a:r>
              <a:rPr lang="pt-BR" sz="1200" b="1" dirty="0">
                <a:solidFill>
                  <a:prstClr val="black"/>
                </a:solidFill>
                <a:highlight>
                  <a:srgbClr val="FF00FF"/>
                </a:highlight>
                <a:latin typeface="Calibri" panose="020F0502020204030204"/>
              </a:rPr>
              <a:t>17:a5:d0:a0:4c:c7</a:t>
            </a:r>
            <a:endParaRPr lang="en-US" sz="1200" dirty="0">
              <a:solidFill>
                <a:prstClr val="black"/>
              </a:solidFill>
              <a:highlight>
                <a:srgbClr val="FF00FF"/>
              </a:highlight>
              <a:latin typeface="Calibri" panose="020F0502020204030204"/>
            </a:endParaRPr>
          </a:p>
          <a:p>
            <a:pPr defTabSz="685800"/>
            <a:r>
              <a:rPr lang="en-US" sz="1200" dirty="0">
                <a:solidFill>
                  <a:prstClr val="black"/>
                </a:solidFill>
                <a:latin typeface="Calibri" panose="020F0502020204030204"/>
              </a:rPr>
              <a:t>Destination MAC: </a:t>
            </a:r>
            <a:r>
              <a:rPr lang="en-US" sz="1200" b="1" dirty="0">
                <a:solidFill>
                  <a:prstClr val="black"/>
                </a:solidFill>
                <a:highlight>
                  <a:srgbClr val="FF00FF"/>
                </a:highlight>
                <a:latin typeface="Calibri" panose="020F0502020204030204"/>
              </a:rPr>
              <a:t>af:e3:9b:60:c1:22</a:t>
            </a:r>
          </a:p>
        </p:txBody>
      </p:sp>
      <p:sp>
        <p:nvSpPr>
          <p:cNvPr id="55" name="TextBox 54">
            <a:extLst>
              <a:ext uri="{FF2B5EF4-FFF2-40B4-BE49-F238E27FC236}">
                <a16:creationId xmlns:a16="http://schemas.microsoft.com/office/drawing/2014/main" id="{F8935A70-64C2-409E-BB95-44E97F4098C6}"/>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
        <p:nvSpPr>
          <p:cNvPr id="56" name="Oval 55">
            <a:extLst>
              <a:ext uri="{FF2B5EF4-FFF2-40B4-BE49-F238E27FC236}">
                <a16:creationId xmlns:a16="http://schemas.microsoft.com/office/drawing/2014/main" id="{9A03E651-7959-4C00-9EA0-5E7667FD52DC}"/>
              </a:ext>
            </a:extLst>
          </p:cNvPr>
          <p:cNvSpPr/>
          <p:nvPr/>
        </p:nvSpPr>
        <p:spPr>
          <a:xfrm>
            <a:off x="474540" y="4943095"/>
            <a:ext cx="1639625" cy="2496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7" name="Oval 56">
            <a:extLst>
              <a:ext uri="{FF2B5EF4-FFF2-40B4-BE49-F238E27FC236}">
                <a16:creationId xmlns:a16="http://schemas.microsoft.com/office/drawing/2014/main" id="{C03DB85E-C09D-4EA8-A62A-3240CCCEF2E4}"/>
              </a:ext>
            </a:extLst>
          </p:cNvPr>
          <p:cNvSpPr/>
          <p:nvPr/>
        </p:nvSpPr>
        <p:spPr>
          <a:xfrm>
            <a:off x="6295675" y="3607603"/>
            <a:ext cx="1639625" cy="2496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59280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3"/>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6"/>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P spid="46" grpId="0"/>
      <p:bldP spid="47" grpId="0"/>
      <p:bldP spid="33" grpId="0" animBg="1"/>
      <p:bldP spid="33" grpId="1" animBg="1"/>
      <p:bldP spid="34" grpId="0" animBg="1"/>
      <p:bldP spid="34" grpId="1" animBg="1"/>
      <p:bldP spid="36" grpId="0" animBg="1"/>
      <p:bldP spid="36" grpId="1" animBg="1"/>
      <p:bldP spid="37" grpId="0" animBg="1"/>
      <p:bldP spid="37" grpId="1" animBg="1"/>
      <p:bldP spid="50" grpId="0" animBg="1"/>
      <p:bldP spid="51" grpId="0" animBg="1"/>
      <p:bldP spid="54" grpId="0"/>
      <p:bldP spid="55" grpId="0"/>
      <p:bldP spid="56" grpId="0" animBg="1"/>
      <p:bldP spid="56" grpId="1" animBg="1"/>
      <p:bldP spid="57" grpId="0" animBg="1"/>
      <p:bldP spid="5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p:spPr>
      </p:pic>
      <p:cxnSp>
        <p:nvCxnSpPr>
          <p:cNvPr id="18" name="Straight Arrow Connector 17">
            <a:extLst>
              <a:ext uri="{FF2B5EF4-FFF2-40B4-BE49-F238E27FC236}">
                <a16:creationId xmlns:a16="http://schemas.microsoft.com/office/drawing/2014/main" id="{5033B52E-DC03-4EA9-8283-C098ED87CDBC}"/>
              </a:ext>
            </a:extLst>
          </p:cNvPr>
          <p:cNvCxnSpPr>
            <a:cxnSpLocks/>
          </p:cNvCxnSpPr>
          <p:nvPr/>
        </p:nvCxnSpPr>
        <p:spPr>
          <a:xfrm flipH="1">
            <a:off x="2427461" y="2372424"/>
            <a:ext cx="149595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E2E6E2B-57C6-4E7E-8B13-3BE5761F744C}"/>
              </a:ext>
            </a:extLst>
          </p:cNvPr>
          <p:cNvCxnSpPr>
            <a:cxnSpLocks/>
          </p:cNvCxnSpPr>
          <p:nvPr/>
        </p:nvCxnSpPr>
        <p:spPr>
          <a:xfrm flipH="1">
            <a:off x="4841108" y="2372424"/>
            <a:ext cx="1634241" cy="0"/>
          </a:xfrm>
          <a:prstGeom prst="straightConnector1">
            <a:avLst/>
          </a:prstGeom>
          <a:ln w="57150">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693245" y="4583517"/>
            <a:ext cx="1281295" cy="461665"/>
          </a:xfrm>
          <a:prstGeom prst="rect">
            <a:avLst/>
          </a:prstGeom>
          <a:noFill/>
        </p:spPr>
        <p:txBody>
          <a:bodyPr wrap="square" rtlCol="0">
            <a:spAutoFit/>
          </a:bodyPr>
          <a:lstStyle/>
          <a:p>
            <a:pPr defTabSz="685800"/>
            <a:r>
              <a:rPr lang="en-US" sz="1200" dirty="0">
                <a:solidFill>
                  <a:prstClr val="black"/>
                </a:solidFill>
                <a:latin typeface="Calibri" panose="020F0502020204030204"/>
              </a:rPr>
              <a:t>Data from web page on server</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Destination port:</a:t>
            </a:r>
            <a:r>
              <a:rPr lang="en-US" sz="1200" dirty="0">
                <a:solidFill>
                  <a:prstClr val="black"/>
                </a:solidFill>
                <a:highlight>
                  <a:srgbClr val="00FF00"/>
                </a:highlight>
                <a:latin typeface="Calibri" panose="020F0502020204030204"/>
              </a:rPr>
              <a:t> 6457</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57617" y="4504720"/>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192.168.1.31</a:t>
            </a:r>
            <a:endParaRPr lang="en-US" sz="1200" dirty="0">
              <a:solidFill>
                <a:prstClr val="black"/>
              </a:solidFill>
              <a:latin typeface="Calibri" panose="020F0502020204030204"/>
            </a:endParaRP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192.168.1.21</a:t>
            </a:r>
          </a:p>
          <a:p>
            <a:pPr defTabSz="685800"/>
            <a:r>
              <a:rPr lang="en-US" sz="1200" dirty="0">
                <a:solidFill>
                  <a:prstClr val="black"/>
                </a:solidFill>
                <a:latin typeface="Calibri" panose="020F0502020204030204"/>
              </a:rPr>
              <a:t>TTL, Checksum</a:t>
            </a:r>
          </a:p>
        </p:txBody>
      </p:sp>
      <p:sp>
        <p:nvSpPr>
          <p:cNvPr id="32" name="TextBox 31">
            <a:extLst>
              <a:ext uri="{FF2B5EF4-FFF2-40B4-BE49-F238E27FC236}">
                <a16:creationId xmlns:a16="http://schemas.microsoft.com/office/drawing/2014/main" id="{ED8E8C56-4A0E-400B-8E2D-D0444EA28D09}"/>
              </a:ext>
            </a:extLst>
          </p:cNvPr>
          <p:cNvSpPr txBox="1"/>
          <p:nvPr/>
        </p:nvSpPr>
        <p:spPr>
          <a:xfrm>
            <a:off x="6289678" y="948185"/>
            <a:ext cx="2553953"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sym typeface="Wingdings" panose="05000000000000000000" pitchFamily="2" charset="2"/>
              </a:rPr>
              <a:t>Web Server -&gt; Router</a:t>
            </a:r>
            <a:endParaRPr lang="en-US" b="1" dirty="0">
              <a:solidFill>
                <a:prstClr val="black"/>
              </a:solidFill>
              <a:highlight>
                <a:srgbClr val="FFFF00"/>
              </a:highlight>
              <a:latin typeface="Calibri" panose="020F0502020204030204"/>
            </a:endParaRPr>
          </a:p>
        </p:txBody>
      </p:sp>
      <p:sp>
        <p:nvSpPr>
          <p:cNvPr id="35" name="Oval 34">
            <a:extLst>
              <a:ext uri="{FF2B5EF4-FFF2-40B4-BE49-F238E27FC236}">
                <a16:creationId xmlns:a16="http://schemas.microsoft.com/office/drawing/2014/main" id="{F21E281C-A4E4-4AD2-99F5-A78E75CA75F4}"/>
              </a:ext>
            </a:extLst>
          </p:cNvPr>
          <p:cNvSpPr/>
          <p:nvPr/>
        </p:nvSpPr>
        <p:spPr>
          <a:xfrm>
            <a:off x="6702467" y="1832656"/>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Rectangle 49">
            <a:extLst>
              <a:ext uri="{FF2B5EF4-FFF2-40B4-BE49-F238E27FC236}">
                <a16:creationId xmlns:a16="http://schemas.microsoft.com/office/drawing/2014/main" id="{8B654EA8-408C-43D4-BC7F-FC5ED508537D}"/>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51" name="Rectangle 50">
            <a:extLst>
              <a:ext uri="{FF2B5EF4-FFF2-40B4-BE49-F238E27FC236}">
                <a16:creationId xmlns:a16="http://schemas.microsoft.com/office/drawing/2014/main" id="{D3B11670-4DCA-4BDF-B2C1-9829DC665F92}"/>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2" name="Straight Arrow Connector 51">
            <a:extLst>
              <a:ext uri="{FF2B5EF4-FFF2-40B4-BE49-F238E27FC236}">
                <a16:creationId xmlns:a16="http://schemas.microsoft.com/office/drawing/2014/main" id="{350026C5-CA60-4A6E-9E9B-BFB4751562EC}"/>
              </a:ext>
            </a:extLst>
          </p:cNvPr>
          <p:cNvCxnSpPr>
            <a:cxnSpLocks/>
            <a:endCxn id="51"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4E935D8-7350-44AD-B5DF-5E22B34365DE}"/>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A9B17B03-F208-4260-A35A-95B8A9192A2D}"/>
              </a:ext>
            </a:extLst>
          </p:cNvPr>
          <p:cNvSpPr txBox="1"/>
          <p:nvPr/>
        </p:nvSpPr>
        <p:spPr>
          <a:xfrm>
            <a:off x="673019" y="4200151"/>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info +</a:t>
            </a:r>
          </a:p>
          <a:p>
            <a:pPr defTabSz="685800"/>
            <a:r>
              <a:rPr lang="en-US" sz="1200" dirty="0">
                <a:solidFill>
                  <a:prstClr val="black"/>
                </a:solidFill>
                <a:latin typeface="Calibri" panose="020F0502020204030204"/>
              </a:rPr>
              <a:t>Source MAC:  </a:t>
            </a:r>
            <a:r>
              <a:rPr lang="en-US" sz="1200" b="1" dirty="0">
                <a:solidFill>
                  <a:prstClr val="black"/>
                </a:solidFill>
                <a:highlight>
                  <a:srgbClr val="FF00FF"/>
                </a:highlight>
                <a:latin typeface="Calibri" panose="020F0502020204030204"/>
              </a:rPr>
              <a:t>af:e3:9b:60:c1:22</a:t>
            </a:r>
          </a:p>
          <a:p>
            <a:pPr defTabSz="685800"/>
            <a:r>
              <a:rPr lang="en-US" sz="1200" dirty="0">
                <a:solidFill>
                  <a:prstClr val="black"/>
                </a:solidFill>
                <a:latin typeface="Calibri" panose="020F0502020204030204"/>
              </a:rPr>
              <a:t>Destination MAC: </a:t>
            </a:r>
            <a:r>
              <a:rPr lang="pt-BR" sz="1200" b="1" dirty="0">
                <a:solidFill>
                  <a:prstClr val="black"/>
                </a:solidFill>
                <a:highlight>
                  <a:srgbClr val="FF00FF"/>
                </a:highlight>
                <a:latin typeface="Calibri" panose="020F0502020204030204"/>
              </a:rPr>
              <a:t>17:a5:d0:a0:4c:c7</a:t>
            </a:r>
            <a:endParaRPr lang="en-US" sz="1200" dirty="0">
              <a:solidFill>
                <a:prstClr val="black"/>
              </a:solidFill>
              <a:highlight>
                <a:srgbClr val="FF00FF"/>
              </a:highlight>
              <a:latin typeface="Calibri" panose="020F0502020204030204"/>
            </a:endParaRPr>
          </a:p>
        </p:txBody>
      </p:sp>
      <p:sp>
        <p:nvSpPr>
          <p:cNvPr id="55" name="TextBox 54">
            <a:extLst>
              <a:ext uri="{FF2B5EF4-FFF2-40B4-BE49-F238E27FC236}">
                <a16:creationId xmlns:a16="http://schemas.microsoft.com/office/drawing/2014/main" id="{F8935A70-64C2-409E-BB95-44E97F4098C6}"/>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Tree>
    <p:extLst>
      <p:ext uri="{BB962C8B-B14F-4D97-AF65-F5344CB8AC3E}">
        <p14:creationId xmlns:p14="http://schemas.microsoft.com/office/powerpoint/2010/main" val="285133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P spid="46" grpId="0"/>
      <p:bldP spid="47" grpId="0"/>
      <p:bldP spid="50" grpId="0" animBg="1"/>
      <p:bldP spid="51" grpId="0" animBg="1"/>
      <p:bldP spid="54"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a:effectLst>
            <a:glow rad="228600">
              <a:schemeClr val="accent6">
                <a:satMod val="175000"/>
                <a:alpha val="40000"/>
              </a:schemeClr>
            </a:glow>
          </a:effectLst>
        </p:spPr>
      </p:pic>
      <p:cxnSp>
        <p:nvCxnSpPr>
          <p:cNvPr id="18" name="Straight Arrow Connector 17">
            <a:extLst>
              <a:ext uri="{FF2B5EF4-FFF2-40B4-BE49-F238E27FC236}">
                <a16:creationId xmlns:a16="http://schemas.microsoft.com/office/drawing/2014/main" id="{5033B52E-DC03-4EA9-8283-C098ED87CDBC}"/>
              </a:ext>
            </a:extLst>
          </p:cNvPr>
          <p:cNvCxnSpPr>
            <a:cxnSpLocks/>
          </p:cNvCxnSpPr>
          <p:nvPr/>
        </p:nvCxnSpPr>
        <p:spPr>
          <a:xfrm flipH="1">
            <a:off x="2427461" y="2372424"/>
            <a:ext cx="149595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E2E6E2B-57C6-4E7E-8B13-3BE5761F744C}"/>
              </a:ext>
            </a:extLst>
          </p:cNvPr>
          <p:cNvCxnSpPr>
            <a:cxnSpLocks/>
          </p:cNvCxnSpPr>
          <p:nvPr/>
        </p:nvCxnSpPr>
        <p:spPr>
          <a:xfrm flipH="1">
            <a:off x="4841108" y="2372424"/>
            <a:ext cx="1634241" cy="0"/>
          </a:xfrm>
          <a:prstGeom prst="straightConnector1">
            <a:avLst/>
          </a:prstGeom>
          <a:ln w="57150">
            <a:tailEnd type="triangle"/>
          </a:ln>
          <a:effectLst/>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693245" y="4583517"/>
            <a:ext cx="1281295" cy="461665"/>
          </a:xfrm>
          <a:prstGeom prst="rect">
            <a:avLst/>
          </a:prstGeom>
          <a:noFill/>
        </p:spPr>
        <p:txBody>
          <a:bodyPr wrap="square" rtlCol="0">
            <a:spAutoFit/>
          </a:bodyPr>
          <a:lstStyle/>
          <a:p>
            <a:pPr defTabSz="685800"/>
            <a:r>
              <a:rPr lang="en-US" sz="1200" dirty="0">
                <a:solidFill>
                  <a:prstClr val="black"/>
                </a:solidFill>
                <a:latin typeface="Calibri" panose="020F0502020204030204"/>
              </a:rPr>
              <a:t>Data from web page on server</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Destination port:</a:t>
            </a:r>
            <a:r>
              <a:rPr lang="en-US" sz="1200" dirty="0">
                <a:solidFill>
                  <a:prstClr val="black"/>
                </a:solidFill>
                <a:highlight>
                  <a:srgbClr val="00FF00"/>
                </a:highlight>
                <a:latin typeface="Calibri" panose="020F0502020204030204"/>
              </a:rPr>
              <a:t> 6457</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57617" y="4504720"/>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192.168.1.31</a:t>
            </a:r>
            <a:endParaRPr lang="en-US" sz="1200" dirty="0">
              <a:solidFill>
                <a:prstClr val="black"/>
              </a:solidFill>
              <a:latin typeface="Calibri" panose="020F0502020204030204"/>
            </a:endParaRP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192.168.1.21</a:t>
            </a:r>
          </a:p>
          <a:p>
            <a:pPr defTabSz="685800"/>
            <a:r>
              <a:rPr lang="en-US" sz="1200" dirty="0">
                <a:solidFill>
                  <a:prstClr val="black"/>
                </a:solidFill>
                <a:latin typeface="Calibri" panose="020F0502020204030204"/>
              </a:rPr>
              <a:t>TTL, Checksum</a:t>
            </a:r>
          </a:p>
        </p:txBody>
      </p:sp>
      <p:sp>
        <p:nvSpPr>
          <p:cNvPr id="32" name="TextBox 31">
            <a:extLst>
              <a:ext uri="{FF2B5EF4-FFF2-40B4-BE49-F238E27FC236}">
                <a16:creationId xmlns:a16="http://schemas.microsoft.com/office/drawing/2014/main" id="{ED8E8C56-4A0E-400B-8E2D-D0444EA28D09}"/>
              </a:ext>
            </a:extLst>
          </p:cNvPr>
          <p:cNvSpPr txBox="1"/>
          <p:nvPr/>
        </p:nvSpPr>
        <p:spPr>
          <a:xfrm>
            <a:off x="6289678" y="948185"/>
            <a:ext cx="2553953"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sym typeface="Wingdings" panose="05000000000000000000" pitchFamily="2" charset="2"/>
              </a:rPr>
              <a:t>Router-&gt;My Computer</a:t>
            </a:r>
            <a:endParaRPr lang="en-US" b="1" dirty="0">
              <a:solidFill>
                <a:prstClr val="black"/>
              </a:solidFill>
              <a:highlight>
                <a:srgbClr val="FFFF00"/>
              </a:highlight>
              <a:latin typeface="Calibri" panose="020F0502020204030204"/>
            </a:endParaRPr>
          </a:p>
        </p:txBody>
      </p:sp>
      <p:sp>
        <p:nvSpPr>
          <p:cNvPr id="35" name="Oval 34">
            <a:extLst>
              <a:ext uri="{FF2B5EF4-FFF2-40B4-BE49-F238E27FC236}">
                <a16:creationId xmlns:a16="http://schemas.microsoft.com/office/drawing/2014/main" id="{F21E281C-A4E4-4AD2-99F5-A78E75CA75F4}"/>
              </a:ext>
            </a:extLst>
          </p:cNvPr>
          <p:cNvSpPr/>
          <p:nvPr/>
        </p:nvSpPr>
        <p:spPr>
          <a:xfrm>
            <a:off x="6702467" y="1832656"/>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Rectangle 49">
            <a:extLst>
              <a:ext uri="{FF2B5EF4-FFF2-40B4-BE49-F238E27FC236}">
                <a16:creationId xmlns:a16="http://schemas.microsoft.com/office/drawing/2014/main" id="{8B654EA8-408C-43D4-BC7F-FC5ED508537D}"/>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51" name="Rectangle 50">
            <a:extLst>
              <a:ext uri="{FF2B5EF4-FFF2-40B4-BE49-F238E27FC236}">
                <a16:creationId xmlns:a16="http://schemas.microsoft.com/office/drawing/2014/main" id="{D3B11670-4DCA-4BDF-B2C1-9829DC665F92}"/>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2" name="Straight Arrow Connector 51">
            <a:extLst>
              <a:ext uri="{FF2B5EF4-FFF2-40B4-BE49-F238E27FC236}">
                <a16:creationId xmlns:a16="http://schemas.microsoft.com/office/drawing/2014/main" id="{350026C5-CA60-4A6E-9E9B-BFB4751562EC}"/>
              </a:ext>
            </a:extLst>
          </p:cNvPr>
          <p:cNvCxnSpPr>
            <a:cxnSpLocks/>
            <a:endCxn id="51"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4E935D8-7350-44AD-B5DF-5E22B34365DE}"/>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A9B17B03-F208-4260-A35A-95B8A9192A2D}"/>
              </a:ext>
            </a:extLst>
          </p:cNvPr>
          <p:cNvSpPr txBox="1"/>
          <p:nvPr/>
        </p:nvSpPr>
        <p:spPr>
          <a:xfrm>
            <a:off x="673019" y="4200151"/>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info +</a:t>
            </a:r>
          </a:p>
          <a:p>
            <a:pPr defTabSz="685800"/>
            <a:r>
              <a:rPr lang="en-US" sz="1200" dirty="0">
                <a:solidFill>
                  <a:prstClr val="black"/>
                </a:solidFill>
                <a:latin typeface="Calibri" panose="020F0502020204030204"/>
              </a:rPr>
              <a:t>Source MAC:  </a:t>
            </a:r>
            <a:r>
              <a:rPr lang="en-US" sz="1200" b="1" dirty="0">
                <a:solidFill>
                  <a:prstClr val="black"/>
                </a:solidFill>
                <a:highlight>
                  <a:srgbClr val="FF00FF"/>
                </a:highlight>
                <a:latin typeface="Calibri" panose="020F0502020204030204"/>
              </a:rPr>
              <a:t>af:e3:9b:60:c1:22</a:t>
            </a:r>
          </a:p>
          <a:p>
            <a:pPr defTabSz="685800"/>
            <a:r>
              <a:rPr lang="en-US" sz="1200" dirty="0">
                <a:solidFill>
                  <a:prstClr val="black"/>
                </a:solidFill>
                <a:latin typeface="Calibri" panose="020F0502020204030204"/>
              </a:rPr>
              <a:t>Destination MAC: </a:t>
            </a:r>
            <a:r>
              <a:rPr lang="pt-BR" sz="1200" b="1" dirty="0">
                <a:solidFill>
                  <a:prstClr val="black"/>
                </a:solidFill>
                <a:highlight>
                  <a:srgbClr val="FF00FF"/>
                </a:highlight>
                <a:latin typeface="Calibri" panose="020F0502020204030204"/>
              </a:rPr>
              <a:t>17:a5:d0:a0:4c:c7</a:t>
            </a:r>
            <a:endParaRPr lang="en-US" sz="1200" dirty="0">
              <a:solidFill>
                <a:prstClr val="black"/>
              </a:solidFill>
              <a:highlight>
                <a:srgbClr val="FF00FF"/>
              </a:highlight>
              <a:latin typeface="Calibri" panose="020F0502020204030204"/>
            </a:endParaRPr>
          </a:p>
        </p:txBody>
      </p:sp>
      <p:sp>
        <p:nvSpPr>
          <p:cNvPr id="55" name="TextBox 54">
            <a:extLst>
              <a:ext uri="{FF2B5EF4-FFF2-40B4-BE49-F238E27FC236}">
                <a16:creationId xmlns:a16="http://schemas.microsoft.com/office/drawing/2014/main" id="{F8935A70-64C2-409E-BB95-44E97F4098C6}"/>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
        <p:nvSpPr>
          <p:cNvPr id="29" name="Oval 28">
            <a:extLst>
              <a:ext uri="{FF2B5EF4-FFF2-40B4-BE49-F238E27FC236}">
                <a16:creationId xmlns:a16="http://schemas.microsoft.com/office/drawing/2014/main" id="{FE368CBB-E766-4966-AC6E-CEDC342916BB}"/>
              </a:ext>
            </a:extLst>
          </p:cNvPr>
          <p:cNvSpPr/>
          <p:nvPr/>
        </p:nvSpPr>
        <p:spPr>
          <a:xfrm>
            <a:off x="502753" y="4917645"/>
            <a:ext cx="1639625" cy="27104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1" name="Oval 30">
            <a:extLst>
              <a:ext uri="{FF2B5EF4-FFF2-40B4-BE49-F238E27FC236}">
                <a16:creationId xmlns:a16="http://schemas.microsoft.com/office/drawing/2014/main" id="{A642C069-27E8-31DF-41C6-E2161C39C58E}"/>
              </a:ext>
            </a:extLst>
          </p:cNvPr>
          <p:cNvSpPr/>
          <p:nvPr/>
        </p:nvSpPr>
        <p:spPr>
          <a:xfrm>
            <a:off x="3672951" y="2956851"/>
            <a:ext cx="1639625" cy="27104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13949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p:spPr>
      </p:pic>
      <p:cxnSp>
        <p:nvCxnSpPr>
          <p:cNvPr id="18" name="Straight Arrow Connector 17">
            <a:extLst>
              <a:ext uri="{FF2B5EF4-FFF2-40B4-BE49-F238E27FC236}">
                <a16:creationId xmlns:a16="http://schemas.microsoft.com/office/drawing/2014/main" id="{5033B52E-DC03-4EA9-8283-C098ED87CDBC}"/>
              </a:ext>
            </a:extLst>
          </p:cNvPr>
          <p:cNvCxnSpPr>
            <a:cxnSpLocks/>
          </p:cNvCxnSpPr>
          <p:nvPr/>
        </p:nvCxnSpPr>
        <p:spPr>
          <a:xfrm flipH="1">
            <a:off x="5045469" y="2366645"/>
            <a:ext cx="167887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E2E6E2B-57C6-4E7E-8B13-3BE5761F744C}"/>
              </a:ext>
            </a:extLst>
          </p:cNvPr>
          <p:cNvCxnSpPr>
            <a:cxnSpLocks/>
          </p:cNvCxnSpPr>
          <p:nvPr/>
        </p:nvCxnSpPr>
        <p:spPr>
          <a:xfrm flipH="1">
            <a:off x="2312695" y="2372424"/>
            <a:ext cx="1590668" cy="0"/>
          </a:xfrm>
          <a:prstGeom prst="straightConnector1">
            <a:avLst/>
          </a:prstGeom>
          <a:ln w="57150">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693245" y="4583517"/>
            <a:ext cx="1281295" cy="461665"/>
          </a:xfrm>
          <a:prstGeom prst="rect">
            <a:avLst/>
          </a:prstGeom>
          <a:noFill/>
        </p:spPr>
        <p:txBody>
          <a:bodyPr wrap="square" rtlCol="0">
            <a:spAutoFit/>
          </a:bodyPr>
          <a:lstStyle/>
          <a:p>
            <a:pPr defTabSz="685800"/>
            <a:r>
              <a:rPr lang="en-US" sz="1200" dirty="0">
                <a:solidFill>
                  <a:prstClr val="black"/>
                </a:solidFill>
                <a:latin typeface="Calibri" panose="020F0502020204030204"/>
              </a:rPr>
              <a:t>Data from web page on server</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Destination port:</a:t>
            </a:r>
            <a:r>
              <a:rPr lang="en-US" sz="1200" dirty="0">
                <a:solidFill>
                  <a:prstClr val="black"/>
                </a:solidFill>
                <a:highlight>
                  <a:srgbClr val="00FF00"/>
                </a:highlight>
                <a:latin typeface="Calibri" panose="020F0502020204030204"/>
              </a:rPr>
              <a:t> 6457</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57617" y="4504720"/>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192.168.1.31</a:t>
            </a:r>
            <a:endParaRPr lang="en-US" sz="1200" dirty="0">
              <a:solidFill>
                <a:prstClr val="black"/>
              </a:solidFill>
              <a:latin typeface="Calibri" panose="020F0502020204030204"/>
            </a:endParaRP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192.168.1.21</a:t>
            </a:r>
          </a:p>
          <a:p>
            <a:pPr defTabSz="685800"/>
            <a:r>
              <a:rPr lang="en-US" sz="1200" dirty="0">
                <a:solidFill>
                  <a:prstClr val="black"/>
                </a:solidFill>
                <a:highlight>
                  <a:srgbClr val="FF0000"/>
                </a:highlight>
                <a:latin typeface="Calibri" panose="020F0502020204030204"/>
              </a:rPr>
              <a:t>TTL, Checksum</a:t>
            </a:r>
          </a:p>
        </p:txBody>
      </p:sp>
      <p:sp>
        <p:nvSpPr>
          <p:cNvPr id="32" name="TextBox 31">
            <a:extLst>
              <a:ext uri="{FF2B5EF4-FFF2-40B4-BE49-F238E27FC236}">
                <a16:creationId xmlns:a16="http://schemas.microsoft.com/office/drawing/2014/main" id="{ED8E8C56-4A0E-400B-8E2D-D0444EA28D09}"/>
              </a:ext>
            </a:extLst>
          </p:cNvPr>
          <p:cNvSpPr txBox="1"/>
          <p:nvPr/>
        </p:nvSpPr>
        <p:spPr>
          <a:xfrm>
            <a:off x="6289678" y="948185"/>
            <a:ext cx="2553953"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sym typeface="Wingdings" panose="05000000000000000000" pitchFamily="2" charset="2"/>
              </a:rPr>
              <a:t>Router-&gt;My Computer</a:t>
            </a:r>
            <a:endParaRPr lang="en-US" b="1" dirty="0">
              <a:solidFill>
                <a:prstClr val="black"/>
              </a:solidFill>
              <a:highlight>
                <a:srgbClr val="FFFF00"/>
              </a:highlight>
              <a:latin typeface="Calibri" panose="020F0502020204030204"/>
            </a:endParaRPr>
          </a:p>
        </p:txBody>
      </p:sp>
      <p:sp>
        <p:nvSpPr>
          <p:cNvPr id="35" name="Oval 34">
            <a:extLst>
              <a:ext uri="{FF2B5EF4-FFF2-40B4-BE49-F238E27FC236}">
                <a16:creationId xmlns:a16="http://schemas.microsoft.com/office/drawing/2014/main" id="{F21E281C-A4E4-4AD2-99F5-A78E75CA75F4}"/>
              </a:ext>
            </a:extLst>
          </p:cNvPr>
          <p:cNvSpPr/>
          <p:nvPr/>
        </p:nvSpPr>
        <p:spPr>
          <a:xfrm>
            <a:off x="3801263" y="1840456"/>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Rectangle 49">
            <a:extLst>
              <a:ext uri="{FF2B5EF4-FFF2-40B4-BE49-F238E27FC236}">
                <a16:creationId xmlns:a16="http://schemas.microsoft.com/office/drawing/2014/main" id="{8B654EA8-408C-43D4-BC7F-FC5ED508537D}"/>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51" name="Rectangle 50">
            <a:extLst>
              <a:ext uri="{FF2B5EF4-FFF2-40B4-BE49-F238E27FC236}">
                <a16:creationId xmlns:a16="http://schemas.microsoft.com/office/drawing/2014/main" id="{D3B11670-4DCA-4BDF-B2C1-9829DC665F92}"/>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2" name="Straight Arrow Connector 51">
            <a:extLst>
              <a:ext uri="{FF2B5EF4-FFF2-40B4-BE49-F238E27FC236}">
                <a16:creationId xmlns:a16="http://schemas.microsoft.com/office/drawing/2014/main" id="{350026C5-CA60-4A6E-9E9B-BFB4751562EC}"/>
              </a:ext>
            </a:extLst>
          </p:cNvPr>
          <p:cNvCxnSpPr>
            <a:cxnSpLocks/>
            <a:endCxn id="51"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4E935D8-7350-44AD-B5DF-5E22B34365DE}"/>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A9B17B03-F208-4260-A35A-95B8A9192A2D}"/>
              </a:ext>
            </a:extLst>
          </p:cNvPr>
          <p:cNvSpPr txBox="1"/>
          <p:nvPr/>
        </p:nvSpPr>
        <p:spPr>
          <a:xfrm>
            <a:off x="673019" y="4200150"/>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info +</a:t>
            </a:r>
          </a:p>
          <a:p>
            <a:pPr defTabSz="685800"/>
            <a:r>
              <a:rPr lang="en-US" sz="1200" dirty="0">
                <a:solidFill>
                  <a:prstClr val="black"/>
                </a:solidFill>
                <a:latin typeface="Calibri" panose="020F0502020204030204"/>
              </a:rPr>
              <a:t>Source MAC: </a:t>
            </a:r>
            <a:r>
              <a:rPr lang="pt-BR" sz="1200" b="1" dirty="0">
                <a:solidFill>
                  <a:prstClr val="black"/>
                </a:solidFill>
                <a:highlight>
                  <a:srgbClr val="FF0000"/>
                </a:highlight>
                <a:latin typeface="Calibri" panose="020F0502020204030204"/>
              </a:rPr>
              <a:t>17:a5:d0:a0:4c:c7 </a:t>
            </a:r>
            <a:r>
              <a:rPr lang="en-US" sz="1200" dirty="0">
                <a:solidFill>
                  <a:prstClr val="black"/>
                </a:solidFill>
                <a:latin typeface="Calibri" panose="020F0502020204030204"/>
              </a:rPr>
              <a:t>Destination MAC:</a:t>
            </a:r>
          </a:p>
          <a:p>
            <a:pPr defTabSz="685800"/>
            <a:r>
              <a:rPr lang="en-US" sz="1200" b="1" dirty="0">
                <a:solidFill>
                  <a:prstClr val="black"/>
                </a:solidFill>
                <a:highlight>
                  <a:srgbClr val="FF0000"/>
                </a:highlight>
                <a:latin typeface="Calibri" panose="020F0502020204030204"/>
              </a:rPr>
              <a:t>b7:27:7a:ad:e7:6a</a:t>
            </a:r>
            <a:endParaRPr lang="en-US" sz="1200" dirty="0">
              <a:solidFill>
                <a:prstClr val="black"/>
              </a:solidFill>
              <a:highlight>
                <a:srgbClr val="FF0000"/>
              </a:highlight>
              <a:latin typeface="Calibri" panose="020F0502020204030204"/>
            </a:endParaRPr>
          </a:p>
        </p:txBody>
      </p:sp>
      <p:sp>
        <p:nvSpPr>
          <p:cNvPr id="55" name="TextBox 54">
            <a:extLst>
              <a:ext uri="{FF2B5EF4-FFF2-40B4-BE49-F238E27FC236}">
                <a16:creationId xmlns:a16="http://schemas.microsoft.com/office/drawing/2014/main" id="{F8935A70-64C2-409E-BB95-44E97F4098C6}"/>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
        <p:nvSpPr>
          <p:cNvPr id="33" name="Oval 32">
            <a:extLst>
              <a:ext uri="{FF2B5EF4-FFF2-40B4-BE49-F238E27FC236}">
                <a16:creationId xmlns:a16="http://schemas.microsoft.com/office/drawing/2014/main" id="{FD4C6C77-AB03-4522-890E-6D99D8E6889F}"/>
              </a:ext>
            </a:extLst>
          </p:cNvPr>
          <p:cNvSpPr/>
          <p:nvPr/>
        </p:nvSpPr>
        <p:spPr>
          <a:xfrm>
            <a:off x="3060546" y="1897003"/>
            <a:ext cx="1639625"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4" name="Oval 33">
            <a:extLst>
              <a:ext uri="{FF2B5EF4-FFF2-40B4-BE49-F238E27FC236}">
                <a16:creationId xmlns:a16="http://schemas.microsoft.com/office/drawing/2014/main" id="{52EA5222-3F31-4DD1-BE9E-F41CF0380703}"/>
              </a:ext>
            </a:extLst>
          </p:cNvPr>
          <p:cNvSpPr/>
          <p:nvPr/>
        </p:nvSpPr>
        <p:spPr>
          <a:xfrm>
            <a:off x="2178124" y="4875055"/>
            <a:ext cx="973303"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259940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4" grpId="0"/>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p:spPr>
      </p:pic>
      <p:cxnSp>
        <p:nvCxnSpPr>
          <p:cNvPr id="18" name="Straight Arrow Connector 17">
            <a:extLst>
              <a:ext uri="{FF2B5EF4-FFF2-40B4-BE49-F238E27FC236}">
                <a16:creationId xmlns:a16="http://schemas.microsoft.com/office/drawing/2014/main" id="{5033B52E-DC03-4EA9-8283-C098ED87CDBC}"/>
              </a:ext>
            </a:extLst>
          </p:cNvPr>
          <p:cNvCxnSpPr>
            <a:cxnSpLocks/>
          </p:cNvCxnSpPr>
          <p:nvPr/>
        </p:nvCxnSpPr>
        <p:spPr>
          <a:xfrm flipH="1">
            <a:off x="5045469" y="2366645"/>
            <a:ext cx="167887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E2E6E2B-57C6-4E7E-8B13-3BE5761F744C}"/>
              </a:ext>
            </a:extLst>
          </p:cNvPr>
          <p:cNvCxnSpPr>
            <a:cxnSpLocks/>
          </p:cNvCxnSpPr>
          <p:nvPr/>
        </p:nvCxnSpPr>
        <p:spPr>
          <a:xfrm flipH="1">
            <a:off x="2312695" y="2372424"/>
            <a:ext cx="1590668" cy="0"/>
          </a:xfrm>
          <a:prstGeom prst="straightConnector1">
            <a:avLst/>
          </a:prstGeom>
          <a:ln w="57150">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693245" y="4583517"/>
            <a:ext cx="1281295" cy="461665"/>
          </a:xfrm>
          <a:prstGeom prst="rect">
            <a:avLst/>
          </a:prstGeom>
          <a:noFill/>
        </p:spPr>
        <p:txBody>
          <a:bodyPr wrap="square" rtlCol="0">
            <a:spAutoFit/>
          </a:bodyPr>
          <a:lstStyle/>
          <a:p>
            <a:pPr defTabSz="685800"/>
            <a:r>
              <a:rPr lang="en-US" sz="1200" dirty="0">
                <a:solidFill>
                  <a:prstClr val="black"/>
                </a:solidFill>
                <a:latin typeface="Calibri" panose="020F0502020204030204"/>
              </a:rPr>
              <a:t>Data from web page on server</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Destination port:</a:t>
            </a:r>
            <a:r>
              <a:rPr lang="en-US" sz="1200" dirty="0">
                <a:solidFill>
                  <a:prstClr val="black"/>
                </a:solidFill>
                <a:highlight>
                  <a:srgbClr val="00FF00"/>
                </a:highlight>
                <a:latin typeface="Calibri" panose="020F0502020204030204"/>
              </a:rPr>
              <a:t> 6457</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57617" y="4504720"/>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192.168.1.31</a:t>
            </a:r>
            <a:endParaRPr lang="en-US" sz="1200" dirty="0">
              <a:solidFill>
                <a:prstClr val="black"/>
              </a:solidFill>
              <a:latin typeface="Calibri" panose="020F0502020204030204"/>
            </a:endParaRP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192.168.1.21</a:t>
            </a:r>
          </a:p>
          <a:p>
            <a:pPr defTabSz="685800"/>
            <a:r>
              <a:rPr lang="en-US" sz="1200" dirty="0">
                <a:solidFill>
                  <a:prstClr val="black"/>
                </a:solidFill>
                <a:highlight>
                  <a:srgbClr val="FF0000"/>
                </a:highlight>
                <a:latin typeface="Calibri" panose="020F0502020204030204"/>
              </a:rPr>
              <a:t>TTL, Checksum</a:t>
            </a:r>
          </a:p>
        </p:txBody>
      </p:sp>
      <p:sp>
        <p:nvSpPr>
          <p:cNvPr id="32" name="TextBox 31">
            <a:extLst>
              <a:ext uri="{FF2B5EF4-FFF2-40B4-BE49-F238E27FC236}">
                <a16:creationId xmlns:a16="http://schemas.microsoft.com/office/drawing/2014/main" id="{ED8E8C56-4A0E-400B-8E2D-D0444EA28D09}"/>
              </a:ext>
            </a:extLst>
          </p:cNvPr>
          <p:cNvSpPr txBox="1"/>
          <p:nvPr/>
        </p:nvSpPr>
        <p:spPr>
          <a:xfrm>
            <a:off x="6289678" y="948185"/>
            <a:ext cx="2553953"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sym typeface="Wingdings" panose="05000000000000000000" pitchFamily="2" charset="2"/>
              </a:rPr>
              <a:t>Once My Computer has received</a:t>
            </a:r>
            <a:endParaRPr lang="en-US" b="1" dirty="0">
              <a:solidFill>
                <a:prstClr val="black"/>
              </a:solidFill>
              <a:highlight>
                <a:srgbClr val="FFFF00"/>
              </a:highlight>
              <a:latin typeface="Calibri" panose="020F0502020204030204"/>
            </a:endParaRPr>
          </a:p>
        </p:txBody>
      </p:sp>
      <p:sp>
        <p:nvSpPr>
          <p:cNvPr id="35" name="Oval 34">
            <a:extLst>
              <a:ext uri="{FF2B5EF4-FFF2-40B4-BE49-F238E27FC236}">
                <a16:creationId xmlns:a16="http://schemas.microsoft.com/office/drawing/2014/main" id="{F21E281C-A4E4-4AD2-99F5-A78E75CA75F4}"/>
              </a:ext>
            </a:extLst>
          </p:cNvPr>
          <p:cNvSpPr/>
          <p:nvPr/>
        </p:nvSpPr>
        <p:spPr>
          <a:xfrm>
            <a:off x="3801263" y="1840456"/>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Rectangle 49">
            <a:extLst>
              <a:ext uri="{FF2B5EF4-FFF2-40B4-BE49-F238E27FC236}">
                <a16:creationId xmlns:a16="http://schemas.microsoft.com/office/drawing/2014/main" id="{8B654EA8-408C-43D4-BC7F-FC5ED508537D}"/>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51" name="Rectangle 50">
            <a:extLst>
              <a:ext uri="{FF2B5EF4-FFF2-40B4-BE49-F238E27FC236}">
                <a16:creationId xmlns:a16="http://schemas.microsoft.com/office/drawing/2014/main" id="{D3B11670-4DCA-4BDF-B2C1-9829DC665F92}"/>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2" name="Straight Arrow Connector 51">
            <a:extLst>
              <a:ext uri="{FF2B5EF4-FFF2-40B4-BE49-F238E27FC236}">
                <a16:creationId xmlns:a16="http://schemas.microsoft.com/office/drawing/2014/main" id="{350026C5-CA60-4A6E-9E9B-BFB4751562EC}"/>
              </a:ext>
            </a:extLst>
          </p:cNvPr>
          <p:cNvCxnSpPr>
            <a:cxnSpLocks/>
            <a:endCxn id="51"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4E935D8-7350-44AD-B5DF-5E22B34365DE}"/>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A9B17B03-F208-4260-A35A-95B8A9192A2D}"/>
              </a:ext>
            </a:extLst>
          </p:cNvPr>
          <p:cNvSpPr txBox="1"/>
          <p:nvPr/>
        </p:nvSpPr>
        <p:spPr>
          <a:xfrm>
            <a:off x="673019" y="4200150"/>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info +</a:t>
            </a:r>
          </a:p>
          <a:p>
            <a:pPr defTabSz="685800"/>
            <a:r>
              <a:rPr lang="en-US" sz="1200" dirty="0">
                <a:solidFill>
                  <a:prstClr val="black"/>
                </a:solidFill>
                <a:latin typeface="Calibri" panose="020F0502020204030204"/>
              </a:rPr>
              <a:t>Source MAC: </a:t>
            </a:r>
            <a:r>
              <a:rPr lang="pt-BR" sz="1200" b="1" dirty="0">
                <a:solidFill>
                  <a:prstClr val="black"/>
                </a:solidFill>
                <a:highlight>
                  <a:srgbClr val="FF0000"/>
                </a:highlight>
                <a:latin typeface="Calibri" panose="020F0502020204030204"/>
              </a:rPr>
              <a:t>17:a5:d0:a0:4c:c7 </a:t>
            </a:r>
            <a:r>
              <a:rPr lang="en-US" sz="1200" dirty="0">
                <a:solidFill>
                  <a:prstClr val="black"/>
                </a:solidFill>
                <a:latin typeface="Calibri" panose="020F0502020204030204"/>
              </a:rPr>
              <a:t>Destination MAC:</a:t>
            </a:r>
          </a:p>
          <a:p>
            <a:pPr defTabSz="685800"/>
            <a:r>
              <a:rPr lang="en-US" sz="1200" b="1" dirty="0">
                <a:solidFill>
                  <a:prstClr val="black"/>
                </a:solidFill>
                <a:highlight>
                  <a:srgbClr val="FF0000"/>
                </a:highlight>
                <a:latin typeface="Calibri" panose="020F0502020204030204"/>
              </a:rPr>
              <a:t>b7:27:7a:ad:e7:6a</a:t>
            </a:r>
            <a:endParaRPr lang="en-US" sz="1200" dirty="0">
              <a:solidFill>
                <a:prstClr val="black"/>
              </a:solidFill>
              <a:highlight>
                <a:srgbClr val="FF0000"/>
              </a:highlight>
              <a:latin typeface="Calibri" panose="020F0502020204030204"/>
            </a:endParaRPr>
          </a:p>
        </p:txBody>
      </p:sp>
      <p:sp>
        <p:nvSpPr>
          <p:cNvPr id="55" name="TextBox 54">
            <a:extLst>
              <a:ext uri="{FF2B5EF4-FFF2-40B4-BE49-F238E27FC236}">
                <a16:creationId xmlns:a16="http://schemas.microsoft.com/office/drawing/2014/main" id="{F8935A70-64C2-409E-BB95-44E97F4098C6}"/>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
        <p:nvSpPr>
          <p:cNvPr id="33" name="Oval 32">
            <a:extLst>
              <a:ext uri="{FF2B5EF4-FFF2-40B4-BE49-F238E27FC236}">
                <a16:creationId xmlns:a16="http://schemas.microsoft.com/office/drawing/2014/main" id="{FD4C6C77-AB03-4522-890E-6D99D8E6889F}"/>
              </a:ext>
            </a:extLst>
          </p:cNvPr>
          <p:cNvSpPr/>
          <p:nvPr/>
        </p:nvSpPr>
        <p:spPr>
          <a:xfrm>
            <a:off x="730622" y="3843850"/>
            <a:ext cx="1639625" cy="28328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6" name="Oval 35">
            <a:extLst>
              <a:ext uri="{FF2B5EF4-FFF2-40B4-BE49-F238E27FC236}">
                <a16:creationId xmlns:a16="http://schemas.microsoft.com/office/drawing/2014/main" id="{C1D788E2-204A-4D01-90FE-11B79313D858}"/>
              </a:ext>
            </a:extLst>
          </p:cNvPr>
          <p:cNvSpPr/>
          <p:nvPr/>
        </p:nvSpPr>
        <p:spPr>
          <a:xfrm>
            <a:off x="502753" y="4917645"/>
            <a:ext cx="1639625" cy="27104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395007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000" dirty="0">
                <a:solidFill>
                  <a:schemeClr val="bg2"/>
                </a:solidFill>
              </a:rPr>
              <a:t>Data-link layer Overview</a:t>
            </a:r>
          </a:p>
          <a:p>
            <a:pPr marL="342900" indent="-342900">
              <a:buAutoNum type="arabicPeriod"/>
            </a:pPr>
            <a:r>
              <a:rPr lang="en-US" sz="2000" dirty="0">
                <a:solidFill>
                  <a:schemeClr val="bg2"/>
                </a:solidFill>
              </a:rPr>
              <a:t>Addressing mechanism </a:t>
            </a:r>
          </a:p>
          <a:p>
            <a:pPr marL="342900" indent="-342900">
              <a:buAutoNum type="arabicPeriod"/>
            </a:pPr>
            <a:r>
              <a:rPr lang="en-US" sz="2000" dirty="0">
                <a:solidFill>
                  <a:schemeClr val="bg2"/>
                </a:solidFill>
              </a:rPr>
              <a:t>Link-layer addresses</a:t>
            </a:r>
          </a:p>
          <a:p>
            <a:pPr marL="342900" indent="-342900">
              <a:buAutoNum type="arabicPeriod"/>
            </a:pPr>
            <a:endParaRPr lang="en-US" sz="2000" dirty="0">
              <a:solidFill>
                <a:schemeClr val="bg2"/>
              </a:solidFill>
            </a:endParaRPr>
          </a:p>
          <a:p>
            <a:pPr marL="342900" indent="-342900">
              <a:buAutoNum type="arabicPeriod"/>
            </a:pPr>
            <a:endParaRPr lang="en-US" sz="2000"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0" descr="Computer outline">
            <a:extLst>
              <a:ext uri="{FF2B5EF4-FFF2-40B4-BE49-F238E27FC236}">
                <a16:creationId xmlns:a16="http://schemas.microsoft.com/office/drawing/2014/main" id="{5ECECF50-C5D1-49B8-985E-498EA4391C0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6278" y="2023745"/>
            <a:ext cx="685800" cy="685800"/>
          </a:xfrm>
          <a:prstGeom prst="rect">
            <a:avLst/>
          </a:prstGeom>
        </p:spPr>
      </p:pic>
      <p:pic>
        <p:nvPicPr>
          <p:cNvPr id="15" name="Content Placeholder 10" descr="Computer outline">
            <a:extLst>
              <a:ext uri="{FF2B5EF4-FFF2-40B4-BE49-F238E27FC236}">
                <a16:creationId xmlns:a16="http://schemas.microsoft.com/office/drawing/2014/main" id="{248472FE-F666-4DEB-8F9B-78E207A811A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04" y="2023745"/>
            <a:ext cx="685800" cy="685800"/>
          </a:xfrm>
          <a:prstGeom prst="rect">
            <a:avLst/>
          </a:prstGeom>
        </p:spPr>
      </p:pic>
      <p:pic>
        <p:nvPicPr>
          <p:cNvPr id="16" name="Graphic 15" descr="Wireless router outline">
            <a:extLst>
              <a:ext uri="{FF2B5EF4-FFF2-40B4-BE49-F238E27FC236}">
                <a16:creationId xmlns:a16="http://schemas.microsoft.com/office/drawing/2014/main" id="{E3709B12-9F30-4B91-95B8-DBD1CFD2C8CE}"/>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14371" y="2029524"/>
            <a:ext cx="685800" cy="685800"/>
          </a:xfrm>
          <a:prstGeom prst="rect">
            <a:avLst/>
          </a:prstGeom>
        </p:spPr>
      </p:pic>
      <p:cxnSp>
        <p:nvCxnSpPr>
          <p:cNvPr id="18" name="Straight Arrow Connector 17">
            <a:extLst>
              <a:ext uri="{FF2B5EF4-FFF2-40B4-BE49-F238E27FC236}">
                <a16:creationId xmlns:a16="http://schemas.microsoft.com/office/drawing/2014/main" id="{5033B52E-DC03-4EA9-8283-C098ED87CDBC}"/>
              </a:ext>
            </a:extLst>
          </p:cNvPr>
          <p:cNvCxnSpPr>
            <a:cxnSpLocks/>
          </p:cNvCxnSpPr>
          <p:nvPr/>
        </p:nvCxnSpPr>
        <p:spPr>
          <a:xfrm flipH="1">
            <a:off x="5045469" y="2366645"/>
            <a:ext cx="167887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E2E6E2B-57C6-4E7E-8B13-3BE5761F744C}"/>
              </a:ext>
            </a:extLst>
          </p:cNvPr>
          <p:cNvCxnSpPr>
            <a:cxnSpLocks/>
          </p:cNvCxnSpPr>
          <p:nvPr/>
        </p:nvCxnSpPr>
        <p:spPr>
          <a:xfrm flipH="1">
            <a:off x="2312695" y="2372424"/>
            <a:ext cx="1590668" cy="0"/>
          </a:xfrm>
          <a:prstGeom prst="straightConnector1">
            <a:avLst/>
          </a:prstGeom>
          <a:ln w="57150">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EFE858-126E-4636-BFA0-D4B5310E30DC}"/>
              </a:ext>
            </a:extLst>
          </p:cNvPr>
          <p:cNvSpPr txBox="1"/>
          <p:nvPr/>
        </p:nvSpPr>
        <p:spPr>
          <a:xfrm>
            <a:off x="730622" y="2796529"/>
            <a:ext cx="2522220" cy="1338828"/>
          </a:xfrm>
          <a:prstGeom prst="rect">
            <a:avLst/>
          </a:prstGeom>
          <a:noFill/>
        </p:spPr>
        <p:txBody>
          <a:bodyPr wrap="square" rtlCol="0">
            <a:spAutoFit/>
          </a:bodyPr>
          <a:lstStyle/>
          <a:p>
            <a:pPr defTabSz="685800"/>
            <a:r>
              <a:rPr lang="en-US" sz="1350" dirty="0">
                <a:solidFill>
                  <a:prstClr val="black"/>
                </a:solidFill>
                <a:latin typeface="Calibri" panose="020F0502020204030204"/>
              </a:rPr>
              <a:t>My computer IP address: </a:t>
            </a:r>
            <a:r>
              <a:rPr lang="en-US" sz="1350" b="1" dirty="0">
                <a:solidFill>
                  <a:prstClr val="black"/>
                </a:solidFill>
                <a:highlight>
                  <a:srgbClr val="00FFFF"/>
                </a:highlight>
                <a:latin typeface="Calibri" panose="020F0502020204030204"/>
              </a:rPr>
              <a:t>192.168.1.21 </a:t>
            </a:r>
          </a:p>
          <a:p>
            <a:pPr defTabSz="685800"/>
            <a:r>
              <a:rPr lang="en-US" sz="1350" dirty="0">
                <a:solidFill>
                  <a:prstClr val="black"/>
                </a:solidFill>
                <a:latin typeface="Calibri" panose="020F0502020204030204"/>
              </a:rPr>
              <a:t>My computer port: </a:t>
            </a:r>
            <a:r>
              <a:rPr lang="en-US" sz="1350" dirty="0">
                <a:solidFill>
                  <a:prstClr val="black"/>
                </a:solidFill>
                <a:highlight>
                  <a:srgbClr val="00FF00"/>
                </a:highlight>
                <a:latin typeface="Calibri" panose="020F0502020204030204"/>
              </a:rPr>
              <a:t>6457</a:t>
            </a:r>
            <a:r>
              <a:rPr lang="en-US" sz="1350" dirty="0">
                <a:solidFill>
                  <a:prstClr val="black"/>
                </a:solidFill>
                <a:latin typeface="Calibri" panose="020F0502020204030204"/>
              </a:rPr>
              <a:t>(random)</a:t>
            </a:r>
          </a:p>
          <a:p>
            <a:pPr defTabSz="685800"/>
            <a:r>
              <a:rPr lang="en-US" sz="1350" dirty="0">
                <a:solidFill>
                  <a:prstClr val="black"/>
                </a:solidFill>
                <a:latin typeface="Calibri" panose="020F0502020204030204"/>
              </a:rPr>
              <a:t>My computer MAC address:</a:t>
            </a:r>
          </a:p>
          <a:p>
            <a:pPr defTabSz="685800"/>
            <a:r>
              <a:rPr lang="en-US" sz="1350" b="1" dirty="0">
                <a:solidFill>
                  <a:prstClr val="black"/>
                </a:solidFill>
                <a:latin typeface="Calibri" panose="020F0502020204030204"/>
              </a:rPr>
              <a:t> </a:t>
            </a:r>
            <a:r>
              <a:rPr lang="en-US" sz="1350" b="1" dirty="0">
                <a:solidFill>
                  <a:prstClr val="black"/>
                </a:solidFill>
                <a:highlight>
                  <a:srgbClr val="FF00FF"/>
                </a:highlight>
                <a:latin typeface="Calibri" panose="020F0502020204030204"/>
              </a:rPr>
              <a:t>b7:27:7a:ad:e7:6a</a:t>
            </a:r>
          </a:p>
        </p:txBody>
      </p:sp>
      <p:sp>
        <p:nvSpPr>
          <p:cNvPr id="21" name="TextBox 20">
            <a:extLst>
              <a:ext uri="{FF2B5EF4-FFF2-40B4-BE49-F238E27FC236}">
                <a16:creationId xmlns:a16="http://schemas.microsoft.com/office/drawing/2014/main" id="{6A96B72B-6203-4CED-8532-6B6A8E2623C4}"/>
              </a:ext>
            </a:extLst>
          </p:cNvPr>
          <p:cNvSpPr txBox="1"/>
          <p:nvPr/>
        </p:nvSpPr>
        <p:spPr>
          <a:xfrm>
            <a:off x="3649509" y="2749242"/>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MAC address:</a:t>
            </a:r>
          </a:p>
          <a:p>
            <a:pPr defTabSz="685800"/>
            <a:r>
              <a:rPr lang="en-US" sz="1350" b="1" dirty="0">
                <a:solidFill>
                  <a:prstClr val="black"/>
                </a:solidFill>
                <a:latin typeface="Calibri" panose="020F0502020204030204"/>
              </a:rPr>
              <a:t> </a:t>
            </a:r>
            <a:r>
              <a:rPr lang="pt-BR" sz="1350" b="1" dirty="0">
                <a:solidFill>
                  <a:prstClr val="black"/>
                </a:solidFill>
                <a:highlight>
                  <a:srgbClr val="FF00FF"/>
                </a:highlight>
                <a:latin typeface="Calibri" panose="020F0502020204030204"/>
              </a:rPr>
              <a:t>17:a5:d0:a0:4c:c7</a:t>
            </a:r>
            <a:endParaRPr lang="en-US" sz="1350" b="1" dirty="0">
              <a:solidFill>
                <a:prstClr val="black"/>
              </a:solidFill>
              <a:highlight>
                <a:srgbClr val="FF00FF"/>
              </a:highlight>
              <a:latin typeface="Calibri" panose="020F0502020204030204"/>
            </a:endParaRPr>
          </a:p>
        </p:txBody>
      </p:sp>
      <p:sp>
        <p:nvSpPr>
          <p:cNvPr id="22" name="TextBox 21">
            <a:extLst>
              <a:ext uri="{FF2B5EF4-FFF2-40B4-BE49-F238E27FC236}">
                <a16:creationId xmlns:a16="http://schemas.microsoft.com/office/drawing/2014/main" id="{A06D345E-4D18-493A-9513-0888B763B533}"/>
              </a:ext>
            </a:extLst>
          </p:cNvPr>
          <p:cNvSpPr txBox="1"/>
          <p:nvPr/>
        </p:nvSpPr>
        <p:spPr>
          <a:xfrm>
            <a:off x="3306609" y="1693487"/>
            <a:ext cx="2101323" cy="507831"/>
          </a:xfrm>
          <a:prstGeom prst="rect">
            <a:avLst/>
          </a:prstGeom>
          <a:noFill/>
        </p:spPr>
        <p:txBody>
          <a:bodyPr wrap="square" rtlCol="0">
            <a:spAutoFit/>
          </a:bodyPr>
          <a:lstStyle/>
          <a:p>
            <a:pPr defTabSz="685800"/>
            <a:r>
              <a:rPr lang="en-US" sz="1350" dirty="0">
                <a:solidFill>
                  <a:prstClr val="black"/>
                </a:solidFill>
                <a:latin typeface="Calibri" panose="020F0502020204030204"/>
              </a:rPr>
              <a:t>Router IP address: </a:t>
            </a:r>
            <a:r>
              <a:rPr lang="en-US" sz="1350" b="1" dirty="0">
                <a:solidFill>
                  <a:prstClr val="black"/>
                </a:solidFill>
                <a:highlight>
                  <a:srgbClr val="00FFFF"/>
                </a:highlight>
                <a:latin typeface="Calibri" panose="020F0502020204030204"/>
              </a:rPr>
              <a:t>192.168.1.1</a:t>
            </a:r>
            <a:endParaRPr lang="en-US" sz="135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0E7C022A-A115-419F-9541-0827D8C81556}"/>
              </a:ext>
            </a:extLst>
          </p:cNvPr>
          <p:cNvSpPr txBox="1"/>
          <p:nvPr/>
        </p:nvSpPr>
        <p:spPr>
          <a:xfrm>
            <a:off x="6513945" y="2749242"/>
            <a:ext cx="2101323" cy="1131079"/>
          </a:xfrm>
          <a:prstGeom prst="rect">
            <a:avLst/>
          </a:prstGeom>
          <a:noFill/>
        </p:spPr>
        <p:txBody>
          <a:bodyPr wrap="square" rtlCol="0">
            <a:spAutoFit/>
          </a:bodyPr>
          <a:lstStyle/>
          <a:p>
            <a:pPr defTabSz="685800"/>
            <a:r>
              <a:rPr lang="en-US" sz="1350" dirty="0">
                <a:solidFill>
                  <a:prstClr val="black"/>
                </a:solidFill>
                <a:latin typeface="Calibri" panose="020F0502020204030204"/>
              </a:rPr>
              <a:t>Web server IP address: </a:t>
            </a:r>
          </a:p>
          <a:p>
            <a:pPr defTabSz="685800"/>
            <a:r>
              <a:rPr lang="en-US" sz="1350" b="1" dirty="0">
                <a:solidFill>
                  <a:prstClr val="black"/>
                </a:solidFill>
                <a:highlight>
                  <a:srgbClr val="00FFFF"/>
                </a:highlight>
                <a:latin typeface="Calibri" panose="020F0502020204030204"/>
              </a:rPr>
              <a:t>192.168.1.31 </a:t>
            </a:r>
          </a:p>
          <a:p>
            <a:pPr defTabSz="685800"/>
            <a:r>
              <a:rPr lang="en-US" sz="1350" dirty="0">
                <a:solidFill>
                  <a:prstClr val="black"/>
                </a:solidFill>
                <a:latin typeface="Calibri" panose="020F0502020204030204"/>
              </a:rPr>
              <a:t>Web server port: </a:t>
            </a:r>
            <a:r>
              <a:rPr lang="en-US" sz="1350" dirty="0">
                <a:solidFill>
                  <a:prstClr val="black"/>
                </a:solidFill>
                <a:highlight>
                  <a:srgbClr val="00FF00"/>
                </a:highlight>
                <a:latin typeface="Calibri" panose="020F0502020204030204"/>
              </a:rPr>
              <a:t>8080</a:t>
            </a:r>
          </a:p>
          <a:p>
            <a:pPr defTabSz="685800"/>
            <a:r>
              <a:rPr lang="en-US" sz="1350" dirty="0">
                <a:solidFill>
                  <a:prstClr val="black"/>
                </a:solidFill>
                <a:latin typeface="Calibri" panose="020F0502020204030204"/>
              </a:rPr>
              <a:t>Web server MAC address:</a:t>
            </a:r>
          </a:p>
          <a:p>
            <a:pPr defTabSz="685800"/>
            <a:r>
              <a:rPr lang="en-US" sz="1350" b="1" dirty="0">
                <a:solidFill>
                  <a:prstClr val="black"/>
                </a:solidFill>
                <a:highlight>
                  <a:srgbClr val="FF00FF"/>
                </a:highlight>
                <a:latin typeface="Calibri" panose="020F0502020204030204"/>
              </a:rPr>
              <a:t>af:e3:9b:60:c1:22</a:t>
            </a:r>
          </a:p>
        </p:txBody>
      </p:sp>
      <p:sp>
        <p:nvSpPr>
          <p:cNvPr id="30" name="Rectangle 29">
            <a:extLst>
              <a:ext uri="{FF2B5EF4-FFF2-40B4-BE49-F238E27FC236}">
                <a16:creationId xmlns:a16="http://schemas.microsoft.com/office/drawing/2014/main" id="{B1690ADE-06A8-425F-AECD-4B7B7699E30B}"/>
              </a:ext>
            </a:extLst>
          </p:cNvPr>
          <p:cNvSpPr/>
          <p:nvPr/>
        </p:nvSpPr>
        <p:spPr>
          <a:xfrm>
            <a:off x="2586519" y="5423591"/>
            <a:ext cx="1440180" cy="40386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IP header</a:t>
            </a:r>
          </a:p>
        </p:txBody>
      </p:sp>
      <p:sp>
        <p:nvSpPr>
          <p:cNvPr id="2" name="TextBox 1">
            <a:extLst>
              <a:ext uri="{FF2B5EF4-FFF2-40B4-BE49-F238E27FC236}">
                <a16:creationId xmlns:a16="http://schemas.microsoft.com/office/drawing/2014/main" id="{1FFEBA75-7EB6-465D-819F-B76F40B5947F}"/>
              </a:ext>
            </a:extLst>
          </p:cNvPr>
          <p:cNvSpPr txBox="1"/>
          <p:nvPr/>
        </p:nvSpPr>
        <p:spPr>
          <a:xfrm>
            <a:off x="358140" y="994410"/>
            <a:ext cx="2948469" cy="36933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rPr>
              <a:t>Computers in </a:t>
            </a:r>
            <a:r>
              <a:rPr lang="en-US" b="1" dirty="0">
                <a:solidFill>
                  <a:prstClr val="black"/>
                </a:solidFill>
                <a:highlight>
                  <a:srgbClr val="FFFF00"/>
                </a:highlight>
                <a:latin typeface="Calibri" panose="020F0502020204030204"/>
              </a:rPr>
              <a:t>same network</a:t>
            </a:r>
          </a:p>
        </p:txBody>
      </p:sp>
      <p:sp>
        <p:nvSpPr>
          <p:cNvPr id="38" name="Rectangle 37">
            <a:extLst>
              <a:ext uri="{FF2B5EF4-FFF2-40B4-BE49-F238E27FC236}">
                <a16:creationId xmlns:a16="http://schemas.microsoft.com/office/drawing/2014/main" id="{C1CBFA54-D2AB-4E1E-AE4A-3CE6FE6EE709}"/>
              </a:ext>
            </a:extLst>
          </p:cNvPr>
          <p:cNvSpPr/>
          <p:nvPr/>
        </p:nvSpPr>
        <p:spPr>
          <a:xfrm>
            <a:off x="4026699" y="5423591"/>
            <a:ext cx="1440180" cy="40386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a:r>
              <a:rPr lang="en-US" sz="1350" dirty="0">
                <a:solidFill>
                  <a:prstClr val="black"/>
                </a:solidFill>
                <a:latin typeface="Calibri" panose="020F0502020204030204"/>
              </a:rPr>
              <a:t>TCP Header</a:t>
            </a:r>
          </a:p>
        </p:txBody>
      </p:sp>
      <p:sp>
        <p:nvSpPr>
          <p:cNvPr id="39" name="Rectangle 38">
            <a:extLst>
              <a:ext uri="{FF2B5EF4-FFF2-40B4-BE49-F238E27FC236}">
                <a16:creationId xmlns:a16="http://schemas.microsoft.com/office/drawing/2014/main" id="{33810AA1-2BB9-458B-9536-B11F6C74B5EF}"/>
              </a:ext>
            </a:extLst>
          </p:cNvPr>
          <p:cNvSpPr/>
          <p:nvPr/>
        </p:nvSpPr>
        <p:spPr>
          <a:xfrm>
            <a:off x="5466879" y="5423591"/>
            <a:ext cx="1440180" cy="403860"/>
          </a:xfrm>
          <a:prstGeom prst="rect">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Message</a:t>
            </a:r>
          </a:p>
        </p:txBody>
      </p:sp>
      <p:cxnSp>
        <p:nvCxnSpPr>
          <p:cNvPr id="41" name="Straight Arrow Connector 40">
            <a:extLst>
              <a:ext uri="{FF2B5EF4-FFF2-40B4-BE49-F238E27FC236}">
                <a16:creationId xmlns:a16="http://schemas.microsoft.com/office/drawing/2014/main" id="{25E96D61-A92A-4082-85F6-D2A1AFAD5B98}"/>
              </a:ext>
            </a:extLst>
          </p:cNvPr>
          <p:cNvCxnSpPr>
            <a:cxnSpLocks/>
          </p:cNvCxnSpPr>
          <p:nvPr/>
        </p:nvCxnSpPr>
        <p:spPr>
          <a:xfrm>
            <a:off x="6194806"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7B39524-3BCD-4442-8CAC-C456E8851DE2}"/>
              </a:ext>
            </a:extLst>
          </p:cNvPr>
          <p:cNvCxnSpPr>
            <a:cxnSpLocks/>
          </p:cNvCxnSpPr>
          <p:nvPr/>
        </p:nvCxnSpPr>
        <p:spPr>
          <a:xfrm>
            <a:off x="4779282"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3C6E835-15FF-44D3-886D-BEF3F5DD4994}"/>
              </a:ext>
            </a:extLst>
          </p:cNvPr>
          <p:cNvCxnSpPr>
            <a:cxnSpLocks/>
          </p:cNvCxnSpPr>
          <p:nvPr/>
        </p:nvCxnSpPr>
        <p:spPr>
          <a:xfrm>
            <a:off x="3234371"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A12E170-86E3-482C-85ED-6950C4C22D91}"/>
              </a:ext>
            </a:extLst>
          </p:cNvPr>
          <p:cNvSpPr txBox="1"/>
          <p:nvPr/>
        </p:nvSpPr>
        <p:spPr>
          <a:xfrm>
            <a:off x="5693245" y="4583517"/>
            <a:ext cx="1281295" cy="461665"/>
          </a:xfrm>
          <a:prstGeom prst="rect">
            <a:avLst/>
          </a:prstGeom>
          <a:noFill/>
        </p:spPr>
        <p:txBody>
          <a:bodyPr wrap="square" rtlCol="0">
            <a:spAutoFit/>
          </a:bodyPr>
          <a:lstStyle/>
          <a:p>
            <a:pPr defTabSz="685800"/>
            <a:r>
              <a:rPr lang="en-US" sz="1200" dirty="0">
                <a:solidFill>
                  <a:prstClr val="black"/>
                </a:solidFill>
                <a:latin typeface="Calibri" panose="020F0502020204030204"/>
              </a:rPr>
              <a:t>Data from web page on server</a:t>
            </a:r>
            <a:endParaRPr lang="en-US" sz="1200" b="1"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7E7E5728-A8D8-4317-8BF1-E90DD7C31088}"/>
              </a:ext>
            </a:extLst>
          </p:cNvPr>
          <p:cNvSpPr txBox="1"/>
          <p:nvPr/>
        </p:nvSpPr>
        <p:spPr>
          <a:xfrm>
            <a:off x="4014370" y="4463152"/>
            <a:ext cx="1832333" cy="646331"/>
          </a:xfrm>
          <a:prstGeom prst="rect">
            <a:avLst/>
          </a:prstGeom>
          <a:noFill/>
        </p:spPr>
        <p:txBody>
          <a:bodyPr wrap="square" rtlCol="0">
            <a:spAutoFit/>
          </a:bodyPr>
          <a:lstStyle/>
          <a:p>
            <a:pPr defTabSz="685800"/>
            <a:r>
              <a:rPr lang="en-US" sz="1200" dirty="0">
                <a:solidFill>
                  <a:prstClr val="black"/>
                </a:solidFill>
                <a:latin typeface="Calibri" panose="020F0502020204030204"/>
              </a:rPr>
              <a:t>Source port: </a:t>
            </a:r>
            <a:r>
              <a:rPr lang="en-US" sz="1200" dirty="0">
                <a:solidFill>
                  <a:prstClr val="black"/>
                </a:solidFill>
                <a:highlight>
                  <a:srgbClr val="00FF00"/>
                </a:highlight>
                <a:latin typeface="Calibri" panose="020F0502020204030204"/>
              </a:rPr>
              <a:t>8080</a:t>
            </a:r>
          </a:p>
          <a:p>
            <a:pPr defTabSz="685800"/>
            <a:r>
              <a:rPr lang="en-US" sz="1200" dirty="0">
                <a:solidFill>
                  <a:prstClr val="black"/>
                </a:solidFill>
                <a:latin typeface="Calibri" panose="020F0502020204030204"/>
              </a:rPr>
              <a:t>Destination port:</a:t>
            </a:r>
            <a:r>
              <a:rPr lang="en-US" sz="1200" dirty="0">
                <a:solidFill>
                  <a:prstClr val="black"/>
                </a:solidFill>
                <a:highlight>
                  <a:srgbClr val="00FF00"/>
                </a:highlight>
                <a:latin typeface="Calibri" panose="020F0502020204030204"/>
              </a:rPr>
              <a:t> 6457</a:t>
            </a:r>
          </a:p>
          <a:p>
            <a:pPr defTabSz="685800"/>
            <a:r>
              <a:rPr lang="en-US" sz="1200" dirty="0">
                <a:solidFill>
                  <a:prstClr val="black"/>
                </a:solidFill>
                <a:latin typeface="Calibri" panose="020F0502020204030204"/>
              </a:rPr>
              <a:t>Checksum</a:t>
            </a:r>
          </a:p>
        </p:txBody>
      </p:sp>
      <p:sp>
        <p:nvSpPr>
          <p:cNvPr id="47" name="TextBox 46">
            <a:extLst>
              <a:ext uri="{FF2B5EF4-FFF2-40B4-BE49-F238E27FC236}">
                <a16:creationId xmlns:a16="http://schemas.microsoft.com/office/drawing/2014/main" id="{4F4C4401-29CF-4326-9F00-CFFC5F3BE3FF}"/>
              </a:ext>
            </a:extLst>
          </p:cNvPr>
          <p:cNvSpPr txBox="1"/>
          <p:nvPr/>
        </p:nvSpPr>
        <p:spPr>
          <a:xfrm>
            <a:off x="2190903" y="4522582"/>
            <a:ext cx="1900823" cy="830997"/>
          </a:xfrm>
          <a:prstGeom prst="rect">
            <a:avLst/>
          </a:prstGeom>
          <a:noFill/>
        </p:spPr>
        <p:txBody>
          <a:bodyPr wrap="square" rtlCol="0">
            <a:spAutoFit/>
          </a:bodyPr>
          <a:lstStyle/>
          <a:p>
            <a:pPr defTabSz="685800"/>
            <a:r>
              <a:rPr lang="en-US" sz="1200" dirty="0">
                <a:solidFill>
                  <a:prstClr val="black"/>
                </a:solidFill>
                <a:latin typeface="Calibri" panose="020F0502020204030204"/>
              </a:rPr>
              <a:t>Source IP: </a:t>
            </a:r>
            <a:r>
              <a:rPr lang="en-US" sz="1200" dirty="0">
                <a:solidFill>
                  <a:prstClr val="black"/>
                </a:solidFill>
                <a:highlight>
                  <a:srgbClr val="00FFFF"/>
                </a:highlight>
                <a:latin typeface="Calibri" panose="020F0502020204030204"/>
              </a:rPr>
              <a:t>192.168.1.31</a:t>
            </a:r>
            <a:endParaRPr lang="en-US" sz="1200" dirty="0">
              <a:solidFill>
                <a:prstClr val="black"/>
              </a:solidFill>
              <a:latin typeface="Calibri" panose="020F0502020204030204"/>
            </a:endParaRPr>
          </a:p>
          <a:p>
            <a:pPr defTabSz="685800"/>
            <a:r>
              <a:rPr lang="en-US" sz="1200" dirty="0">
                <a:solidFill>
                  <a:prstClr val="black"/>
                </a:solidFill>
                <a:latin typeface="Calibri" panose="020F0502020204030204"/>
              </a:rPr>
              <a:t>Destination IP: </a:t>
            </a:r>
            <a:r>
              <a:rPr lang="en-US" sz="1200" dirty="0">
                <a:solidFill>
                  <a:prstClr val="black"/>
                </a:solidFill>
                <a:highlight>
                  <a:srgbClr val="00FFFF"/>
                </a:highlight>
                <a:latin typeface="Calibri" panose="020F0502020204030204"/>
              </a:rPr>
              <a:t>192.168.1.21</a:t>
            </a:r>
          </a:p>
          <a:p>
            <a:pPr defTabSz="685800"/>
            <a:r>
              <a:rPr lang="en-US" sz="1200" dirty="0">
                <a:solidFill>
                  <a:prstClr val="black"/>
                </a:solidFill>
                <a:highlight>
                  <a:srgbClr val="FF0000"/>
                </a:highlight>
                <a:latin typeface="Calibri" panose="020F0502020204030204"/>
              </a:rPr>
              <a:t>TTL, Checksum</a:t>
            </a:r>
          </a:p>
        </p:txBody>
      </p:sp>
      <p:sp>
        <p:nvSpPr>
          <p:cNvPr id="32" name="TextBox 31">
            <a:extLst>
              <a:ext uri="{FF2B5EF4-FFF2-40B4-BE49-F238E27FC236}">
                <a16:creationId xmlns:a16="http://schemas.microsoft.com/office/drawing/2014/main" id="{ED8E8C56-4A0E-400B-8E2D-D0444EA28D09}"/>
              </a:ext>
            </a:extLst>
          </p:cNvPr>
          <p:cNvSpPr txBox="1"/>
          <p:nvPr/>
        </p:nvSpPr>
        <p:spPr>
          <a:xfrm>
            <a:off x="6289678" y="948185"/>
            <a:ext cx="2553953"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defTabSz="685800"/>
            <a:r>
              <a:rPr lang="en-US" b="1" dirty="0">
                <a:solidFill>
                  <a:prstClr val="black"/>
                </a:solidFill>
                <a:latin typeface="Calibri" panose="020F0502020204030204"/>
                <a:sym typeface="Wingdings" panose="05000000000000000000" pitchFamily="2" charset="2"/>
              </a:rPr>
              <a:t>Once My Computer has received</a:t>
            </a:r>
            <a:endParaRPr lang="en-US" b="1" dirty="0">
              <a:solidFill>
                <a:prstClr val="black"/>
              </a:solidFill>
              <a:highlight>
                <a:srgbClr val="FFFF00"/>
              </a:highlight>
              <a:latin typeface="Calibri" panose="020F0502020204030204"/>
            </a:endParaRPr>
          </a:p>
        </p:txBody>
      </p:sp>
      <p:sp>
        <p:nvSpPr>
          <p:cNvPr id="35" name="Oval 34">
            <a:extLst>
              <a:ext uri="{FF2B5EF4-FFF2-40B4-BE49-F238E27FC236}">
                <a16:creationId xmlns:a16="http://schemas.microsoft.com/office/drawing/2014/main" id="{F21E281C-A4E4-4AD2-99F5-A78E75CA75F4}"/>
              </a:ext>
            </a:extLst>
          </p:cNvPr>
          <p:cNvSpPr/>
          <p:nvPr/>
        </p:nvSpPr>
        <p:spPr>
          <a:xfrm>
            <a:off x="3801263" y="1840456"/>
            <a:ext cx="1129274" cy="1012751"/>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Rectangle 49">
            <a:extLst>
              <a:ext uri="{FF2B5EF4-FFF2-40B4-BE49-F238E27FC236}">
                <a16:creationId xmlns:a16="http://schemas.microsoft.com/office/drawing/2014/main" id="{8B654EA8-408C-43D4-BC7F-FC5ED508537D}"/>
              </a:ext>
            </a:extLst>
          </p:cNvPr>
          <p:cNvSpPr/>
          <p:nvPr/>
        </p:nvSpPr>
        <p:spPr>
          <a:xfrm>
            <a:off x="114633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Header</a:t>
            </a:r>
          </a:p>
        </p:txBody>
      </p:sp>
      <p:sp>
        <p:nvSpPr>
          <p:cNvPr id="51" name="Rectangle 50">
            <a:extLst>
              <a:ext uri="{FF2B5EF4-FFF2-40B4-BE49-F238E27FC236}">
                <a16:creationId xmlns:a16="http://schemas.microsoft.com/office/drawing/2014/main" id="{D3B11670-4DCA-4BDF-B2C1-9829DC665F92}"/>
              </a:ext>
            </a:extLst>
          </p:cNvPr>
          <p:cNvSpPr/>
          <p:nvPr/>
        </p:nvSpPr>
        <p:spPr>
          <a:xfrm>
            <a:off x="6907059" y="5423591"/>
            <a:ext cx="1440180" cy="403860"/>
          </a:xfrm>
          <a:prstGeom prst="rect">
            <a:avLst/>
          </a:prstGeom>
          <a:ln w="381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350" dirty="0">
                <a:solidFill>
                  <a:prstClr val="black"/>
                </a:solidFill>
                <a:latin typeface="Calibri" panose="020F0502020204030204"/>
              </a:rPr>
              <a:t>Ethernet Trailer</a:t>
            </a:r>
          </a:p>
        </p:txBody>
      </p:sp>
      <p:cxnSp>
        <p:nvCxnSpPr>
          <p:cNvPr id="52" name="Straight Arrow Connector 51">
            <a:extLst>
              <a:ext uri="{FF2B5EF4-FFF2-40B4-BE49-F238E27FC236}">
                <a16:creationId xmlns:a16="http://schemas.microsoft.com/office/drawing/2014/main" id="{350026C5-CA60-4A6E-9E9B-BFB4751562EC}"/>
              </a:ext>
            </a:extLst>
          </p:cNvPr>
          <p:cNvCxnSpPr>
            <a:cxnSpLocks/>
            <a:endCxn id="51" idx="0"/>
          </p:cNvCxnSpPr>
          <p:nvPr/>
        </p:nvCxnSpPr>
        <p:spPr>
          <a:xfrm>
            <a:off x="7627149"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4E935D8-7350-44AD-B5DF-5E22B34365DE}"/>
              </a:ext>
            </a:extLst>
          </p:cNvPr>
          <p:cNvCxnSpPr>
            <a:cxnSpLocks/>
          </p:cNvCxnSpPr>
          <p:nvPr/>
        </p:nvCxnSpPr>
        <p:spPr>
          <a:xfrm>
            <a:off x="1897510" y="5063666"/>
            <a:ext cx="0" cy="359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A9B17B03-F208-4260-A35A-95B8A9192A2D}"/>
              </a:ext>
            </a:extLst>
          </p:cNvPr>
          <p:cNvSpPr txBox="1"/>
          <p:nvPr/>
        </p:nvSpPr>
        <p:spPr>
          <a:xfrm>
            <a:off x="673019" y="4200150"/>
            <a:ext cx="1832333" cy="1015663"/>
          </a:xfrm>
          <a:prstGeom prst="rect">
            <a:avLst/>
          </a:prstGeom>
          <a:noFill/>
        </p:spPr>
        <p:txBody>
          <a:bodyPr wrap="square" rtlCol="0">
            <a:spAutoFit/>
          </a:bodyPr>
          <a:lstStyle/>
          <a:p>
            <a:pPr defTabSz="685800"/>
            <a:r>
              <a:rPr lang="en-US" sz="1200" dirty="0">
                <a:solidFill>
                  <a:prstClr val="black"/>
                </a:solidFill>
                <a:latin typeface="Calibri" panose="020F0502020204030204"/>
              </a:rPr>
              <a:t>LLC info +</a:t>
            </a:r>
          </a:p>
          <a:p>
            <a:pPr defTabSz="685800"/>
            <a:r>
              <a:rPr lang="en-US" sz="1200" dirty="0">
                <a:solidFill>
                  <a:prstClr val="black"/>
                </a:solidFill>
                <a:latin typeface="Calibri" panose="020F0502020204030204"/>
              </a:rPr>
              <a:t>Source MAC: </a:t>
            </a:r>
            <a:r>
              <a:rPr lang="pt-BR" sz="1200" b="1" dirty="0">
                <a:solidFill>
                  <a:prstClr val="black"/>
                </a:solidFill>
                <a:highlight>
                  <a:srgbClr val="FF0000"/>
                </a:highlight>
                <a:latin typeface="Calibri" panose="020F0502020204030204"/>
              </a:rPr>
              <a:t>17:a5:d0:a0:4c:c7 </a:t>
            </a:r>
            <a:r>
              <a:rPr lang="en-US" sz="1200" dirty="0">
                <a:solidFill>
                  <a:prstClr val="black"/>
                </a:solidFill>
                <a:latin typeface="Calibri" panose="020F0502020204030204"/>
              </a:rPr>
              <a:t>Destination MAC:</a:t>
            </a:r>
          </a:p>
          <a:p>
            <a:pPr defTabSz="685800"/>
            <a:r>
              <a:rPr lang="en-US" sz="1200" b="1" dirty="0">
                <a:solidFill>
                  <a:prstClr val="black"/>
                </a:solidFill>
                <a:highlight>
                  <a:srgbClr val="FF0000"/>
                </a:highlight>
                <a:latin typeface="Calibri" panose="020F0502020204030204"/>
              </a:rPr>
              <a:t>b7:27:7a:ad:e7:6a</a:t>
            </a:r>
            <a:endParaRPr lang="en-US" sz="1200" dirty="0">
              <a:solidFill>
                <a:prstClr val="black"/>
              </a:solidFill>
              <a:highlight>
                <a:srgbClr val="FF0000"/>
              </a:highlight>
              <a:latin typeface="Calibri" panose="020F0502020204030204"/>
            </a:endParaRPr>
          </a:p>
        </p:txBody>
      </p:sp>
      <p:sp>
        <p:nvSpPr>
          <p:cNvPr id="55" name="TextBox 54">
            <a:extLst>
              <a:ext uri="{FF2B5EF4-FFF2-40B4-BE49-F238E27FC236}">
                <a16:creationId xmlns:a16="http://schemas.microsoft.com/office/drawing/2014/main" id="{F8935A70-64C2-409E-BB95-44E97F4098C6}"/>
              </a:ext>
            </a:extLst>
          </p:cNvPr>
          <p:cNvSpPr txBox="1"/>
          <p:nvPr/>
        </p:nvSpPr>
        <p:spPr>
          <a:xfrm>
            <a:off x="7267104" y="4761860"/>
            <a:ext cx="1281298" cy="300082"/>
          </a:xfrm>
          <a:prstGeom prst="rect">
            <a:avLst/>
          </a:prstGeom>
          <a:noFill/>
        </p:spPr>
        <p:txBody>
          <a:bodyPr wrap="square">
            <a:spAutoFit/>
          </a:bodyPr>
          <a:lstStyle/>
          <a:p>
            <a:pPr defTabSz="685800"/>
            <a:r>
              <a:rPr lang="en-US" sz="1350" dirty="0">
                <a:solidFill>
                  <a:prstClr val="black"/>
                </a:solidFill>
                <a:latin typeface="Calibri" panose="020F0502020204030204"/>
              </a:rPr>
              <a:t>Checksum</a:t>
            </a:r>
          </a:p>
        </p:txBody>
      </p:sp>
      <p:sp>
        <p:nvSpPr>
          <p:cNvPr id="33" name="Oval 32">
            <a:extLst>
              <a:ext uri="{FF2B5EF4-FFF2-40B4-BE49-F238E27FC236}">
                <a16:creationId xmlns:a16="http://schemas.microsoft.com/office/drawing/2014/main" id="{FD4C6C77-AB03-4522-890E-6D99D8E6889F}"/>
              </a:ext>
            </a:extLst>
          </p:cNvPr>
          <p:cNvSpPr/>
          <p:nvPr/>
        </p:nvSpPr>
        <p:spPr>
          <a:xfrm>
            <a:off x="502753" y="3005169"/>
            <a:ext cx="1639625" cy="2710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4" name="Oval 33">
            <a:extLst>
              <a:ext uri="{FF2B5EF4-FFF2-40B4-BE49-F238E27FC236}">
                <a16:creationId xmlns:a16="http://schemas.microsoft.com/office/drawing/2014/main" id="{52EA5222-3F31-4DD1-BE9E-F41CF0380703}"/>
              </a:ext>
            </a:extLst>
          </p:cNvPr>
          <p:cNvSpPr/>
          <p:nvPr/>
        </p:nvSpPr>
        <p:spPr>
          <a:xfrm>
            <a:off x="2219605" y="4907527"/>
            <a:ext cx="973303"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1" name="Oval 30">
            <a:extLst>
              <a:ext uri="{FF2B5EF4-FFF2-40B4-BE49-F238E27FC236}">
                <a16:creationId xmlns:a16="http://schemas.microsoft.com/office/drawing/2014/main" id="{C5776471-8A98-4255-A728-3FB10749B57C}"/>
              </a:ext>
            </a:extLst>
          </p:cNvPr>
          <p:cNvSpPr/>
          <p:nvPr/>
        </p:nvSpPr>
        <p:spPr>
          <a:xfrm>
            <a:off x="673019" y="3391633"/>
            <a:ext cx="611520"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6" name="Oval 35">
            <a:extLst>
              <a:ext uri="{FF2B5EF4-FFF2-40B4-BE49-F238E27FC236}">
                <a16:creationId xmlns:a16="http://schemas.microsoft.com/office/drawing/2014/main" id="{A4020639-4456-41A6-B373-8E3824D4F322}"/>
              </a:ext>
            </a:extLst>
          </p:cNvPr>
          <p:cNvSpPr/>
          <p:nvPr/>
        </p:nvSpPr>
        <p:spPr>
          <a:xfrm>
            <a:off x="5082201" y="4659805"/>
            <a:ext cx="611520" cy="2832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311573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3"/>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1"/>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42"/>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P spid="46" grpId="0"/>
      <p:bldP spid="47" grpId="0"/>
      <p:bldP spid="50" grpId="0" animBg="1"/>
      <p:bldP spid="51" grpId="0" animBg="1"/>
      <p:bldP spid="54" grpId="0"/>
      <p:bldP spid="55" grpId="0"/>
      <p:bldP spid="33" grpId="0" animBg="1"/>
      <p:bldP spid="34" grpId="0" animBg="1"/>
      <p:bldP spid="34" grpId="1" animBg="1"/>
      <p:bldP spid="31" grpId="0" animBg="1"/>
      <p:bldP spid="31" grpId="1" animBg="1"/>
      <p:bldP spid="36" grpId="0" animBg="1"/>
      <p:bldP spid="3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lang="en-US" sz="4000" b="1" kern="0" dirty="0">
                <a:latin typeface="Arial"/>
              </a:rPr>
              <a:t>TCP/IP layers</a:t>
            </a:r>
            <a:endParaRPr lang="en-US" dirty="0">
              <a:latin typeface="Arial" charset="0"/>
            </a:endParaRPr>
          </a:p>
        </p:txBody>
      </p:sp>
      <p:sp>
        <p:nvSpPr>
          <p:cNvPr id="4" name="Subtitle 3">
            <a:extLst>
              <a:ext uri="{FF2B5EF4-FFF2-40B4-BE49-F238E27FC236}">
                <a16:creationId xmlns:a16="http://schemas.microsoft.com/office/drawing/2014/main" id="{5449ED00-1ECA-4AA2-A9F4-85E4303EEE40}"/>
              </a:ext>
            </a:extLst>
          </p:cNvPr>
          <p:cNvSpPr>
            <a:spLocks noGrp="1"/>
          </p:cNvSpPr>
          <p:nvPr>
            <p:ph type="subTitle" idx="1"/>
          </p:nvPr>
        </p:nvSpPr>
        <p:spPr/>
        <p:txBody>
          <a:bodyPr/>
          <a:lstStyle/>
          <a:p>
            <a:endParaRPr lang="en-US" dirty="0"/>
          </a:p>
        </p:txBody>
      </p:sp>
      <p:sp>
        <p:nvSpPr>
          <p:cNvPr id="8" name="Rectangle 3">
            <a:extLst>
              <a:ext uri="{FF2B5EF4-FFF2-40B4-BE49-F238E27FC236}">
                <a16:creationId xmlns:a16="http://schemas.microsoft.com/office/drawing/2014/main" id="{8188D357-F289-476A-B460-2ADF931AB140}"/>
              </a:ext>
            </a:extLst>
          </p:cNvPr>
          <p:cNvSpPr txBox="1">
            <a:spLocks noChangeArrowheads="1"/>
          </p:cNvSpPr>
          <p:nvPr/>
        </p:nvSpPr>
        <p:spPr>
          <a:xfrm>
            <a:off x="421341" y="2012493"/>
            <a:ext cx="8229600" cy="421558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nSpc>
                <a:spcPct val="90000"/>
              </a:lnSpc>
            </a:pPr>
            <a:r>
              <a:rPr lang="en-US" altLang="en-US" sz="2600" dirty="0">
                <a:solidFill>
                  <a:schemeClr val="bg2"/>
                </a:solidFill>
              </a:rPr>
              <a:t>Reviewing TCP/IP model, we note that:</a:t>
            </a:r>
          </a:p>
          <a:p>
            <a:pPr lvl="1">
              <a:lnSpc>
                <a:spcPct val="90000"/>
              </a:lnSpc>
              <a:buFont typeface="Wingdings" panose="05000000000000000000" pitchFamily="2" charset="2"/>
              <a:buChar char="Ø"/>
            </a:pPr>
            <a:r>
              <a:rPr lang="en-US" altLang="en-US" sz="2400" dirty="0">
                <a:solidFill>
                  <a:schemeClr val="bg2"/>
                </a:solidFill>
              </a:rPr>
              <a:t>Application layer protocols facilitate the operation of the program used by user.</a:t>
            </a:r>
          </a:p>
          <a:p>
            <a:pPr lvl="1">
              <a:lnSpc>
                <a:spcPct val="90000"/>
              </a:lnSpc>
              <a:buFont typeface="Wingdings" panose="05000000000000000000" pitchFamily="2" charset="2"/>
              <a:buChar char="Ø"/>
            </a:pPr>
            <a:r>
              <a:rPr lang="en-US" altLang="en-US" sz="2400" dirty="0">
                <a:solidFill>
                  <a:schemeClr val="bg2"/>
                </a:solidFill>
              </a:rPr>
              <a:t>Transport layer classifies which server and which client programs are supposed to receive which data.</a:t>
            </a:r>
          </a:p>
          <a:p>
            <a:pPr lvl="1">
              <a:lnSpc>
                <a:spcPct val="90000"/>
              </a:lnSpc>
              <a:buFont typeface="Wingdings" panose="05000000000000000000" pitchFamily="2" charset="2"/>
              <a:buChar char="Ø"/>
            </a:pPr>
            <a:r>
              <a:rPr lang="en-US" altLang="en-US" sz="2400" dirty="0">
                <a:solidFill>
                  <a:schemeClr val="bg2"/>
                </a:solidFill>
              </a:rPr>
              <a:t>Network layer lets networks to communicate with each other through routers.</a:t>
            </a:r>
          </a:p>
          <a:p>
            <a:pPr lvl="1">
              <a:lnSpc>
                <a:spcPct val="90000"/>
              </a:lnSpc>
              <a:buFont typeface="Wingdings" panose="05000000000000000000" pitchFamily="2" charset="2"/>
              <a:buChar char="Ø"/>
            </a:pPr>
            <a:r>
              <a:rPr lang="en-US" altLang="en-US" sz="2400" dirty="0">
                <a:solidFill>
                  <a:schemeClr val="bg2"/>
                </a:solidFill>
              </a:rPr>
              <a:t>The data-link layer interprets physical layer signals and gets data to nodes in the same network.</a:t>
            </a:r>
          </a:p>
          <a:p>
            <a:pPr lvl="1">
              <a:lnSpc>
                <a:spcPct val="90000"/>
              </a:lnSpc>
              <a:buFont typeface="Wingdings" panose="05000000000000000000" pitchFamily="2" charset="2"/>
              <a:buChar char="Ø"/>
            </a:pPr>
            <a:r>
              <a:rPr lang="en-US" altLang="en-US" sz="2400" dirty="0">
                <a:solidFill>
                  <a:schemeClr val="bg2"/>
                </a:solidFill>
              </a:rPr>
              <a:t>Physical layer handles cabling and sending signals and specifies how signals are sent over connections.</a:t>
            </a:r>
          </a:p>
          <a:p>
            <a:pPr>
              <a:lnSpc>
                <a:spcPct val="90000"/>
              </a:lnSpc>
            </a:pPr>
            <a:endParaRPr lang="en-US" altLang="en-US" sz="2600" dirty="0">
              <a:solidFill>
                <a:schemeClr val="bg2"/>
              </a:solidFill>
            </a:endParaRPr>
          </a:p>
        </p:txBody>
      </p:sp>
      <p:sp>
        <p:nvSpPr>
          <p:cNvPr id="3" name="Oval 2">
            <a:extLst>
              <a:ext uri="{FF2B5EF4-FFF2-40B4-BE49-F238E27FC236}">
                <a16:creationId xmlns:a16="http://schemas.microsoft.com/office/drawing/2014/main" id="{1C69283A-CD35-4681-90D2-BA94540DB6F2}"/>
              </a:ext>
            </a:extLst>
          </p:cNvPr>
          <p:cNvSpPr/>
          <p:nvPr/>
        </p:nvSpPr>
        <p:spPr>
          <a:xfrm>
            <a:off x="568960" y="5313448"/>
            <a:ext cx="8509299" cy="975360"/>
          </a:xfrm>
          <a:prstGeom prst="ellipse">
            <a:avLst/>
          </a:prstGeom>
          <a:noFill/>
          <a:ln w="38100">
            <a:solidFill>
              <a:srgbClr val="7030A0"/>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Oval 5">
            <a:extLst>
              <a:ext uri="{FF2B5EF4-FFF2-40B4-BE49-F238E27FC236}">
                <a16:creationId xmlns:a16="http://schemas.microsoft.com/office/drawing/2014/main" id="{8EC74273-5298-45F7-B43B-75836AD27A26}"/>
              </a:ext>
            </a:extLst>
          </p:cNvPr>
          <p:cNvSpPr/>
          <p:nvPr/>
        </p:nvSpPr>
        <p:spPr>
          <a:xfrm>
            <a:off x="601830" y="4632960"/>
            <a:ext cx="8509299" cy="853208"/>
          </a:xfrm>
          <a:prstGeom prst="ellipse">
            <a:avLst/>
          </a:prstGeom>
          <a:noFill/>
          <a:ln w="38100">
            <a:solidFill>
              <a:srgbClr val="00B050"/>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 name="TextBox 4">
            <a:extLst>
              <a:ext uri="{FF2B5EF4-FFF2-40B4-BE49-F238E27FC236}">
                <a16:creationId xmlns:a16="http://schemas.microsoft.com/office/drawing/2014/main" id="{D90E73DA-3857-427D-A5F9-A003BF837852}"/>
              </a:ext>
            </a:extLst>
          </p:cNvPr>
          <p:cNvSpPr txBox="1"/>
          <p:nvPr/>
        </p:nvSpPr>
        <p:spPr>
          <a:xfrm>
            <a:off x="568960" y="6363570"/>
            <a:ext cx="2438400" cy="369332"/>
          </a:xfrm>
          <a:prstGeom prst="rect">
            <a:avLst/>
          </a:prstGeom>
          <a:noFill/>
        </p:spPr>
        <p:txBody>
          <a:bodyPr wrap="square" rtlCol="0">
            <a:spAutoFit/>
          </a:bodyPr>
          <a:lstStyle/>
          <a:p>
            <a:r>
              <a:rPr lang="en-US" b="1" dirty="0">
                <a:solidFill>
                  <a:srgbClr val="7030A0"/>
                </a:solidFill>
              </a:rPr>
              <a:t>Discussed so far</a:t>
            </a:r>
          </a:p>
        </p:txBody>
      </p:sp>
      <p:cxnSp>
        <p:nvCxnSpPr>
          <p:cNvPr id="9" name="Straight Arrow Connector 8">
            <a:extLst>
              <a:ext uri="{FF2B5EF4-FFF2-40B4-BE49-F238E27FC236}">
                <a16:creationId xmlns:a16="http://schemas.microsoft.com/office/drawing/2014/main" id="{2343551A-B7CD-4A16-A922-0E34A197E6B1}"/>
              </a:ext>
            </a:extLst>
          </p:cNvPr>
          <p:cNvCxnSpPr/>
          <p:nvPr/>
        </p:nvCxnSpPr>
        <p:spPr>
          <a:xfrm flipV="1">
            <a:off x="2265680" y="6073778"/>
            <a:ext cx="365760" cy="509902"/>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4EF7CA6-A1E9-40FB-BDAB-CFA3474CF898}"/>
              </a:ext>
            </a:extLst>
          </p:cNvPr>
          <p:cNvSpPr txBox="1"/>
          <p:nvPr/>
        </p:nvSpPr>
        <p:spPr>
          <a:xfrm>
            <a:off x="-30779" y="4161243"/>
            <a:ext cx="904240" cy="646331"/>
          </a:xfrm>
          <a:prstGeom prst="rect">
            <a:avLst/>
          </a:prstGeom>
          <a:noFill/>
        </p:spPr>
        <p:txBody>
          <a:bodyPr wrap="square" rtlCol="0">
            <a:spAutoFit/>
          </a:bodyPr>
          <a:lstStyle/>
          <a:p>
            <a:r>
              <a:rPr lang="en-US" b="1" dirty="0">
                <a:solidFill>
                  <a:srgbClr val="00B050"/>
                </a:solidFill>
              </a:rPr>
              <a:t>Next topic</a:t>
            </a:r>
          </a:p>
        </p:txBody>
      </p:sp>
      <p:cxnSp>
        <p:nvCxnSpPr>
          <p:cNvPr id="11" name="Straight Arrow Connector 10">
            <a:extLst>
              <a:ext uri="{FF2B5EF4-FFF2-40B4-BE49-F238E27FC236}">
                <a16:creationId xmlns:a16="http://schemas.microsoft.com/office/drawing/2014/main" id="{BA22ABEC-602C-432D-AB99-CFE1BA3475CB}"/>
              </a:ext>
            </a:extLst>
          </p:cNvPr>
          <p:cNvCxnSpPr>
            <a:cxnSpLocks/>
          </p:cNvCxnSpPr>
          <p:nvPr/>
        </p:nvCxnSpPr>
        <p:spPr>
          <a:xfrm>
            <a:off x="601830" y="4580016"/>
            <a:ext cx="723751" cy="145822"/>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724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5"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lang="en-US" sz="4000" b="1" kern="0" dirty="0">
                <a:latin typeface="Arial"/>
              </a:rPr>
              <a:t>Nodes and Links</a:t>
            </a:r>
            <a:endParaRPr lang="en-US" dirty="0">
              <a:latin typeface="Arial" charset="0"/>
            </a:endParaRPr>
          </a:p>
        </p:txBody>
      </p:sp>
      <p:sp>
        <p:nvSpPr>
          <p:cNvPr id="4" name="Subtitle 3">
            <a:extLst>
              <a:ext uri="{FF2B5EF4-FFF2-40B4-BE49-F238E27FC236}">
                <a16:creationId xmlns:a16="http://schemas.microsoft.com/office/drawing/2014/main" id="{5449ED00-1ECA-4AA2-A9F4-85E4303EEE40}"/>
              </a:ext>
            </a:extLst>
          </p:cNvPr>
          <p:cNvSpPr>
            <a:spLocks noGrp="1"/>
          </p:cNvSpPr>
          <p:nvPr>
            <p:ph type="subTitle" idx="1"/>
          </p:nvPr>
        </p:nvSpPr>
        <p:spPr/>
        <p:txBody>
          <a:bodyPr/>
          <a:lstStyle/>
          <a:p>
            <a:endParaRPr lang="en-US" dirty="0"/>
          </a:p>
        </p:txBody>
      </p:sp>
      <p:sp>
        <p:nvSpPr>
          <p:cNvPr id="8" name="Rectangle 3">
            <a:extLst>
              <a:ext uri="{FF2B5EF4-FFF2-40B4-BE49-F238E27FC236}">
                <a16:creationId xmlns:a16="http://schemas.microsoft.com/office/drawing/2014/main" id="{8188D357-F289-476A-B460-2ADF931AB140}"/>
              </a:ext>
            </a:extLst>
          </p:cNvPr>
          <p:cNvSpPr txBox="1">
            <a:spLocks noChangeArrowheads="1"/>
          </p:cNvSpPr>
          <p:nvPr/>
        </p:nvSpPr>
        <p:spPr>
          <a:xfrm>
            <a:off x="421341" y="2012493"/>
            <a:ext cx="8229600" cy="421558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nSpc>
                <a:spcPct val="90000"/>
              </a:lnSpc>
            </a:pPr>
            <a:r>
              <a:rPr lang="en-US" altLang="en-US" sz="2000" dirty="0">
                <a:solidFill>
                  <a:schemeClr val="bg2"/>
                </a:solidFill>
              </a:rPr>
              <a:t>A data unit from one point in the Internet needs to pass through many networks (LANs and WANs) to reach another point. </a:t>
            </a:r>
          </a:p>
          <a:p>
            <a:pPr>
              <a:lnSpc>
                <a:spcPct val="90000"/>
              </a:lnSpc>
            </a:pPr>
            <a:r>
              <a:rPr lang="en-US" altLang="en-US" sz="2000" dirty="0">
                <a:solidFill>
                  <a:schemeClr val="bg2"/>
                </a:solidFill>
              </a:rPr>
              <a:t>Theses LANs and WANs are connected by routers. Each router takes input from one network and sends output to another network.</a:t>
            </a:r>
          </a:p>
          <a:p>
            <a:pPr>
              <a:lnSpc>
                <a:spcPct val="90000"/>
              </a:lnSpc>
            </a:pPr>
            <a:r>
              <a:rPr lang="en-US" altLang="en-US" sz="2000" dirty="0">
                <a:solidFill>
                  <a:schemeClr val="bg2"/>
                </a:solidFill>
              </a:rPr>
              <a:t>It is customary to refer to the two end hosts and the routers as </a:t>
            </a:r>
            <a:r>
              <a:rPr lang="en-US" altLang="en-US" sz="2000" b="1" dirty="0">
                <a:solidFill>
                  <a:schemeClr val="bg2"/>
                </a:solidFill>
              </a:rPr>
              <a:t>nodes </a:t>
            </a:r>
            <a:r>
              <a:rPr lang="en-US" altLang="en-US" sz="2000" dirty="0">
                <a:solidFill>
                  <a:schemeClr val="bg2"/>
                </a:solidFill>
              </a:rPr>
              <a:t>and the networks in between as </a:t>
            </a:r>
            <a:r>
              <a:rPr lang="en-US" altLang="en-US" sz="2000" b="1" dirty="0">
                <a:solidFill>
                  <a:schemeClr val="bg2"/>
                </a:solidFill>
              </a:rPr>
              <a:t>links</a:t>
            </a:r>
            <a:r>
              <a:rPr lang="en-US" altLang="en-US" sz="2000" dirty="0">
                <a:solidFill>
                  <a:schemeClr val="bg2"/>
                </a:solidFill>
              </a:rPr>
              <a:t>.</a:t>
            </a:r>
          </a:p>
        </p:txBody>
      </p:sp>
      <p:pic>
        <p:nvPicPr>
          <p:cNvPr id="5" name="Picture 4">
            <a:extLst>
              <a:ext uri="{FF2B5EF4-FFF2-40B4-BE49-F238E27FC236}">
                <a16:creationId xmlns:a16="http://schemas.microsoft.com/office/drawing/2014/main" id="{F4832679-4717-9860-BAE8-0F8C447147C7}"/>
              </a:ext>
            </a:extLst>
          </p:cNvPr>
          <p:cNvPicPr>
            <a:picLocks noChangeAspect="1"/>
          </p:cNvPicPr>
          <p:nvPr/>
        </p:nvPicPr>
        <p:blipFill rotWithShape="1">
          <a:blip r:embed="rId2"/>
          <a:srcRect t="62975" b="2338"/>
          <a:stretch/>
        </p:blipFill>
        <p:spPr>
          <a:xfrm>
            <a:off x="623689" y="5758543"/>
            <a:ext cx="7878055" cy="1086170"/>
          </a:xfrm>
          <a:prstGeom prst="rect">
            <a:avLst/>
          </a:prstGeom>
        </p:spPr>
      </p:pic>
      <p:pic>
        <p:nvPicPr>
          <p:cNvPr id="7" name="Picture 6">
            <a:extLst>
              <a:ext uri="{FF2B5EF4-FFF2-40B4-BE49-F238E27FC236}">
                <a16:creationId xmlns:a16="http://schemas.microsoft.com/office/drawing/2014/main" id="{9305D647-8C5A-AEF2-7911-D291DF3A5A81}"/>
              </a:ext>
            </a:extLst>
          </p:cNvPr>
          <p:cNvPicPr>
            <a:picLocks noChangeAspect="1"/>
          </p:cNvPicPr>
          <p:nvPr/>
        </p:nvPicPr>
        <p:blipFill rotWithShape="1">
          <a:blip r:embed="rId2"/>
          <a:srcRect t="6935" b="50000"/>
          <a:stretch/>
        </p:blipFill>
        <p:spPr>
          <a:xfrm>
            <a:off x="606835" y="4386946"/>
            <a:ext cx="7878055" cy="1341638"/>
          </a:xfrm>
          <a:prstGeom prst="rect">
            <a:avLst/>
          </a:prstGeom>
        </p:spPr>
      </p:pic>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defRPr/>
            </a:pPr>
            <a:r>
              <a:rPr lang="en-US" sz="4000" b="1" kern="0" dirty="0">
                <a:latin typeface="Arial"/>
              </a:rPr>
              <a:t>Communication in the </a:t>
            </a:r>
            <a:br>
              <a:rPr lang="en-US" sz="4000" b="1" kern="0" dirty="0">
                <a:latin typeface="Arial"/>
              </a:rPr>
            </a:br>
            <a:r>
              <a:rPr lang="en-US" sz="4000" b="1" kern="0" dirty="0">
                <a:latin typeface="Arial"/>
              </a:rPr>
              <a:t>Data-Link Layer</a:t>
            </a:r>
            <a:endParaRPr lang="en-US" dirty="0">
              <a:latin typeface="Arial" charset="0"/>
            </a:endParaRPr>
          </a:p>
        </p:txBody>
      </p:sp>
      <p:sp>
        <p:nvSpPr>
          <p:cNvPr id="4" name="Subtitle 3">
            <a:extLst>
              <a:ext uri="{FF2B5EF4-FFF2-40B4-BE49-F238E27FC236}">
                <a16:creationId xmlns:a16="http://schemas.microsoft.com/office/drawing/2014/main" id="{5449ED00-1ECA-4AA2-A9F4-85E4303EEE40}"/>
              </a:ext>
            </a:extLst>
          </p:cNvPr>
          <p:cNvSpPr>
            <a:spLocks noGrp="1"/>
          </p:cNvSpPr>
          <p:nvPr>
            <p:ph type="subTitle" idx="1"/>
          </p:nvPr>
        </p:nvSpPr>
        <p:spPr/>
        <p:txBody>
          <a:bodyPr/>
          <a:lstStyle/>
          <a:p>
            <a:endParaRPr lang="en-US" dirty="0"/>
          </a:p>
        </p:txBody>
      </p:sp>
      <p:sp>
        <p:nvSpPr>
          <p:cNvPr id="8" name="Rectangle 3">
            <a:extLst>
              <a:ext uri="{FF2B5EF4-FFF2-40B4-BE49-F238E27FC236}">
                <a16:creationId xmlns:a16="http://schemas.microsoft.com/office/drawing/2014/main" id="{8188D357-F289-476A-B460-2ADF931AB140}"/>
              </a:ext>
            </a:extLst>
          </p:cNvPr>
          <p:cNvSpPr txBox="1">
            <a:spLocks noChangeArrowheads="1"/>
          </p:cNvSpPr>
          <p:nvPr/>
        </p:nvSpPr>
        <p:spPr>
          <a:xfrm>
            <a:off x="421341" y="2012493"/>
            <a:ext cx="8229600" cy="421558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nSpc>
                <a:spcPct val="90000"/>
              </a:lnSpc>
            </a:pPr>
            <a:r>
              <a:rPr lang="en-US" altLang="en-US" sz="2500" dirty="0">
                <a:solidFill>
                  <a:schemeClr val="bg2"/>
                </a:solidFill>
              </a:rPr>
              <a:t>Communication at the data-link layer is </a:t>
            </a:r>
            <a:r>
              <a:rPr lang="en-US" altLang="en-US" sz="2500" b="1" u="sng" dirty="0">
                <a:solidFill>
                  <a:schemeClr val="bg2"/>
                </a:solidFill>
              </a:rPr>
              <a:t>node-to-node</a:t>
            </a:r>
            <a:r>
              <a:rPr lang="en-US" altLang="en-US" sz="2500" dirty="0">
                <a:solidFill>
                  <a:schemeClr val="bg2"/>
                </a:solidFill>
              </a:rPr>
              <a:t>. </a:t>
            </a:r>
          </a:p>
          <a:p>
            <a:pPr>
              <a:lnSpc>
                <a:spcPct val="90000"/>
              </a:lnSpc>
            </a:pPr>
            <a:r>
              <a:rPr lang="en-US" altLang="en-US" sz="2500" dirty="0">
                <a:solidFill>
                  <a:schemeClr val="bg2"/>
                </a:solidFill>
              </a:rPr>
              <a:t>When a packet is travelling in the Internet, the data-link layer of a node (host or router) is responsible for delivering a datagram to the next node in the path. </a:t>
            </a:r>
          </a:p>
          <a:p>
            <a:pPr>
              <a:lnSpc>
                <a:spcPct val="90000"/>
              </a:lnSpc>
            </a:pPr>
            <a:r>
              <a:rPr lang="en-US" altLang="en-US" sz="2500" dirty="0">
                <a:solidFill>
                  <a:schemeClr val="bg2"/>
                </a:solidFill>
              </a:rPr>
              <a:t>The data-link layer of the source host needs only to encapsulate, the data-link layer of the destination host needs to decapsulate, but each intermediate node needs to both encapsulate and decapsulate.</a:t>
            </a:r>
          </a:p>
          <a:p>
            <a:pPr>
              <a:lnSpc>
                <a:spcPct val="90000"/>
              </a:lnSpc>
            </a:pPr>
            <a:r>
              <a:rPr lang="en-US" altLang="en-US" sz="2500" dirty="0">
                <a:solidFill>
                  <a:schemeClr val="bg2"/>
                </a:solidFill>
              </a:rPr>
              <a:t>A packet at the data-link layer is normally called a </a:t>
            </a:r>
            <a:r>
              <a:rPr lang="en-US" altLang="en-US" sz="2500" b="1" dirty="0">
                <a:solidFill>
                  <a:schemeClr val="bg2"/>
                </a:solidFill>
              </a:rPr>
              <a:t>frame</a:t>
            </a:r>
            <a:r>
              <a:rPr lang="en-US" altLang="en-US" sz="2500" dirty="0">
                <a:solidFill>
                  <a:schemeClr val="bg2"/>
                </a:solidFill>
              </a:rPr>
              <a:t>.</a:t>
            </a:r>
          </a:p>
        </p:txBody>
      </p:sp>
    </p:spTree>
    <p:extLst>
      <p:ext uri="{BB962C8B-B14F-4D97-AF65-F5344CB8AC3E}">
        <p14:creationId xmlns:p14="http://schemas.microsoft.com/office/powerpoint/2010/main" val="268016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86607"/>
            <a:ext cx="7808976" cy="1088136"/>
          </a:xfrm>
        </p:spPr>
        <p:txBody>
          <a:bodyPr>
            <a:normAutofit fontScale="90000"/>
          </a:bodyPr>
          <a:lstStyle/>
          <a:p>
            <a:pPr>
              <a:defRPr/>
            </a:pPr>
            <a:r>
              <a:rPr lang="en-US" sz="4000" b="1" kern="0" dirty="0">
                <a:latin typeface="Arial"/>
              </a:rPr>
              <a:t>Addressing Mechanism for </a:t>
            </a:r>
            <a:br>
              <a:rPr lang="en-US" sz="4000" b="1" kern="0" dirty="0">
                <a:latin typeface="Arial"/>
              </a:rPr>
            </a:br>
            <a:r>
              <a:rPr lang="en-US" sz="4000" b="1" kern="0" dirty="0">
                <a:latin typeface="Arial"/>
              </a:rPr>
              <a:t>Data-Link Layer</a:t>
            </a:r>
            <a:endParaRPr lang="en-US" dirty="0">
              <a:latin typeface="Arial" charset="0"/>
            </a:endParaRPr>
          </a:p>
        </p:txBody>
      </p:sp>
      <p:sp>
        <p:nvSpPr>
          <p:cNvPr id="4" name="Subtitle 3">
            <a:extLst>
              <a:ext uri="{FF2B5EF4-FFF2-40B4-BE49-F238E27FC236}">
                <a16:creationId xmlns:a16="http://schemas.microsoft.com/office/drawing/2014/main" id="{5449ED00-1ECA-4AA2-A9F4-85E4303EEE40}"/>
              </a:ext>
            </a:extLst>
          </p:cNvPr>
          <p:cNvSpPr>
            <a:spLocks noGrp="1"/>
          </p:cNvSpPr>
          <p:nvPr>
            <p:ph type="subTitle" idx="1"/>
          </p:nvPr>
        </p:nvSpPr>
        <p:spPr/>
        <p:txBody>
          <a:bodyPr/>
          <a:lstStyle/>
          <a:p>
            <a:endParaRPr lang="en-US" dirty="0"/>
          </a:p>
        </p:txBody>
      </p:sp>
      <p:sp>
        <p:nvSpPr>
          <p:cNvPr id="8" name="Rectangle 3">
            <a:extLst>
              <a:ext uri="{FF2B5EF4-FFF2-40B4-BE49-F238E27FC236}">
                <a16:creationId xmlns:a16="http://schemas.microsoft.com/office/drawing/2014/main" id="{8188D357-F289-476A-B460-2ADF931AB140}"/>
              </a:ext>
            </a:extLst>
          </p:cNvPr>
          <p:cNvSpPr txBox="1">
            <a:spLocks noChangeArrowheads="1"/>
          </p:cNvSpPr>
          <p:nvPr/>
        </p:nvSpPr>
        <p:spPr>
          <a:xfrm>
            <a:off x="421341" y="2012493"/>
            <a:ext cx="8229600" cy="421558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nSpc>
                <a:spcPct val="90000"/>
              </a:lnSpc>
            </a:pPr>
            <a:r>
              <a:rPr lang="en-US" altLang="en-US" dirty="0">
                <a:solidFill>
                  <a:schemeClr val="bg2"/>
                </a:solidFill>
              </a:rPr>
              <a:t>During communication over Internet, each unit of data may take a different path from the same source host to the same destination host. </a:t>
            </a:r>
          </a:p>
          <a:p>
            <a:pPr>
              <a:lnSpc>
                <a:spcPct val="90000"/>
              </a:lnSpc>
            </a:pPr>
            <a:r>
              <a:rPr lang="en-US" altLang="en-US" dirty="0">
                <a:solidFill>
                  <a:schemeClr val="bg2"/>
                </a:solidFill>
              </a:rPr>
              <a:t>The source and destination </a:t>
            </a:r>
            <a:r>
              <a:rPr lang="en-US" altLang="en-US" b="1" dirty="0">
                <a:solidFill>
                  <a:schemeClr val="bg2"/>
                </a:solidFill>
              </a:rPr>
              <a:t>IP addresses </a:t>
            </a:r>
            <a:r>
              <a:rPr lang="en-US" altLang="en-US" dirty="0">
                <a:solidFill>
                  <a:schemeClr val="bg2"/>
                </a:solidFill>
              </a:rPr>
              <a:t>at the network layer define the two ends and should not be changed under normal circumstances, but they cannot define which links the datagram should pass through. </a:t>
            </a:r>
          </a:p>
          <a:p>
            <a:pPr>
              <a:lnSpc>
                <a:spcPct val="90000"/>
              </a:lnSpc>
            </a:pPr>
            <a:r>
              <a:rPr lang="en-US" altLang="en-US" dirty="0">
                <a:solidFill>
                  <a:schemeClr val="bg2"/>
                </a:solidFill>
              </a:rPr>
              <a:t>For this purpose, a </a:t>
            </a:r>
            <a:r>
              <a:rPr lang="en-US" altLang="en-US" b="1" dirty="0">
                <a:solidFill>
                  <a:schemeClr val="bg2"/>
                </a:solidFill>
              </a:rPr>
              <a:t>data link layer address </a:t>
            </a:r>
            <a:r>
              <a:rPr lang="en-US" altLang="en-US" dirty="0">
                <a:solidFill>
                  <a:schemeClr val="bg2"/>
                </a:solidFill>
              </a:rPr>
              <a:t>is needed that gets data to </a:t>
            </a:r>
            <a:r>
              <a:rPr lang="en-US" altLang="en-US" b="1" u="sng" dirty="0">
                <a:solidFill>
                  <a:schemeClr val="bg2"/>
                </a:solidFill>
              </a:rPr>
              <a:t>nodes in the same network</a:t>
            </a:r>
            <a:r>
              <a:rPr lang="en-US" altLang="en-US" dirty="0">
                <a:solidFill>
                  <a:schemeClr val="bg2"/>
                </a:solidFill>
              </a:rPr>
              <a:t>. Data link layer address is called a </a:t>
            </a:r>
            <a:r>
              <a:rPr lang="en-US" altLang="en-US" b="1" dirty="0">
                <a:solidFill>
                  <a:schemeClr val="bg2"/>
                </a:solidFill>
              </a:rPr>
              <a:t>MAC address </a:t>
            </a:r>
            <a:r>
              <a:rPr lang="en-US" altLang="en-US" dirty="0">
                <a:solidFill>
                  <a:schemeClr val="bg2"/>
                </a:solidFill>
              </a:rPr>
              <a:t>or Physical address.</a:t>
            </a:r>
          </a:p>
          <a:p>
            <a:pPr>
              <a:lnSpc>
                <a:spcPct val="90000"/>
              </a:lnSpc>
            </a:pPr>
            <a:endParaRPr lang="en-US" altLang="en-US" dirty="0">
              <a:solidFill>
                <a:schemeClr val="bg2"/>
              </a:solidFill>
            </a:endParaRPr>
          </a:p>
          <a:p>
            <a:pPr>
              <a:lnSpc>
                <a:spcPct val="90000"/>
              </a:lnSpc>
            </a:pPr>
            <a:endParaRPr lang="en-US" altLang="en-US" dirty="0">
              <a:solidFill>
                <a:schemeClr val="bg2"/>
              </a:solidFill>
            </a:endParaRPr>
          </a:p>
        </p:txBody>
      </p:sp>
    </p:spTree>
    <p:extLst>
      <p:ext uri="{BB962C8B-B14F-4D97-AF65-F5344CB8AC3E}">
        <p14:creationId xmlns:p14="http://schemas.microsoft.com/office/powerpoint/2010/main" val="2046087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0CD2-E385-28D3-D22A-843EC2C561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31EE3F-4C63-BA24-5760-62B4E81863F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FB02E5A-065D-A92B-C136-487AD3CEE2B1}"/>
              </a:ext>
            </a:extLst>
          </p:cNvPr>
          <p:cNvPicPr>
            <a:picLocks noChangeAspect="1"/>
          </p:cNvPicPr>
          <p:nvPr/>
        </p:nvPicPr>
        <p:blipFill>
          <a:blip r:embed="rId2"/>
          <a:stretch>
            <a:fillRect/>
          </a:stretch>
        </p:blipFill>
        <p:spPr>
          <a:xfrm>
            <a:off x="14722" y="0"/>
            <a:ext cx="9114555" cy="6858000"/>
          </a:xfrm>
          <a:prstGeom prst="rect">
            <a:avLst/>
          </a:prstGeom>
        </p:spPr>
      </p:pic>
    </p:spTree>
    <p:extLst>
      <p:ext uri="{BB962C8B-B14F-4D97-AF65-F5344CB8AC3E}">
        <p14:creationId xmlns:p14="http://schemas.microsoft.com/office/powerpoint/2010/main" val="1123698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25347"/>
            <a:ext cx="7808976" cy="1088136"/>
          </a:xfrm>
        </p:spPr>
        <p:txBody>
          <a:bodyPr>
            <a:normAutofit/>
          </a:bodyPr>
          <a:lstStyle/>
          <a:p>
            <a:pPr>
              <a:defRPr/>
            </a:pPr>
            <a:r>
              <a:rPr lang="en-US" sz="4000" b="1" kern="0" dirty="0">
                <a:latin typeface="Arial"/>
              </a:rPr>
              <a:t>Link Layer Addresses</a:t>
            </a:r>
            <a:endParaRPr lang="en-US" dirty="0">
              <a:latin typeface="Arial" charset="0"/>
            </a:endParaRPr>
          </a:p>
        </p:txBody>
      </p:sp>
      <p:sp>
        <p:nvSpPr>
          <p:cNvPr id="4" name="Subtitle 3">
            <a:extLst>
              <a:ext uri="{FF2B5EF4-FFF2-40B4-BE49-F238E27FC236}">
                <a16:creationId xmlns:a16="http://schemas.microsoft.com/office/drawing/2014/main" id="{5449ED00-1ECA-4AA2-A9F4-85E4303EEE40}"/>
              </a:ext>
            </a:extLst>
          </p:cNvPr>
          <p:cNvSpPr>
            <a:spLocks noGrp="1"/>
          </p:cNvSpPr>
          <p:nvPr>
            <p:ph type="subTitle" idx="1"/>
          </p:nvPr>
        </p:nvSpPr>
        <p:spPr/>
        <p:txBody>
          <a:bodyPr/>
          <a:lstStyle/>
          <a:p>
            <a:endParaRPr lang="en-US" dirty="0"/>
          </a:p>
        </p:txBody>
      </p:sp>
      <p:sp>
        <p:nvSpPr>
          <p:cNvPr id="8" name="Rectangle 3">
            <a:extLst>
              <a:ext uri="{FF2B5EF4-FFF2-40B4-BE49-F238E27FC236}">
                <a16:creationId xmlns:a16="http://schemas.microsoft.com/office/drawing/2014/main" id="{8188D357-F289-476A-B460-2ADF931AB140}"/>
              </a:ext>
            </a:extLst>
          </p:cNvPr>
          <p:cNvSpPr txBox="1">
            <a:spLocks noChangeArrowheads="1"/>
          </p:cNvSpPr>
          <p:nvPr/>
        </p:nvSpPr>
        <p:spPr>
          <a:xfrm>
            <a:off x="421341" y="2012493"/>
            <a:ext cx="8229600" cy="421558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indent="-457200">
              <a:lnSpc>
                <a:spcPct val="90000"/>
              </a:lnSpc>
              <a:buFont typeface="+mj-lt"/>
              <a:buAutoNum type="alphaLcParenR"/>
            </a:pPr>
            <a:r>
              <a:rPr lang="en-US" altLang="en-US" sz="2200" b="1" dirty="0">
                <a:solidFill>
                  <a:schemeClr val="bg2"/>
                </a:solidFill>
              </a:rPr>
              <a:t>Unicast:</a:t>
            </a:r>
            <a:r>
              <a:rPr lang="en-US" altLang="en-US" sz="2200" dirty="0">
                <a:solidFill>
                  <a:schemeClr val="bg2"/>
                </a:solidFill>
              </a:rPr>
              <a:t> Each host or each interface of a router is assigned a unicast address. Unicasting means one-to-one communication. </a:t>
            </a:r>
            <a:r>
              <a:rPr lang="en-US" altLang="en-US" sz="2200" b="1" dirty="0">
                <a:solidFill>
                  <a:schemeClr val="bg2"/>
                </a:solidFill>
              </a:rPr>
              <a:t>A3:34:45:11:92:F1 </a:t>
            </a:r>
            <a:r>
              <a:rPr lang="en-US" altLang="en-US" sz="2200" dirty="0">
                <a:solidFill>
                  <a:schemeClr val="bg2"/>
                </a:solidFill>
              </a:rPr>
              <a:t>is an example of unicast link-layer address in common LAN or Ethernet. Here 48 bits are presented as 12 hexadecimal digits separated by colons.</a:t>
            </a:r>
          </a:p>
          <a:p>
            <a:pPr marL="457200" indent="-457200">
              <a:lnSpc>
                <a:spcPct val="90000"/>
              </a:lnSpc>
              <a:buFont typeface="+mj-lt"/>
              <a:buAutoNum type="alphaLcParenR"/>
            </a:pPr>
            <a:r>
              <a:rPr lang="en-US" altLang="en-US" sz="2200" b="1" dirty="0">
                <a:solidFill>
                  <a:schemeClr val="bg2"/>
                </a:solidFill>
              </a:rPr>
              <a:t>Multicast: </a:t>
            </a:r>
            <a:r>
              <a:rPr lang="en-US" altLang="en-US" sz="2200" dirty="0">
                <a:solidFill>
                  <a:schemeClr val="bg2"/>
                </a:solidFill>
              </a:rPr>
              <a:t>Multicasting means one-to-many communication. However, the jurisdiction is local (inside the link). Follows similar pattern as unicast but the second digit needs to be an even number in hexadecimal, such as</a:t>
            </a:r>
            <a:r>
              <a:rPr lang="en-US" altLang="en-US" sz="2200" b="1" dirty="0">
                <a:solidFill>
                  <a:schemeClr val="bg2"/>
                </a:solidFill>
              </a:rPr>
              <a:t> A2:34:45:11:92:F1</a:t>
            </a:r>
          </a:p>
          <a:p>
            <a:pPr marL="457200" indent="-457200">
              <a:lnSpc>
                <a:spcPct val="90000"/>
              </a:lnSpc>
              <a:buFont typeface="+mj-lt"/>
              <a:buAutoNum type="alphaLcParenR"/>
            </a:pPr>
            <a:r>
              <a:rPr lang="en-US" altLang="en-US" sz="2200" b="1" dirty="0">
                <a:solidFill>
                  <a:schemeClr val="bg2"/>
                </a:solidFill>
              </a:rPr>
              <a:t>Broadcast: </a:t>
            </a:r>
            <a:r>
              <a:rPr lang="en-US" altLang="en-US" sz="2200" dirty="0">
                <a:solidFill>
                  <a:schemeClr val="bg2"/>
                </a:solidFill>
              </a:rPr>
              <a:t>Broadcasting means one-to-all communication. A frame with a destination broadcast address is sent to all entities in the link. Here the 48 bits are all 1s, such as </a:t>
            </a:r>
            <a:r>
              <a:rPr lang="en-US" altLang="en-US" sz="2200" b="1" dirty="0">
                <a:solidFill>
                  <a:schemeClr val="bg2"/>
                </a:solidFill>
              </a:rPr>
              <a:t>FF:FF:FF:FF:FF:FF</a:t>
            </a:r>
          </a:p>
          <a:p>
            <a:pPr>
              <a:lnSpc>
                <a:spcPct val="90000"/>
              </a:lnSpc>
            </a:pPr>
            <a:endParaRPr lang="en-US" altLang="en-US" sz="2200" dirty="0">
              <a:solidFill>
                <a:schemeClr val="bg2"/>
              </a:solidFill>
            </a:endParaRPr>
          </a:p>
        </p:txBody>
      </p:sp>
    </p:spTree>
    <p:extLst>
      <p:ext uri="{BB962C8B-B14F-4D97-AF65-F5344CB8AC3E}">
        <p14:creationId xmlns:p14="http://schemas.microsoft.com/office/powerpoint/2010/main" val="2740219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2295"/>
            <a:ext cx="7808976" cy="1088136"/>
          </a:xfrm>
        </p:spPr>
        <p:txBody>
          <a:bodyPr>
            <a:normAutofit fontScale="90000"/>
          </a:bodyPr>
          <a:lstStyle/>
          <a:p>
            <a:pPr>
              <a:defRPr/>
            </a:pPr>
            <a:r>
              <a:rPr lang="en-US" sz="4000" b="1" kern="0" dirty="0">
                <a:latin typeface="Arial"/>
              </a:rPr>
              <a:t>Address Resolution Protocol (ARP) </a:t>
            </a:r>
            <a:endParaRPr lang="en-US" dirty="0">
              <a:latin typeface="Arial" charset="0"/>
            </a:endParaRPr>
          </a:p>
        </p:txBody>
      </p:sp>
      <p:sp>
        <p:nvSpPr>
          <p:cNvPr id="8" name="Rectangle 3">
            <a:extLst>
              <a:ext uri="{FF2B5EF4-FFF2-40B4-BE49-F238E27FC236}">
                <a16:creationId xmlns:a16="http://schemas.microsoft.com/office/drawing/2014/main" id="{8188D357-F289-476A-B460-2ADF931AB140}"/>
              </a:ext>
            </a:extLst>
          </p:cNvPr>
          <p:cNvSpPr txBox="1">
            <a:spLocks noChangeArrowheads="1"/>
          </p:cNvSpPr>
          <p:nvPr/>
        </p:nvSpPr>
        <p:spPr>
          <a:xfrm>
            <a:off x="421341" y="2012493"/>
            <a:ext cx="8229600" cy="421558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nSpc>
                <a:spcPct val="90000"/>
              </a:lnSpc>
            </a:pPr>
            <a:r>
              <a:rPr lang="en-US" altLang="en-US" b="1" dirty="0">
                <a:solidFill>
                  <a:schemeClr val="bg2"/>
                </a:solidFill>
              </a:rPr>
              <a:t>Switches </a:t>
            </a:r>
            <a:r>
              <a:rPr lang="en-US" altLang="en-US" dirty="0">
                <a:solidFill>
                  <a:schemeClr val="bg2"/>
                </a:solidFill>
              </a:rPr>
              <a:t>are data-link layer devices that use MAC addresses to forward data to the right destination. (On the other hand, router is a network layer device.)</a:t>
            </a:r>
          </a:p>
          <a:p>
            <a:pPr>
              <a:lnSpc>
                <a:spcPct val="90000"/>
              </a:lnSpc>
            </a:pPr>
            <a:r>
              <a:rPr lang="en-US" altLang="en-US" b="1" dirty="0">
                <a:solidFill>
                  <a:schemeClr val="bg2"/>
                </a:solidFill>
              </a:rPr>
              <a:t>Address Resolution Protocol (ARP) </a:t>
            </a:r>
            <a:r>
              <a:rPr lang="en-US" altLang="en-US" dirty="0">
                <a:solidFill>
                  <a:schemeClr val="bg2"/>
                </a:solidFill>
              </a:rPr>
              <a:t>maps the IP addresses at the network layer to MAC addresses at the data-link layer in an ARP table. This protocol helps a packet at the network layer find the link-layer address of the next node. </a:t>
            </a:r>
          </a:p>
          <a:p>
            <a:pPr>
              <a:lnSpc>
                <a:spcPct val="90000"/>
              </a:lnSpc>
            </a:pPr>
            <a:r>
              <a:rPr lang="en-US" altLang="en-US" dirty="0">
                <a:solidFill>
                  <a:schemeClr val="bg2"/>
                </a:solidFill>
              </a:rPr>
              <a:t>If MAC address of the next node is not known to the sender (but IP address is known), sender transmits an ARP broadcast to all nodes in the same network, and only the receiver node responds and shares its MAC address.</a:t>
            </a:r>
          </a:p>
        </p:txBody>
      </p:sp>
    </p:spTree>
    <p:extLst>
      <p:ext uri="{BB962C8B-B14F-4D97-AF65-F5344CB8AC3E}">
        <p14:creationId xmlns:p14="http://schemas.microsoft.com/office/powerpoint/2010/main" val="4094897684"/>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98277F2E42944BA927301EB6569E2" ma:contentTypeVersion="2" ma:contentTypeDescription="Create a new document." ma:contentTypeScope="" ma:versionID="200a68fa10ce57ca79847961d70abea8">
  <xsd:schema xmlns:xsd="http://www.w3.org/2001/XMLSchema" xmlns:xs="http://www.w3.org/2001/XMLSchema" xmlns:p="http://schemas.microsoft.com/office/2006/metadata/properties" xmlns:ns2="32c36bff-ef8b-4319-abe5-fb88f82abf20" targetNamespace="http://schemas.microsoft.com/office/2006/metadata/properties" ma:root="true" ma:fieldsID="a1b87990648e06de5e48abbbe63919f1" ns2:_="">
    <xsd:import namespace="32c36bff-ef8b-4319-abe5-fb88f82abf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c36bff-ef8b-4319-abe5-fb88f82abf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431F76-8E0D-454A-AF0D-F08E93E4BDB6}"/>
</file>

<file path=customXml/itemProps2.xml><?xml version="1.0" encoding="utf-8"?>
<ds:datastoreItem xmlns:ds="http://schemas.openxmlformats.org/officeDocument/2006/customXml" ds:itemID="{F7286616-5638-4060-880F-DEADD675B792}"/>
</file>

<file path=customXml/itemProps3.xml><?xml version="1.0" encoding="utf-8"?>
<ds:datastoreItem xmlns:ds="http://schemas.openxmlformats.org/officeDocument/2006/customXml" ds:itemID="{FCA972C3-DC85-4400-9837-3F330A096667}"/>
</file>

<file path=docProps/app.xml><?xml version="1.0" encoding="utf-8"?>
<Properties xmlns="http://schemas.openxmlformats.org/officeDocument/2006/extended-properties" xmlns:vt="http://schemas.openxmlformats.org/officeDocument/2006/docPropsVTypes">
  <Template>ThemeEEE</Template>
  <TotalTime>1037</TotalTime>
  <Words>1988</Words>
  <Application>Microsoft Office PowerPoint</Application>
  <PresentationFormat>On-screen Show (4:3)</PresentationFormat>
  <Paragraphs>330</Paragraphs>
  <Slides>20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Calibri Light</vt:lpstr>
      <vt:lpstr>Corbel</vt:lpstr>
      <vt:lpstr>Wingdings</vt:lpstr>
      <vt:lpstr>ThemeEEE</vt:lpstr>
      <vt:lpstr>Office Theme</vt:lpstr>
      <vt:lpstr>Data-Link Layer</vt:lpstr>
      <vt:lpstr>Lecture Outline</vt:lpstr>
      <vt:lpstr>TCP/IP layers</vt:lpstr>
      <vt:lpstr>Nodes and Links</vt:lpstr>
      <vt:lpstr>Communication in the  Data-Link Layer</vt:lpstr>
      <vt:lpstr>Addressing Mechanism for  Data-Link Layer</vt:lpstr>
      <vt:lpstr>PowerPoint Presentation</vt:lpstr>
      <vt:lpstr>Link Layer Addresses</vt:lpstr>
      <vt:lpstr>Address Resolution Protocol (ARP) </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Nowshin Alam</cp:lastModifiedBy>
  <cp:revision>41</cp:revision>
  <dcterms:created xsi:type="dcterms:W3CDTF">2018-12-10T17:20:29Z</dcterms:created>
  <dcterms:modified xsi:type="dcterms:W3CDTF">2022-07-31T19:24:51Z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0x010100EE598277F2E42944BA927301EB6569E2</vt:lpwstr>
  </property>
</Properties>
</file>