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8"/>
  </p:notesMasterIdLst>
  <p:sldIdLst>
    <p:sldId id="256" r:id="rId2"/>
    <p:sldId id="257" r:id="rId3"/>
    <p:sldId id="266"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3" r:id="rId19"/>
    <p:sldId id="282" r:id="rId20"/>
    <p:sldId id="284" r:id="rId21"/>
    <p:sldId id="285" r:id="rId22"/>
    <p:sldId id="287" r:id="rId23"/>
    <p:sldId id="288" r:id="rId24"/>
    <p:sldId id="286" r:id="rId25"/>
    <p:sldId id="289" r:id="rId26"/>
    <p:sldId id="290" r:id="rId27"/>
    <p:sldId id="291" r:id="rId28"/>
    <p:sldId id="292" r:id="rId29"/>
    <p:sldId id="293" r:id="rId30"/>
    <p:sldId id="294" r:id="rId31"/>
    <p:sldId id="295" r:id="rId32"/>
    <p:sldId id="296" r:id="rId33"/>
    <p:sldId id="297" r:id="rId34"/>
    <p:sldId id="298" r:id="rId35"/>
    <p:sldId id="264" r:id="rId36"/>
    <p:sldId id="29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DA543-DB37-4C16-9121-2AD21CF4117B}" type="datetimeFigureOut">
              <a:rPr lang="en-US" smtClean="0"/>
              <a:t>4/4/2022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12C81-9B47-4361-A704-C0D2C6C0D325}" type="slidenum">
              <a:rPr lang="en-US" smtClean="0"/>
              <a:t>‹#›</a:t>
            </a:fld>
            <a:endParaRPr lang="en-US"/>
          </a:p>
        </p:txBody>
      </p:sp>
    </p:spTree>
    <p:extLst>
      <p:ext uri="{BB962C8B-B14F-4D97-AF65-F5344CB8AC3E}">
        <p14:creationId xmlns:p14="http://schemas.microsoft.com/office/powerpoint/2010/main" val="174772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12C81-9B47-4361-A704-C0D2C6C0D325}" type="slidenum">
              <a:rPr lang="en-US" smtClean="0"/>
              <a:t>12</a:t>
            </a:fld>
            <a:endParaRPr lang="en-US"/>
          </a:p>
        </p:txBody>
      </p:sp>
    </p:spTree>
    <p:extLst>
      <p:ext uri="{BB962C8B-B14F-4D97-AF65-F5344CB8AC3E}">
        <p14:creationId xmlns:p14="http://schemas.microsoft.com/office/powerpoint/2010/main" val="570854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12C81-9B47-4361-A704-C0D2C6C0D325}" type="slidenum">
              <a:rPr lang="en-US" smtClean="0"/>
              <a:t>27</a:t>
            </a:fld>
            <a:endParaRPr lang="en-US"/>
          </a:p>
        </p:txBody>
      </p:sp>
    </p:spTree>
    <p:extLst>
      <p:ext uri="{BB962C8B-B14F-4D97-AF65-F5344CB8AC3E}">
        <p14:creationId xmlns:p14="http://schemas.microsoft.com/office/powerpoint/2010/main" val="239687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12C81-9B47-4361-A704-C0D2C6C0D325}" type="slidenum">
              <a:rPr lang="en-US" smtClean="0"/>
              <a:t>28</a:t>
            </a:fld>
            <a:endParaRPr lang="en-US"/>
          </a:p>
        </p:txBody>
      </p:sp>
    </p:spTree>
    <p:extLst>
      <p:ext uri="{BB962C8B-B14F-4D97-AF65-F5344CB8AC3E}">
        <p14:creationId xmlns:p14="http://schemas.microsoft.com/office/powerpoint/2010/main" val="2435966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12C81-9B47-4361-A704-C0D2C6C0D325}" type="slidenum">
              <a:rPr lang="en-US" smtClean="0"/>
              <a:t>29</a:t>
            </a:fld>
            <a:endParaRPr lang="en-US"/>
          </a:p>
        </p:txBody>
      </p:sp>
    </p:spTree>
    <p:extLst>
      <p:ext uri="{BB962C8B-B14F-4D97-AF65-F5344CB8AC3E}">
        <p14:creationId xmlns:p14="http://schemas.microsoft.com/office/powerpoint/2010/main" val="2708405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16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78005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501729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737610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736806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931834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322904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17385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31630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772813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42464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027015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05014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33475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52293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4/4/2022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24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4/4/2022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15414418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269" y="570567"/>
            <a:ext cx="7808976" cy="1088136"/>
          </a:xfrm>
        </p:spPr>
        <p:txBody>
          <a:bodyPr>
            <a:noAutofit/>
          </a:bodyPr>
          <a:lstStyle/>
          <a:p>
            <a:r>
              <a:rPr lang="en-US" sz="3600" dirty="0"/>
              <a:t>Analog Transmission: </a:t>
            </a:r>
            <a:br>
              <a:rPr lang="en-US" sz="3600" dirty="0"/>
            </a:br>
            <a:r>
              <a:rPr lang="en-US" sz="3600" dirty="0"/>
              <a:t>ASK, FSK, PSK &amp; QPSK</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67940334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344682">
                  <a:extLst>
                    <a:ext uri="{9D8B030D-6E8A-4147-A177-3AD203B41FA5}">
                      <a16:colId xmlns:a16="http://schemas.microsoft.com/office/drawing/2014/main" val="1762131981"/>
                    </a:ext>
                  </a:extLst>
                </a:gridCol>
                <a:gridCol w="1136073">
                  <a:extLst>
                    <a:ext uri="{9D8B030D-6E8A-4147-A177-3AD203B41FA5}">
                      <a16:colId xmlns:a16="http://schemas.microsoft.com/office/drawing/2014/main" val="445458238"/>
                    </a:ext>
                  </a:extLst>
                </a:gridCol>
                <a:gridCol w="1746185">
                  <a:extLst>
                    <a:ext uri="{9D8B030D-6E8A-4147-A177-3AD203B41FA5}">
                      <a16:colId xmlns:a16="http://schemas.microsoft.com/office/drawing/2014/main" val="1508364941"/>
                    </a:ext>
                  </a:extLst>
                </a:gridCol>
              </a:tblGrid>
              <a:tr h="378736">
                <a:tc>
                  <a:txBody>
                    <a:bodyPr/>
                    <a:lstStyle/>
                    <a:p>
                      <a:r>
                        <a:rPr lang="en-US" dirty="0">
                          <a:solidFill>
                            <a:schemeClr val="bg2"/>
                          </a:solidFill>
                        </a:rPr>
                        <a:t>Lecture No:</a:t>
                      </a:r>
                    </a:p>
                  </a:txBody>
                  <a:tcPr/>
                </a:tc>
                <a:tc>
                  <a:txBody>
                    <a:bodyPr/>
                    <a:lstStyle/>
                    <a:p>
                      <a:r>
                        <a:rPr lang="en-US" dirty="0">
                          <a:solidFill>
                            <a:schemeClr val="bg2"/>
                          </a:solidFill>
                        </a:rPr>
                        <a:t>7</a:t>
                      </a:r>
                    </a:p>
                  </a:txBody>
                  <a:tcPr/>
                </a:tc>
                <a:tc>
                  <a:txBody>
                    <a:bodyPr/>
                    <a:lstStyle/>
                    <a:p>
                      <a:r>
                        <a:rPr lang="en-US" dirty="0">
                          <a:solidFill>
                            <a:schemeClr val="bg2"/>
                          </a:solidFill>
                        </a:rPr>
                        <a:t>Week No:</a:t>
                      </a:r>
                    </a:p>
                  </a:txBody>
                  <a:tcPr/>
                </a:tc>
                <a:tc>
                  <a:txBody>
                    <a:bodyPr/>
                    <a:lstStyle/>
                    <a:p>
                      <a:r>
                        <a:rPr lang="en-US" dirty="0">
                          <a:solidFill>
                            <a:schemeClr val="bg2"/>
                          </a:solidFill>
                        </a:rPr>
                        <a:t>8</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Amplitude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endParaRPr lang="en-US" sz="2800" dirty="0">
              <a:solidFill>
                <a:schemeClr val="tx1"/>
              </a:solidFill>
            </a:endParaRPr>
          </a:p>
        </p:txBody>
      </p:sp>
      <p:grpSp>
        <p:nvGrpSpPr>
          <p:cNvPr id="3" name="Group 2">
            <a:extLst>
              <a:ext uri="{FF2B5EF4-FFF2-40B4-BE49-F238E27FC236}">
                <a16:creationId xmlns:a16="http://schemas.microsoft.com/office/drawing/2014/main" id="{DFB0E713-B629-416B-A907-ED88A96A029D}"/>
              </a:ext>
            </a:extLst>
          </p:cNvPr>
          <p:cNvGrpSpPr/>
          <p:nvPr/>
        </p:nvGrpSpPr>
        <p:grpSpPr>
          <a:xfrm>
            <a:off x="802575" y="2802580"/>
            <a:ext cx="7427742" cy="1938690"/>
            <a:chOff x="802575" y="2802580"/>
            <a:chExt cx="7427742" cy="1938690"/>
          </a:xfrm>
        </p:grpSpPr>
        <p:pic>
          <p:nvPicPr>
            <p:cNvPr id="6" name="Picture 2">
              <a:extLst>
                <a:ext uri="{FF2B5EF4-FFF2-40B4-BE49-F238E27FC236}">
                  <a16:creationId xmlns:a16="http://schemas.microsoft.com/office/drawing/2014/main" id="{847964F0-B3B8-47AB-B275-4856822C98C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02575" y="2802580"/>
              <a:ext cx="4515729" cy="193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515494F0-6E83-477C-8407-388A5C564FB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98407" y="2891924"/>
              <a:ext cx="2031910" cy="1631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7541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 of binary ASK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endParaRPr lang="en-US" sz="2800" dirty="0">
              <a:solidFill>
                <a:schemeClr val="tx1"/>
              </a:solidFill>
            </a:endParaRPr>
          </a:p>
        </p:txBody>
      </p:sp>
      <p:pic>
        <p:nvPicPr>
          <p:cNvPr id="8" name="Picture 10">
            <a:extLst>
              <a:ext uri="{FF2B5EF4-FFF2-40B4-BE49-F238E27FC236}">
                <a16:creationId xmlns:a16="http://schemas.microsoft.com/office/drawing/2014/main" id="{3B504AFC-5596-4E03-88F2-610F8EBFF10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1800" y="2713038"/>
            <a:ext cx="8255000"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315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 of binary ASK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endParaRPr lang="en-US" sz="2800" dirty="0">
              <a:solidFill>
                <a:schemeClr val="tx1"/>
              </a:solidFill>
            </a:endParaRPr>
          </a:p>
        </p:txBody>
      </p:sp>
      <p:pic>
        <p:nvPicPr>
          <p:cNvPr id="8" name="Picture 10">
            <a:extLst>
              <a:ext uri="{FF2B5EF4-FFF2-40B4-BE49-F238E27FC236}">
                <a16:creationId xmlns:a16="http://schemas.microsoft.com/office/drawing/2014/main" id="{3B504AFC-5596-4E03-88F2-610F8EBFF10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1800" y="2713038"/>
            <a:ext cx="8255000"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4909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Amplitude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5.3: </a:t>
            </a:r>
            <a:r>
              <a:rPr lang="en-US" sz="2400" dirty="0">
                <a:solidFill>
                  <a:schemeClr val="bg2"/>
                </a:solidFill>
              </a:rPr>
              <a:t>We have an available bandwidth of 100 kHz which spans from 200 to 300 kHz. What are the carrier frequency and the bit rate if we modulated our data by using ASK with d = 1?</a:t>
            </a:r>
          </a:p>
          <a:p>
            <a:endParaRPr lang="en-US" sz="2400" dirty="0">
              <a:solidFill>
                <a:schemeClr val="bg2"/>
              </a:solidFill>
            </a:endParaRPr>
          </a:p>
          <a:p>
            <a:r>
              <a:rPr lang="en-US" sz="2400" b="1" dirty="0">
                <a:solidFill>
                  <a:schemeClr val="bg2"/>
                </a:solidFill>
              </a:rPr>
              <a:t>Solution:</a:t>
            </a:r>
            <a:r>
              <a:rPr lang="en-US" sz="2400" dirty="0">
                <a:solidFill>
                  <a:schemeClr val="bg2"/>
                </a:solidFill>
              </a:rPr>
              <a:t> The middle of the bandwidth is located at 250 kHz. This means that our carrier frequency can be at fc = 250 kHz. We can use the formula for bandwidth to find the bit rate (with d = 1 and r = 1).</a:t>
            </a:r>
          </a:p>
          <a:p>
            <a:pPr marL="285750" indent="-285750">
              <a:buFont typeface="Arial" panose="020B0604020202020204" pitchFamily="34" charset="0"/>
              <a:buChar char="•"/>
            </a:pPr>
            <a:endParaRPr lang="en-US" sz="2400" dirty="0">
              <a:solidFill>
                <a:schemeClr val="bg2"/>
              </a:solidFill>
            </a:endParaRPr>
          </a:p>
        </p:txBody>
      </p:sp>
      <p:pic>
        <p:nvPicPr>
          <p:cNvPr id="6" name="Picture 3">
            <a:extLst>
              <a:ext uri="{FF2B5EF4-FFF2-40B4-BE49-F238E27FC236}">
                <a16:creationId xmlns:a16="http://schemas.microsoft.com/office/drawing/2014/main" id="{2325A134-D3B6-408A-A5C3-FCAA862017D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01090" y="5206213"/>
            <a:ext cx="7204710" cy="41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04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Amplitude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5.4:</a:t>
            </a:r>
            <a:r>
              <a:rPr lang="en-US" sz="2400" dirty="0">
                <a:solidFill>
                  <a:schemeClr val="bg2"/>
                </a:solidFill>
              </a:rPr>
              <a:t> In data communications, we normally use full-duplex links with communication in both directions. We need to divide the bandwidth into two with two carrier frequencies, as shown in Figure 5.5. The figure shows the positions of two carrier frequencies and the bandwidths. The available bandwidth for each direction is now 50 kHz, which leaves us with a data rate of 25 kbps in each direction.</a:t>
            </a:r>
          </a:p>
          <a:p>
            <a:endParaRPr lang="en-US" sz="2400" dirty="0">
              <a:solidFill>
                <a:schemeClr val="bg2"/>
              </a:solidFill>
            </a:endParaRPr>
          </a:p>
        </p:txBody>
      </p:sp>
      <p:grpSp>
        <p:nvGrpSpPr>
          <p:cNvPr id="4" name="Group 3">
            <a:extLst>
              <a:ext uri="{FF2B5EF4-FFF2-40B4-BE49-F238E27FC236}">
                <a16:creationId xmlns:a16="http://schemas.microsoft.com/office/drawing/2014/main" id="{3193C5B2-D444-487C-BBD2-D13FF0FE10A4}"/>
              </a:ext>
            </a:extLst>
          </p:cNvPr>
          <p:cNvGrpSpPr/>
          <p:nvPr/>
        </p:nvGrpSpPr>
        <p:grpSpPr>
          <a:xfrm>
            <a:off x="4325829" y="4445909"/>
            <a:ext cx="4206240" cy="1796795"/>
            <a:chOff x="4325829" y="4445909"/>
            <a:chExt cx="4206240" cy="1796795"/>
          </a:xfrm>
        </p:grpSpPr>
        <p:pic>
          <p:nvPicPr>
            <p:cNvPr id="7" name="Picture 6">
              <a:extLst>
                <a:ext uri="{FF2B5EF4-FFF2-40B4-BE49-F238E27FC236}">
                  <a16:creationId xmlns:a16="http://schemas.microsoft.com/office/drawing/2014/main" id="{651184AB-FBD8-44F5-B4A9-0A9AF0605A1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38176" y="4445909"/>
              <a:ext cx="3926621" cy="1337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28E76A9D-E349-4A24-A76A-F88795FE71D4}"/>
                </a:ext>
              </a:extLst>
            </p:cNvPr>
            <p:cNvSpPr/>
            <p:nvPr/>
          </p:nvSpPr>
          <p:spPr>
            <a:xfrm>
              <a:off x="4325829" y="5873372"/>
              <a:ext cx="4206240" cy="369332"/>
            </a:xfrm>
            <a:prstGeom prst="rect">
              <a:avLst/>
            </a:prstGeom>
          </p:spPr>
          <p:txBody>
            <a:bodyPr wrap="square">
              <a:spAutoFit/>
            </a:bodyPr>
            <a:lstStyle/>
            <a:p>
              <a:r>
                <a:rPr lang="en-US" dirty="0"/>
                <a:t>Figure 5.5:  Bandwidth of a full-duplex ASK</a:t>
              </a:r>
            </a:p>
          </p:txBody>
        </p:sp>
      </p:grpSp>
    </p:spTree>
    <p:extLst>
      <p:ext uri="{BB962C8B-B14F-4D97-AF65-F5344CB8AC3E}">
        <p14:creationId xmlns:p14="http://schemas.microsoft.com/office/powerpoint/2010/main" val="265114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Frequency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In frequency shift keying, the frequency of the carrier signal is varied to represent data. The frequency of the modulated signal is constant for the duration of one signal element, but changes for the next signal element if the data element changes. Both peak amplitude and phase remain constant for all signal elements.</a:t>
            </a:r>
          </a:p>
        </p:txBody>
      </p:sp>
    </p:spTree>
    <p:extLst>
      <p:ext uri="{BB962C8B-B14F-4D97-AF65-F5344CB8AC3E}">
        <p14:creationId xmlns:p14="http://schemas.microsoft.com/office/powerpoint/2010/main" val="1129722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Frequency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In frequency shift keying, the frequency of the carrier signal is varied to represent data. The frequency of the modulated signal is constant for the duration of one signal element, but changes for the next signal element if the data element changes. Both peak amplitude and phase remain constant for all signal elements.</a:t>
            </a:r>
          </a:p>
        </p:txBody>
      </p:sp>
    </p:spTree>
    <p:extLst>
      <p:ext uri="{BB962C8B-B14F-4D97-AF65-F5344CB8AC3E}">
        <p14:creationId xmlns:p14="http://schemas.microsoft.com/office/powerpoint/2010/main" val="1576143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Frequency Shift Keying</a:t>
            </a:r>
          </a:p>
        </p:txBody>
      </p:sp>
      <p:grpSp>
        <p:nvGrpSpPr>
          <p:cNvPr id="3" name="Group 2">
            <a:extLst>
              <a:ext uri="{FF2B5EF4-FFF2-40B4-BE49-F238E27FC236}">
                <a16:creationId xmlns:a16="http://schemas.microsoft.com/office/drawing/2014/main" id="{B072B324-B2D8-404A-83A2-4267D1AFEFDD}"/>
              </a:ext>
            </a:extLst>
          </p:cNvPr>
          <p:cNvGrpSpPr/>
          <p:nvPr/>
        </p:nvGrpSpPr>
        <p:grpSpPr>
          <a:xfrm>
            <a:off x="617975" y="2835470"/>
            <a:ext cx="8252723" cy="2618377"/>
            <a:chOff x="617975" y="2835470"/>
            <a:chExt cx="8252723" cy="2618377"/>
          </a:xfrm>
        </p:grpSpPr>
        <p:pic>
          <p:nvPicPr>
            <p:cNvPr id="6" name="Picture 2">
              <a:extLst>
                <a:ext uri="{FF2B5EF4-FFF2-40B4-BE49-F238E27FC236}">
                  <a16:creationId xmlns:a16="http://schemas.microsoft.com/office/drawing/2014/main" id="{7B55AB19-A192-4F9D-9B14-C572A79A4A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7975" y="2835470"/>
              <a:ext cx="5656216" cy="2618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ED2A3D1A-E37D-4F95-AB26-A029C351325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98619" y="3100481"/>
              <a:ext cx="2272079" cy="2088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17186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 of BFSK</a:t>
            </a:r>
          </a:p>
        </p:txBody>
      </p:sp>
      <p:pic>
        <p:nvPicPr>
          <p:cNvPr id="8" name="Picture 6">
            <a:extLst>
              <a:ext uri="{FF2B5EF4-FFF2-40B4-BE49-F238E27FC236}">
                <a16:creationId xmlns:a16="http://schemas.microsoft.com/office/drawing/2014/main" id="{DD324C67-C9D4-4F13-93BA-8F62665DAD1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175" y="2506663"/>
            <a:ext cx="8226425" cy="244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893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Frequency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5.5: </a:t>
            </a:r>
            <a:r>
              <a:rPr lang="en-US" sz="2400" dirty="0">
                <a:solidFill>
                  <a:schemeClr val="bg2"/>
                </a:solidFill>
              </a:rPr>
              <a:t>We have an available bandwidth of 100 kHz which spans from 200 to 300 kHz. What should be the carrier frequency and the bit rate if we modulated our data by using FSK with d = 1?</a:t>
            </a:r>
          </a:p>
          <a:p>
            <a:endParaRPr lang="en-US" sz="2400" dirty="0">
              <a:solidFill>
                <a:schemeClr val="bg2"/>
              </a:solidFill>
            </a:endParaRPr>
          </a:p>
          <a:p>
            <a:r>
              <a:rPr lang="en-US" sz="2400" b="1" dirty="0">
                <a:solidFill>
                  <a:schemeClr val="bg2"/>
                </a:solidFill>
              </a:rPr>
              <a:t>Solution:</a:t>
            </a:r>
            <a:r>
              <a:rPr lang="en-US" sz="2400" dirty="0">
                <a:solidFill>
                  <a:schemeClr val="bg2"/>
                </a:solidFill>
              </a:rPr>
              <a:t> This problem is similar to Example 5.3, but we are modulating by using FSK. The midpoint of the band is at 250 kHz. We choose 2Δf to be 50 kHz; this means</a:t>
            </a:r>
          </a:p>
          <a:p>
            <a:endParaRPr lang="en-US" sz="2400" dirty="0">
              <a:solidFill>
                <a:schemeClr val="bg2"/>
              </a:solidFill>
            </a:endParaRPr>
          </a:p>
          <a:p>
            <a:endParaRPr lang="en-US" sz="2400" dirty="0">
              <a:solidFill>
                <a:schemeClr val="bg2"/>
              </a:solidFill>
            </a:endParaRPr>
          </a:p>
        </p:txBody>
      </p:sp>
      <p:pic>
        <p:nvPicPr>
          <p:cNvPr id="6" name="Picture 2">
            <a:extLst>
              <a:ext uri="{FF2B5EF4-FFF2-40B4-BE49-F238E27FC236}">
                <a16:creationId xmlns:a16="http://schemas.microsoft.com/office/drawing/2014/main" id="{A02271B0-B186-4F14-B92F-596D4354E54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94312" y="5036820"/>
            <a:ext cx="8545830" cy="449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58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bg2"/>
                </a:solidFill>
              </a:rPr>
              <a:t>Digital to Analog Conversion</a:t>
            </a:r>
          </a:p>
          <a:p>
            <a:pPr marL="342900" indent="-342900">
              <a:buAutoNum type="arabicPeriod"/>
            </a:pPr>
            <a:r>
              <a:rPr lang="en-US" sz="2400" dirty="0">
                <a:solidFill>
                  <a:schemeClr val="bg2"/>
                </a:solidFill>
              </a:rPr>
              <a:t>Aspects of Conversion</a:t>
            </a:r>
          </a:p>
          <a:p>
            <a:pPr marL="342900" indent="-342900">
              <a:buAutoNum type="arabicPeriod"/>
            </a:pPr>
            <a:r>
              <a:rPr lang="en-US" sz="2400" dirty="0">
                <a:solidFill>
                  <a:schemeClr val="bg2"/>
                </a:solidFill>
              </a:rPr>
              <a:t>Amplitude Shift Keying</a:t>
            </a:r>
          </a:p>
          <a:p>
            <a:pPr marL="342900" indent="-342900">
              <a:buAutoNum type="arabicPeriod"/>
            </a:pPr>
            <a:r>
              <a:rPr lang="en-US" sz="2400" dirty="0">
                <a:solidFill>
                  <a:schemeClr val="bg2"/>
                </a:solidFill>
              </a:rPr>
              <a:t>Frequency Shift Keying</a:t>
            </a:r>
          </a:p>
          <a:p>
            <a:pPr marL="342900" indent="-342900">
              <a:buAutoNum type="arabicPeriod"/>
            </a:pPr>
            <a:r>
              <a:rPr lang="en-US" sz="2400" dirty="0">
                <a:solidFill>
                  <a:schemeClr val="bg2"/>
                </a:solidFill>
              </a:rPr>
              <a:t>Phase Shift Keying</a:t>
            </a:r>
          </a:p>
          <a:p>
            <a:pPr marL="342900" indent="-342900">
              <a:buAutoNum type="arabicPeriod"/>
            </a:pPr>
            <a:r>
              <a:rPr lang="en-US" sz="2400" dirty="0">
                <a:solidFill>
                  <a:schemeClr val="bg2"/>
                </a:solidFill>
              </a:rPr>
              <a:t>Constellation Diagram</a:t>
            </a:r>
          </a:p>
          <a:p>
            <a:pPr marL="342900" indent="-342900">
              <a:buAutoNum type="arabicPeriod"/>
            </a:pPr>
            <a:endParaRPr lang="en-US" sz="2400" dirty="0">
              <a:solidFill>
                <a:schemeClr val="bg2"/>
              </a:solidFill>
            </a:endParaRPr>
          </a:p>
          <a:p>
            <a:pPr marL="342900" indent="-342900">
              <a:buAutoNum type="arabicPeriod"/>
            </a:pPr>
            <a:endParaRPr lang="en-US" dirty="0">
              <a:solidFill>
                <a:schemeClr val="bg2"/>
              </a:solidFill>
            </a:endParaRPr>
          </a:p>
          <a:p>
            <a:pPr marL="342900" indent="-342900">
              <a:buAutoNum type="arabicPeriod"/>
            </a:pPr>
            <a:endParaRPr lang="en-US"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Frequency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5.6: </a:t>
            </a:r>
            <a:r>
              <a:rPr lang="en-US" sz="2400" dirty="0">
                <a:solidFill>
                  <a:schemeClr val="bg2"/>
                </a:solidFill>
              </a:rPr>
              <a:t>We need to send data 3 bits at a time at a bit rate of 3 Mbps. The carrier frequency is 10 </a:t>
            </a:r>
            <a:r>
              <a:rPr lang="en-US" sz="2400" dirty="0" err="1">
                <a:solidFill>
                  <a:schemeClr val="bg2"/>
                </a:solidFill>
              </a:rPr>
              <a:t>MHz.</a:t>
            </a:r>
            <a:r>
              <a:rPr lang="en-US" sz="2400" dirty="0">
                <a:solidFill>
                  <a:schemeClr val="bg2"/>
                </a:solidFill>
              </a:rPr>
              <a:t> Calculate the number of levels (different frequencies), the baud rate, and the bandwidth.</a:t>
            </a:r>
          </a:p>
          <a:p>
            <a:endParaRPr lang="en-US" sz="1050" dirty="0">
              <a:solidFill>
                <a:schemeClr val="bg2"/>
              </a:solidFill>
            </a:endParaRPr>
          </a:p>
          <a:p>
            <a:r>
              <a:rPr lang="en-US" sz="2400" b="1" dirty="0">
                <a:solidFill>
                  <a:schemeClr val="bg2"/>
                </a:solidFill>
              </a:rPr>
              <a:t>Solution:</a:t>
            </a:r>
            <a:r>
              <a:rPr lang="en-US" sz="2400" dirty="0">
                <a:solidFill>
                  <a:schemeClr val="bg2"/>
                </a:solidFill>
              </a:rPr>
              <a:t> We can have L = 2</a:t>
            </a:r>
            <a:r>
              <a:rPr lang="en-US" sz="2400" baseline="30000" dirty="0">
                <a:solidFill>
                  <a:schemeClr val="bg2"/>
                </a:solidFill>
              </a:rPr>
              <a:t>3</a:t>
            </a:r>
            <a:r>
              <a:rPr lang="en-US" sz="2400" dirty="0">
                <a:solidFill>
                  <a:schemeClr val="bg2"/>
                </a:solidFill>
              </a:rPr>
              <a:t> = 8. The baud rate is S = 3 MHz/3 = 1 </a:t>
            </a:r>
            <a:r>
              <a:rPr lang="en-US" sz="2400" dirty="0" err="1">
                <a:solidFill>
                  <a:schemeClr val="bg2"/>
                </a:solidFill>
              </a:rPr>
              <a:t>Mbaud</a:t>
            </a:r>
            <a:r>
              <a:rPr lang="en-US" sz="2400" dirty="0">
                <a:solidFill>
                  <a:schemeClr val="bg2"/>
                </a:solidFill>
              </a:rPr>
              <a:t>. This means that the carrier frequencies must be 1 MHz apart (2Δf = 1 MHz). The bandwidth is B = 8 × 1 = 8 </a:t>
            </a:r>
            <a:r>
              <a:rPr lang="en-US" sz="2400" dirty="0" err="1">
                <a:solidFill>
                  <a:schemeClr val="bg2"/>
                </a:solidFill>
              </a:rPr>
              <a:t>MHz.</a:t>
            </a:r>
            <a:r>
              <a:rPr lang="en-US" sz="2400" dirty="0">
                <a:solidFill>
                  <a:schemeClr val="bg2"/>
                </a:solidFill>
              </a:rPr>
              <a:t> </a:t>
            </a:r>
          </a:p>
          <a:p>
            <a:endParaRPr lang="en-US" sz="2400" dirty="0">
              <a:solidFill>
                <a:schemeClr val="bg2"/>
              </a:solidFill>
            </a:endParaRPr>
          </a:p>
          <a:p>
            <a:endParaRPr lang="en-US" sz="2400" dirty="0">
              <a:solidFill>
                <a:schemeClr val="bg2"/>
              </a:solidFill>
            </a:endParaRPr>
          </a:p>
          <a:p>
            <a:endParaRPr lang="en-US" sz="2400" dirty="0">
              <a:solidFill>
                <a:schemeClr val="bg2"/>
              </a:solidFill>
            </a:endParaRPr>
          </a:p>
        </p:txBody>
      </p:sp>
      <p:pic>
        <p:nvPicPr>
          <p:cNvPr id="7" name="Picture 6">
            <a:extLst>
              <a:ext uri="{FF2B5EF4-FFF2-40B4-BE49-F238E27FC236}">
                <a16:creationId xmlns:a16="http://schemas.microsoft.com/office/drawing/2014/main" id="{8B3A0015-A399-4617-88D8-318AF53C1A6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92958" y="4656405"/>
            <a:ext cx="6158083" cy="1469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711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Phase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In phase shift keying, the phase of the carrier is varied to represent two or more different signal elements. Both peak amplitude and frequency remain constant as the phase changes. </a:t>
            </a:r>
          </a:p>
          <a:p>
            <a:pPr marL="285750" indent="-285750">
              <a:buFont typeface="Arial" panose="020B0604020202020204" pitchFamily="34" charset="0"/>
              <a:buChar char="•"/>
            </a:pPr>
            <a:r>
              <a:rPr lang="en-US" sz="2800" dirty="0">
                <a:solidFill>
                  <a:schemeClr val="bg2"/>
                </a:solidFill>
              </a:rPr>
              <a:t>Today, PSK is more common than ASK or FSK. </a:t>
            </a:r>
          </a:p>
          <a:p>
            <a:pPr marL="285750" indent="-285750">
              <a:buFont typeface="Arial" panose="020B0604020202020204" pitchFamily="34" charset="0"/>
              <a:buChar char="•"/>
            </a:pPr>
            <a:r>
              <a:rPr lang="en-US" sz="2800" dirty="0">
                <a:solidFill>
                  <a:schemeClr val="bg2"/>
                </a:solidFill>
              </a:rPr>
              <a:t>However, we will see shortly that QAM, which combines ASK and PSK, is the dominant method of digital-to-analog modulation.</a:t>
            </a:r>
          </a:p>
        </p:txBody>
      </p:sp>
    </p:spTree>
    <p:extLst>
      <p:ext uri="{BB962C8B-B14F-4D97-AF65-F5344CB8AC3E}">
        <p14:creationId xmlns:p14="http://schemas.microsoft.com/office/powerpoint/2010/main" val="3786419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Phase Shift Keying</a:t>
            </a:r>
          </a:p>
        </p:txBody>
      </p:sp>
      <p:grpSp>
        <p:nvGrpSpPr>
          <p:cNvPr id="3" name="Group 2">
            <a:extLst>
              <a:ext uri="{FF2B5EF4-FFF2-40B4-BE49-F238E27FC236}">
                <a16:creationId xmlns:a16="http://schemas.microsoft.com/office/drawing/2014/main" id="{CFEA731D-3B35-4E48-BF9C-AE96B7809797}"/>
              </a:ext>
            </a:extLst>
          </p:cNvPr>
          <p:cNvGrpSpPr/>
          <p:nvPr/>
        </p:nvGrpSpPr>
        <p:grpSpPr>
          <a:xfrm>
            <a:off x="423624" y="3675255"/>
            <a:ext cx="8321912" cy="2469963"/>
            <a:chOff x="325148" y="3014070"/>
            <a:chExt cx="8321912" cy="2469963"/>
          </a:xfrm>
        </p:grpSpPr>
        <p:pic>
          <p:nvPicPr>
            <p:cNvPr id="6" name="Picture 2">
              <a:extLst>
                <a:ext uri="{FF2B5EF4-FFF2-40B4-BE49-F238E27FC236}">
                  <a16:creationId xmlns:a16="http://schemas.microsoft.com/office/drawing/2014/main" id="{D9F701EF-2C52-40DF-9BBE-82CF51089ED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5148" y="3014070"/>
              <a:ext cx="5752094" cy="24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A350E081-D780-4493-81BF-49BEE99619B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54155" y="3429000"/>
              <a:ext cx="2092905" cy="1531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Content Placeholder 2">
            <a:extLst>
              <a:ext uri="{FF2B5EF4-FFF2-40B4-BE49-F238E27FC236}">
                <a16:creationId xmlns:a16="http://schemas.microsoft.com/office/drawing/2014/main" id="{937D9977-A8AB-45A8-A674-843C6D81E329}"/>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The simplest PSK is binary PSK, in which we have only two signal elements, one with a phase of 0°, and the other with a phase of 180°.</a:t>
            </a:r>
          </a:p>
        </p:txBody>
      </p:sp>
    </p:spTree>
    <p:extLst>
      <p:ext uri="{BB962C8B-B14F-4D97-AF65-F5344CB8AC3E}">
        <p14:creationId xmlns:p14="http://schemas.microsoft.com/office/powerpoint/2010/main" val="1718898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Implementation of BPSK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pic>
        <p:nvPicPr>
          <p:cNvPr id="8" name="Picture 7">
            <a:extLst>
              <a:ext uri="{FF2B5EF4-FFF2-40B4-BE49-F238E27FC236}">
                <a16:creationId xmlns:a16="http://schemas.microsoft.com/office/drawing/2014/main" id="{8B196CAA-0088-4D7E-81BA-9F78B144078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0225" y="2463800"/>
            <a:ext cx="8080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233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Quadrature PSK (QPSK)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The simplicity of BPSK enticed designers to use 2 bits at a time in each signal element, thereby decreasing the baud rate and eventually the required bandwidth.</a:t>
            </a:r>
          </a:p>
          <a:p>
            <a:pPr marL="285750" indent="-285750">
              <a:buFont typeface="Arial" panose="020B0604020202020204" pitchFamily="34" charset="0"/>
              <a:buChar char="•"/>
            </a:pPr>
            <a:r>
              <a:rPr lang="en-US" sz="2800" dirty="0">
                <a:solidFill>
                  <a:schemeClr val="bg2"/>
                </a:solidFill>
              </a:rPr>
              <a:t>The scheme is called quadrature PSK or QPSK because it uses two separate BPSK modulations; one is in-phase, the other quadrature (out-of-phase). </a:t>
            </a:r>
          </a:p>
          <a:p>
            <a:pPr marL="285750" indent="-285750">
              <a:buFont typeface="Arial" panose="020B0604020202020204" pitchFamily="34" charset="0"/>
              <a:buChar char="•"/>
            </a:pPr>
            <a:r>
              <a:rPr lang="en-US" sz="2800" dirty="0">
                <a:solidFill>
                  <a:schemeClr val="bg2"/>
                </a:solidFill>
              </a:rPr>
              <a:t>The incoming bits are first passed through a serial-to-parallel conversion that sends one bit to one modulator and the next bit to the other modulator. </a:t>
            </a:r>
          </a:p>
          <a:p>
            <a:pPr marL="285750" indent="-285750">
              <a:buFont typeface="Arial" panose="020B0604020202020204" pitchFamily="34" charset="0"/>
              <a:buChar char="•"/>
            </a:pPr>
            <a:r>
              <a:rPr lang="en-US" sz="2800" dirty="0">
                <a:solidFill>
                  <a:schemeClr val="bg2"/>
                </a:solidFill>
              </a:rPr>
              <a:t>If the duration of each bit in the incoming signal is T, the duration of each bit sent to the corresponding BPSK signal is 2T. </a:t>
            </a:r>
          </a:p>
        </p:txBody>
      </p:sp>
    </p:spTree>
    <p:extLst>
      <p:ext uri="{BB962C8B-B14F-4D97-AF65-F5344CB8AC3E}">
        <p14:creationId xmlns:p14="http://schemas.microsoft.com/office/powerpoint/2010/main" val="3802172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 of QPSK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pic>
        <p:nvPicPr>
          <p:cNvPr id="6" name="Picture 7">
            <a:extLst>
              <a:ext uri="{FF2B5EF4-FFF2-40B4-BE49-F238E27FC236}">
                <a16:creationId xmlns:a16="http://schemas.microsoft.com/office/drawing/2014/main" id="{212A7D13-D53F-4FA1-90F4-6B843B5C5F7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3811" y="2152104"/>
            <a:ext cx="5936377" cy="4018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9525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Quadrature PSK (QPSK)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5.7: </a:t>
            </a:r>
            <a:r>
              <a:rPr lang="en-US" sz="2400" dirty="0">
                <a:solidFill>
                  <a:schemeClr val="bg2"/>
                </a:solidFill>
              </a:rPr>
              <a:t>Find the bandwidth for a signal transmitting at 12 Mbps for QPSK. The value of d = 0.</a:t>
            </a:r>
          </a:p>
          <a:p>
            <a:endParaRPr lang="en-US" sz="2400" dirty="0">
              <a:solidFill>
                <a:schemeClr val="bg2"/>
              </a:solidFill>
            </a:endParaRPr>
          </a:p>
          <a:p>
            <a:r>
              <a:rPr lang="en-US" sz="2400" b="1" dirty="0">
                <a:solidFill>
                  <a:schemeClr val="bg2"/>
                </a:solidFill>
              </a:rPr>
              <a:t>Solution:</a:t>
            </a:r>
            <a:r>
              <a:rPr lang="en-US" sz="2400" dirty="0">
                <a:solidFill>
                  <a:schemeClr val="bg2"/>
                </a:solidFill>
              </a:rPr>
              <a:t> For QPSK, 2 bits are carried by one signal element. This means that r = 2. So the signal rate (baud rate) is S = N × (1/r) = 6 </a:t>
            </a:r>
            <a:r>
              <a:rPr lang="en-US" sz="2400" dirty="0" err="1">
                <a:solidFill>
                  <a:schemeClr val="bg2"/>
                </a:solidFill>
              </a:rPr>
              <a:t>Mbaud</a:t>
            </a:r>
            <a:r>
              <a:rPr lang="en-US" sz="2400" dirty="0">
                <a:solidFill>
                  <a:schemeClr val="bg2"/>
                </a:solidFill>
              </a:rPr>
              <a:t>. With a value of d = 0, we have B = S = 6 </a:t>
            </a:r>
            <a:r>
              <a:rPr lang="en-US" sz="2400" dirty="0" err="1">
                <a:solidFill>
                  <a:schemeClr val="bg2"/>
                </a:solidFill>
              </a:rPr>
              <a:t>MHz.</a:t>
            </a:r>
            <a:endParaRPr lang="en-US" sz="2400" dirty="0">
              <a:solidFill>
                <a:schemeClr val="bg2"/>
              </a:solidFill>
            </a:endParaRPr>
          </a:p>
          <a:p>
            <a:endParaRPr lang="en-US" sz="2400" dirty="0">
              <a:solidFill>
                <a:schemeClr val="bg2"/>
              </a:solidFill>
            </a:endParaRPr>
          </a:p>
          <a:p>
            <a:endParaRPr lang="en-US" sz="2400" dirty="0">
              <a:solidFill>
                <a:schemeClr val="bg2"/>
              </a:solidFill>
            </a:endParaRPr>
          </a:p>
        </p:txBody>
      </p:sp>
    </p:spTree>
    <p:extLst>
      <p:ext uri="{BB962C8B-B14F-4D97-AF65-F5344CB8AC3E}">
        <p14:creationId xmlns:p14="http://schemas.microsoft.com/office/powerpoint/2010/main" val="263168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Constellation Diagram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A constellation diagram can help us define the amplitude and phase of a signal element, particularly when we are using two carriers (one in-phase and one quadrature). </a:t>
            </a:r>
          </a:p>
          <a:p>
            <a:pPr marL="285750" indent="-285750">
              <a:buFont typeface="Arial" panose="020B0604020202020204" pitchFamily="34" charset="0"/>
              <a:buChar char="•"/>
            </a:pPr>
            <a:r>
              <a:rPr lang="en-US" sz="2800" dirty="0">
                <a:solidFill>
                  <a:schemeClr val="bg2"/>
                </a:solidFill>
              </a:rPr>
              <a:t>The diagram is useful when we are dealing with multilevel ASK, PSK, or QAM.</a:t>
            </a:r>
          </a:p>
          <a:p>
            <a:pPr marL="285750" indent="-285750">
              <a:buFont typeface="Arial" panose="020B0604020202020204" pitchFamily="34" charset="0"/>
              <a:buChar char="•"/>
            </a:pPr>
            <a:r>
              <a:rPr lang="en-US" sz="2800" dirty="0">
                <a:solidFill>
                  <a:schemeClr val="bg2"/>
                </a:solidFill>
              </a:rPr>
              <a:t>In a constellation diagram, a signal element type is represented as a dot. </a:t>
            </a:r>
          </a:p>
          <a:p>
            <a:pPr marL="285750" indent="-285750">
              <a:buFont typeface="Arial" panose="020B0604020202020204" pitchFamily="34" charset="0"/>
              <a:buChar char="•"/>
            </a:pPr>
            <a:r>
              <a:rPr lang="en-US" sz="2800" dirty="0">
                <a:solidFill>
                  <a:schemeClr val="bg2"/>
                </a:solidFill>
              </a:rPr>
              <a:t>The bit or combination of bits it can carry is often written next to it.</a:t>
            </a:r>
          </a:p>
        </p:txBody>
      </p:sp>
    </p:spTree>
    <p:extLst>
      <p:ext uri="{BB962C8B-B14F-4D97-AF65-F5344CB8AC3E}">
        <p14:creationId xmlns:p14="http://schemas.microsoft.com/office/powerpoint/2010/main" val="790455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Constellation Diagram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The diagram has two axes. The horizontal X axis is related to the in-phase carrier; the vertical Y axis is related to the quadrature carrier. </a:t>
            </a:r>
          </a:p>
          <a:p>
            <a:pPr marL="285750" indent="-285750">
              <a:buFont typeface="Arial" panose="020B0604020202020204" pitchFamily="34" charset="0"/>
              <a:buChar char="•"/>
            </a:pPr>
            <a:r>
              <a:rPr lang="en-US" sz="2800" dirty="0">
                <a:solidFill>
                  <a:schemeClr val="bg2"/>
                </a:solidFill>
              </a:rPr>
              <a:t>For each point on the diagram, four pieces of information can be deduced. The projection of the point on the X axis defines the peak amplitude of the in-phase component; the projection of the point on the Y axis defines the peak amplitude of the quadrature component. The length of the line (vector) that connects the point to the origin is the peak amplitude of the signal element (combination of the X and Y components); the angle the line makes with the X axis is the phase of the signal element.</a:t>
            </a:r>
          </a:p>
        </p:txBody>
      </p:sp>
    </p:spTree>
    <p:extLst>
      <p:ext uri="{BB962C8B-B14F-4D97-AF65-F5344CB8AC3E}">
        <p14:creationId xmlns:p14="http://schemas.microsoft.com/office/powerpoint/2010/main" val="394669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Constellation Diagram</a:t>
            </a:r>
          </a:p>
        </p:txBody>
      </p:sp>
      <p:pic>
        <p:nvPicPr>
          <p:cNvPr id="6" name="Picture 2">
            <a:extLst>
              <a:ext uri="{FF2B5EF4-FFF2-40B4-BE49-F238E27FC236}">
                <a16:creationId xmlns:a16="http://schemas.microsoft.com/office/drawing/2014/main" id="{D1D486D6-A2F0-4BE8-B37E-89FAC5A1B8C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528295" y="2140667"/>
            <a:ext cx="2087409" cy="257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C2A87759-D7C5-4AE0-9747-BE1F1C30B27E}"/>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412609" y="5009919"/>
            <a:ext cx="4318782" cy="118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61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to Analog Conversion</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Digital-to-analog conversion is the process of changing one of the characteristics of an analog signal based on the information in digital data. </a:t>
            </a:r>
          </a:p>
          <a:p>
            <a:pPr marL="285750" indent="-285750">
              <a:buFont typeface="Arial" panose="020B0604020202020204" pitchFamily="34" charset="0"/>
              <a:buChar char="•"/>
            </a:pPr>
            <a:r>
              <a:rPr lang="en-US" sz="2800" dirty="0">
                <a:solidFill>
                  <a:schemeClr val="bg2"/>
                </a:solidFill>
              </a:rPr>
              <a:t>Figure 5.1 shows the relationship between the digital information, the digital-to-analog modulating process, and the resultant analog signal</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5.8: </a:t>
            </a:r>
            <a:r>
              <a:rPr lang="en-US" sz="2400" dirty="0">
                <a:solidFill>
                  <a:schemeClr val="bg2"/>
                </a:solidFill>
              </a:rPr>
              <a:t>Show the constellation diagrams for ASK (OOK), BPSK, and QPSK signals.</a:t>
            </a:r>
          </a:p>
          <a:p>
            <a:endParaRPr lang="en-US" sz="2400" dirty="0">
              <a:solidFill>
                <a:schemeClr val="bg2"/>
              </a:solidFill>
            </a:endParaRPr>
          </a:p>
          <a:p>
            <a:r>
              <a:rPr lang="en-US" sz="2400" b="1" dirty="0">
                <a:solidFill>
                  <a:schemeClr val="bg2"/>
                </a:solidFill>
              </a:rPr>
              <a:t>Solution:</a:t>
            </a:r>
            <a:r>
              <a:rPr lang="en-US" sz="2400" dirty="0">
                <a:solidFill>
                  <a:schemeClr val="bg2"/>
                </a:solidFill>
              </a:rPr>
              <a:t> Figure 5.13 shows the three constellation diagrams. Let us analyze each case separately:</a:t>
            </a:r>
          </a:p>
          <a:p>
            <a:endParaRPr lang="en-US" sz="2400" dirty="0">
              <a:solidFill>
                <a:schemeClr val="bg2"/>
              </a:solidFill>
            </a:endParaRPr>
          </a:p>
          <a:p>
            <a:endParaRPr lang="en-US" sz="2400" dirty="0">
              <a:solidFill>
                <a:schemeClr val="bg2"/>
              </a:solidFill>
            </a:endParaRPr>
          </a:p>
          <a:p>
            <a:endParaRPr lang="en-US" sz="2400" dirty="0">
              <a:solidFill>
                <a:schemeClr val="bg2"/>
              </a:solidFill>
            </a:endParaRPr>
          </a:p>
        </p:txBody>
      </p:sp>
      <p:grpSp>
        <p:nvGrpSpPr>
          <p:cNvPr id="10" name="Group 9">
            <a:extLst>
              <a:ext uri="{FF2B5EF4-FFF2-40B4-BE49-F238E27FC236}">
                <a16:creationId xmlns:a16="http://schemas.microsoft.com/office/drawing/2014/main" id="{2AA09421-AFAB-405F-BB78-5628D0876470}"/>
              </a:ext>
            </a:extLst>
          </p:cNvPr>
          <p:cNvGrpSpPr/>
          <p:nvPr/>
        </p:nvGrpSpPr>
        <p:grpSpPr>
          <a:xfrm>
            <a:off x="1694626" y="4457275"/>
            <a:ext cx="5754748" cy="1824463"/>
            <a:chOff x="1574520" y="4189983"/>
            <a:chExt cx="5754748" cy="1824463"/>
          </a:xfrm>
        </p:grpSpPr>
        <p:pic>
          <p:nvPicPr>
            <p:cNvPr id="11" name="Picture 6">
              <a:extLst>
                <a:ext uri="{FF2B5EF4-FFF2-40B4-BE49-F238E27FC236}">
                  <a16:creationId xmlns:a16="http://schemas.microsoft.com/office/drawing/2014/main" id="{399199D5-3760-4FAC-91D0-E4C19A6D75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74520" y="4189983"/>
              <a:ext cx="5754748" cy="142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FA96E790-6149-487B-ABA7-0A78742BDB82}"/>
                </a:ext>
              </a:extLst>
            </p:cNvPr>
            <p:cNvSpPr/>
            <p:nvPr/>
          </p:nvSpPr>
          <p:spPr>
            <a:xfrm>
              <a:off x="2247696" y="5645114"/>
              <a:ext cx="4156266" cy="369332"/>
            </a:xfrm>
            <a:prstGeom prst="rect">
              <a:avLst/>
            </a:prstGeom>
          </p:spPr>
          <p:txBody>
            <a:bodyPr wrap="none">
              <a:spAutoFit/>
            </a:bodyPr>
            <a:lstStyle/>
            <a:p>
              <a:r>
                <a:rPr lang="en-US" dirty="0"/>
                <a:t>Figure 5.13:  Three constellation diagrams </a:t>
              </a:r>
            </a:p>
          </p:txBody>
        </p:sp>
      </p:grpSp>
    </p:spTree>
    <p:extLst>
      <p:ext uri="{BB962C8B-B14F-4D97-AF65-F5344CB8AC3E}">
        <p14:creationId xmlns:p14="http://schemas.microsoft.com/office/powerpoint/2010/main" val="202461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 ASK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bg2"/>
                </a:solidFill>
              </a:rPr>
              <a:t>For ASK, we are using only an in-phase carrier. Therefore, the two points should be on the X axis. Binary 0 has an amplitude of 0 V; binary 1 has an amplitude of 1 V (for example). The points are located at the origin and at 1 unit.</a:t>
            </a:r>
          </a:p>
          <a:p>
            <a:endParaRPr lang="en-US" sz="2400" dirty="0">
              <a:solidFill>
                <a:schemeClr val="bg2"/>
              </a:solidFill>
            </a:endParaRPr>
          </a:p>
          <a:p>
            <a:endParaRPr lang="en-US" sz="2400" dirty="0">
              <a:solidFill>
                <a:schemeClr val="bg2"/>
              </a:solidFill>
            </a:endParaRPr>
          </a:p>
          <a:p>
            <a:endParaRPr lang="en-US" sz="2400" dirty="0">
              <a:solidFill>
                <a:schemeClr val="bg2"/>
              </a:solidFill>
            </a:endParaRPr>
          </a:p>
        </p:txBody>
      </p:sp>
      <p:grpSp>
        <p:nvGrpSpPr>
          <p:cNvPr id="7" name="Group 6">
            <a:extLst>
              <a:ext uri="{FF2B5EF4-FFF2-40B4-BE49-F238E27FC236}">
                <a16:creationId xmlns:a16="http://schemas.microsoft.com/office/drawing/2014/main" id="{A8BE52D7-3FDB-4C0E-A55B-8804122277C3}"/>
              </a:ext>
            </a:extLst>
          </p:cNvPr>
          <p:cNvGrpSpPr/>
          <p:nvPr/>
        </p:nvGrpSpPr>
        <p:grpSpPr>
          <a:xfrm>
            <a:off x="1694626" y="4457275"/>
            <a:ext cx="5754748" cy="1824463"/>
            <a:chOff x="1574520" y="4189983"/>
            <a:chExt cx="5754748" cy="1824463"/>
          </a:xfrm>
        </p:grpSpPr>
        <p:pic>
          <p:nvPicPr>
            <p:cNvPr id="8" name="Picture 6">
              <a:extLst>
                <a:ext uri="{FF2B5EF4-FFF2-40B4-BE49-F238E27FC236}">
                  <a16:creationId xmlns:a16="http://schemas.microsoft.com/office/drawing/2014/main" id="{C2263392-608B-4FC8-88EF-99E10716BDD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74520" y="4189983"/>
              <a:ext cx="5754748" cy="142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a:extLst>
                <a:ext uri="{FF2B5EF4-FFF2-40B4-BE49-F238E27FC236}">
                  <a16:creationId xmlns:a16="http://schemas.microsoft.com/office/drawing/2014/main" id="{8CD308AB-9941-4254-8882-E208C187FF64}"/>
                </a:ext>
              </a:extLst>
            </p:cNvPr>
            <p:cNvSpPr/>
            <p:nvPr/>
          </p:nvSpPr>
          <p:spPr>
            <a:xfrm>
              <a:off x="2247696" y="5645114"/>
              <a:ext cx="4156266" cy="369332"/>
            </a:xfrm>
            <a:prstGeom prst="rect">
              <a:avLst/>
            </a:prstGeom>
          </p:spPr>
          <p:txBody>
            <a:bodyPr wrap="none">
              <a:spAutoFit/>
            </a:bodyPr>
            <a:lstStyle/>
            <a:p>
              <a:r>
                <a:rPr lang="en-US" dirty="0"/>
                <a:t>Figure 5.13:  Three constellation diagrams </a:t>
              </a:r>
            </a:p>
          </p:txBody>
        </p:sp>
      </p:grpSp>
    </p:spTree>
    <p:extLst>
      <p:ext uri="{BB962C8B-B14F-4D97-AF65-F5344CB8AC3E}">
        <p14:creationId xmlns:p14="http://schemas.microsoft.com/office/powerpoint/2010/main" val="3738019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 BPSK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bg2"/>
                </a:solidFill>
              </a:rPr>
              <a:t>BPSK also uses only an in-phase carrier. However, we use a polar NRZ signal for modulation. It creates two types of signal elements, one with amplitude 1 and the other with amplitude −1. This can be stated in other words: BPSK creates two different signal elements, one with amplitude 1 V and in phase and the other with amplitude 1 V and 180° out of phase.</a:t>
            </a:r>
          </a:p>
        </p:txBody>
      </p:sp>
      <p:grpSp>
        <p:nvGrpSpPr>
          <p:cNvPr id="4" name="Group 3">
            <a:extLst>
              <a:ext uri="{FF2B5EF4-FFF2-40B4-BE49-F238E27FC236}">
                <a16:creationId xmlns:a16="http://schemas.microsoft.com/office/drawing/2014/main" id="{4FE0514A-0EA0-4ECB-89DC-6CA145589F98}"/>
              </a:ext>
            </a:extLst>
          </p:cNvPr>
          <p:cNvGrpSpPr/>
          <p:nvPr/>
        </p:nvGrpSpPr>
        <p:grpSpPr>
          <a:xfrm>
            <a:off x="1694626" y="4457275"/>
            <a:ext cx="5754748" cy="1824463"/>
            <a:chOff x="1574520" y="4189983"/>
            <a:chExt cx="5754748" cy="1824463"/>
          </a:xfrm>
        </p:grpSpPr>
        <p:pic>
          <p:nvPicPr>
            <p:cNvPr id="6" name="Picture 6">
              <a:extLst>
                <a:ext uri="{FF2B5EF4-FFF2-40B4-BE49-F238E27FC236}">
                  <a16:creationId xmlns:a16="http://schemas.microsoft.com/office/drawing/2014/main" id="{DBBB106B-3C9D-4EA5-9235-2DC08874304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74520" y="4189983"/>
              <a:ext cx="5754748" cy="142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B745A9D7-F1BF-473B-9B2A-4FDE227FDD77}"/>
                </a:ext>
              </a:extLst>
            </p:cNvPr>
            <p:cNvSpPr/>
            <p:nvPr/>
          </p:nvSpPr>
          <p:spPr>
            <a:xfrm>
              <a:off x="2247696" y="5645114"/>
              <a:ext cx="4156266" cy="369332"/>
            </a:xfrm>
            <a:prstGeom prst="rect">
              <a:avLst/>
            </a:prstGeom>
          </p:spPr>
          <p:txBody>
            <a:bodyPr wrap="none">
              <a:spAutoFit/>
            </a:bodyPr>
            <a:lstStyle/>
            <a:p>
              <a:r>
                <a:rPr lang="en-US" dirty="0">
                  <a:solidFill>
                    <a:schemeClr val="bg2"/>
                  </a:solidFill>
                </a:rPr>
                <a:t>Figure 5.13:  Three constellation diagrams </a:t>
              </a:r>
            </a:p>
          </p:txBody>
        </p:sp>
      </p:grpSp>
    </p:spTree>
    <p:extLst>
      <p:ext uri="{BB962C8B-B14F-4D97-AF65-F5344CB8AC3E}">
        <p14:creationId xmlns:p14="http://schemas.microsoft.com/office/powerpoint/2010/main" val="4079029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 QPSK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bg2"/>
                </a:solidFill>
              </a:rPr>
              <a:t>QPSK uses two carriers, one in-phase and the other quadrature. The point representing 11 is made of two combined signal elements, both with an amplitude of 1 V. </a:t>
            </a:r>
          </a:p>
          <a:p>
            <a:r>
              <a:rPr lang="en-US" sz="2400" dirty="0">
                <a:solidFill>
                  <a:schemeClr val="bg2"/>
                </a:solidFill>
              </a:rPr>
              <a:t>One element is represented by an in-phase carrier, the other element by a quadrature carrier. </a:t>
            </a:r>
          </a:p>
          <a:p>
            <a:r>
              <a:rPr lang="en-US" sz="2400" dirty="0">
                <a:solidFill>
                  <a:schemeClr val="bg2"/>
                </a:solidFill>
              </a:rPr>
              <a:t>The amplitude of the final signal element sent for this 2-bit data element is 2</a:t>
            </a:r>
            <a:r>
              <a:rPr lang="en-US" sz="2400" baseline="30000" dirty="0">
                <a:solidFill>
                  <a:schemeClr val="bg2"/>
                </a:solidFill>
              </a:rPr>
              <a:t>1/2</a:t>
            </a:r>
            <a:r>
              <a:rPr lang="en-US" sz="2400" dirty="0">
                <a:solidFill>
                  <a:schemeClr val="bg2"/>
                </a:solidFill>
              </a:rPr>
              <a:t>, and the phase is 45°. </a:t>
            </a:r>
          </a:p>
          <a:p>
            <a:r>
              <a:rPr lang="en-US" sz="2400" dirty="0">
                <a:solidFill>
                  <a:schemeClr val="bg2"/>
                </a:solidFill>
              </a:rPr>
              <a:t>The argument is similar for the other three points.</a:t>
            </a:r>
          </a:p>
        </p:txBody>
      </p:sp>
    </p:spTree>
    <p:extLst>
      <p:ext uri="{BB962C8B-B14F-4D97-AF65-F5344CB8AC3E}">
        <p14:creationId xmlns:p14="http://schemas.microsoft.com/office/powerpoint/2010/main" val="3687671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 QPSK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bg2"/>
                </a:solidFill>
              </a:rPr>
              <a:t>All signal elements have an amplitude of 2</a:t>
            </a:r>
            <a:r>
              <a:rPr lang="en-US" sz="2400" baseline="30000" dirty="0">
                <a:solidFill>
                  <a:schemeClr val="bg2"/>
                </a:solidFill>
              </a:rPr>
              <a:t>1/2</a:t>
            </a:r>
            <a:r>
              <a:rPr lang="en-US" sz="2400" dirty="0">
                <a:solidFill>
                  <a:schemeClr val="bg2"/>
                </a:solidFill>
              </a:rPr>
              <a:t>, but their phases are different (45°, 135°, −135°, and −45°).</a:t>
            </a:r>
          </a:p>
          <a:p>
            <a:r>
              <a:rPr lang="en-US" sz="2400" dirty="0">
                <a:solidFill>
                  <a:schemeClr val="bg2"/>
                </a:solidFill>
              </a:rPr>
              <a:t>Of course, we could have chosen the amplitude of the carrier to be 1/(2</a:t>
            </a:r>
            <a:r>
              <a:rPr lang="en-US" sz="2400" baseline="30000" dirty="0">
                <a:solidFill>
                  <a:schemeClr val="bg2"/>
                </a:solidFill>
              </a:rPr>
              <a:t>1/2</a:t>
            </a:r>
            <a:r>
              <a:rPr lang="en-US" sz="2400" dirty="0">
                <a:solidFill>
                  <a:schemeClr val="bg2"/>
                </a:solidFill>
              </a:rPr>
              <a:t>) to make the final amplitudes 1 V.</a:t>
            </a:r>
          </a:p>
        </p:txBody>
      </p:sp>
      <p:grpSp>
        <p:nvGrpSpPr>
          <p:cNvPr id="4" name="Group 3">
            <a:extLst>
              <a:ext uri="{FF2B5EF4-FFF2-40B4-BE49-F238E27FC236}">
                <a16:creationId xmlns:a16="http://schemas.microsoft.com/office/drawing/2014/main" id="{4FE0514A-0EA0-4ECB-89DC-6CA145589F98}"/>
              </a:ext>
            </a:extLst>
          </p:cNvPr>
          <p:cNvGrpSpPr/>
          <p:nvPr/>
        </p:nvGrpSpPr>
        <p:grpSpPr>
          <a:xfrm>
            <a:off x="1694626" y="4457275"/>
            <a:ext cx="5754748" cy="1824463"/>
            <a:chOff x="1574520" y="4189983"/>
            <a:chExt cx="5754748" cy="1824463"/>
          </a:xfrm>
        </p:grpSpPr>
        <p:pic>
          <p:nvPicPr>
            <p:cNvPr id="6" name="Picture 6">
              <a:extLst>
                <a:ext uri="{FF2B5EF4-FFF2-40B4-BE49-F238E27FC236}">
                  <a16:creationId xmlns:a16="http://schemas.microsoft.com/office/drawing/2014/main" id="{DBBB106B-3C9D-4EA5-9235-2DC08874304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74520" y="4189983"/>
              <a:ext cx="5754748" cy="142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B745A9D7-F1BF-473B-9B2A-4FDE227FDD77}"/>
                </a:ext>
              </a:extLst>
            </p:cNvPr>
            <p:cNvSpPr/>
            <p:nvPr/>
          </p:nvSpPr>
          <p:spPr>
            <a:xfrm>
              <a:off x="2247696" y="5645114"/>
              <a:ext cx="4156266" cy="369332"/>
            </a:xfrm>
            <a:prstGeom prst="rect">
              <a:avLst/>
            </a:prstGeom>
          </p:spPr>
          <p:txBody>
            <a:bodyPr wrap="none">
              <a:spAutoFit/>
            </a:bodyPr>
            <a:lstStyle/>
            <a:p>
              <a:r>
                <a:rPr lang="en-US" dirty="0"/>
                <a:t>Figure 5.13:  Three constellation diagrams </a:t>
              </a:r>
            </a:p>
          </p:txBody>
        </p:sp>
      </p:grpSp>
    </p:spTree>
    <p:extLst>
      <p:ext uri="{BB962C8B-B14F-4D97-AF65-F5344CB8AC3E}">
        <p14:creationId xmlns:p14="http://schemas.microsoft.com/office/powerpoint/2010/main" val="3510373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418119" cy="646331"/>
          </a:xfrm>
          <a:prstGeom prst="rect">
            <a:avLst/>
          </a:prstGeom>
          <a:noFill/>
        </p:spPr>
        <p:txBody>
          <a:bodyPr wrap="square" rtlCol="0">
            <a:spAutoFit/>
          </a:bodyPr>
          <a:lstStyle/>
          <a:p>
            <a:r>
              <a:rPr lang="en-US" dirty="0">
                <a:solidFill>
                  <a:schemeClr val="bg2"/>
                </a:solidFill>
              </a:rPr>
              <a:t>[1] </a:t>
            </a:r>
            <a:r>
              <a:rPr lang="en-US" dirty="0" err="1">
                <a:solidFill>
                  <a:schemeClr val="bg2"/>
                </a:solidFill>
              </a:rPr>
              <a:t>Forouzan</a:t>
            </a:r>
            <a:r>
              <a:rPr lang="en-US" dirty="0">
                <a:solidFill>
                  <a:schemeClr val="bg2"/>
                </a:solidFill>
              </a:rPr>
              <a:t> AB. Data communications &amp; networking. </a:t>
            </a:r>
          </a:p>
          <a:p>
            <a:r>
              <a:rPr lang="en-US" dirty="0">
                <a:solidFill>
                  <a:schemeClr val="bg2"/>
                </a:solidFill>
              </a:rPr>
              <a:t>      5th ed., Tata McGraw-Hill Education.</a:t>
            </a:r>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396665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to Analog Conversion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grpSp>
        <p:nvGrpSpPr>
          <p:cNvPr id="6" name="Group 5">
            <a:extLst>
              <a:ext uri="{FF2B5EF4-FFF2-40B4-BE49-F238E27FC236}">
                <a16:creationId xmlns:a16="http://schemas.microsoft.com/office/drawing/2014/main" id="{3CE80D2D-6692-4B52-BBCA-8201D5A44405}"/>
              </a:ext>
            </a:extLst>
          </p:cNvPr>
          <p:cNvGrpSpPr/>
          <p:nvPr/>
        </p:nvGrpSpPr>
        <p:grpSpPr>
          <a:xfrm>
            <a:off x="328123" y="2514600"/>
            <a:ext cx="8150213" cy="1812055"/>
            <a:chOff x="328123" y="2514600"/>
            <a:chExt cx="8150213" cy="1812055"/>
          </a:xfrm>
        </p:grpSpPr>
        <p:pic>
          <p:nvPicPr>
            <p:cNvPr id="7" name="Picture 2">
              <a:extLst>
                <a:ext uri="{FF2B5EF4-FFF2-40B4-BE49-F238E27FC236}">
                  <a16:creationId xmlns:a16="http://schemas.microsoft.com/office/drawing/2014/main" id="{51A26B38-A375-4F88-96A6-6DA06BA4B95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91259" y="2514600"/>
              <a:ext cx="5823941" cy="1812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a:extLst>
                <a:ext uri="{FF2B5EF4-FFF2-40B4-BE49-F238E27FC236}">
                  <a16:creationId xmlns:a16="http://schemas.microsoft.com/office/drawing/2014/main" id="{EB9074E2-13AE-4AC7-BA23-D60FE2A0148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8123" y="2918539"/>
              <a:ext cx="1163136" cy="47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id="{039E7733-C95E-497C-A3E1-CDD914C2FCE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15200" y="3013264"/>
              <a:ext cx="1163136" cy="47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a:extLst>
                <a:ext uri="{FF2B5EF4-FFF2-40B4-BE49-F238E27FC236}">
                  <a16:creationId xmlns:a16="http://schemas.microsoft.com/office/drawing/2014/main" id="{91889948-AFCC-499D-A476-7E78AF1C7E6E}"/>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10128" y="2712524"/>
              <a:ext cx="2176272" cy="776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Rectangle 2">
            <a:extLst>
              <a:ext uri="{FF2B5EF4-FFF2-40B4-BE49-F238E27FC236}">
                <a16:creationId xmlns:a16="http://schemas.microsoft.com/office/drawing/2014/main" id="{DAF4AF2A-7406-4940-B5E8-48B4A9C5493F}"/>
              </a:ext>
            </a:extLst>
          </p:cNvPr>
          <p:cNvSpPr/>
          <p:nvPr/>
        </p:nvSpPr>
        <p:spPr>
          <a:xfrm>
            <a:off x="2444460" y="4639530"/>
            <a:ext cx="3907608" cy="369332"/>
          </a:xfrm>
          <a:prstGeom prst="rect">
            <a:avLst/>
          </a:prstGeom>
        </p:spPr>
        <p:txBody>
          <a:bodyPr wrap="none">
            <a:spAutoFit/>
          </a:bodyPr>
          <a:lstStyle/>
          <a:p>
            <a:r>
              <a:rPr lang="en-US" dirty="0">
                <a:solidFill>
                  <a:schemeClr val="bg2"/>
                </a:solidFill>
              </a:rPr>
              <a:t>Figure 5.1:  Digital-to-analog conversion</a:t>
            </a:r>
          </a:p>
        </p:txBody>
      </p:sp>
    </p:spTree>
    <p:extLst>
      <p:ext uri="{BB962C8B-B14F-4D97-AF65-F5344CB8AC3E}">
        <p14:creationId xmlns:p14="http://schemas.microsoft.com/office/powerpoint/2010/main" val="201392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to Analog Conversion</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Types of digital to analog conversion</a:t>
            </a:r>
          </a:p>
        </p:txBody>
      </p:sp>
      <p:pic>
        <p:nvPicPr>
          <p:cNvPr id="6" name="Picture 6">
            <a:extLst>
              <a:ext uri="{FF2B5EF4-FFF2-40B4-BE49-F238E27FC236}">
                <a16:creationId xmlns:a16="http://schemas.microsoft.com/office/drawing/2014/main" id="{AC1E03F8-834C-405F-8647-C4C1BE23131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1950" y="2875673"/>
            <a:ext cx="8401050" cy="288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40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Aspects of Conversion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Before we discuss specific methods of digital-to-analog modulation, two basic issues must be reviewed: bit and baud rates and the carrier signal.</a:t>
            </a:r>
          </a:p>
          <a:p>
            <a:pPr marL="285750" indent="-285750">
              <a:buFont typeface="Arial" panose="020B0604020202020204" pitchFamily="34" charset="0"/>
              <a:buChar char="•"/>
            </a:pPr>
            <a:r>
              <a:rPr lang="en-US" sz="2800" dirty="0">
                <a:solidFill>
                  <a:schemeClr val="bg2"/>
                </a:solidFill>
              </a:rPr>
              <a:t>Bit rate: is the number of bits sent in 1s, expressed in bits per second (bps).</a:t>
            </a:r>
          </a:p>
          <a:p>
            <a:pPr marL="285750" indent="-285750">
              <a:buFont typeface="Arial" panose="020B0604020202020204" pitchFamily="34" charset="0"/>
              <a:buChar char="•"/>
            </a:pPr>
            <a:r>
              <a:rPr lang="en-US" sz="2800" dirty="0">
                <a:solidFill>
                  <a:schemeClr val="bg2"/>
                </a:solidFill>
              </a:rPr>
              <a:t>Baud rate: is the number of signal elements sent in 1s.</a:t>
            </a:r>
          </a:p>
          <a:p>
            <a:pPr marL="285750" indent="-285750">
              <a:buFont typeface="Arial" panose="020B0604020202020204" pitchFamily="34" charset="0"/>
              <a:buChar char="•"/>
            </a:pPr>
            <a:r>
              <a:rPr lang="en-US" sz="2800" dirty="0">
                <a:solidFill>
                  <a:schemeClr val="bg2"/>
                </a:solidFill>
              </a:rPr>
              <a:t>Carrier signal: In analog transmission, sender produces a high-frequency signal that acts as a base for the information signal. This base signal is called carrier signal. </a:t>
            </a:r>
          </a:p>
        </p:txBody>
      </p:sp>
    </p:spTree>
    <p:extLst>
      <p:ext uri="{BB962C8B-B14F-4D97-AF65-F5344CB8AC3E}">
        <p14:creationId xmlns:p14="http://schemas.microsoft.com/office/powerpoint/2010/main" val="2629015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Aspects of Conversion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5.1:</a:t>
            </a:r>
            <a:r>
              <a:rPr lang="en-US" sz="2400" dirty="0">
                <a:solidFill>
                  <a:schemeClr val="bg2"/>
                </a:solidFill>
              </a:rPr>
              <a:t> An analog signal carries 4 bits per signal element. If 1000 signal elements are sent per second, find the bit rate.</a:t>
            </a:r>
          </a:p>
          <a:p>
            <a:endParaRPr lang="en-US" sz="2400" dirty="0">
              <a:solidFill>
                <a:schemeClr val="bg2"/>
              </a:solidFill>
            </a:endParaRPr>
          </a:p>
          <a:p>
            <a:r>
              <a:rPr lang="en-US" sz="2400" b="1" dirty="0">
                <a:solidFill>
                  <a:schemeClr val="bg2"/>
                </a:solidFill>
              </a:rPr>
              <a:t>Solution:</a:t>
            </a:r>
            <a:r>
              <a:rPr lang="en-US" sz="2400" dirty="0">
                <a:solidFill>
                  <a:schemeClr val="bg2"/>
                </a:solidFill>
              </a:rPr>
              <a:t> In this case, r = 4, S = 1000, and N is unknown. We can find the value of N from</a:t>
            </a:r>
          </a:p>
          <a:p>
            <a:pPr marL="285750" indent="-285750">
              <a:buFont typeface="Arial" panose="020B0604020202020204" pitchFamily="34" charset="0"/>
              <a:buChar char="•"/>
            </a:pPr>
            <a:endParaRPr lang="en-US" sz="2400" dirty="0">
              <a:solidFill>
                <a:schemeClr val="bg2"/>
              </a:solidFill>
            </a:endParaRPr>
          </a:p>
        </p:txBody>
      </p:sp>
      <p:pic>
        <p:nvPicPr>
          <p:cNvPr id="6" name="Picture 2">
            <a:extLst>
              <a:ext uri="{FF2B5EF4-FFF2-40B4-BE49-F238E27FC236}">
                <a16:creationId xmlns:a16="http://schemas.microsoft.com/office/drawing/2014/main" id="{06446ED0-7A6B-4A61-9336-E99AEC8EAF9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16793" y="4264855"/>
            <a:ext cx="71104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74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Aspects of Conversion</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5.2:</a:t>
            </a:r>
            <a:r>
              <a:rPr lang="en-US" sz="2400" dirty="0">
                <a:solidFill>
                  <a:schemeClr val="bg2"/>
                </a:solidFill>
              </a:rPr>
              <a:t> An analog signal has a bit rate of 8000 bps and a baud rate of 1000 baud. How many data elements are carried by each signal element? How many signal elements do we need?</a:t>
            </a:r>
          </a:p>
          <a:p>
            <a:endParaRPr lang="en-US" sz="2400" dirty="0">
              <a:solidFill>
                <a:schemeClr val="bg2"/>
              </a:solidFill>
            </a:endParaRPr>
          </a:p>
          <a:p>
            <a:r>
              <a:rPr lang="en-US" sz="2400" b="1" dirty="0">
                <a:solidFill>
                  <a:schemeClr val="bg2"/>
                </a:solidFill>
              </a:rPr>
              <a:t>Solution:</a:t>
            </a:r>
            <a:r>
              <a:rPr lang="en-US" sz="2400" dirty="0">
                <a:solidFill>
                  <a:schemeClr val="bg2"/>
                </a:solidFill>
              </a:rPr>
              <a:t> In this example, S = 1000, N = 8000, and r and L are unknown. We first find the value of r and then the value of L</a:t>
            </a:r>
          </a:p>
          <a:p>
            <a:pPr marL="285750" indent="-285750">
              <a:buFont typeface="Arial" panose="020B0604020202020204" pitchFamily="34" charset="0"/>
              <a:buChar char="•"/>
            </a:pPr>
            <a:endParaRPr lang="en-US" sz="2400" dirty="0">
              <a:solidFill>
                <a:schemeClr val="bg2"/>
              </a:solidFill>
            </a:endParaRPr>
          </a:p>
        </p:txBody>
      </p:sp>
      <p:pic>
        <p:nvPicPr>
          <p:cNvPr id="7" name="Picture 2">
            <a:extLst>
              <a:ext uri="{FF2B5EF4-FFF2-40B4-BE49-F238E27FC236}">
                <a16:creationId xmlns:a16="http://schemas.microsoft.com/office/drawing/2014/main" id="{05452892-F2F1-4838-9291-99FC15B0C6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4697598"/>
            <a:ext cx="7162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314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Amplitude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In amplitude shift keying, the amplitude of the carrier signal is varied to create signal elements. Both frequency and phase remain constant while the amplitude changes.</a:t>
            </a:r>
          </a:p>
          <a:p>
            <a:pPr marL="285750" indent="-285750">
              <a:buFont typeface="Arial" panose="020B0604020202020204" pitchFamily="34" charset="0"/>
              <a:buChar char="•"/>
            </a:pPr>
            <a:endParaRPr lang="en-US" sz="2800" dirty="0">
              <a:solidFill>
                <a:schemeClr val="bg2"/>
              </a:solidFill>
            </a:endParaRPr>
          </a:p>
        </p:txBody>
      </p:sp>
    </p:spTree>
    <p:extLst>
      <p:ext uri="{BB962C8B-B14F-4D97-AF65-F5344CB8AC3E}">
        <p14:creationId xmlns:p14="http://schemas.microsoft.com/office/powerpoint/2010/main" val="1205718425"/>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598277F2E42944BA927301EB6569E2" ma:contentTypeVersion="2" ma:contentTypeDescription="Create a new document." ma:contentTypeScope="" ma:versionID="200a68fa10ce57ca79847961d70abea8">
  <xsd:schema xmlns:xsd="http://www.w3.org/2001/XMLSchema" xmlns:xs="http://www.w3.org/2001/XMLSchema" xmlns:p="http://schemas.microsoft.com/office/2006/metadata/properties" xmlns:ns2="32c36bff-ef8b-4319-abe5-fb88f82abf20" targetNamespace="http://schemas.microsoft.com/office/2006/metadata/properties" ma:root="true" ma:fieldsID="a1b87990648e06de5e48abbbe63919f1" ns2:_="">
    <xsd:import namespace="32c36bff-ef8b-4319-abe5-fb88f82abf2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c36bff-ef8b-4319-abe5-fb88f82abf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17B960-5170-4B58-8948-86BC9DCCB824}"/>
</file>

<file path=customXml/itemProps2.xml><?xml version="1.0" encoding="utf-8"?>
<ds:datastoreItem xmlns:ds="http://schemas.openxmlformats.org/officeDocument/2006/customXml" ds:itemID="{46B63E2C-AA2F-4EF5-B952-E8DDD6F55FD2}"/>
</file>

<file path=customXml/itemProps3.xml><?xml version="1.0" encoding="utf-8"?>
<ds:datastoreItem xmlns:ds="http://schemas.openxmlformats.org/officeDocument/2006/customXml" ds:itemID="{945D870C-464F-4F34-A2C1-917C5FBF85D3}"/>
</file>

<file path=docProps/app.xml><?xml version="1.0" encoding="utf-8"?>
<Properties xmlns="http://schemas.openxmlformats.org/officeDocument/2006/extended-properties" xmlns:vt="http://schemas.openxmlformats.org/officeDocument/2006/docPropsVTypes">
  <Template>ThemeEEE</Template>
  <TotalTime>892</TotalTime>
  <Words>1813</Words>
  <Application>Microsoft Office PowerPoint</Application>
  <PresentationFormat>On-screen Show (4:3)</PresentationFormat>
  <Paragraphs>125</Paragraphs>
  <Slides>36</Slides>
  <Notes>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ThemeEEE</vt:lpstr>
      <vt:lpstr>Analog Transmission:  ASK, FSK, PSK &amp; QPSK</vt:lpstr>
      <vt:lpstr>Lecture Outline</vt:lpstr>
      <vt:lpstr>Digital to Analog Conversion</vt:lpstr>
      <vt:lpstr>Digital to Analog Conversion</vt:lpstr>
      <vt:lpstr>Digital to Analog Conversion</vt:lpstr>
      <vt:lpstr>Aspects of Conversion</vt:lpstr>
      <vt:lpstr>Aspects of Conversion</vt:lpstr>
      <vt:lpstr>Aspects of Conversion</vt:lpstr>
      <vt:lpstr>Amplitude Shift Keying</vt:lpstr>
      <vt:lpstr>Binary Amplitude Shift Keying</vt:lpstr>
      <vt:lpstr>Implementation of binary ASK</vt:lpstr>
      <vt:lpstr>Implementation of binary ASK</vt:lpstr>
      <vt:lpstr>Amplitude Shift Keying</vt:lpstr>
      <vt:lpstr>Amplitude Shift Keying</vt:lpstr>
      <vt:lpstr>Frequency Shift Keying</vt:lpstr>
      <vt:lpstr>Frequency Shift Keying</vt:lpstr>
      <vt:lpstr>Binary Frequency Shift Keying</vt:lpstr>
      <vt:lpstr>Implementation of BFSK</vt:lpstr>
      <vt:lpstr>Frequency Shift Keying</vt:lpstr>
      <vt:lpstr>Frequency Shift Keying</vt:lpstr>
      <vt:lpstr>Phase Shift Keying</vt:lpstr>
      <vt:lpstr>Binary Phase Shift Keying</vt:lpstr>
      <vt:lpstr>Implementation of BPSK</vt:lpstr>
      <vt:lpstr>Quadrature PSK (QPSK)</vt:lpstr>
      <vt:lpstr>Implementation of QPSK</vt:lpstr>
      <vt:lpstr>Quadrature PSK (QPSK)</vt:lpstr>
      <vt:lpstr>Constellation Diagram</vt:lpstr>
      <vt:lpstr>Constellation Diagram</vt:lpstr>
      <vt:lpstr>Constellation Diagram</vt:lpstr>
      <vt:lpstr>Constellation Diagram</vt:lpstr>
      <vt:lpstr>Constellation Diagram ASK</vt:lpstr>
      <vt:lpstr>Constellation Diagram BPSK</vt:lpstr>
      <vt:lpstr>Constellation Diagram QPSK</vt:lpstr>
      <vt:lpstr>Constellation Diagram QPSK</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54</cp:revision>
  <dcterms:created xsi:type="dcterms:W3CDTF">2018-12-10T17:20:29Z</dcterms:created>
  <dcterms:modified xsi:type="dcterms:W3CDTF">2022-04-04T08:30:53Z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0x010100EE598277F2E42944BA927301EB6569E2</vt:lpwstr>
  </property>
</Properties>
</file>