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9" r:id="rId4"/>
    <p:sldId id="258" r:id="rId5"/>
    <p:sldId id="259" r:id="rId6"/>
    <p:sldId id="270" r:id="rId7"/>
    <p:sldId id="260" r:id="rId8"/>
    <p:sldId id="261" r:id="rId9"/>
    <p:sldId id="271" r:id="rId10"/>
    <p:sldId id="262" r:id="rId11"/>
    <p:sldId id="263" r:id="rId12"/>
    <p:sldId id="272" r:id="rId13"/>
    <p:sldId id="264" r:id="rId14"/>
    <p:sldId id="265" r:id="rId15"/>
    <p:sldId id="273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5E0CC5-AEC9-417C-A66A-67966390F63D}" v="1587" dt="2023-04-14T22:55:08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6E6AB6-DF10-4E77-A06F-994A7EA5752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C41E44-01BD-4A6E-A302-0C5BA76920CA}">
      <dgm:prSet/>
      <dgm:spPr/>
      <dgm:t>
        <a:bodyPr/>
        <a:lstStyle/>
        <a:p>
          <a:r>
            <a:rPr lang="en-US" b="0" i="0" dirty="0">
              <a:latin typeface="Times New Roman"/>
              <a:cs typeface="Times New Roman"/>
            </a:rPr>
            <a:t>Affordance</a:t>
          </a:r>
          <a:endParaRPr lang="en-US" dirty="0">
            <a:latin typeface="Times New Roman"/>
            <a:cs typeface="Times New Roman"/>
          </a:endParaRPr>
        </a:p>
      </dgm:t>
    </dgm:pt>
    <dgm:pt modelId="{5B1979F7-BEFC-44DF-BAD6-218F49690959}" type="parTrans" cxnId="{83AC967D-940E-470F-AA61-85283DB2FA44}">
      <dgm:prSet/>
      <dgm:spPr/>
      <dgm:t>
        <a:bodyPr/>
        <a:lstStyle/>
        <a:p>
          <a:endParaRPr lang="en-US"/>
        </a:p>
      </dgm:t>
    </dgm:pt>
    <dgm:pt modelId="{5BE417DE-5DC9-4033-9F81-58BEC738DB0B}" type="sibTrans" cxnId="{83AC967D-940E-470F-AA61-85283DB2FA44}">
      <dgm:prSet/>
      <dgm:spPr/>
      <dgm:t>
        <a:bodyPr/>
        <a:lstStyle/>
        <a:p>
          <a:endParaRPr lang="en-US"/>
        </a:p>
      </dgm:t>
    </dgm:pt>
    <dgm:pt modelId="{F74F2973-70B9-4A95-8873-B49FE2C3423B}">
      <dgm:prSet/>
      <dgm:spPr/>
      <dgm:t>
        <a:bodyPr/>
        <a:lstStyle/>
        <a:p>
          <a:r>
            <a:rPr lang="en-US" b="0" i="0" dirty="0">
              <a:latin typeface="Times New Roman"/>
              <a:cs typeface="Times New Roman"/>
            </a:rPr>
            <a:t>Visibility</a:t>
          </a:r>
          <a:endParaRPr lang="en-US" dirty="0">
            <a:latin typeface="Times New Roman"/>
            <a:cs typeface="Times New Roman"/>
          </a:endParaRPr>
        </a:p>
      </dgm:t>
    </dgm:pt>
    <dgm:pt modelId="{348FAE67-09ED-4A5C-AED8-4E62138948CE}" type="parTrans" cxnId="{1ECF9A3D-3AE0-44C0-B915-8D6362FEC1F1}">
      <dgm:prSet/>
      <dgm:spPr/>
      <dgm:t>
        <a:bodyPr/>
        <a:lstStyle/>
        <a:p>
          <a:endParaRPr lang="en-US"/>
        </a:p>
      </dgm:t>
    </dgm:pt>
    <dgm:pt modelId="{84658569-1B2B-49B6-A519-C3686A484919}" type="sibTrans" cxnId="{1ECF9A3D-3AE0-44C0-B915-8D6362FEC1F1}">
      <dgm:prSet/>
      <dgm:spPr/>
      <dgm:t>
        <a:bodyPr/>
        <a:lstStyle/>
        <a:p>
          <a:endParaRPr lang="en-US"/>
        </a:p>
      </dgm:t>
    </dgm:pt>
    <dgm:pt modelId="{D596B6EC-2D19-4FAC-B825-B85A4C938F75}">
      <dgm:prSet/>
      <dgm:spPr/>
      <dgm:t>
        <a:bodyPr/>
        <a:lstStyle/>
        <a:p>
          <a:pPr rtl="0"/>
          <a:r>
            <a:rPr lang="en-US" b="0" i="0" dirty="0">
              <a:latin typeface="Times New Roman"/>
              <a:cs typeface="Times New Roman"/>
            </a:rPr>
            <a:t>Mapping </a:t>
          </a:r>
          <a:endParaRPr lang="en-US" dirty="0">
            <a:latin typeface="Times New Roman"/>
            <a:cs typeface="Times New Roman"/>
          </a:endParaRPr>
        </a:p>
      </dgm:t>
    </dgm:pt>
    <dgm:pt modelId="{432AEADB-8802-42A9-9D91-C33BF0C8C7B4}" type="parTrans" cxnId="{E6CF0199-0FF4-4299-BC64-86446D515E05}">
      <dgm:prSet/>
      <dgm:spPr/>
      <dgm:t>
        <a:bodyPr/>
        <a:lstStyle/>
        <a:p>
          <a:endParaRPr lang="en-US"/>
        </a:p>
      </dgm:t>
    </dgm:pt>
    <dgm:pt modelId="{22183DB1-C558-4C91-B190-991B37D4A778}" type="sibTrans" cxnId="{E6CF0199-0FF4-4299-BC64-86446D515E05}">
      <dgm:prSet/>
      <dgm:spPr/>
      <dgm:t>
        <a:bodyPr/>
        <a:lstStyle/>
        <a:p>
          <a:endParaRPr lang="en-US"/>
        </a:p>
      </dgm:t>
    </dgm:pt>
    <dgm:pt modelId="{7A53055F-6C9B-4ABF-8871-11BB0D4862A8}">
      <dgm:prSet/>
      <dgm:spPr/>
      <dgm:t>
        <a:bodyPr/>
        <a:lstStyle/>
        <a:p>
          <a:r>
            <a:rPr lang="en-US" b="0" i="0" dirty="0">
              <a:latin typeface="Times New Roman"/>
              <a:cs typeface="Times New Roman"/>
            </a:rPr>
            <a:t>System Image</a:t>
          </a:r>
          <a:endParaRPr lang="en-US" dirty="0">
            <a:latin typeface="Times New Roman"/>
            <a:cs typeface="Times New Roman"/>
          </a:endParaRPr>
        </a:p>
      </dgm:t>
    </dgm:pt>
    <dgm:pt modelId="{0001CBC9-28F6-4CEB-8276-592060C89702}" type="parTrans" cxnId="{B91B2541-9587-4F5F-A9DD-A00D89D6340A}">
      <dgm:prSet/>
      <dgm:spPr/>
      <dgm:t>
        <a:bodyPr/>
        <a:lstStyle/>
        <a:p>
          <a:endParaRPr lang="en-US"/>
        </a:p>
      </dgm:t>
    </dgm:pt>
    <dgm:pt modelId="{0823D175-4F38-4501-A43E-53E2F90F5605}" type="sibTrans" cxnId="{B91B2541-9587-4F5F-A9DD-A00D89D6340A}">
      <dgm:prSet/>
      <dgm:spPr/>
      <dgm:t>
        <a:bodyPr/>
        <a:lstStyle/>
        <a:p>
          <a:endParaRPr lang="en-US"/>
        </a:p>
      </dgm:t>
    </dgm:pt>
    <dgm:pt modelId="{41DE38C4-661E-4D3A-828E-BE32B388D834}">
      <dgm:prSet/>
      <dgm:spPr/>
      <dgm:t>
        <a:bodyPr/>
        <a:lstStyle/>
        <a:p>
          <a:r>
            <a:rPr lang="en-US" b="0" i="0" dirty="0">
              <a:latin typeface="Times New Roman"/>
              <a:cs typeface="Times New Roman"/>
            </a:rPr>
            <a:t>Gulf of Execution</a:t>
          </a:r>
          <a:endParaRPr lang="en-US" dirty="0">
            <a:latin typeface="Times New Roman"/>
            <a:cs typeface="Times New Roman"/>
          </a:endParaRPr>
        </a:p>
      </dgm:t>
    </dgm:pt>
    <dgm:pt modelId="{391F99B6-9626-45DE-91D5-9747016FCC2A}" type="parTrans" cxnId="{45CAC19F-0BF1-43B8-AE2F-641BD4D04863}">
      <dgm:prSet/>
      <dgm:spPr/>
      <dgm:t>
        <a:bodyPr/>
        <a:lstStyle/>
        <a:p>
          <a:endParaRPr lang="en-US"/>
        </a:p>
      </dgm:t>
    </dgm:pt>
    <dgm:pt modelId="{8BAC61EC-576B-423F-8D0F-63CA4759BBC9}" type="sibTrans" cxnId="{45CAC19F-0BF1-43B8-AE2F-641BD4D04863}">
      <dgm:prSet/>
      <dgm:spPr/>
      <dgm:t>
        <a:bodyPr/>
        <a:lstStyle/>
        <a:p>
          <a:endParaRPr lang="en-US"/>
        </a:p>
      </dgm:t>
    </dgm:pt>
    <dgm:pt modelId="{5A5C5465-CAF7-4A1D-B011-B09AF2F12B24}">
      <dgm:prSet/>
      <dgm:spPr/>
      <dgm:t>
        <a:bodyPr/>
        <a:lstStyle/>
        <a:p>
          <a:r>
            <a:rPr lang="en-US" b="0" i="0" dirty="0">
              <a:latin typeface="Times New Roman"/>
              <a:cs typeface="Times New Roman"/>
            </a:rPr>
            <a:t>Gulf of Evaluation</a:t>
          </a:r>
          <a:endParaRPr lang="en-US" dirty="0">
            <a:latin typeface="Times New Roman"/>
            <a:cs typeface="Times New Roman"/>
          </a:endParaRPr>
        </a:p>
      </dgm:t>
    </dgm:pt>
    <dgm:pt modelId="{639E4A4E-A6F6-4AA8-AD3D-186EF0AFFB74}" type="parTrans" cxnId="{D7B83F37-EAAF-4112-8FA4-AB14A57D4F82}">
      <dgm:prSet/>
      <dgm:spPr/>
      <dgm:t>
        <a:bodyPr/>
        <a:lstStyle/>
        <a:p>
          <a:endParaRPr lang="en-US"/>
        </a:p>
      </dgm:t>
    </dgm:pt>
    <dgm:pt modelId="{ED846364-D4CB-4C6C-8A3F-CB30EBA24A1D}" type="sibTrans" cxnId="{D7B83F37-EAAF-4112-8FA4-AB14A57D4F82}">
      <dgm:prSet/>
      <dgm:spPr/>
      <dgm:t>
        <a:bodyPr/>
        <a:lstStyle/>
        <a:p>
          <a:endParaRPr lang="en-US"/>
        </a:p>
      </dgm:t>
    </dgm:pt>
    <dgm:pt modelId="{C159B6BE-4F00-4D8F-B90D-C7F39BE5450F}" type="pres">
      <dgm:prSet presAssocID="{536E6AB6-DF10-4E77-A06F-994A7EA5752E}" presName="vert0" presStyleCnt="0">
        <dgm:presLayoutVars>
          <dgm:dir/>
          <dgm:animOne val="branch"/>
          <dgm:animLvl val="lvl"/>
        </dgm:presLayoutVars>
      </dgm:prSet>
      <dgm:spPr/>
    </dgm:pt>
    <dgm:pt modelId="{DB491224-6E5D-4B87-B5F1-CD2CD472A3E9}" type="pres">
      <dgm:prSet presAssocID="{E1C41E44-01BD-4A6E-A302-0C5BA76920CA}" presName="thickLine" presStyleLbl="alignNode1" presStyleIdx="0" presStyleCnt="6"/>
      <dgm:spPr/>
    </dgm:pt>
    <dgm:pt modelId="{D222B464-08F2-4A9C-9F4E-AFC9317CE697}" type="pres">
      <dgm:prSet presAssocID="{E1C41E44-01BD-4A6E-A302-0C5BA76920CA}" presName="horz1" presStyleCnt="0"/>
      <dgm:spPr/>
    </dgm:pt>
    <dgm:pt modelId="{4260F935-C1CA-4F3E-9C5E-E1D283C2B348}" type="pres">
      <dgm:prSet presAssocID="{E1C41E44-01BD-4A6E-A302-0C5BA76920CA}" presName="tx1" presStyleLbl="revTx" presStyleIdx="0" presStyleCnt="6"/>
      <dgm:spPr/>
    </dgm:pt>
    <dgm:pt modelId="{F844EF4F-6124-44C5-8417-858DD29C7E00}" type="pres">
      <dgm:prSet presAssocID="{E1C41E44-01BD-4A6E-A302-0C5BA76920CA}" presName="vert1" presStyleCnt="0"/>
      <dgm:spPr/>
    </dgm:pt>
    <dgm:pt modelId="{D0AAF20E-AFFD-42F1-8E28-FC2B11D2C5D8}" type="pres">
      <dgm:prSet presAssocID="{F74F2973-70B9-4A95-8873-B49FE2C3423B}" presName="thickLine" presStyleLbl="alignNode1" presStyleIdx="1" presStyleCnt="6"/>
      <dgm:spPr/>
    </dgm:pt>
    <dgm:pt modelId="{E87D646E-9257-4C34-BEBD-E2E3BBD6CD30}" type="pres">
      <dgm:prSet presAssocID="{F74F2973-70B9-4A95-8873-B49FE2C3423B}" presName="horz1" presStyleCnt="0"/>
      <dgm:spPr/>
    </dgm:pt>
    <dgm:pt modelId="{CE0A5A9D-569A-49D1-B3DE-1B9F0D801417}" type="pres">
      <dgm:prSet presAssocID="{F74F2973-70B9-4A95-8873-B49FE2C3423B}" presName="tx1" presStyleLbl="revTx" presStyleIdx="1" presStyleCnt="6"/>
      <dgm:spPr/>
    </dgm:pt>
    <dgm:pt modelId="{2D17B8DA-C2E5-4EC3-9EFA-EE654816095A}" type="pres">
      <dgm:prSet presAssocID="{F74F2973-70B9-4A95-8873-B49FE2C3423B}" presName="vert1" presStyleCnt="0"/>
      <dgm:spPr/>
    </dgm:pt>
    <dgm:pt modelId="{412D47B6-93C8-41E0-8E68-4F23279EA6C2}" type="pres">
      <dgm:prSet presAssocID="{D596B6EC-2D19-4FAC-B825-B85A4C938F75}" presName="thickLine" presStyleLbl="alignNode1" presStyleIdx="2" presStyleCnt="6"/>
      <dgm:spPr/>
    </dgm:pt>
    <dgm:pt modelId="{023E46A2-28B5-43A9-9493-E71A4B6A7A28}" type="pres">
      <dgm:prSet presAssocID="{D596B6EC-2D19-4FAC-B825-B85A4C938F75}" presName="horz1" presStyleCnt="0"/>
      <dgm:spPr/>
    </dgm:pt>
    <dgm:pt modelId="{95DBC43B-1EB2-4CCD-84F3-49EF5AFCDFC0}" type="pres">
      <dgm:prSet presAssocID="{D596B6EC-2D19-4FAC-B825-B85A4C938F75}" presName="tx1" presStyleLbl="revTx" presStyleIdx="2" presStyleCnt="6"/>
      <dgm:spPr/>
    </dgm:pt>
    <dgm:pt modelId="{2004769A-8ECE-44CA-8EC7-322C8E5D8B51}" type="pres">
      <dgm:prSet presAssocID="{D596B6EC-2D19-4FAC-B825-B85A4C938F75}" presName="vert1" presStyleCnt="0"/>
      <dgm:spPr/>
    </dgm:pt>
    <dgm:pt modelId="{5480C1F6-496F-46E9-AED8-ED1E1391DCBC}" type="pres">
      <dgm:prSet presAssocID="{7A53055F-6C9B-4ABF-8871-11BB0D4862A8}" presName="thickLine" presStyleLbl="alignNode1" presStyleIdx="3" presStyleCnt="6"/>
      <dgm:spPr/>
    </dgm:pt>
    <dgm:pt modelId="{62A85D00-F751-4D9B-9ED8-672F464645AD}" type="pres">
      <dgm:prSet presAssocID="{7A53055F-6C9B-4ABF-8871-11BB0D4862A8}" presName="horz1" presStyleCnt="0"/>
      <dgm:spPr/>
    </dgm:pt>
    <dgm:pt modelId="{2F0D934A-4F1A-4615-BB1B-2E9025854BB5}" type="pres">
      <dgm:prSet presAssocID="{7A53055F-6C9B-4ABF-8871-11BB0D4862A8}" presName="tx1" presStyleLbl="revTx" presStyleIdx="3" presStyleCnt="6"/>
      <dgm:spPr/>
    </dgm:pt>
    <dgm:pt modelId="{18DD39CF-484F-4180-AA1C-F15BBFD2044F}" type="pres">
      <dgm:prSet presAssocID="{7A53055F-6C9B-4ABF-8871-11BB0D4862A8}" presName="vert1" presStyleCnt="0"/>
      <dgm:spPr/>
    </dgm:pt>
    <dgm:pt modelId="{E1F70B4E-097A-4734-8DCF-F5202C02D0F2}" type="pres">
      <dgm:prSet presAssocID="{41DE38C4-661E-4D3A-828E-BE32B388D834}" presName="thickLine" presStyleLbl="alignNode1" presStyleIdx="4" presStyleCnt="6"/>
      <dgm:spPr/>
    </dgm:pt>
    <dgm:pt modelId="{E03FB694-8219-4BFA-AC3A-92EC2F13EDC2}" type="pres">
      <dgm:prSet presAssocID="{41DE38C4-661E-4D3A-828E-BE32B388D834}" presName="horz1" presStyleCnt="0"/>
      <dgm:spPr/>
    </dgm:pt>
    <dgm:pt modelId="{B1339CB2-BECE-4CCD-888D-274578131B64}" type="pres">
      <dgm:prSet presAssocID="{41DE38C4-661E-4D3A-828E-BE32B388D834}" presName="tx1" presStyleLbl="revTx" presStyleIdx="4" presStyleCnt="6"/>
      <dgm:spPr/>
    </dgm:pt>
    <dgm:pt modelId="{1CAF09A6-9CA3-4129-A5D8-8E3AB5C8B2A2}" type="pres">
      <dgm:prSet presAssocID="{41DE38C4-661E-4D3A-828E-BE32B388D834}" presName="vert1" presStyleCnt="0"/>
      <dgm:spPr/>
    </dgm:pt>
    <dgm:pt modelId="{9A7A1CE2-AE4B-4CCA-A638-D130E1591FC3}" type="pres">
      <dgm:prSet presAssocID="{5A5C5465-CAF7-4A1D-B011-B09AF2F12B24}" presName="thickLine" presStyleLbl="alignNode1" presStyleIdx="5" presStyleCnt="6"/>
      <dgm:spPr/>
    </dgm:pt>
    <dgm:pt modelId="{437D6EE0-A3F3-4678-A1AD-4F8A32658467}" type="pres">
      <dgm:prSet presAssocID="{5A5C5465-CAF7-4A1D-B011-B09AF2F12B24}" presName="horz1" presStyleCnt="0"/>
      <dgm:spPr/>
    </dgm:pt>
    <dgm:pt modelId="{206DE05C-DE47-44BA-821B-5A037836B44E}" type="pres">
      <dgm:prSet presAssocID="{5A5C5465-CAF7-4A1D-B011-B09AF2F12B24}" presName="tx1" presStyleLbl="revTx" presStyleIdx="5" presStyleCnt="6"/>
      <dgm:spPr/>
    </dgm:pt>
    <dgm:pt modelId="{831FA151-5E86-4DA1-AFB0-7C819DDB0D3F}" type="pres">
      <dgm:prSet presAssocID="{5A5C5465-CAF7-4A1D-B011-B09AF2F12B24}" presName="vert1" presStyleCnt="0"/>
      <dgm:spPr/>
    </dgm:pt>
  </dgm:ptLst>
  <dgm:cxnLst>
    <dgm:cxn modelId="{4B6A1936-D77A-40F9-A0DD-F09A23715D6E}" type="presOf" srcId="{5A5C5465-CAF7-4A1D-B011-B09AF2F12B24}" destId="{206DE05C-DE47-44BA-821B-5A037836B44E}" srcOrd="0" destOrd="0" presId="urn:microsoft.com/office/officeart/2008/layout/LinedList"/>
    <dgm:cxn modelId="{D7B83F37-EAAF-4112-8FA4-AB14A57D4F82}" srcId="{536E6AB6-DF10-4E77-A06F-994A7EA5752E}" destId="{5A5C5465-CAF7-4A1D-B011-B09AF2F12B24}" srcOrd="5" destOrd="0" parTransId="{639E4A4E-A6F6-4AA8-AD3D-186EF0AFFB74}" sibTransId="{ED846364-D4CB-4C6C-8A3F-CB30EBA24A1D}"/>
    <dgm:cxn modelId="{1ECF9A3D-3AE0-44C0-B915-8D6362FEC1F1}" srcId="{536E6AB6-DF10-4E77-A06F-994A7EA5752E}" destId="{F74F2973-70B9-4A95-8873-B49FE2C3423B}" srcOrd="1" destOrd="0" parTransId="{348FAE67-09ED-4A5C-AED8-4E62138948CE}" sibTransId="{84658569-1B2B-49B6-A519-C3686A484919}"/>
    <dgm:cxn modelId="{B91B2541-9587-4F5F-A9DD-A00D89D6340A}" srcId="{536E6AB6-DF10-4E77-A06F-994A7EA5752E}" destId="{7A53055F-6C9B-4ABF-8871-11BB0D4862A8}" srcOrd="3" destOrd="0" parTransId="{0001CBC9-28F6-4CEB-8276-592060C89702}" sibTransId="{0823D175-4F38-4501-A43E-53E2F90F5605}"/>
    <dgm:cxn modelId="{E00E7A5A-E3F8-448E-A290-0F84B24DE11C}" type="presOf" srcId="{D596B6EC-2D19-4FAC-B825-B85A4C938F75}" destId="{95DBC43B-1EB2-4CCD-84F3-49EF5AFCDFC0}" srcOrd="0" destOrd="0" presId="urn:microsoft.com/office/officeart/2008/layout/LinedList"/>
    <dgm:cxn modelId="{83AC967D-940E-470F-AA61-85283DB2FA44}" srcId="{536E6AB6-DF10-4E77-A06F-994A7EA5752E}" destId="{E1C41E44-01BD-4A6E-A302-0C5BA76920CA}" srcOrd="0" destOrd="0" parTransId="{5B1979F7-BEFC-44DF-BAD6-218F49690959}" sibTransId="{5BE417DE-5DC9-4033-9F81-58BEC738DB0B}"/>
    <dgm:cxn modelId="{D00A7B87-28EB-4DC4-8C10-22BA7B6D2A16}" type="presOf" srcId="{E1C41E44-01BD-4A6E-A302-0C5BA76920CA}" destId="{4260F935-C1CA-4F3E-9C5E-E1D283C2B348}" srcOrd="0" destOrd="0" presId="urn:microsoft.com/office/officeart/2008/layout/LinedList"/>
    <dgm:cxn modelId="{E6CF0199-0FF4-4299-BC64-86446D515E05}" srcId="{536E6AB6-DF10-4E77-A06F-994A7EA5752E}" destId="{D596B6EC-2D19-4FAC-B825-B85A4C938F75}" srcOrd="2" destOrd="0" parTransId="{432AEADB-8802-42A9-9D91-C33BF0C8C7B4}" sibTransId="{22183DB1-C558-4C91-B190-991B37D4A778}"/>
    <dgm:cxn modelId="{45CAC19F-0BF1-43B8-AE2F-641BD4D04863}" srcId="{536E6AB6-DF10-4E77-A06F-994A7EA5752E}" destId="{41DE38C4-661E-4D3A-828E-BE32B388D834}" srcOrd="4" destOrd="0" parTransId="{391F99B6-9626-45DE-91D5-9747016FCC2A}" sibTransId="{8BAC61EC-576B-423F-8D0F-63CA4759BBC9}"/>
    <dgm:cxn modelId="{EE6C7EC7-324B-45B6-BBA0-E510763B90E9}" type="presOf" srcId="{536E6AB6-DF10-4E77-A06F-994A7EA5752E}" destId="{C159B6BE-4F00-4D8F-B90D-C7F39BE5450F}" srcOrd="0" destOrd="0" presId="urn:microsoft.com/office/officeart/2008/layout/LinedList"/>
    <dgm:cxn modelId="{1F0408D2-B83B-4D69-AAF3-D57126CBDEEC}" type="presOf" srcId="{F74F2973-70B9-4A95-8873-B49FE2C3423B}" destId="{CE0A5A9D-569A-49D1-B3DE-1B9F0D801417}" srcOrd="0" destOrd="0" presId="urn:microsoft.com/office/officeart/2008/layout/LinedList"/>
    <dgm:cxn modelId="{3CF90ADE-FFCC-420F-988C-843F66619CB5}" type="presOf" srcId="{41DE38C4-661E-4D3A-828E-BE32B388D834}" destId="{B1339CB2-BECE-4CCD-888D-274578131B64}" srcOrd="0" destOrd="0" presId="urn:microsoft.com/office/officeart/2008/layout/LinedList"/>
    <dgm:cxn modelId="{709BE6ED-5E16-40E2-8054-25CD99F98084}" type="presOf" srcId="{7A53055F-6C9B-4ABF-8871-11BB0D4862A8}" destId="{2F0D934A-4F1A-4615-BB1B-2E9025854BB5}" srcOrd="0" destOrd="0" presId="urn:microsoft.com/office/officeart/2008/layout/LinedList"/>
    <dgm:cxn modelId="{FCFE77D2-E8DD-49EF-A1F0-249CE8036AFE}" type="presParOf" srcId="{C159B6BE-4F00-4D8F-B90D-C7F39BE5450F}" destId="{DB491224-6E5D-4B87-B5F1-CD2CD472A3E9}" srcOrd="0" destOrd="0" presId="urn:microsoft.com/office/officeart/2008/layout/LinedList"/>
    <dgm:cxn modelId="{0E985B6E-DFB8-4B6A-8307-74D450D3BCC9}" type="presParOf" srcId="{C159B6BE-4F00-4D8F-B90D-C7F39BE5450F}" destId="{D222B464-08F2-4A9C-9F4E-AFC9317CE697}" srcOrd="1" destOrd="0" presId="urn:microsoft.com/office/officeart/2008/layout/LinedList"/>
    <dgm:cxn modelId="{3D102A5F-024F-43FB-8FF3-98E0E51ED3E4}" type="presParOf" srcId="{D222B464-08F2-4A9C-9F4E-AFC9317CE697}" destId="{4260F935-C1CA-4F3E-9C5E-E1D283C2B348}" srcOrd="0" destOrd="0" presId="urn:microsoft.com/office/officeart/2008/layout/LinedList"/>
    <dgm:cxn modelId="{18F686DE-2FEB-4572-ADBB-3CDF063F0E2D}" type="presParOf" srcId="{D222B464-08F2-4A9C-9F4E-AFC9317CE697}" destId="{F844EF4F-6124-44C5-8417-858DD29C7E00}" srcOrd="1" destOrd="0" presId="urn:microsoft.com/office/officeart/2008/layout/LinedList"/>
    <dgm:cxn modelId="{CEECE4D6-E2B6-4112-8CAF-EE9756697825}" type="presParOf" srcId="{C159B6BE-4F00-4D8F-B90D-C7F39BE5450F}" destId="{D0AAF20E-AFFD-42F1-8E28-FC2B11D2C5D8}" srcOrd="2" destOrd="0" presId="urn:microsoft.com/office/officeart/2008/layout/LinedList"/>
    <dgm:cxn modelId="{EBA08928-CDED-40C4-AE14-6DD541C0A7D8}" type="presParOf" srcId="{C159B6BE-4F00-4D8F-B90D-C7F39BE5450F}" destId="{E87D646E-9257-4C34-BEBD-E2E3BBD6CD30}" srcOrd="3" destOrd="0" presId="urn:microsoft.com/office/officeart/2008/layout/LinedList"/>
    <dgm:cxn modelId="{3CF72908-D977-4945-8F19-D302DCBA0734}" type="presParOf" srcId="{E87D646E-9257-4C34-BEBD-E2E3BBD6CD30}" destId="{CE0A5A9D-569A-49D1-B3DE-1B9F0D801417}" srcOrd="0" destOrd="0" presId="urn:microsoft.com/office/officeart/2008/layout/LinedList"/>
    <dgm:cxn modelId="{23608BFD-0891-4B3B-8A4C-01347E5C4960}" type="presParOf" srcId="{E87D646E-9257-4C34-BEBD-E2E3BBD6CD30}" destId="{2D17B8DA-C2E5-4EC3-9EFA-EE654816095A}" srcOrd="1" destOrd="0" presId="urn:microsoft.com/office/officeart/2008/layout/LinedList"/>
    <dgm:cxn modelId="{5562494F-6718-477D-A241-A7C3C71F009B}" type="presParOf" srcId="{C159B6BE-4F00-4D8F-B90D-C7F39BE5450F}" destId="{412D47B6-93C8-41E0-8E68-4F23279EA6C2}" srcOrd="4" destOrd="0" presId="urn:microsoft.com/office/officeart/2008/layout/LinedList"/>
    <dgm:cxn modelId="{8BB86838-740D-427A-88E0-F90898379E64}" type="presParOf" srcId="{C159B6BE-4F00-4D8F-B90D-C7F39BE5450F}" destId="{023E46A2-28B5-43A9-9493-E71A4B6A7A28}" srcOrd="5" destOrd="0" presId="urn:microsoft.com/office/officeart/2008/layout/LinedList"/>
    <dgm:cxn modelId="{4AD9680F-90C6-4BC5-A3F1-779F439F6AC5}" type="presParOf" srcId="{023E46A2-28B5-43A9-9493-E71A4B6A7A28}" destId="{95DBC43B-1EB2-4CCD-84F3-49EF5AFCDFC0}" srcOrd="0" destOrd="0" presId="urn:microsoft.com/office/officeart/2008/layout/LinedList"/>
    <dgm:cxn modelId="{6D26A396-9848-4FEF-9C78-D67794F138A6}" type="presParOf" srcId="{023E46A2-28B5-43A9-9493-E71A4B6A7A28}" destId="{2004769A-8ECE-44CA-8EC7-322C8E5D8B51}" srcOrd="1" destOrd="0" presId="urn:microsoft.com/office/officeart/2008/layout/LinedList"/>
    <dgm:cxn modelId="{D4FE7506-CAE0-4B5D-9011-296D796E1252}" type="presParOf" srcId="{C159B6BE-4F00-4D8F-B90D-C7F39BE5450F}" destId="{5480C1F6-496F-46E9-AED8-ED1E1391DCBC}" srcOrd="6" destOrd="0" presId="urn:microsoft.com/office/officeart/2008/layout/LinedList"/>
    <dgm:cxn modelId="{2C084CB3-20D5-4D51-BA90-CE928082DF85}" type="presParOf" srcId="{C159B6BE-4F00-4D8F-B90D-C7F39BE5450F}" destId="{62A85D00-F751-4D9B-9ED8-672F464645AD}" srcOrd="7" destOrd="0" presId="urn:microsoft.com/office/officeart/2008/layout/LinedList"/>
    <dgm:cxn modelId="{0E7F36D4-9D84-4DBA-A62F-74206CB98366}" type="presParOf" srcId="{62A85D00-F751-4D9B-9ED8-672F464645AD}" destId="{2F0D934A-4F1A-4615-BB1B-2E9025854BB5}" srcOrd="0" destOrd="0" presId="urn:microsoft.com/office/officeart/2008/layout/LinedList"/>
    <dgm:cxn modelId="{FCDF46C4-938D-4F12-B964-1CA4F884BB07}" type="presParOf" srcId="{62A85D00-F751-4D9B-9ED8-672F464645AD}" destId="{18DD39CF-484F-4180-AA1C-F15BBFD2044F}" srcOrd="1" destOrd="0" presId="urn:microsoft.com/office/officeart/2008/layout/LinedList"/>
    <dgm:cxn modelId="{FA24119A-98E2-4C52-B0ED-06EF30992B67}" type="presParOf" srcId="{C159B6BE-4F00-4D8F-B90D-C7F39BE5450F}" destId="{E1F70B4E-097A-4734-8DCF-F5202C02D0F2}" srcOrd="8" destOrd="0" presId="urn:microsoft.com/office/officeart/2008/layout/LinedList"/>
    <dgm:cxn modelId="{C5595778-1D83-4C24-8486-509DA578179C}" type="presParOf" srcId="{C159B6BE-4F00-4D8F-B90D-C7F39BE5450F}" destId="{E03FB694-8219-4BFA-AC3A-92EC2F13EDC2}" srcOrd="9" destOrd="0" presId="urn:microsoft.com/office/officeart/2008/layout/LinedList"/>
    <dgm:cxn modelId="{AAA3C234-807A-49BE-A246-8C0545BB7996}" type="presParOf" srcId="{E03FB694-8219-4BFA-AC3A-92EC2F13EDC2}" destId="{B1339CB2-BECE-4CCD-888D-274578131B64}" srcOrd="0" destOrd="0" presId="urn:microsoft.com/office/officeart/2008/layout/LinedList"/>
    <dgm:cxn modelId="{C2762BE0-C3A8-4E13-83CC-320F236DF03D}" type="presParOf" srcId="{E03FB694-8219-4BFA-AC3A-92EC2F13EDC2}" destId="{1CAF09A6-9CA3-4129-A5D8-8E3AB5C8B2A2}" srcOrd="1" destOrd="0" presId="urn:microsoft.com/office/officeart/2008/layout/LinedList"/>
    <dgm:cxn modelId="{0462E929-CFA8-45BF-9C2D-2BD777D2FB43}" type="presParOf" srcId="{C159B6BE-4F00-4D8F-B90D-C7F39BE5450F}" destId="{9A7A1CE2-AE4B-4CCA-A638-D130E1591FC3}" srcOrd="10" destOrd="0" presId="urn:microsoft.com/office/officeart/2008/layout/LinedList"/>
    <dgm:cxn modelId="{6AECEA97-7E14-4FD0-8559-A868136DBC85}" type="presParOf" srcId="{C159B6BE-4F00-4D8F-B90D-C7F39BE5450F}" destId="{437D6EE0-A3F3-4678-A1AD-4F8A32658467}" srcOrd="11" destOrd="0" presId="urn:microsoft.com/office/officeart/2008/layout/LinedList"/>
    <dgm:cxn modelId="{D45202FB-3210-4C93-951D-7B882BEADD65}" type="presParOf" srcId="{437D6EE0-A3F3-4678-A1AD-4F8A32658467}" destId="{206DE05C-DE47-44BA-821B-5A037836B44E}" srcOrd="0" destOrd="0" presId="urn:microsoft.com/office/officeart/2008/layout/LinedList"/>
    <dgm:cxn modelId="{9852D813-E575-4780-8CE0-6AC6CDEEC91D}" type="presParOf" srcId="{437D6EE0-A3F3-4678-A1AD-4F8A32658467}" destId="{831FA151-5E86-4DA1-AFB0-7C819DDB0D3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91224-6E5D-4B87-B5F1-CD2CD472A3E9}">
      <dsp:nvSpPr>
        <dsp:cNvPr id="0" name=""/>
        <dsp:cNvSpPr/>
      </dsp:nvSpPr>
      <dsp:spPr>
        <a:xfrm>
          <a:off x="0" y="1593"/>
          <a:ext cx="1024978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0F935-C1CA-4F3E-9C5E-E1D283C2B348}">
      <dsp:nvSpPr>
        <dsp:cNvPr id="0" name=""/>
        <dsp:cNvSpPr/>
      </dsp:nvSpPr>
      <dsp:spPr>
        <a:xfrm>
          <a:off x="0" y="1593"/>
          <a:ext cx="10249787" cy="543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latin typeface="Times New Roman"/>
              <a:cs typeface="Times New Roman"/>
            </a:rPr>
            <a:t>Affordance</a:t>
          </a:r>
          <a:endParaRPr lang="en-US" sz="2500" kern="1200" dirty="0">
            <a:latin typeface="Times New Roman"/>
            <a:cs typeface="Times New Roman"/>
          </a:endParaRPr>
        </a:p>
      </dsp:txBody>
      <dsp:txXfrm>
        <a:off x="0" y="1593"/>
        <a:ext cx="10249787" cy="543462"/>
      </dsp:txXfrm>
    </dsp:sp>
    <dsp:sp modelId="{D0AAF20E-AFFD-42F1-8E28-FC2B11D2C5D8}">
      <dsp:nvSpPr>
        <dsp:cNvPr id="0" name=""/>
        <dsp:cNvSpPr/>
      </dsp:nvSpPr>
      <dsp:spPr>
        <a:xfrm>
          <a:off x="0" y="545056"/>
          <a:ext cx="10249787" cy="0"/>
        </a:xfrm>
        <a:prstGeom prst="line">
          <a:avLst/>
        </a:prstGeom>
        <a:solidFill>
          <a:schemeClr val="accent2">
            <a:hueOff val="-405184"/>
            <a:satOff val="-3100"/>
            <a:lumOff val="-38"/>
            <a:alphaOff val="0"/>
          </a:schemeClr>
        </a:solidFill>
        <a:ln w="12700" cap="flat" cmpd="sng" algn="ctr">
          <a:solidFill>
            <a:schemeClr val="accent2">
              <a:hueOff val="-405184"/>
              <a:satOff val="-3100"/>
              <a:lumOff val="-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A5A9D-569A-49D1-B3DE-1B9F0D801417}">
      <dsp:nvSpPr>
        <dsp:cNvPr id="0" name=""/>
        <dsp:cNvSpPr/>
      </dsp:nvSpPr>
      <dsp:spPr>
        <a:xfrm>
          <a:off x="0" y="545056"/>
          <a:ext cx="10249787" cy="543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latin typeface="Times New Roman"/>
              <a:cs typeface="Times New Roman"/>
            </a:rPr>
            <a:t>Visibility</a:t>
          </a:r>
          <a:endParaRPr lang="en-US" sz="2500" kern="1200" dirty="0">
            <a:latin typeface="Times New Roman"/>
            <a:cs typeface="Times New Roman"/>
          </a:endParaRPr>
        </a:p>
      </dsp:txBody>
      <dsp:txXfrm>
        <a:off x="0" y="545056"/>
        <a:ext cx="10249787" cy="543462"/>
      </dsp:txXfrm>
    </dsp:sp>
    <dsp:sp modelId="{412D47B6-93C8-41E0-8E68-4F23279EA6C2}">
      <dsp:nvSpPr>
        <dsp:cNvPr id="0" name=""/>
        <dsp:cNvSpPr/>
      </dsp:nvSpPr>
      <dsp:spPr>
        <a:xfrm>
          <a:off x="0" y="1088519"/>
          <a:ext cx="10249787" cy="0"/>
        </a:xfrm>
        <a:prstGeom prst="line">
          <a:avLst/>
        </a:prstGeom>
        <a:solidFill>
          <a:schemeClr val="accent2">
            <a:hueOff val="-810369"/>
            <a:satOff val="-6200"/>
            <a:lumOff val="-77"/>
            <a:alphaOff val="0"/>
          </a:schemeClr>
        </a:solidFill>
        <a:ln w="12700" cap="flat" cmpd="sng" algn="ctr">
          <a:solidFill>
            <a:schemeClr val="accent2">
              <a:hueOff val="-810369"/>
              <a:satOff val="-6200"/>
              <a:lumOff val="-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BC43B-1EB2-4CCD-84F3-49EF5AFCDFC0}">
      <dsp:nvSpPr>
        <dsp:cNvPr id="0" name=""/>
        <dsp:cNvSpPr/>
      </dsp:nvSpPr>
      <dsp:spPr>
        <a:xfrm>
          <a:off x="0" y="1088519"/>
          <a:ext cx="10249787" cy="543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latin typeface="Times New Roman"/>
              <a:cs typeface="Times New Roman"/>
            </a:rPr>
            <a:t>Mapping </a:t>
          </a:r>
          <a:endParaRPr lang="en-US" sz="2500" kern="1200" dirty="0">
            <a:latin typeface="Times New Roman"/>
            <a:cs typeface="Times New Roman"/>
          </a:endParaRPr>
        </a:p>
      </dsp:txBody>
      <dsp:txXfrm>
        <a:off x="0" y="1088519"/>
        <a:ext cx="10249787" cy="543462"/>
      </dsp:txXfrm>
    </dsp:sp>
    <dsp:sp modelId="{5480C1F6-496F-46E9-AED8-ED1E1391DCBC}">
      <dsp:nvSpPr>
        <dsp:cNvPr id="0" name=""/>
        <dsp:cNvSpPr/>
      </dsp:nvSpPr>
      <dsp:spPr>
        <a:xfrm>
          <a:off x="0" y="1631982"/>
          <a:ext cx="10249787" cy="0"/>
        </a:xfrm>
        <a:prstGeom prst="line">
          <a:avLst/>
        </a:prstGeom>
        <a:solidFill>
          <a:schemeClr val="accent2">
            <a:hueOff val="-1215553"/>
            <a:satOff val="-9299"/>
            <a:lumOff val="-115"/>
            <a:alphaOff val="0"/>
          </a:schemeClr>
        </a:solidFill>
        <a:ln w="12700" cap="flat" cmpd="sng" algn="ctr">
          <a:solidFill>
            <a:schemeClr val="accent2">
              <a:hueOff val="-1215553"/>
              <a:satOff val="-9299"/>
              <a:lumOff val="-1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D934A-4F1A-4615-BB1B-2E9025854BB5}">
      <dsp:nvSpPr>
        <dsp:cNvPr id="0" name=""/>
        <dsp:cNvSpPr/>
      </dsp:nvSpPr>
      <dsp:spPr>
        <a:xfrm>
          <a:off x="0" y="1631982"/>
          <a:ext cx="10249787" cy="543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latin typeface="Times New Roman"/>
              <a:cs typeface="Times New Roman"/>
            </a:rPr>
            <a:t>System Image</a:t>
          </a:r>
          <a:endParaRPr lang="en-US" sz="2500" kern="1200" dirty="0">
            <a:latin typeface="Times New Roman"/>
            <a:cs typeface="Times New Roman"/>
          </a:endParaRPr>
        </a:p>
      </dsp:txBody>
      <dsp:txXfrm>
        <a:off x="0" y="1631982"/>
        <a:ext cx="10249787" cy="543462"/>
      </dsp:txXfrm>
    </dsp:sp>
    <dsp:sp modelId="{E1F70B4E-097A-4734-8DCF-F5202C02D0F2}">
      <dsp:nvSpPr>
        <dsp:cNvPr id="0" name=""/>
        <dsp:cNvSpPr/>
      </dsp:nvSpPr>
      <dsp:spPr>
        <a:xfrm>
          <a:off x="0" y="2175444"/>
          <a:ext cx="10249787" cy="0"/>
        </a:xfrm>
        <a:prstGeom prst="line">
          <a:avLst/>
        </a:prstGeom>
        <a:solidFill>
          <a:schemeClr val="accent2">
            <a:hueOff val="-1620738"/>
            <a:satOff val="-12399"/>
            <a:lumOff val="-154"/>
            <a:alphaOff val="0"/>
          </a:schemeClr>
        </a:solidFill>
        <a:ln w="12700" cap="flat" cmpd="sng" algn="ctr">
          <a:solidFill>
            <a:schemeClr val="accent2">
              <a:hueOff val="-1620738"/>
              <a:satOff val="-12399"/>
              <a:lumOff val="-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39CB2-BECE-4CCD-888D-274578131B64}">
      <dsp:nvSpPr>
        <dsp:cNvPr id="0" name=""/>
        <dsp:cNvSpPr/>
      </dsp:nvSpPr>
      <dsp:spPr>
        <a:xfrm>
          <a:off x="0" y="2175444"/>
          <a:ext cx="10249787" cy="543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latin typeface="Times New Roman"/>
              <a:cs typeface="Times New Roman"/>
            </a:rPr>
            <a:t>Gulf of Execution</a:t>
          </a:r>
          <a:endParaRPr lang="en-US" sz="2500" kern="1200" dirty="0">
            <a:latin typeface="Times New Roman"/>
            <a:cs typeface="Times New Roman"/>
          </a:endParaRPr>
        </a:p>
      </dsp:txBody>
      <dsp:txXfrm>
        <a:off x="0" y="2175444"/>
        <a:ext cx="10249787" cy="543462"/>
      </dsp:txXfrm>
    </dsp:sp>
    <dsp:sp modelId="{9A7A1CE2-AE4B-4CCA-A638-D130E1591FC3}">
      <dsp:nvSpPr>
        <dsp:cNvPr id="0" name=""/>
        <dsp:cNvSpPr/>
      </dsp:nvSpPr>
      <dsp:spPr>
        <a:xfrm>
          <a:off x="0" y="2718907"/>
          <a:ext cx="10249787" cy="0"/>
        </a:xfrm>
        <a:prstGeom prst="line">
          <a:avLst/>
        </a:prstGeom>
        <a:solidFill>
          <a:schemeClr val="accent2">
            <a:hueOff val="-2025922"/>
            <a:satOff val="-15499"/>
            <a:lumOff val="-192"/>
            <a:alphaOff val="0"/>
          </a:schemeClr>
        </a:solidFill>
        <a:ln w="12700" cap="flat" cmpd="sng" algn="ctr">
          <a:solidFill>
            <a:schemeClr val="accent2">
              <a:hueOff val="-2025922"/>
              <a:satOff val="-15499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DE05C-DE47-44BA-821B-5A037836B44E}">
      <dsp:nvSpPr>
        <dsp:cNvPr id="0" name=""/>
        <dsp:cNvSpPr/>
      </dsp:nvSpPr>
      <dsp:spPr>
        <a:xfrm>
          <a:off x="0" y="2718907"/>
          <a:ext cx="10249787" cy="543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latin typeface="Times New Roman"/>
              <a:cs typeface="Times New Roman"/>
            </a:rPr>
            <a:t>Gulf of Evaluation</a:t>
          </a:r>
          <a:endParaRPr lang="en-US" sz="2500" kern="1200" dirty="0">
            <a:latin typeface="Times New Roman"/>
            <a:cs typeface="Times New Roman"/>
          </a:endParaRPr>
        </a:p>
      </dsp:txBody>
      <dsp:txXfrm>
        <a:off x="0" y="2718907"/>
        <a:ext cx="10249787" cy="543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65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75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7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04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06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67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5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86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4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51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49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4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5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urful light bulb with business icons">
            <a:extLst>
              <a:ext uri="{FF2B5EF4-FFF2-40B4-BE49-F238E27FC236}">
                <a16:creationId xmlns:a16="http://schemas.microsoft.com/office/drawing/2014/main" id="{36A8744B-ECCC-FDBB-45FA-2DE96F151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24" b="741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4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32396" y="1628393"/>
            <a:ext cx="6459604" cy="3601213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4829" y="1785809"/>
            <a:ext cx="5998359" cy="336165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Times New Roman"/>
                <a:ea typeface="Batang"/>
                <a:cs typeface="Times New Roman"/>
              </a:rPr>
              <a:t>Asif Sharif Akash</a:t>
            </a:r>
            <a:br>
              <a:rPr lang="en-US" sz="3200" dirty="0">
                <a:latin typeface="Times New Roman"/>
                <a:ea typeface="Batang"/>
              </a:rPr>
            </a:br>
            <a:r>
              <a:rPr lang="en-US" sz="3200" dirty="0">
                <a:latin typeface="Times New Roman"/>
                <a:ea typeface="Batang"/>
                <a:cs typeface="Times New Roman"/>
              </a:rPr>
              <a:t>20-42647-1</a:t>
            </a:r>
            <a:br>
              <a:rPr lang="en-US" sz="3200" dirty="0">
                <a:latin typeface="Times New Roman"/>
                <a:ea typeface="Batang"/>
              </a:rPr>
            </a:br>
            <a:br>
              <a:rPr lang="en-US" sz="3200" dirty="0">
                <a:latin typeface="Times New Roman"/>
                <a:ea typeface="Batang"/>
              </a:rPr>
            </a:br>
            <a:r>
              <a:rPr lang="en-US" sz="3200" dirty="0">
                <a:latin typeface="Times New Roman"/>
                <a:ea typeface="Batang"/>
                <a:cs typeface="Times New Roman"/>
              </a:rPr>
              <a:t>American International University-Bangladesh</a:t>
            </a:r>
            <a:br>
              <a:rPr lang="en-US" sz="3200" dirty="0">
                <a:latin typeface="Times New Roman"/>
                <a:ea typeface="Batang"/>
              </a:rPr>
            </a:br>
            <a:br>
              <a:rPr lang="en-US" sz="3200" dirty="0">
                <a:latin typeface="Times New Roman"/>
                <a:ea typeface="Batang"/>
              </a:rPr>
            </a:br>
            <a:r>
              <a:rPr lang="en-US" sz="3200" dirty="0">
                <a:latin typeface="Times New Roman"/>
                <a:ea typeface="Batang"/>
                <a:cs typeface="Times New Roman"/>
              </a:rPr>
              <a:t>Dept. of CSE</a:t>
            </a:r>
            <a:endParaRPr lang="en-US" sz="3200" dirty="0"/>
          </a:p>
        </p:txBody>
      </p:sp>
      <p:grpSp>
        <p:nvGrpSpPr>
          <p:cNvPr id="75" name="Group 59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61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B0F1BF-8531-0F75-D814-132F2027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7EEB-0190-F36A-40DF-5B983E968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594" y="2160016"/>
            <a:ext cx="4359777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The relationship between controls and their effects is known as mapping. Natural mappings that make use of physical analogies or customs from culture are good mappings. As a result, they are simple to understand, remember, and enable better accessibility.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22" name="Picture 21" descr="World map with flight paths">
            <a:extLst>
              <a:ext uri="{FF2B5EF4-FFF2-40B4-BE49-F238E27FC236}">
                <a16:creationId xmlns:a16="http://schemas.microsoft.com/office/drawing/2014/main" id="{6270CFC1-8C28-EAE9-AFBA-407F8CF10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43" r="18914" b="9"/>
          <a:stretch/>
        </p:blipFill>
        <p:spPr>
          <a:xfrm>
            <a:off x="20" y="1"/>
            <a:ext cx="6927143" cy="6857999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55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CB05E-A87C-3E9F-FF44-F588CDA5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Mapping issue in Discord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3EE5-E21B-A2AB-E4BB-E430EB2F6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892" y="555260"/>
            <a:ext cx="6255445" cy="223170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There are tabs in Discord that show online friends, all friends, pending requests, and blocked users, however there is still a </a:t>
            </a:r>
            <a:r>
              <a:rPr lang="en-US" b="1" dirty="0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friends tab</a:t>
            </a:r>
            <a:r>
              <a:rPr lang="en-US" dirty="0">
                <a:latin typeface="Times New Roman"/>
                <a:ea typeface="+mn-lt"/>
                <a:cs typeface="+mn-lt"/>
              </a:rPr>
              <a:t>. This friend tab, like the all tab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provides a list of friends</a:t>
            </a:r>
            <a:r>
              <a:rPr lang="en-US" dirty="0">
                <a:latin typeface="Times New Roman"/>
                <a:ea typeface="+mn-lt"/>
                <a:cs typeface="+mn-lt"/>
              </a:rPr>
              <a:t>. So, I believe there is a mapping problem over here.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D972F6-8CDA-42FB-AEB1-A7207689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89" y="3265977"/>
            <a:ext cx="10885620" cy="204105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93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3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4" descr="Abstract background of data">
            <a:extLst>
              <a:ext uri="{FF2B5EF4-FFF2-40B4-BE49-F238E27FC236}">
                <a16:creationId xmlns:a16="http://schemas.microsoft.com/office/drawing/2014/main" id="{4C1EB29C-1DBE-65F8-4920-5594EB3DC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6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620FE-F959-2B34-1595-4B6A6CC7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1" y="4983146"/>
            <a:ext cx="6969505" cy="13900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>
                <a:latin typeface="Times New Roman"/>
                <a:cs typeface="Times New Roman"/>
              </a:rPr>
              <a:t>System Image</a:t>
            </a:r>
          </a:p>
        </p:txBody>
      </p:sp>
      <p:cxnSp>
        <p:nvCxnSpPr>
          <p:cNvPr id="57" name="Straight Connector 40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42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0215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06D25-9121-1739-42BB-85C78119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69" y="770890"/>
            <a:ext cx="5018677" cy="126898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System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0360B-BF54-AFA2-77A6-C6ED7662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524" y="2302892"/>
            <a:ext cx="3970928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latin typeface="Times New Roman"/>
                <a:ea typeface="+mn-lt"/>
                <a:cs typeface="+mn-lt"/>
              </a:rPr>
              <a:t>The system image is the visible part of a device that includes the physical structure, documentation, and instructions via which the design can communicate with the user.</a:t>
            </a:r>
            <a:endParaRPr lang="en-US" dirty="0">
              <a:latin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1867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D251E3-961F-2440-B872-1D266718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5558ED88-23E3-3941-8644-676CD732E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24B1447F-72DA-384E-9D7D-C33A13EF4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6089DDC-F160-E24D-A726-0082953C0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A211FA8-50B3-3C4E-A234-1580EA20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6A73788D-F322-0047-BF9E-A8E69D845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26">
              <a:extLst>
                <a:ext uri="{FF2B5EF4-FFF2-40B4-BE49-F238E27FC236}">
                  <a16:creationId xmlns:a16="http://schemas.microsoft.com/office/drawing/2014/main" id="{7E90A8A1-A164-EA41-86BB-166893179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894343D-4C51-384E-BEC6-1517A940C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18" descr="CPU with binary numbers and blueprint">
            <a:extLst>
              <a:ext uri="{FF2B5EF4-FFF2-40B4-BE49-F238E27FC236}">
                <a16:creationId xmlns:a16="http://schemas.microsoft.com/office/drawing/2014/main" id="{480C4837-BE07-5021-E11C-C603C7BD7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39" r="18411"/>
          <a:stretch/>
        </p:blipFill>
        <p:spPr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672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23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8DC84-8932-B9F9-69CE-C88DF65E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294208"/>
            <a:ext cx="4541446" cy="1587162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System issue in Discord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957CE8-7870-B4F6-077B-21B7C696B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4032271"/>
            <a:ext cx="5265333" cy="1802793"/>
          </a:xfrm>
        </p:spPr>
        <p:txBody>
          <a:bodyPr anchor="b"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There is a </a:t>
            </a:r>
            <a:r>
              <a:rPr lang="en-US" b="1" dirty="0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plus(+)</a:t>
            </a:r>
            <a:r>
              <a:rPr lang="en-US" dirty="0">
                <a:latin typeface="Times New Roman"/>
                <a:ea typeface="+mn-lt"/>
                <a:cs typeface="+mn-lt"/>
              </a:rPr>
              <a:t> icon in Discord to create a DM direct message to a friend, which is unclear because it might also mean add a new friend to a new user.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43B2821-299F-08DC-7D8A-61D06B53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89" y="1096399"/>
            <a:ext cx="10885620" cy="244926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80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kyline of skyscrapers">
            <a:extLst>
              <a:ext uri="{FF2B5EF4-FFF2-40B4-BE49-F238E27FC236}">
                <a16:creationId xmlns:a16="http://schemas.microsoft.com/office/drawing/2014/main" id="{40489BE7-5516-E15A-5BD2-7FFD3CEDBA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3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153E3-68CD-3A10-C0A2-7F4680B9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56" y="4244959"/>
            <a:ext cx="7802942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dirty="0">
                <a:latin typeface="Times New Roman"/>
                <a:cs typeface="Times New Roman"/>
              </a:rPr>
              <a:t>Gulf Of Execution &amp; Gulf of Evaluation</a:t>
            </a:r>
            <a:endParaRPr lang="en-US" sz="6600">
              <a:latin typeface="Times New Roman"/>
              <a:cs typeface="Times New Roman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88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8923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3EB84-9C42-AD47-7F72-D0DC435C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209824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/>
                <a:ea typeface="+mj-lt"/>
                <a:cs typeface="+mj-lt"/>
              </a:rPr>
              <a:t>Gulf Of Execution &amp; Gulf of Evaluation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44FA-E3BD-8A0C-311B-283FA2A6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221355" cy="36012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buFont typeface="Wingdings" panose="020B0604020202020204" pitchFamily="34" charset="0"/>
              <a:buChar char="q"/>
            </a:pPr>
            <a:r>
              <a:rPr lang="en-US" b="1" dirty="0">
                <a:latin typeface="Times New Roman"/>
                <a:cs typeface="Times New Roman"/>
              </a:rPr>
              <a:t>Gulf of Execution: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>
                <a:latin typeface="Times New Roman"/>
                <a:ea typeface="+mn-lt"/>
                <a:cs typeface="+mn-lt"/>
              </a:rPr>
              <a:t>The degree of ease with which a user can grasp the current state of a system is determined by how well the system allows someone to accomplish their desired activities directly. </a:t>
            </a:r>
            <a:endParaRPr lang="en-US"/>
          </a:p>
          <a:p>
            <a:pPr marL="342900" indent="-342900" algn="just">
              <a:buFont typeface="Wingdings" panose="020B0604020202020204" pitchFamily="34" charset="0"/>
              <a:buChar char="q"/>
            </a:pPr>
            <a:r>
              <a:rPr lang="en-US" b="1" dirty="0">
                <a:latin typeface="Times New Roman"/>
                <a:ea typeface="+mn-lt"/>
                <a:cs typeface="+mn-lt"/>
              </a:rPr>
              <a:t>Gulf of Evaluation:</a:t>
            </a:r>
            <a:r>
              <a:rPr lang="en-US" dirty="0">
                <a:latin typeface="Times New Roman"/>
                <a:ea typeface="+mn-lt"/>
                <a:cs typeface="+mn-lt"/>
              </a:rPr>
              <a:t> To what extent does the system deliver a visible state that is directly perceived and interpretable in terms of the user's intentions and expectations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AC3F993-77EA-87B5-3477-00BB9E055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862167"/>
            <a:ext cx="4334439" cy="2196907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64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68665-0B3D-3FE2-4C2B-C8B9AB38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4265506" cy="39151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Gulf Of Execution &amp; Gulf of Evaluation issue in Discord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5CFBD6-2CFE-D0BB-0ACA-072ED840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873" y="889408"/>
            <a:ext cx="6196235" cy="2126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I assumed in Discord </a:t>
            </a:r>
            <a:r>
              <a:rPr lang="en-US" b="1" dirty="0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the button displayed</a:t>
            </a:r>
            <a:r>
              <a:rPr lang="en-US" dirty="0">
                <a:latin typeface="Times New Roman"/>
                <a:ea typeface="+mn-lt"/>
                <a:cs typeface="+mn-lt"/>
              </a:rPr>
              <a:t>  was for attaching papers or sharing. However, after clicking, it is possible to send GIFs, stickers, and emoji. As a result, there is a contradiction between user intent and expectations over here.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03B5B9D-9922-A7EB-8EFC-BD26E787B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779" y="3423444"/>
            <a:ext cx="6184329" cy="227897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949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3D84C-FAE1-2883-3DD5-608928F5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1366203"/>
            <a:ext cx="5800434" cy="1268984"/>
          </a:xfrm>
        </p:spPr>
        <p:txBody>
          <a:bodyPr>
            <a:noAutofit/>
          </a:bodyPr>
          <a:lstStyle/>
          <a:p>
            <a:r>
              <a:rPr lang="en-US" sz="6600" dirty="0">
                <a:latin typeface="Times New Roman"/>
                <a:cs typeface="Times New Roman"/>
              </a:rPr>
              <a:t>Thank You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7BFE309-933A-E5C5-A80B-E9454B18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4457922"/>
            <a:ext cx="4133560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Times New Roman"/>
                <a:cs typeface="Times New Roman"/>
              </a:rPr>
              <a:t>Asif Sharif Akash</a:t>
            </a:r>
            <a:endParaRPr lang="en-US"/>
          </a:p>
          <a:p>
            <a:pPr marL="0" indent="0" algn="ctr">
              <a:buNone/>
            </a:pPr>
            <a:r>
              <a:rPr lang="en-US" sz="3200" dirty="0">
                <a:latin typeface="Times New Roman"/>
                <a:cs typeface="Times New Roman"/>
              </a:rPr>
              <a:t>20-42647-1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3">
            <a:extLst>
              <a:ext uri="{FF2B5EF4-FFF2-40B4-BE49-F238E27FC236}">
                <a16:creationId xmlns:a16="http://schemas.microsoft.com/office/drawing/2014/main" id="{0BC9E74C-C648-2F39-0F56-6EDF17629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8" b="10890"/>
          <a:stretch/>
        </p:blipFill>
        <p:spPr>
          <a:xfrm>
            <a:off x="5263860" y="681645"/>
            <a:ext cx="6273249" cy="5486057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464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2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581D1-1A09-30D8-64D7-14A49FC7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/>
                <a:cs typeface="Times New Roman"/>
              </a:rPr>
              <a:t>Table of Content</a:t>
            </a:r>
            <a:endParaRPr lang="en-US" sz="4400">
              <a:latin typeface="Times New Roman"/>
              <a:cs typeface="Times New Roman"/>
            </a:endParaRPr>
          </a:p>
        </p:txBody>
      </p:sp>
      <p:cxnSp>
        <p:nvCxnSpPr>
          <p:cNvPr id="73" name="Straight Connector 24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Content Placeholder 2">
            <a:extLst>
              <a:ext uri="{FF2B5EF4-FFF2-40B4-BE49-F238E27FC236}">
                <a16:creationId xmlns:a16="http://schemas.microsoft.com/office/drawing/2014/main" id="{D3361043-2448-354E-8155-FAA4AC57B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243423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384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36C84-4EC0-6035-7E3E-0493DAA6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4" y="4673583"/>
            <a:ext cx="5066001" cy="141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0" indent="-1143000"/>
            <a:r>
              <a:rPr lang="en-US" sz="6600" dirty="0">
                <a:solidFill>
                  <a:srgbClr val="002060"/>
                </a:solidFill>
                <a:latin typeface="Times New Roman"/>
                <a:cs typeface="Times New Roman"/>
              </a:rPr>
              <a:t>Affordance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A39A476-3C38-DF49-AF15-DCD54487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132" name="Freeform 84">
              <a:extLst>
                <a:ext uri="{FF2B5EF4-FFF2-40B4-BE49-F238E27FC236}">
                  <a16:creationId xmlns:a16="http://schemas.microsoft.com/office/drawing/2014/main" id="{AAABD392-16C1-C54D-AB57-070C5A4BD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85">
              <a:extLst>
                <a:ext uri="{FF2B5EF4-FFF2-40B4-BE49-F238E27FC236}">
                  <a16:creationId xmlns:a16="http://schemas.microsoft.com/office/drawing/2014/main" id="{5F57E2AB-5B82-4844-9285-6ED2B6BD1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Freeform 86">
              <a:extLst>
                <a:ext uri="{FF2B5EF4-FFF2-40B4-BE49-F238E27FC236}">
                  <a16:creationId xmlns:a16="http://schemas.microsoft.com/office/drawing/2014/main" id="{F3442265-4334-B946-8484-DA12AA980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5" name="Freeform 87">
              <a:extLst>
                <a:ext uri="{FF2B5EF4-FFF2-40B4-BE49-F238E27FC236}">
                  <a16:creationId xmlns:a16="http://schemas.microsoft.com/office/drawing/2014/main" id="{C58748C4-FD86-7B40-9C86-28E49E769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Freeform 88">
              <a:extLst>
                <a:ext uri="{FF2B5EF4-FFF2-40B4-BE49-F238E27FC236}">
                  <a16:creationId xmlns:a16="http://schemas.microsoft.com/office/drawing/2014/main" id="{DBF8EB40-832E-684F-A21C-75F00702F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Freeform 89">
              <a:extLst>
                <a:ext uri="{FF2B5EF4-FFF2-40B4-BE49-F238E27FC236}">
                  <a16:creationId xmlns:a16="http://schemas.microsoft.com/office/drawing/2014/main" id="{D10DE451-58C6-874B-B97C-F202AA582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5FCE2B4-0593-7749-B653-D27EBD3C7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6119B0C9-FFE2-F905-4205-D5DC086F87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69" r="9085" b="-1"/>
          <a:stretch/>
        </p:blipFill>
        <p:spPr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547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7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C5841-EFA9-31D8-2874-393B8D55C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Affordance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B427-09FC-95E8-C388-1DE227FA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613" y="698135"/>
            <a:ext cx="6600724" cy="16602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/>
                <a:cs typeface="Times New Roman"/>
              </a:rPr>
              <a:t>Affordance is </a:t>
            </a:r>
            <a:r>
              <a:rPr lang="en-US" dirty="0">
                <a:latin typeface="Times New Roman"/>
                <a:ea typeface="+mn-lt"/>
                <a:cs typeface="+mn-lt"/>
              </a:rPr>
              <a:t>perceived and actual properties that indicate how something could be used, which can function as a useful conceptual model.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C37DD475-D99D-8C69-0A96-02ECD6065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" r="2" b="3806"/>
          <a:stretch/>
        </p:blipFill>
        <p:spPr>
          <a:xfrm>
            <a:off x="653260" y="2691637"/>
            <a:ext cx="5326632" cy="318626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A30CF564-F787-FB8C-910E-7013419223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" r="555" b="2"/>
          <a:stretch/>
        </p:blipFill>
        <p:spPr>
          <a:xfrm>
            <a:off x="6208530" y="2691637"/>
            <a:ext cx="5329858" cy="3186265"/>
          </a:xfrm>
          <a:prstGeom prst="rect">
            <a:avLst/>
          </a:prstGeom>
        </p:spPr>
      </p:pic>
      <p:grpSp>
        <p:nvGrpSpPr>
          <p:cNvPr id="94" name="Group 79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1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6" name="Straight Connector 85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83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FDA64-13F6-1EC6-14BC-E31FBDAF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3865584"/>
            <a:ext cx="4541446" cy="2015786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Affordance issue with Discord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7899ED-504A-234F-60BC-7D4ACA07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582" y="3865581"/>
            <a:ext cx="5884457" cy="208854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Checking out the section called </a:t>
            </a:r>
            <a:r>
              <a:rPr lang="en-US" b="1" dirty="0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"Find or start a conversation"</a:t>
            </a:r>
            <a:r>
              <a:rPr lang="en-US" dirty="0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dirty="0">
                <a:latin typeface="Times New Roman"/>
                <a:ea typeface="+mn-lt"/>
                <a:cs typeface="+mn-lt"/>
              </a:rPr>
              <a:t>disappoints me because I thought it could use my voice as input and connect to AI or a search bar. There, nothing similar occurs; instead, it views the channel. 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B43A067-FC07-BDF3-32AC-D9B18F5D41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13" b="-1"/>
          <a:stretch/>
        </p:blipFill>
        <p:spPr>
          <a:xfrm>
            <a:off x="651489" y="726173"/>
            <a:ext cx="10885620" cy="2927777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6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45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4" descr="Child with brown eyes">
            <a:extLst>
              <a:ext uri="{FF2B5EF4-FFF2-40B4-BE49-F238E27FC236}">
                <a16:creationId xmlns:a16="http://schemas.microsoft.com/office/drawing/2014/main" id="{518A74E1-9E78-9CDF-BB23-1ADAEA58B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66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8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D5BA6-7504-041E-454F-2F30A383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45" y="4971240"/>
            <a:ext cx="4134538" cy="12828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>
                <a:latin typeface="Times New Roman"/>
                <a:cs typeface="Times New Roman"/>
              </a:rPr>
              <a:t>Visibility</a:t>
            </a:r>
          </a:p>
        </p:txBody>
      </p:sp>
      <p:cxnSp>
        <p:nvCxnSpPr>
          <p:cNvPr id="69" name="Straight Connector 40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42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687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7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30BE7-78EB-67F7-0839-D2818698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18677" cy="126898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94EEB-A017-9194-8049-C8AAC3298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18677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The basic concept of visibility suggests the more visible an element is, the chances it is that users will be familiar with it and understand how they can use it. A system with strong visibility allows the user to change goals into actions with simplicity.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  <p:sp>
        <p:nvSpPr>
          <p:cNvPr id="44" name="Oval 19">
            <a:extLst>
              <a:ext uri="{FF2B5EF4-FFF2-40B4-BE49-F238E27FC236}">
                <a16:creationId xmlns:a16="http://schemas.microsoft.com/office/drawing/2014/main" id="{FF9CBBC1-A3AE-F24A-938E-E3DF32CB7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4782" y="1993391"/>
            <a:ext cx="1310837" cy="13108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38AAEE2-358D-D339-6490-BDDF053DA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5" r="23522" b="3"/>
          <a:stretch/>
        </p:blipFill>
        <p:spPr>
          <a:xfrm>
            <a:off x="8910794" y="679901"/>
            <a:ext cx="2624328" cy="2624328"/>
          </a:xfrm>
          <a:custGeom>
            <a:avLst/>
            <a:gdLst/>
            <a:ahLst/>
            <a:cxnLst/>
            <a:rect l="l" t="t" r="r" b="b"/>
            <a:pathLst>
              <a:path w="3059915" h="3059914">
                <a:moveTo>
                  <a:pt x="1529957" y="0"/>
                </a:moveTo>
                <a:cubicBezTo>
                  <a:pt x="2374929" y="0"/>
                  <a:pt x="3059915" y="684985"/>
                  <a:pt x="3059915" y="1529957"/>
                </a:cubicBezTo>
                <a:cubicBezTo>
                  <a:pt x="3059915" y="2374929"/>
                  <a:pt x="2374929" y="3059914"/>
                  <a:pt x="1529957" y="3059914"/>
                </a:cubicBezTo>
                <a:cubicBezTo>
                  <a:pt x="684985" y="3059914"/>
                  <a:pt x="0" y="2374929"/>
                  <a:pt x="0" y="1529957"/>
                </a:cubicBezTo>
                <a:cubicBezTo>
                  <a:pt x="0" y="684985"/>
                  <a:pt x="684985" y="0"/>
                  <a:pt x="1529957" y="0"/>
                </a:cubicBezTo>
                <a:close/>
              </a:path>
            </a:pathLst>
          </a:custGeom>
        </p:spPr>
      </p:pic>
      <p:cxnSp>
        <p:nvCxnSpPr>
          <p:cNvPr id="45" name="Straight Connector 2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1867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3">
            <a:extLst>
              <a:ext uri="{FF2B5EF4-FFF2-40B4-BE49-F238E27FC236}">
                <a16:creationId xmlns:a16="http://schemas.microsoft.com/office/drawing/2014/main" id="{53215469-913D-3D02-1590-F1E5D48BEE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32" r="9708" b="-3"/>
          <a:stretch/>
        </p:blipFill>
        <p:spPr>
          <a:xfrm>
            <a:off x="6061292" y="3556620"/>
            <a:ext cx="2624328" cy="2621479"/>
          </a:xfrm>
          <a:custGeom>
            <a:avLst/>
            <a:gdLst/>
            <a:ahLst/>
            <a:cxnLst/>
            <a:rect l="l" t="t" r="r" b="b"/>
            <a:pathLst>
              <a:path w="3059915" h="3059914">
                <a:moveTo>
                  <a:pt x="1529957" y="0"/>
                </a:moveTo>
                <a:cubicBezTo>
                  <a:pt x="2374929" y="0"/>
                  <a:pt x="3059915" y="684985"/>
                  <a:pt x="3059915" y="1529957"/>
                </a:cubicBezTo>
                <a:cubicBezTo>
                  <a:pt x="3059915" y="2374929"/>
                  <a:pt x="2374929" y="3059914"/>
                  <a:pt x="1529957" y="3059914"/>
                </a:cubicBezTo>
                <a:cubicBezTo>
                  <a:pt x="684985" y="3059914"/>
                  <a:pt x="0" y="2374929"/>
                  <a:pt x="0" y="1529957"/>
                </a:cubicBezTo>
                <a:cubicBezTo>
                  <a:pt x="0" y="684985"/>
                  <a:pt x="684985" y="0"/>
                  <a:pt x="1529957" y="0"/>
                </a:cubicBezTo>
                <a:close/>
              </a:path>
            </a:pathLst>
          </a:custGeom>
        </p:spPr>
      </p:pic>
      <p:sp>
        <p:nvSpPr>
          <p:cNvPr id="46" name="Oval 23">
            <a:extLst>
              <a:ext uri="{FF2B5EF4-FFF2-40B4-BE49-F238E27FC236}">
                <a16:creationId xmlns:a16="http://schemas.microsoft.com/office/drawing/2014/main" id="{FC247E6B-1B63-C043-8D98-4B14FD981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432" y="3555195"/>
            <a:ext cx="1830621" cy="183062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3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E0A9C-74D8-316D-77F3-D748D323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3926946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/>
                <a:cs typeface="Times New Roman"/>
              </a:rPr>
              <a:t>Visibility issue in Discord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2683-4CE1-E179-DBF0-AED34A27A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41259" cy="38631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The user profile or settings icon is typically displayed in the right top corner of every program software, but in Discord it is placed at the</a:t>
            </a:r>
            <a:r>
              <a:rPr lang="en-US" b="1" dirty="0">
                <a:latin typeface="Times New Roman"/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left bottom corner</a:t>
            </a:r>
            <a:r>
              <a:rPr lang="en-US" dirty="0">
                <a:latin typeface="Times New Roman"/>
                <a:ea typeface="+mn-lt"/>
                <a:cs typeface="+mn-lt"/>
              </a:rPr>
              <a:t>. Therefore, it won't be obvious to a first-time user because they won't know where to find the settings icon.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17DA875-B43F-FE58-CA36-CAD886F31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5" t="-521" r="56381" b="521"/>
          <a:stretch/>
        </p:blipFill>
        <p:spPr>
          <a:xfrm>
            <a:off x="5550661" y="681645"/>
            <a:ext cx="5542382" cy="548605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3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n on a map">
            <a:extLst>
              <a:ext uri="{FF2B5EF4-FFF2-40B4-BE49-F238E27FC236}">
                <a16:creationId xmlns:a16="http://schemas.microsoft.com/office/drawing/2014/main" id="{D638130E-1D72-3B8C-CB21-3630AC48D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72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9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F09AF-FBCD-C510-431F-57617244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182" y="4971241"/>
            <a:ext cx="4134538" cy="13304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>
                <a:latin typeface="Times New Roman"/>
                <a:cs typeface="Times New Roman"/>
              </a:rPr>
              <a:t>Mapping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939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PunchcardVTI</vt:lpstr>
      <vt:lpstr>Asif Sharif Akash 20-42647-1  American International University-Bangladesh  Dept. of CSE</vt:lpstr>
      <vt:lpstr>Table of Content</vt:lpstr>
      <vt:lpstr>Affordance</vt:lpstr>
      <vt:lpstr>Affordance</vt:lpstr>
      <vt:lpstr>Affordance issue with Discord</vt:lpstr>
      <vt:lpstr>Visibility</vt:lpstr>
      <vt:lpstr>Visibility</vt:lpstr>
      <vt:lpstr>Visibility issue in Discord</vt:lpstr>
      <vt:lpstr>Mapping</vt:lpstr>
      <vt:lpstr>Mapping</vt:lpstr>
      <vt:lpstr>Mapping issue in Discord</vt:lpstr>
      <vt:lpstr>System Image</vt:lpstr>
      <vt:lpstr>System Image</vt:lpstr>
      <vt:lpstr>System issue in Discord</vt:lpstr>
      <vt:lpstr>Gulf Of Execution &amp; Gulf of Evaluation</vt:lpstr>
      <vt:lpstr>Gulf Of Execution &amp; Gulf of Evaluation</vt:lpstr>
      <vt:lpstr>Gulf Of Execution &amp; Gulf of Evaluation issue in Discord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521</cp:revision>
  <dcterms:created xsi:type="dcterms:W3CDTF">2023-04-14T12:59:59Z</dcterms:created>
  <dcterms:modified xsi:type="dcterms:W3CDTF">2023-04-14T22:55:26Z</dcterms:modified>
</cp:coreProperties>
</file>