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1" r:id="rId5"/>
    <p:sldId id="273" r:id="rId6"/>
    <p:sldId id="309" r:id="rId7"/>
    <p:sldId id="310" r:id="rId8"/>
    <p:sldId id="277" r:id="rId9"/>
    <p:sldId id="269" r:id="rId10"/>
    <p:sldId id="276" r:id="rId11"/>
    <p:sldId id="259" r:id="rId12"/>
    <p:sldId id="260" r:id="rId13"/>
    <p:sldId id="274" r:id="rId14"/>
    <p:sldId id="275" r:id="rId15"/>
    <p:sldId id="267" r:id="rId16"/>
    <p:sldId id="268" r:id="rId17"/>
    <p:sldId id="262" r:id="rId18"/>
    <p:sldId id="270" r:id="rId19"/>
    <p:sldId id="271" r:id="rId20"/>
    <p:sldId id="280" r:id="rId21"/>
    <p:sldId id="281" r:id="rId22"/>
    <p:sldId id="283" r:id="rId23"/>
    <p:sldId id="282" r:id="rId24"/>
    <p:sldId id="284" r:id="rId25"/>
    <p:sldId id="272" r:id="rId26"/>
    <p:sldId id="312" r:id="rId27"/>
    <p:sldId id="278" r:id="rId28"/>
    <p:sldId id="285" r:id="rId29"/>
    <p:sldId id="286" r:id="rId30"/>
    <p:sldId id="287" r:id="rId31"/>
    <p:sldId id="300" r:id="rId32"/>
    <p:sldId id="301" r:id="rId33"/>
    <p:sldId id="303" r:id="rId34"/>
    <p:sldId id="298" r:id="rId35"/>
    <p:sldId id="299" r:id="rId36"/>
    <p:sldId id="292" r:id="rId37"/>
    <p:sldId id="291" r:id="rId38"/>
    <p:sldId id="293" r:id="rId39"/>
    <p:sldId id="302" r:id="rId40"/>
    <p:sldId id="288" r:id="rId41"/>
    <p:sldId id="295" r:id="rId42"/>
    <p:sldId id="304" r:id="rId43"/>
    <p:sldId id="305" r:id="rId44"/>
    <p:sldId id="306" r:id="rId45"/>
    <p:sldId id="289" r:id="rId46"/>
    <p:sldId id="307" r:id="rId47"/>
    <p:sldId id="308" r:id="rId48"/>
    <p:sldId id="290" r:id="rId49"/>
    <p:sldId id="294" r:id="rId50"/>
    <p:sldId id="313" r:id="rId5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88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23.12.2018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23.12.2018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zginler.net/indir/dev-cplusplu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Grafik Programlama Dersi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214282" y="5929330"/>
            <a:ext cx="5782994" cy="714380"/>
          </a:xfrm>
        </p:spPr>
        <p:txBody>
          <a:bodyPr/>
          <a:lstStyle/>
          <a:p>
            <a:r>
              <a:rPr lang="tr-TR" dirty="0" smtClean="0"/>
              <a:t>Ümit Aksoylu, Özgür Yazılım Topluluğu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/>
          <a:lstStyle/>
          <a:p>
            <a:r>
              <a:rPr lang="tr-TR" dirty="0" smtClean="0"/>
              <a:t>Ekran Kartı Nasıl Çalışır: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6" name="Picture 2" descr="C:\Users\Ümit\Desktop\ekran-kartı-çıkışla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8123709" cy="5000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8596" y="928670"/>
            <a:ext cx="8501122" cy="5929330"/>
          </a:xfrm>
        </p:spPr>
        <p:txBody>
          <a:bodyPr/>
          <a:lstStyle/>
          <a:p>
            <a:pPr>
              <a:buNone/>
            </a:pPr>
            <a:r>
              <a:rPr lang="tr-TR" dirty="0" smtClean="0"/>
              <a:t>Bu şekilde bir çizgi,</a:t>
            </a:r>
          </a:p>
          <a:p>
            <a:pPr>
              <a:buNone/>
            </a:pP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for (x = 44; x &lt; 437; x++) 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SetPixel(hdc, x, y, RGB(0, 0, 255));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14282" y="1000108"/>
            <a:ext cx="8929718" cy="58578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Bu şekilde bir dikdörtgen,</a:t>
            </a:r>
          </a:p>
          <a:p>
            <a:pPr>
              <a:buNone/>
            </a:pP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for (x = 44; x &lt;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444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; x++) 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(y=0; y&lt; 200; y++)</a:t>
            </a:r>
          </a:p>
          <a:p>
            <a:pPr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	{</a:t>
            </a:r>
          </a:p>
          <a:p>
            <a:pPr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SetPixel(hdc, x, y, RGB(0, 0, 255));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tr-TR" dirty="0" smtClean="0"/>
              <a:t>ve diğer farklı </a:t>
            </a:r>
            <a:r>
              <a:rPr lang="tr-TR" dirty="0" err="1" smtClean="0"/>
              <a:t>şekilleride</a:t>
            </a:r>
            <a:r>
              <a:rPr lang="tr-TR" dirty="0" smtClean="0"/>
              <a:t> farklı algoritmalar ile çizebiliriz.</a:t>
            </a:r>
          </a:p>
          <a:p>
            <a:pPr>
              <a:buNone/>
            </a:pPr>
            <a:r>
              <a:rPr lang="tr-TR" dirty="0" smtClean="0"/>
              <a:t>Peki bunu neden yapmıyoruz ?</a:t>
            </a:r>
          </a:p>
          <a:p>
            <a:pPr>
              <a:buNone/>
            </a:pPr>
            <a:r>
              <a:rPr lang="tr-TR" dirty="0" smtClean="0"/>
              <a:t>Görüntü kütüphanesine neden ihtiyaç var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098" name="Picture 2" descr="C:\Users\Ümit\Desktop\piksel-nedi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362756" cy="4330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 descr="C:\Users\Ümit\Desktop\contif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142984"/>
            <a:ext cx="7146625" cy="51578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1.</a:t>
            </a:r>
            <a:r>
              <a:rPr lang="tr-TR" dirty="0" err="1" smtClean="0"/>
              <a:t>Ms</a:t>
            </a:r>
            <a:r>
              <a:rPr lang="tr-TR" dirty="0" smtClean="0"/>
              <a:t> : *</a:t>
            </a:r>
          </a:p>
          <a:p>
            <a:pPr>
              <a:buNone/>
            </a:pPr>
            <a:r>
              <a:rPr lang="tr-TR" dirty="0" smtClean="0"/>
              <a:t>2.</a:t>
            </a:r>
            <a:r>
              <a:rPr lang="tr-TR" dirty="0" err="1" smtClean="0"/>
              <a:t>ms</a:t>
            </a:r>
            <a:r>
              <a:rPr lang="tr-TR" dirty="0" smtClean="0"/>
              <a:t>: **</a:t>
            </a:r>
          </a:p>
          <a:p>
            <a:pPr>
              <a:buNone/>
            </a:pPr>
            <a:r>
              <a:rPr lang="tr-TR" dirty="0" smtClean="0"/>
              <a:t>3.</a:t>
            </a:r>
            <a:r>
              <a:rPr lang="tr-TR" dirty="0" err="1" smtClean="0"/>
              <a:t>Ms</a:t>
            </a:r>
            <a:r>
              <a:rPr lang="tr-TR" dirty="0" smtClean="0"/>
              <a:t> :***</a:t>
            </a:r>
          </a:p>
          <a:p>
            <a:pPr>
              <a:buNone/>
            </a:pPr>
            <a:r>
              <a:rPr lang="tr-TR" dirty="0" smtClean="0"/>
              <a:t>4.</a:t>
            </a:r>
            <a:r>
              <a:rPr lang="tr-TR" dirty="0" err="1" smtClean="0"/>
              <a:t>ms</a:t>
            </a:r>
            <a:r>
              <a:rPr lang="tr-TR" dirty="0" smtClean="0"/>
              <a:t>:****</a:t>
            </a:r>
          </a:p>
          <a:p>
            <a:pPr>
              <a:buNone/>
            </a:pPr>
            <a:r>
              <a:rPr lang="tr-TR" dirty="0" smtClean="0"/>
              <a:t>5.</a:t>
            </a:r>
            <a:r>
              <a:rPr lang="tr-TR" dirty="0" err="1" smtClean="0"/>
              <a:t>ms</a:t>
            </a:r>
            <a:r>
              <a:rPr lang="tr-TR" dirty="0" smtClean="0"/>
              <a:t>:*****</a:t>
            </a:r>
          </a:p>
          <a:p>
            <a:pPr>
              <a:buNone/>
            </a:pPr>
            <a:r>
              <a:rPr lang="tr-TR" dirty="0" smtClean="0"/>
              <a:t>6.</a:t>
            </a:r>
            <a:r>
              <a:rPr lang="tr-TR" dirty="0" err="1" smtClean="0"/>
              <a:t>ms</a:t>
            </a:r>
            <a:r>
              <a:rPr lang="tr-TR" dirty="0" smtClean="0"/>
              <a:t>:******</a:t>
            </a:r>
          </a:p>
          <a:p>
            <a:pPr>
              <a:buNone/>
            </a:pPr>
            <a:r>
              <a:rPr lang="tr-TR" dirty="0" smtClean="0"/>
              <a:t>7.</a:t>
            </a:r>
            <a:r>
              <a:rPr lang="tr-TR" dirty="0" err="1" smtClean="0"/>
              <a:t>ms</a:t>
            </a:r>
            <a:r>
              <a:rPr lang="tr-TR" dirty="0" smtClean="0"/>
              <a:t>:********</a:t>
            </a:r>
          </a:p>
          <a:p>
            <a:pPr>
              <a:buNone/>
            </a:pPr>
            <a:r>
              <a:rPr lang="tr-TR" dirty="0" smtClean="0"/>
              <a:t>1.sn:****…..****</a:t>
            </a:r>
          </a:p>
          <a:p>
            <a:pPr>
              <a:buNone/>
            </a:pPr>
            <a:r>
              <a:rPr lang="tr-TR" dirty="0" smtClean="0"/>
              <a:t>Ekran genişliğinde bir çizgi çekmek için geçen süre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214546" y="2571744"/>
            <a:ext cx="5000660" cy="2000264"/>
          </a:xfrm>
        </p:spPr>
        <p:txBody>
          <a:bodyPr/>
          <a:lstStyle/>
          <a:p>
            <a:pPr>
              <a:buNone/>
            </a:pPr>
            <a:r>
              <a:rPr lang="tr-TR" dirty="0" smtClean="0"/>
              <a:t>*		*	*	*	*	*</a:t>
            </a:r>
          </a:p>
          <a:p>
            <a:pPr>
              <a:buNone/>
            </a:pPr>
            <a:r>
              <a:rPr lang="tr-TR" dirty="0" smtClean="0"/>
              <a:t>*		*	*	*	*	*</a:t>
            </a:r>
          </a:p>
          <a:p>
            <a:pPr>
              <a:buNone/>
            </a:pPr>
            <a:r>
              <a:rPr lang="tr-TR" dirty="0" smtClean="0"/>
              <a:t>*		*	*	*	*	*</a:t>
            </a:r>
          </a:p>
          <a:p>
            <a:pPr>
              <a:buNone/>
            </a:pPr>
            <a:r>
              <a:rPr lang="tr-TR" dirty="0" smtClean="0"/>
              <a:t>*		*	*	*	*	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928926" y="2786058"/>
            <a:ext cx="3500462" cy="1143000"/>
          </a:xfrm>
        </p:spPr>
        <p:txBody>
          <a:bodyPr/>
          <a:lstStyle/>
          <a:p>
            <a:r>
              <a:rPr lang="tr-TR" dirty="0" smtClean="0"/>
              <a:t>VHDL Nedir ?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39290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Very</a:t>
            </a:r>
            <a:r>
              <a:rPr lang="tr-TR" dirty="0" smtClean="0"/>
              <a:t> </a:t>
            </a:r>
            <a:r>
              <a:rPr lang="tr-TR" dirty="0" err="1" smtClean="0"/>
              <a:t>High</a:t>
            </a:r>
            <a:r>
              <a:rPr lang="tr-TR" dirty="0" smtClean="0"/>
              <a:t>-</a:t>
            </a:r>
            <a:r>
              <a:rPr lang="tr-TR" dirty="0" err="1" smtClean="0"/>
              <a:t>Speed</a:t>
            </a:r>
            <a:r>
              <a:rPr lang="tr-TR" dirty="0" smtClean="0"/>
              <a:t> Hardware </a:t>
            </a:r>
            <a:r>
              <a:rPr lang="tr-TR" dirty="0" err="1" smtClean="0"/>
              <a:t>Description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Yüksekhızlı</a:t>
            </a:r>
            <a:r>
              <a:rPr lang="tr-TR" dirty="0" smtClean="0"/>
              <a:t> tümleşik devre donanım tanımlama dili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170" name="Picture 2" descr="C:\Users\Ümit\Desktop\TykU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8104966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42910" y="2786058"/>
            <a:ext cx="8229600" cy="1143000"/>
          </a:xfrm>
        </p:spPr>
        <p:txBody>
          <a:bodyPr/>
          <a:lstStyle/>
          <a:p>
            <a:r>
              <a:rPr lang="tr-TR" dirty="0" smtClean="0"/>
              <a:t>Özgür Yazılım Topluluğu Nedir ?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30003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Sıradan Bir Programlama Dilinden Farkı Nedir ?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170" name="Picture 2" descr="C:\Users\Ümit\Desktop\TykU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8104966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194" name="Picture 2" descr="C:\Users\Ümit\Desktop\CIRCUIT+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2786058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Görüntü Kütüphaneleri Ne İşe Yarar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28662" y="704088"/>
            <a:ext cx="7758138" cy="1143000"/>
          </a:xfrm>
        </p:spPr>
        <p:txBody>
          <a:bodyPr/>
          <a:lstStyle/>
          <a:p>
            <a:r>
              <a:rPr lang="tr-TR" dirty="0" smtClean="0"/>
              <a:t>İşlevleri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324360"/>
          </a:xfrm>
        </p:spPr>
        <p:txBody>
          <a:bodyPr>
            <a:normAutofit lnSpcReduction="10000"/>
          </a:bodyPr>
          <a:lstStyle/>
          <a:p>
            <a:pPr lvl="1"/>
            <a:r>
              <a:rPr lang="tr-TR" dirty="0" err="1" smtClean="0"/>
              <a:t>Driver</a:t>
            </a:r>
            <a:r>
              <a:rPr lang="tr-TR" dirty="0" smtClean="0"/>
              <a:t> yazılımları ekran </a:t>
            </a:r>
            <a:r>
              <a:rPr lang="tr-TR" dirty="0" smtClean="0"/>
              <a:t>kartına erişebilir</a:t>
            </a:r>
          </a:p>
          <a:p>
            <a:pPr lvl="1"/>
            <a:r>
              <a:rPr lang="tr-TR" dirty="0" smtClean="0"/>
              <a:t>Grafik kütüphaneleri </a:t>
            </a:r>
            <a:r>
              <a:rPr lang="tr-TR" dirty="0" smtClean="0"/>
              <a:t>ile doğrudan </a:t>
            </a:r>
            <a:r>
              <a:rPr lang="tr-TR" dirty="0" err="1" smtClean="0"/>
              <a:t>driverlar</a:t>
            </a:r>
            <a:r>
              <a:rPr lang="tr-TR" dirty="0" smtClean="0"/>
              <a:t> ile işlem yapılabilir.</a:t>
            </a:r>
            <a:endParaRPr lang="tr-TR" dirty="0" smtClean="0"/>
          </a:p>
          <a:p>
            <a:pPr lvl="1"/>
            <a:r>
              <a:rPr lang="tr-TR" dirty="0" smtClean="0"/>
              <a:t>Grafik Kütüphaneleri dolaylı olarak ekran kartı üzerinde asenkron ya da senkron işlemlerin yaptırılmasını sağlayabilir</a:t>
            </a:r>
          </a:p>
          <a:p>
            <a:pPr lvl="1"/>
            <a:r>
              <a:rPr lang="tr-TR" dirty="0" smtClean="0"/>
              <a:t>Ekran üzerinde tam hakimiyet sağlayabilir</a:t>
            </a:r>
          </a:p>
          <a:p>
            <a:pPr lvl="1"/>
            <a:r>
              <a:rPr lang="tr-TR" dirty="0" smtClean="0"/>
              <a:t>Ekran işlemlerini farklı amaçlar için biçimlendiren fonksiyonları içinde barındırarak kolaylık sağlayabilir</a:t>
            </a:r>
          </a:p>
          <a:p>
            <a:pPr lvl="1"/>
            <a:r>
              <a:rPr lang="tr-TR" dirty="0" smtClean="0"/>
              <a:t>(</a:t>
            </a:r>
            <a:r>
              <a:rPr lang="tr-TR" dirty="0" err="1" smtClean="0"/>
              <a:t>Graphics</a:t>
            </a:r>
            <a:r>
              <a:rPr lang="tr-TR" dirty="0" smtClean="0"/>
              <a:t>.h düz çizgi çekme vs. fonksiyonlara sahipken </a:t>
            </a:r>
            <a:r>
              <a:rPr lang="tr-TR" dirty="0" err="1" smtClean="0"/>
              <a:t>Opengl</a:t>
            </a:r>
            <a:r>
              <a:rPr lang="tr-TR" dirty="0" smtClean="0"/>
              <a:t> </a:t>
            </a:r>
            <a:r>
              <a:rPr lang="tr-TR" dirty="0" err="1" smtClean="0"/>
              <a:t>nin</a:t>
            </a:r>
            <a:r>
              <a:rPr lang="tr-TR" dirty="0" smtClean="0"/>
              <a:t> Perspektif,</a:t>
            </a:r>
            <a:r>
              <a:rPr lang="tr-TR" dirty="0" err="1" smtClean="0"/>
              <a:t>camera</a:t>
            </a:r>
            <a:r>
              <a:rPr lang="tr-TR" dirty="0" smtClean="0"/>
              <a:t> fonksiyonları olması vs.)</a:t>
            </a:r>
          </a:p>
          <a:p>
            <a:pPr lvl="1"/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Diğer Görüntü Kütüphaneleri 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4110046"/>
          </a:xfrm>
        </p:spPr>
        <p:txBody>
          <a:bodyPr/>
          <a:lstStyle/>
          <a:p>
            <a:r>
              <a:rPr lang="tr-TR" dirty="0" smtClean="0"/>
              <a:t>SDL : </a:t>
            </a:r>
            <a:r>
              <a:rPr lang="tr-TR" dirty="0" err="1" smtClean="0"/>
              <a:t>Simple</a:t>
            </a:r>
            <a:r>
              <a:rPr lang="tr-TR" dirty="0" smtClean="0"/>
              <a:t> </a:t>
            </a:r>
            <a:r>
              <a:rPr lang="tr-TR" dirty="0" err="1" smtClean="0"/>
              <a:t>DirectMedia</a:t>
            </a:r>
            <a:r>
              <a:rPr lang="tr-TR" dirty="0" smtClean="0"/>
              <a:t> </a:t>
            </a:r>
            <a:r>
              <a:rPr lang="tr-TR" dirty="0" err="1" smtClean="0"/>
              <a:t>Layer</a:t>
            </a:r>
            <a:endParaRPr lang="tr-TR" dirty="0" smtClean="0"/>
          </a:p>
          <a:p>
            <a:r>
              <a:rPr lang="tr-TR" dirty="0" err="1" smtClean="0"/>
              <a:t>OpenGL</a:t>
            </a:r>
            <a:r>
              <a:rPr lang="tr-TR" dirty="0" smtClean="0"/>
              <a:t>: </a:t>
            </a:r>
            <a:r>
              <a:rPr lang="tr-TR" dirty="0" err="1" smtClean="0"/>
              <a:t>Open</a:t>
            </a:r>
            <a:r>
              <a:rPr lang="tr-TR" dirty="0" smtClean="0"/>
              <a:t> </a:t>
            </a:r>
            <a:r>
              <a:rPr lang="tr-TR" dirty="0" err="1" smtClean="0"/>
              <a:t>Graphics</a:t>
            </a:r>
            <a:r>
              <a:rPr lang="tr-TR" dirty="0" smtClean="0"/>
              <a:t> </a:t>
            </a:r>
            <a:r>
              <a:rPr lang="tr-TR" dirty="0" err="1" smtClean="0"/>
              <a:t>Library</a:t>
            </a:r>
            <a:endParaRPr lang="tr-TR" dirty="0" smtClean="0"/>
          </a:p>
          <a:p>
            <a:r>
              <a:rPr lang="tr-TR" dirty="0" err="1" smtClean="0"/>
              <a:t>DirectX</a:t>
            </a:r>
            <a:r>
              <a:rPr lang="tr-TR" dirty="0" smtClean="0"/>
              <a:t> : .NET </a:t>
            </a:r>
            <a:r>
              <a:rPr lang="tr-TR" dirty="0" err="1" smtClean="0"/>
              <a:t>Graphics</a:t>
            </a:r>
            <a:r>
              <a:rPr lang="tr-TR" dirty="0" smtClean="0"/>
              <a:t> </a:t>
            </a:r>
            <a:r>
              <a:rPr lang="tr-TR" dirty="0" err="1" smtClean="0"/>
              <a:t>Library</a:t>
            </a:r>
            <a:endParaRPr lang="tr-TR" dirty="0" smtClean="0"/>
          </a:p>
          <a:p>
            <a:r>
              <a:rPr lang="tr-TR" dirty="0" err="1" smtClean="0"/>
              <a:t>AllegroH</a:t>
            </a:r>
            <a:r>
              <a:rPr lang="tr-TR" dirty="0" smtClean="0"/>
              <a:t>:  </a:t>
            </a:r>
            <a:r>
              <a:rPr lang="tr-TR" b="1" dirty="0" err="1" smtClean="0"/>
              <a:t>A</a:t>
            </a:r>
            <a:r>
              <a:rPr lang="tr-TR" dirty="0" err="1" smtClean="0"/>
              <a:t>tari</a:t>
            </a:r>
            <a:r>
              <a:rPr lang="tr-TR" b="1" dirty="0" err="1" smtClean="0"/>
              <a:t>L</a:t>
            </a:r>
            <a:r>
              <a:rPr lang="tr-TR" dirty="0" err="1" smtClean="0"/>
              <a:t>ow</a:t>
            </a:r>
            <a:r>
              <a:rPr lang="tr-TR" dirty="0" smtClean="0"/>
              <a:t> </a:t>
            </a:r>
            <a:r>
              <a:rPr lang="tr-TR" b="1" dirty="0" err="1" smtClean="0"/>
              <a:t>Le</a:t>
            </a:r>
            <a:r>
              <a:rPr lang="tr-TR" dirty="0" err="1" smtClean="0"/>
              <a:t>vel</a:t>
            </a:r>
            <a:r>
              <a:rPr lang="tr-TR" dirty="0" smtClean="0"/>
              <a:t> </a:t>
            </a:r>
            <a:r>
              <a:rPr lang="tr-TR" b="1" dirty="0" err="1" smtClean="0"/>
              <a:t>G</a:t>
            </a:r>
            <a:r>
              <a:rPr lang="tr-TR" dirty="0" err="1" smtClean="0"/>
              <a:t>ame</a:t>
            </a:r>
            <a:r>
              <a:rPr lang="tr-TR" dirty="0" smtClean="0"/>
              <a:t> </a:t>
            </a:r>
            <a:r>
              <a:rPr lang="tr-TR" b="1" dirty="0" err="1" smtClean="0"/>
              <a:t>Ro</a:t>
            </a:r>
            <a:r>
              <a:rPr lang="tr-TR" dirty="0" err="1" smtClean="0"/>
              <a:t>utines</a:t>
            </a: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2571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Graphics</a:t>
            </a:r>
            <a:r>
              <a:rPr lang="tr-TR" dirty="0" smtClean="0"/>
              <a:t>.h (BGI için)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Kurulum </a:t>
            </a:r>
            <a:r>
              <a:rPr lang="tr-TR" dirty="0" smtClean="0"/>
              <a:t>Aşamaları :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DevC</a:t>
            </a:r>
            <a:r>
              <a:rPr lang="tr-TR" dirty="0" smtClean="0"/>
              <a:t>++ indirmek İçin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752856"/>
          </a:xfrm>
        </p:spPr>
        <p:txBody>
          <a:bodyPr/>
          <a:lstStyle/>
          <a:p>
            <a:pPr>
              <a:buNone/>
            </a:pPr>
            <a:r>
              <a:rPr lang="tr-TR" dirty="0" smtClean="0">
                <a:hlinkClick r:id="rId2"/>
              </a:rPr>
              <a:t>https://www.gezginler.net/indir/dev-cplusplus.html</a:t>
            </a: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Kurulum (</a:t>
            </a:r>
            <a:r>
              <a:rPr lang="tr-TR" dirty="0" err="1" smtClean="0"/>
              <a:t>Win</a:t>
            </a:r>
            <a:r>
              <a:rPr lang="tr-TR" dirty="0" smtClean="0"/>
              <a:t> 10)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Öncelikle iki dosyaya ihtiyacınız var</a:t>
            </a:r>
          </a:p>
          <a:p>
            <a:r>
              <a:rPr lang="tr-TR" dirty="0" smtClean="0"/>
              <a:t> bunlardan biri </a:t>
            </a:r>
            <a:r>
              <a:rPr lang="tr-TR" b="1" dirty="0" err="1" smtClean="0"/>
              <a:t>libbgi</a:t>
            </a:r>
            <a:r>
              <a:rPr lang="tr-TR" b="1" dirty="0" smtClean="0"/>
              <a:t>.a</a:t>
            </a:r>
            <a:r>
              <a:rPr lang="tr-TR" dirty="0" smtClean="0"/>
              <a:t> dosyası </a:t>
            </a:r>
          </a:p>
          <a:p>
            <a:r>
              <a:rPr lang="tr-TR" dirty="0" smtClean="0"/>
              <a:t>https://onedrive.live.com/?cid=de58187adbea38a3&amp;id=DE58187ADBEA38A3%211504&amp;lor=shortUrl </a:t>
            </a:r>
          </a:p>
          <a:p>
            <a:endParaRPr lang="tr-TR" dirty="0" smtClean="0"/>
          </a:p>
          <a:p>
            <a:r>
              <a:rPr lang="tr-TR" dirty="0" smtClean="0"/>
              <a:t>Diğer </a:t>
            </a:r>
            <a:r>
              <a:rPr lang="tr-TR" b="1" dirty="0" err="1" smtClean="0"/>
              <a:t>graphics</a:t>
            </a:r>
            <a:r>
              <a:rPr lang="tr-TR" b="1" dirty="0" smtClean="0"/>
              <a:t>.h </a:t>
            </a:r>
            <a:r>
              <a:rPr lang="tr-TR" dirty="0" err="1" smtClean="0"/>
              <a:t>header</a:t>
            </a:r>
            <a:r>
              <a:rPr lang="tr-TR" dirty="0" smtClean="0"/>
              <a:t> bin dosyası :</a:t>
            </a:r>
          </a:p>
          <a:p>
            <a:r>
              <a:rPr lang="tr-TR" dirty="0" smtClean="0"/>
              <a:t> https://onedrive.live.com/?cid=DE58187ADBEA38A3&amp;id=DE58187ADBEA38A3%211503&amp;parId=DE58187ADBEA38A3%211500&amp;o=OneUp</a:t>
            </a:r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29288"/>
          </a:xfrm>
        </p:spPr>
        <p:txBody>
          <a:bodyPr>
            <a:normAutofit/>
          </a:bodyPr>
          <a:lstStyle/>
          <a:p>
            <a:r>
              <a:rPr lang="tr-TR" dirty="0" smtClean="0"/>
              <a:t>İndirdiğiniz </a:t>
            </a:r>
            <a:r>
              <a:rPr lang="tr-TR" dirty="0" err="1" smtClean="0"/>
              <a:t>graphics</a:t>
            </a:r>
            <a:r>
              <a:rPr lang="tr-TR" dirty="0" smtClean="0"/>
              <a:t>.h dosyasını </a:t>
            </a:r>
            <a:r>
              <a:rPr lang="tr-TR" b="1" dirty="0" smtClean="0"/>
              <a:t>C:\Dev-Cpp\include</a:t>
            </a:r>
            <a:r>
              <a:rPr lang="tr-TR" dirty="0" smtClean="0"/>
              <a:t> konumuna, </a:t>
            </a:r>
            <a:r>
              <a:rPr lang="tr-TR" dirty="0" err="1" smtClean="0"/>
              <a:t>libbgi</a:t>
            </a:r>
            <a:r>
              <a:rPr lang="tr-TR" dirty="0" smtClean="0"/>
              <a:t>.a dosyasını ise </a:t>
            </a:r>
            <a:r>
              <a:rPr lang="tr-TR" b="1" dirty="0" smtClean="0"/>
              <a:t>C:\Dev-Cpp\lib</a:t>
            </a:r>
            <a:r>
              <a:rPr lang="tr-TR" dirty="0" smtClean="0"/>
              <a:t>konumuna yapıştırın.</a:t>
            </a:r>
          </a:p>
          <a:p>
            <a:r>
              <a:rPr lang="tr-TR" dirty="0" smtClean="0"/>
              <a:t>Şimdi dev-</a:t>
            </a:r>
            <a:r>
              <a:rPr lang="tr-TR" dirty="0" err="1" smtClean="0"/>
              <a:t>cpp'ı</a:t>
            </a:r>
            <a:r>
              <a:rPr lang="tr-TR" dirty="0" smtClean="0"/>
              <a:t> açın ve file/dosya'dan </a:t>
            </a:r>
            <a:r>
              <a:rPr lang="tr-TR" dirty="0" err="1" smtClean="0"/>
              <a:t>new</a:t>
            </a:r>
            <a:r>
              <a:rPr lang="tr-TR" dirty="0" smtClean="0"/>
              <a:t>/yeni'den proje seçin.</a:t>
            </a:r>
          </a:p>
          <a:p>
            <a:r>
              <a:rPr lang="tr-TR" dirty="0" err="1" smtClean="0"/>
              <a:t>empty</a:t>
            </a:r>
            <a:r>
              <a:rPr lang="tr-TR" dirty="0" smtClean="0"/>
              <a:t> </a:t>
            </a:r>
            <a:r>
              <a:rPr lang="tr-TR" dirty="0" err="1" smtClean="0"/>
              <a:t>project'i</a:t>
            </a:r>
            <a:r>
              <a:rPr lang="tr-TR" dirty="0" smtClean="0"/>
              <a:t> seçin.</a:t>
            </a:r>
          </a:p>
          <a:p>
            <a:r>
              <a:rPr lang="tr-TR" dirty="0" smtClean="0"/>
              <a:t>Projenize isim verin.</a:t>
            </a:r>
          </a:p>
          <a:p>
            <a:r>
              <a:rPr lang="tr-TR" dirty="0" smtClean="0"/>
              <a:t>Dosya/file seçeneğinden yeni kaynak dosyası/</a:t>
            </a:r>
            <a:r>
              <a:rPr lang="tr-TR" dirty="0" err="1" smtClean="0"/>
              <a:t>source</a:t>
            </a:r>
            <a:r>
              <a:rPr lang="tr-TR" dirty="0" smtClean="0"/>
              <a:t> file açın.</a:t>
            </a:r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7" name="Picture 3" descr="C:\Users\Ümit\Desktop\3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43106" y="0"/>
            <a:ext cx="12378008" cy="6286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Kütüphaneyi </a:t>
            </a:r>
            <a:r>
              <a:rPr lang="tr-TR" dirty="0" err="1" smtClean="0"/>
              <a:t>Linkleme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08230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Sonra dosya düzen seçeneklerinin olduğu hizada proje/</a:t>
            </a:r>
            <a:r>
              <a:rPr lang="tr-TR" dirty="0" err="1" smtClean="0"/>
              <a:t>project</a:t>
            </a:r>
            <a:r>
              <a:rPr lang="tr-TR" dirty="0" smtClean="0"/>
              <a:t> de olacak ona tıkladığınızda proje seçenekleri/</a:t>
            </a:r>
            <a:r>
              <a:rPr lang="tr-TR" dirty="0" err="1" smtClean="0"/>
              <a:t>project</a:t>
            </a:r>
            <a:r>
              <a:rPr lang="tr-TR" dirty="0" smtClean="0"/>
              <a:t> </a:t>
            </a:r>
            <a:r>
              <a:rPr lang="tr-TR" dirty="0" err="1" smtClean="0"/>
              <a:t>options'a</a:t>
            </a:r>
            <a:r>
              <a:rPr lang="tr-TR" dirty="0" smtClean="0"/>
              <a:t> tıklayın ve gelen pencerede parametreler/</a:t>
            </a:r>
            <a:r>
              <a:rPr lang="tr-TR" dirty="0" err="1" smtClean="0"/>
              <a:t>parametres</a:t>
            </a:r>
            <a:r>
              <a:rPr lang="tr-TR" dirty="0" smtClean="0"/>
              <a:t> olacak onu seçin ve </a:t>
            </a:r>
            <a:r>
              <a:rPr lang="tr-TR" dirty="0" err="1" smtClean="0"/>
              <a:t>linker</a:t>
            </a:r>
            <a:r>
              <a:rPr lang="tr-TR" dirty="0" smtClean="0"/>
              <a:t> bölümüne;</a:t>
            </a:r>
          </a:p>
          <a:p>
            <a:r>
              <a:rPr lang="tr-TR" dirty="0" smtClean="0"/>
              <a:t>-</a:t>
            </a:r>
            <a:r>
              <a:rPr lang="tr-TR" dirty="0" err="1" smtClean="0"/>
              <a:t>lbgi</a:t>
            </a:r>
            <a:endParaRPr lang="tr-TR" dirty="0" smtClean="0"/>
          </a:p>
          <a:p>
            <a:r>
              <a:rPr lang="tr-TR" dirty="0" smtClean="0"/>
              <a:t>-lgdi32</a:t>
            </a:r>
          </a:p>
          <a:p>
            <a:r>
              <a:rPr lang="tr-TR" dirty="0" smtClean="0"/>
              <a:t>-lcomdlg32</a:t>
            </a:r>
          </a:p>
          <a:p>
            <a:r>
              <a:rPr lang="tr-TR" dirty="0" smtClean="0"/>
              <a:t>-</a:t>
            </a:r>
            <a:r>
              <a:rPr lang="tr-TR" dirty="0" err="1" smtClean="0"/>
              <a:t>luuid</a:t>
            </a:r>
            <a:endParaRPr lang="tr-TR" dirty="0" smtClean="0"/>
          </a:p>
          <a:p>
            <a:r>
              <a:rPr lang="tr-TR" dirty="0" smtClean="0"/>
              <a:t>-loleaut32</a:t>
            </a:r>
          </a:p>
          <a:p>
            <a:r>
              <a:rPr lang="tr-TR" dirty="0" smtClean="0"/>
              <a:t>-lole32</a:t>
            </a:r>
          </a:p>
          <a:p>
            <a:pPr>
              <a:buNone/>
            </a:pPr>
            <a:r>
              <a:rPr lang="tr-TR" dirty="0" smtClean="0"/>
              <a:t>ekleyin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Olası Hatalar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tr-TR" dirty="0" smtClean="0"/>
          </a:p>
          <a:p>
            <a:r>
              <a:rPr lang="tr-TR" dirty="0" smtClean="0"/>
              <a:t> C:Users.....Makefile.win [</a:t>
            </a:r>
            <a:r>
              <a:rPr lang="tr-TR" dirty="0" err="1" smtClean="0"/>
              <a:t>Build</a:t>
            </a:r>
            <a:r>
              <a:rPr lang="tr-TR" dirty="0" smtClean="0"/>
              <a:t> </a:t>
            </a:r>
            <a:r>
              <a:rPr lang="tr-TR" dirty="0" err="1" smtClean="0"/>
              <a:t>Error</a:t>
            </a:r>
            <a:r>
              <a:rPr lang="tr-TR" dirty="0" smtClean="0"/>
              <a:t>] [İsimsiz1.o] </a:t>
            </a:r>
            <a:r>
              <a:rPr lang="tr-TR" dirty="0" err="1" smtClean="0"/>
              <a:t>Error</a:t>
            </a:r>
            <a:r>
              <a:rPr lang="tr-TR" dirty="0" smtClean="0"/>
              <a:t> 1 gibi bir hatayla karşılaşıyorsanız ;</a:t>
            </a:r>
          </a:p>
          <a:p>
            <a:endParaRPr lang="tr-TR" dirty="0" smtClean="0"/>
          </a:p>
          <a:p>
            <a:r>
              <a:rPr lang="tr-TR" dirty="0" smtClean="0"/>
              <a:t> kaynak dosyayı silip yeniden bir kaynak dosyası açıp kodları yapıştırdıktan sonra kaydederken derleyicinin verdiği otomatik bir isimle </a:t>
            </a:r>
            <a:r>
              <a:rPr lang="tr-TR" dirty="0" err="1" smtClean="0"/>
              <a:t>değilde</a:t>
            </a:r>
            <a:r>
              <a:rPr lang="tr-TR" dirty="0" smtClean="0"/>
              <a:t> kendiniz bir isim verdiğinizde sorun ortadan kalkıyor. İsim verirken Türkçe karakter kullanmanız da hataya neden oluyor. Konumun Türkçe karakter içermemesine de dikkat edin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Dikkat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Her yeni proje oluşturduğunuzda yeniden parametreleri eklemeniz gerekir. Eğer sürekli farklı proje oluşturup aynı işlemleri yapmak istemiyorsanız içeriğini değiştirip yapmak istiyorsanız projeyi açarken .dev uzantılı proje dosyasıyla açınız.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Sample</a:t>
            </a:r>
            <a:r>
              <a:rPr lang="tr-TR" dirty="0" smtClean="0"/>
              <a:t> Kod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&lt;</a:t>
            </a:r>
            <a:r>
              <a:rPr lang="tr-TR" dirty="0" err="1" smtClean="0"/>
              <a:t>graphics</a:t>
            </a:r>
            <a:r>
              <a:rPr lang="tr-TR" dirty="0" smtClean="0"/>
              <a:t>.h&gt;</a:t>
            </a:r>
          </a:p>
          <a:p>
            <a:pPr>
              <a:buNone/>
            </a:pPr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&lt;</a:t>
            </a:r>
            <a:r>
              <a:rPr lang="tr-TR" dirty="0" err="1" smtClean="0"/>
              <a:t>conio</a:t>
            </a:r>
            <a:r>
              <a:rPr lang="tr-TR" dirty="0" smtClean="0"/>
              <a:t>.h&gt;</a:t>
            </a:r>
          </a:p>
          <a:p>
            <a:pPr>
              <a:buNone/>
            </a:pPr>
            <a:r>
              <a:rPr lang="tr-TR" dirty="0" smtClean="0"/>
              <a:t> </a:t>
            </a:r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 </a:t>
            </a:r>
            <a:r>
              <a:rPr lang="tr-TR" dirty="0" err="1" smtClean="0"/>
              <a:t>main</a:t>
            </a:r>
            <a:r>
              <a:rPr lang="tr-TR" dirty="0" smtClean="0"/>
              <a:t>()</a:t>
            </a:r>
          </a:p>
          <a:p>
            <a:pPr>
              <a:buNone/>
            </a:pPr>
            <a:r>
              <a:rPr lang="tr-TR" dirty="0" smtClean="0"/>
              <a:t>{</a:t>
            </a:r>
          </a:p>
          <a:p>
            <a:pPr>
              <a:buNone/>
            </a:pPr>
            <a:r>
              <a:rPr lang="tr-TR" dirty="0" smtClean="0"/>
              <a:t> </a:t>
            </a:r>
            <a:r>
              <a:rPr lang="tr-TR" dirty="0" smtClean="0">
                <a:solidFill>
                  <a:srgbClr val="FF0000"/>
                </a:solidFill>
              </a:rPr>
              <a:t>  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 </a:t>
            </a:r>
            <a:r>
              <a:rPr lang="tr-TR" dirty="0" err="1" smtClean="0">
                <a:solidFill>
                  <a:srgbClr val="FF0000"/>
                </a:solidFill>
              </a:rPr>
              <a:t>gd</a:t>
            </a:r>
            <a:r>
              <a:rPr lang="tr-TR" dirty="0" smtClean="0">
                <a:solidFill>
                  <a:srgbClr val="FF0000"/>
                </a:solidFill>
              </a:rPr>
              <a:t> = DETECT, </a:t>
            </a:r>
            <a:r>
              <a:rPr lang="tr-TR" dirty="0" err="1" smtClean="0">
                <a:solidFill>
                  <a:srgbClr val="FF0000"/>
                </a:solidFill>
              </a:rPr>
              <a:t>gm</a:t>
            </a:r>
            <a:r>
              <a:rPr lang="tr-TR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 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   </a:t>
            </a:r>
            <a:r>
              <a:rPr lang="tr-TR" dirty="0" err="1" smtClean="0">
                <a:solidFill>
                  <a:srgbClr val="FF0000"/>
                </a:solidFill>
              </a:rPr>
              <a:t>initgraph</a:t>
            </a:r>
            <a:r>
              <a:rPr lang="tr-TR" dirty="0" smtClean="0">
                <a:solidFill>
                  <a:srgbClr val="FF0000"/>
                </a:solidFill>
              </a:rPr>
              <a:t>(&amp;</a:t>
            </a:r>
            <a:r>
              <a:rPr lang="tr-TR" dirty="0" err="1" smtClean="0">
                <a:solidFill>
                  <a:srgbClr val="FF0000"/>
                </a:solidFill>
              </a:rPr>
              <a:t>gd</a:t>
            </a:r>
            <a:r>
              <a:rPr lang="tr-TR" dirty="0" smtClean="0">
                <a:solidFill>
                  <a:srgbClr val="FF0000"/>
                </a:solidFill>
              </a:rPr>
              <a:t>, &amp;</a:t>
            </a:r>
            <a:r>
              <a:rPr lang="tr-TR" dirty="0" err="1" smtClean="0">
                <a:solidFill>
                  <a:srgbClr val="FF0000"/>
                </a:solidFill>
              </a:rPr>
              <a:t>gm</a:t>
            </a:r>
            <a:r>
              <a:rPr lang="tr-TR" dirty="0" smtClean="0">
                <a:solidFill>
                  <a:srgbClr val="FF0000"/>
                </a:solidFill>
              </a:rPr>
              <a:t>, "C:</a:t>
            </a:r>
            <a:r>
              <a:rPr lang="tr-TR" b="1" dirty="0" smtClean="0">
                <a:solidFill>
                  <a:srgbClr val="FF0000"/>
                </a:solidFill>
              </a:rPr>
              <a:t>\\</a:t>
            </a:r>
            <a:r>
              <a:rPr lang="tr-TR" dirty="0" smtClean="0">
                <a:solidFill>
                  <a:srgbClr val="FF0000"/>
                </a:solidFill>
              </a:rPr>
              <a:t>TC</a:t>
            </a:r>
            <a:r>
              <a:rPr lang="tr-TR" b="1" dirty="0" smtClean="0">
                <a:solidFill>
                  <a:srgbClr val="FF0000"/>
                </a:solidFill>
              </a:rPr>
              <a:t>\\</a:t>
            </a:r>
            <a:r>
              <a:rPr lang="tr-TR" dirty="0" smtClean="0">
                <a:solidFill>
                  <a:srgbClr val="FF0000"/>
                </a:solidFill>
              </a:rPr>
              <a:t>BGI");</a:t>
            </a:r>
          </a:p>
          <a:p>
            <a:pPr>
              <a:buNone/>
            </a:pPr>
            <a:r>
              <a:rPr lang="tr-TR" dirty="0" smtClean="0"/>
              <a:t>       </a:t>
            </a:r>
          </a:p>
          <a:p>
            <a:pPr>
              <a:buNone/>
            </a:pPr>
            <a:r>
              <a:rPr lang="tr-TR" dirty="0" smtClean="0"/>
              <a:t>   </a:t>
            </a:r>
            <a:r>
              <a:rPr lang="tr-TR" dirty="0" err="1" smtClean="0"/>
              <a:t>getch</a:t>
            </a:r>
            <a:r>
              <a:rPr lang="tr-TR" dirty="0" smtClean="0"/>
              <a:t>();</a:t>
            </a:r>
          </a:p>
          <a:p>
            <a:pPr>
              <a:buNone/>
            </a:pPr>
            <a:r>
              <a:rPr lang="tr-TR" dirty="0" smtClean="0"/>
              <a:t>   </a:t>
            </a:r>
            <a:r>
              <a:rPr lang="tr-TR" dirty="0" err="1" smtClean="0"/>
              <a:t>closegraph</a:t>
            </a:r>
            <a:r>
              <a:rPr lang="tr-TR" dirty="0" smtClean="0"/>
              <a:t>();</a:t>
            </a:r>
          </a:p>
          <a:p>
            <a:pPr>
              <a:buNone/>
            </a:pPr>
            <a:r>
              <a:rPr lang="tr-TR" dirty="0" smtClean="0"/>
              <a:t>   </a:t>
            </a:r>
            <a:r>
              <a:rPr lang="tr-TR" dirty="0" err="1" smtClean="0"/>
              <a:t>return</a:t>
            </a:r>
            <a:r>
              <a:rPr lang="tr-TR" dirty="0" smtClean="0"/>
              <a:t> 0;</a:t>
            </a:r>
          </a:p>
          <a:p>
            <a:pPr>
              <a:buNone/>
            </a:pPr>
            <a:r>
              <a:rPr lang="tr-TR" dirty="0" smtClean="0"/>
              <a:t>}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İnitgraph</a:t>
            </a:r>
            <a:r>
              <a:rPr lang="tr-TR" dirty="0" smtClean="0"/>
              <a:t> Fonksiyonu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fonksiyon seçilen grafik sürücüsünden grafik sisteminin yüklenmesini ve istenen grafik </a:t>
            </a:r>
            <a:r>
              <a:rPr lang="tr-TR" dirty="0" err="1" smtClean="0"/>
              <a:t>modunda</a:t>
            </a:r>
            <a:r>
              <a:rPr lang="tr-TR" dirty="0" smtClean="0"/>
              <a:t> çalıştırılmasını  sağlar. fonksiyonun genel gösterimi şöyledir:</a:t>
            </a:r>
          </a:p>
          <a:p>
            <a:endParaRPr lang="tr-TR" dirty="0" smtClean="0"/>
          </a:p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err="1" smtClean="0">
                <a:solidFill>
                  <a:srgbClr val="FF0000"/>
                </a:solidFill>
              </a:rPr>
              <a:t>void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initgraph</a:t>
            </a:r>
            <a:r>
              <a:rPr lang="tr-TR" dirty="0" smtClean="0">
                <a:solidFill>
                  <a:srgbClr val="FF0000"/>
                </a:solidFill>
              </a:rPr>
              <a:t>(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*</a:t>
            </a:r>
            <a:r>
              <a:rPr lang="tr-TR" dirty="0" err="1" smtClean="0">
                <a:solidFill>
                  <a:srgbClr val="FF0000"/>
                </a:solidFill>
              </a:rPr>
              <a:t>graphdriver</a:t>
            </a:r>
            <a:r>
              <a:rPr lang="tr-TR" dirty="0" smtClean="0">
                <a:solidFill>
                  <a:srgbClr val="FF0000"/>
                </a:solidFill>
              </a:rPr>
              <a:t>, 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*</a:t>
            </a:r>
            <a:r>
              <a:rPr lang="tr-TR" dirty="0" err="1" smtClean="0">
                <a:solidFill>
                  <a:srgbClr val="FF0000"/>
                </a:solidFill>
              </a:rPr>
              <a:t>graphmode</a:t>
            </a:r>
            <a:r>
              <a:rPr lang="tr-TR" dirty="0" smtClean="0">
                <a:solidFill>
                  <a:srgbClr val="FF0000"/>
                </a:solidFill>
              </a:rPr>
              <a:t>, </a:t>
            </a:r>
            <a:r>
              <a:rPr lang="tr-TR" dirty="0" err="1" smtClean="0">
                <a:solidFill>
                  <a:srgbClr val="FF0000"/>
                </a:solidFill>
              </a:rPr>
              <a:t>char</a:t>
            </a:r>
            <a:r>
              <a:rPr lang="tr-TR" dirty="0" smtClean="0">
                <a:solidFill>
                  <a:srgbClr val="FF0000"/>
                </a:solidFill>
              </a:rPr>
              <a:t> *</a:t>
            </a:r>
            <a:r>
              <a:rPr lang="tr-TR" dirty="0" err="1" smtClean="0">
                <a:solidFill>
                  <a:srgbClr val="FF0000"/>
                </a:solidFill>
              </a:rPr>
              <a:t>pathtodriver</a:t>
            </a:r>
            <a:r>
              <a:rPr lang="tr-TR" dirty="0" smtClean="0">
                <a:solidFill>
                  <a:srgbClr val="FF0000"/>
                </a:solidFill>
              </a:rPr>
              <a:t>);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fonksiyonu kullanabilmemiz için öncelikle grafik sürücüsünün </a:t>
            </a:r>
            <a:r>
              <a:rPr lang="tr-TR" dirty="0" err="1" smtClean="0"/>
              <a:t>macro</a:t>
            </a:r>
            <a:r>
              <a:rPr lang="tr-TR" dirty="0" smtClean="0"/>
              <a:t> değerini atayacağımız bir ile grafik </a:t>
            </a:r>
            <a:r>
              <a:rPr lang="tr-TR" dirty="0" err="1" smtClean="0"/>
              <a:t>modunu</a:t>
            </a:r>
            <a:r>
              <a:rPr lang="tr-TR" dirty="0" smtClean="0"/>
              <a:t> atayacağımız bir başka değişken tanımlamalıyız. Bunun için aşağıdaki değerlerden yararlanabiliriz.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 descr="C:\Users\Ümit\Desktop\11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857232"/>
            <a:ext cx="7212610" cy="56816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DETECT0 (Sürücünün ve grafik </a:t>
            </a:r>
            <a:r>
              <a:rPr lang="tr-TR" dirty="0" err="1" smtClean="0"/>
              <a:t>modunun</a:t>
            </a:r>
            <a:r>
              <a:rPr lang="tr-TR" dirty="0" smtClean="0"/>
              <a:t> otomatik seçilmesini sağlar. )</a:t>
            </a:r>
          </a:p>
          <a:p>
            <a:endParaRPr lang="tr-TR" dirty="0" smtClean="0"/>
          </a:p>
          <a:p>
            <a:r>
              <a:rPr lang="tr-TR" dirty="0" smtClean="0"/>
              <a:t>Asla optimum çözüm değildir, ekran kartı </a:t>
            </a:r>
            <a:r>
              <a:rPr lang="tr-TR" dirty="0" err="1" smtClean="0"/>
              <a:t>driverı</a:t>
            </a:r>
            <a:r>
              <a:rPr lang="tr-TR" dirty="0" smtClean="0"/>
              <a:t> yok sayılarak ekran kartı ile iletişim kurulur</a:t>
            </a:r>
          </a:p>
          <a:p>
            <a:endParaRPr lang="tr-TR" dirty="0" smtClean="0"/>
          </a:p>
          <a:p>
            <a:r>
              <a:rPr lang="tr-TR" dirty="0" smtClean="0"/>
              <a:t>Çözünürlük düşük olacaktır. </a:t>
            </a:r>
            <a:r>
              <a:rPr lang="tr-TR" dirty="0" err="1" smtClean="0"/>
              <a:t>Flickering</a:t>
            </a:r>
            <a:r>
              <a:rPr lang="tr-TR" dirty="0" smtClean="0"/>
              <a:t> problemleri olabilir. </a:t>
            </a:r>
          </a:p>
          <a:p>
            <a:r>
              <a:rPr lang="tr-TR" dirty="0" smtClean="0"/>
              <a:t>Buradaki </a:t>
            </a:r>
            <a:r>
              <a:rPr lang="tr-TR" dirty="0" err="1" smtClean="0"/>
              <a:t>flickering</a:t>
            </a:r>
            <a:r>
              <a:rPr lang="tr-TR" dirty="0" smtClean="0"/>
              <a:t> problemleri </a:t>
            </a:r>
            <a:r>
              <a:rPr lang="tr-TR" dirty="0" err="1" smtClean="0"/>
              <a:t>double</a:t>
            </a:r>
            <a:r>
              <a:rPr lang="tr-TR" dirty="0" smtClean="0"/>
              <a:t> </a:t>
            </a:r>
            <a:r>
              <a:rPr lang="tr-TR" dirty="0" err="1" smtClean="0"/>
              <a:t>buffering</a:t>
            </a:r>
            <a:r>
              <a:rPr lang="tr-TR" dirty="0" smtClean="0"/>
              <a:t> algoritmaları ile asenkron hale getirilerek çözülebilir</a:t>
            </a:r>
            <a:endParaRPr lang="tr-TR" dirty="0"/>
          </a:p>
        </p:txBody>
      </p:sp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42910" y="714356"/>
            <a:ext cx="8229600" cy="1143000"/>
          </a:xfrm>
        </p:spPr>
        <p:txBody>
          <a:bodyPr/>
          <a:lstStyle/>
          <a:p>
            <a:r>
              <a:rPr lang="tr-TR" dirty="0" err="1" smtClean="0"/>
              <a:t>DetectTo</a:t>
            </a:r>
            <a:r>
              <a:rPr lang="tr-TR" dirty="0" smtClean="0"/>
              <a:t> Fonksiyonu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Dikkat !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DetectTo</a:t>
            </a:r>
            <a:r>
              <a:rPr lang="tr-TR" dirty="0" smtClean="0"/>
              <a:t>, mümkün oldukça kullanılmamalıdır.</a:t>
            </a:r>
          </a:p>
          <a:p>
            <a:endParaRPr lang="tr-TR" dirty="0" smtClean="0"/>
          </a:p>
          <a:p>
            <a:r>
              <a:rPr lang="tr-TR" dirty="0" smtClean="0"/>
              <a:t>Sistemin yongasına uygun ekran </a:t>
            </a:r>
            <a:r>
              <a:rPr lang="tr-TR" dirty="0" err="1" smtClean="0"/>
              <a:t>modu</a:t>
            </a:r>
            <a:r>
              <a:rPr lang="tr-TR" dirty="0" smtClean="0"/>
              <a:t> bilinmediğinde otomatik tespit edilip atanması için yongaya geçici bir grafik </a:t>
            </a:r>
            <a:r>
              <a:rPr lang="tr-TR" dirty="0" err="1" smtClean="0"/>
              <a:t>modu</a:t>
            </a:r>
            <a:r>
              <a:rPr lang="tr-TR" dirty="0" smtClean="0"/>
              <a:t> </a:t>
            </a:r>
            <a:r>
              <a:rPr lang="tr-TR" dirty="0" err="1" smtClean="0"/>
              <a:t>init</a:t>
            </a:r>
            <a:r>
              <a:rPr lang="tr-TR" dirty="0" smtClean="0"/>
              <a:t> eder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İnitwindow</a:t>
            </a:r>
            <a:r>
              <a:rPr lang="tr-TR" dirty="0" smtClean="0"/>
              <a:t> Fonksiyonu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Arkaplanda</a:t>
            </a:r>
            <a:r>
              <a:rPr lang="tr-TR" dirty="0" smtClean="0"/>
              <a:t> </a:t>
            </a:r>
            <a:r>
              <a:rPr lang="tr-TR" dirty="0" err="1" smtClean="0"/>
              <a:t>DetectTo</a:t>
            </a:r>
            <a:r>
              <a:rPr lang="tr-TR" dirty="0" smtClean="0"/>
              <a:t> kullanarak ekran kartına erişir ve belirlenen boyutlarda bir grafiksel </a:t>
            </a:r>
            <a:r>
              <a:rPr lang="tr-TR" dirty="0" err="1" smtClean="0"/>
              <a:t>arayüz</a:t>
            </a:r>
            <a:r>
              <a:rPr lang="tr-TR" dirty="0" smtClean="0"/>
              <a:t> ekranı oluşturur 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#</a:t>
            </a:r>
            <a:r>
              <a:rPr lang="tr-TR" dirty="0" err="1" smtClean="0">
                <a:solidFill>
                  <a:srgbClr val="FF0000"/>
                </a:solidFill>
              </a:rPr>
              <a:t>include</a:t>
            </a:r>
            <a:r>
              <a:rPr lang="tr-TR" dirty="0" smtClean="0">
                <a:solidFill>
                  <a:srgbClr val="FF0000"/>
                </a:solidFill>
              </a:rPr>
              <a:t>  </a:t>
            </a:r>
            <a:r>
              <a:rPr lang="tr-TR" dirty="0" err="1" smtClean="0">
                <a:solidFill>
                  <a:srgbClr val="FF0000"/>
                </a:solidFill>
              </a:rPr>
              <a:t>Void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initwindow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width</a:t>
            </a:r>
            <a:r>
              <a:rPr lang="tr-TR" dirty="0" smtClean="0">
                <a:solidFill>
                  <a:srgbClr val="FF0000"/>
                </a:solidFill>
              </a:rPr>
              <a:t>, 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height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500726"/>
          </a:xfrm>
        </p:spPr>
        <p:txBody>
          <a:bodyPr/>
          <a:lstStyle/>
          <a:p>
            <a:pPr>
              <a:buNone/>
            </a:pP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tr-TR" dirty="0"/>
          </a:p>
        </p:txBody>
      </p:sp>
      <p:pic>
        <p:nvPicPr>
          <p:cNvPr id="2050" name="Picture 2" descr="C:\Users\Ümit\Deskto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420225" cy="7458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rm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graphics.h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main() </a:t>
            </a:r>
            <a:br>
              <a:rPr lang="en-US" dirty="0" smtClean="0"/>
            </a:br>
            <a:r>
              <a:rPr lang="en-US" dirty="0" smtClean="0"/>
              <a:t>{ 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initwindow</a:t>
            </a:r>
            <a:r>
              <a:rPr lang="en-US" dirty="0" smtClean="0">
                <a:solidFill>
                  <a:srgbClr val="FF0000"/>
                </a:solidFill>
              </a:rPr>
              <a:t>(400,300);</a:t>
            </a:r>
            <a:endParaRPr lang="tr-T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dirty="0" smtClean="0"/>
              <a:t>		</a:t>
            </a:r>
            <a:r>
              <a:rPr lang="en-US" dirty="0" smtClean="0"/>
              <a:t>while(!</a:t>
            </a:r>
            <a:r>
              <a:rPr lang="en-US" dirty="0" err="1" smtClean="0"/>
              <a:t>kbhit</a:t>
            </a:r>
            <a:r>
              <a:rPr lang="en-US" dirty="0" smtClean="0"/>
              <a:t>()); 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	</a:t>
            </a:r>
            <a:r>
              <a:rPr lang="en-US" dirty="0" err="1" smtClean="0"/>
              <a:t>closegraph</a:t>
            </a:r>
            <a:r>
              <a:rPr lang="en-US" dirty="0" smtClean="0"/>
              <a:t>(); 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smtClean="0"/>
              <a:t>return 0; </a:t>
            </a:r>
            <a:br>
              <a:rPr lang="en-US" dirty="0" smtClean="0"/>
            </a:br>
            <a:r>
              <a:rPr lang="en-US" dirty="0" smtClean="0"/>
              <a:t>}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Closegraph</a:t>
            </a:r>
            <a:r>
              <a:rPr lang="tr-TR" dirty="0" smtClean="0"/>
              <a:t> nedir 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err="1" smtClean="0"/>
              <a:t>Closegraph</a:t>
            </a:r>
            <a:r>
              <a:rPr lang="tr-TR" dirty="0" smtClean="0"/>
              <a:t>, grafik sistemi tarafından kullanılan tüm belleği serbest bırakır sonra ekranı </a:t>
            </a:r>
            <a:r>
              <a:rPr lang="tr-TR" dirty="0" err="1" smtClean="0"/>
              <a:t>initgraph’ı</a:t>
            </a:r>
            <a:r>
              <a:rPr lang="tr-TR" dirty="0" smtClean="0"/>
              <a:t>  (yada </a:t>
            </a:r>
            <a:r>
              <a:rPr lang="tr-TR" dirty="0" err="1" smtClean="0"/>
              <a:t>initwindow</a:t>
            </a:r>
            <a:r>
              <a:rPr lang="tr-TR" dirty="0" smtClean="0"/>
              <a:t>)kullanılmadan önceki moda geri yükler.  </a:t>
            </a:r>
            <a:r>
              <a:rPr lang="tr-TR" dirty="0" err="1" smtClean="0"/>
              <a:t>Closegraph</a:t>
            </a:r>
            <a:r>
              <a:rPr lang="tr-TR" dirty="0" smtClean="0"/>
              <a:t>() fonksiyonunu genel gösterimi </a:t>
            </a:r>
            <a:r>
              <a:rPr lang="tr-TR" dirty="0" err="1" smtClean="0"/>
              <a:t>söyledir</a:t>
            </a:r>
            <a:r>
              <a:rPr lang="tr-TR" dirty="0" smtClean="0"/>
              <a:t>: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#</a:t>
            </a:r>
            <a:r>
              <a:rPr lang="tr-TR" dirty="0" err="1" smtClean="0">
                <a:solidFill>
                  <a:srgbClr val="FF0000"/>
                </a:solidFill>
              </a:rPr>
              <a:t>include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void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closegraph</a:t>
            </a:r>
            <a:r>
              <a:rPr lang="tr-TR" dirty="0" smtClean="0">
                <a:solidFill>
                  <a:srgbClr val="FF0000"/>
                </a:solidFill>
              </a:rPr>
              <a:t>(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wid</a:t>
            </a:r>
            <a:r>
              <a:rPr lang="tr-TR" dirty="0" smtClean="0">
                <a:solidFill>
                  <a:srgbClr val="FF0000"/>
                </a:solidFill>
              </a:rPr>
              <a:t>=ALL_WINDOWS); veya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#</a:t>
            </a:r>
            <a:r>
              <a:rPr lang="tr-TR" dirty="0" err="1" smtClean="0">
                <a:solidFill>
                  <a:srgbClr val="FF0000"/>
                </a:solidFill>
              </a:rPr>
              <a:t>include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void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closegraph</a:t>
            </a:r>
            <a:r>
              <a:rPr lang="tr-TR" dirty="0" smtClean="0">
                <a:solidFill>
                  <a:srgbClr val="FF0000"/>
                </a:solidFill>
              </a:rPr>
              <a:t>(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wid</a:t>
            </a:r>
            <a:r>
              <a:rPr lang="tr-TR" dirty="0" smtClean="0">
                <a:solidFill>
                  <a:srgbClr val="FF0000"/>
                </a:solidFill>
              </a:rPr>
              <a:t>=CURRENT_WINDOW);</a:t>
            </a:r>
          </a:p>
          <a:p>
            <a:r>
              <a:rPr lang="tr-TR" dirty="0" smtClean="0"/>
              <a:t>Bu fonksiyon içine hiç değer yazılmadan kullanıldığında ALL_WINDOWS parametresi  işlevi görür.</a:t>
            </a:r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graphics.h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main() </a:t>
            </a:r>
            <a:br>
              <a:rPr lang="en-US" dirty="0" smtClean="0"/>
            </a:br>
            <a:r>
              <a:rPr lang="en-US" dirty="0" smtClean="0"/>
              <a:t>{ 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err="1" smtClean="0"/>
              <a:t>initwindow</a:t>
            </a:r>
            <a:r>
              <a:rPr lang="en-US" dirty="0" smtClean="0"/>
              <a:t>(400,300);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	</a:t>
            </a:r>
            <a:r>
              <a:rPr lang="en-US" dirty="0" smtClean="0"/>
              <a:t>while(!</a:t>
            </a:r>
            <a:r>
              <a:rPr lang="en-US" dirty="0" err="1" smtClean="0">
                <a:solidFill>
                  <a:srgbClr val="FF0000"/>
                </a:solidFill>
              </a:rPr>
              <a:t>kbhit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); 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	</a:t>
            </a:r>
            <a:r>
              <a:rPr lang="en-US" dirty="0" err="1" smtClean="0"/>
              <a:t>closegraph</a:t>
            </a:r>
            <a:r>
              <a:rPr lang="en-US" dirty="0" smtClean="0"/>
              <a:t>(); 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smtClean="0"/>
              <a:t>return 0; </a:t>
            </a:r>
            <a:br>
              <a:rPr lang="en-US" dirty="0" smtClean="0"/>
            </a:br>
            <a:r>
              <a:rPr lang="en-US" dirty="0" smtClean="0"/>
              <a:t>}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143000"/>
          </a:xfrm>
        </p:spPr>
        <p:txBody>
          <a:bodyPr/>
          <a:lstStyle/>
          <a:p>
            <a:r>
              <a:rPr lang="en-US" dirty="0" err="1" smtClean="0"/>
              <a:t>Kbhit</a:t>
            </a:r>
            <a:r>
              <a:rPr lang="tr-TR" dirty="0" smtClean="0"/>
              <a:t> fonksiyonu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nedir 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dirty="0" smtClean="0"/>
              <a:t>Klavyeden gelen veriyi alan fonksiyondur.</a:t>
            </a:r>
          </a:p>
          <a:p>
            <a:pPr>
              <a:buNone/>
            </a:pPr>
            <a:r>
              <a:rPr lang="tr-TR" dirty="0" err="1" smtClean="0"/>
              <a:t>Scanf’in</a:t>
            </a:r>
            <a:r>
              <a:rPr lang="tr-TR" dirty="0" smtClean="0"/>
              <a:t> aksine, herhangi bir anda girilen asenkron veriyi alabilir.</a:t>
            </a:r>
          </a:p>
          <a:p>
            <a:pPr>
              <a:buNone/>
            </a:pPr>
            <a:r>
              <a:rPr lang="tr-TR" dirty="0" smtClean="0"/>
              <a:t>Yani </a:t>
            </a:r>
            <a:r>
              <a:rPr lang="tr-TR" dirty="0" err="1" smtClean="0"/>
              <a:t>inputu</a:t>
            </a:r>
            <a:r>
              <a:rPr lang="tr-TR" dirty="0" smtClean="0"/>
              <a:t> almak için beklemez, </a:t>
            </a:r>
            <a:r>
              <a:rPr lang="tr-TR" dirty="0" err="1" smtClean="0"/>
              <a:t>input</a:t>
            </a:r>
            <a:r>
              <a:rPr lang="tr-TR" dirty="0" smtClean="0"/>
              <a:t> olmadığında devam eder.</a:t>
            </a:r>
          </a:p>
          <a:p>
            <a:pPr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#</a:t>
            </a:r>
            <a:r>
              <a:rPr lang="tr-TR" dirty="0" err="1" smtClean="0">
                <a:solidFill>
                  <a:srgbClr val="FF0000"/>
                </a:solidFill>
              </a:rPr>
              <a:t>include</a:t>
            </a:r>
            <a:r>
              <a:rPr lang="tr-TR" dirty="0" smtClean="0">
                <a:solidFill>
                  <a:srgbClr val="FF0000"/>
                </a:solidFill>
              </a:rPr>
              <a:t>  </a:t>
            </a:r>
            <a:r>
              <a:rPr lang="tr-TR" dirty="0" err="1" smtClean="0">
                <a:solidFill>
                  <a:srgbClr val="FF0000"/>
                </a:solidFill>
              </a:rPr>
              <a:t>Void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initwindow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width</a:t>
            </a:r>
            <a:r>
              <a:rPr lang="tr-TR" dirty="0" smtClean="0">
                <a:solidFill>
                  <a:srgbClr val="FF0000"/>
                </a:solidFill>
              </a:rPr>
              <a:t>, 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height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tr-TR" dirty="0" smtClean="0">
              <a:solidFill>
                <a:srgbClr val="FF0000"/>
              </a:solidFill>
            </a:endParaRP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graphics.h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main() </a:t>
            </a:r>
            <a:br>
              <a:rPr lang="en-US" dirty="0" smtClean="0"/>
            </a:br>
            <a:r>
              <a:rPr lang="en-US" dirty="0" smtClean="0"/>
              <a:t>{ 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err="1" smtClean="0"/>
              <a:t>initwindow</a:t>
            </a:r>
            <a:r>
              <a:rPr lang="en-US" dirty="0" smtClean="0"/>
              <a:t>(400,300);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	</a:t>
            </a:r>
            <a:r>
              <a:rPr lang="en-US" dirty="0" smtClean="0"/>
              <a:t>while(!</a:t>
            </a:r>
            <a:r>
              <a:rPr lang="en-US" dirty="0" err="1" smtClean="0">
                <a:solidFill>
                  <a:srgbClr val="FF0000"/>
                </a:solidFill>
              </a:rPr>
              <a:t>kbhit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); 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	</a:t>
            </a:r>
            <a:r>
              <a:rPr lang="en-US" dirty="0" err="1" smtClean="0"/>
              <a:t>closegraph</a:t>
            </a:r>
            <a:r>
              <a:rPr lang="en-US" dirty="0" smtClean="0"/>
              <a:t>(); 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smtClean="0"/>
              <a:t>return 0; </a:t>
            </a:r>
            <a:br>
              <a:rPr lang="en-US" dirty="0" smtClean="0"/>
            </a:br>
            <a:r>
              <a:rPr lang="en-US" dirty="0" smtClean="0"/>
              <a:t>}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Bu kullanım, herhangi bir tuşa basıldığında </a:t>
            </a:r>
            <a:r>
              <a:rPr lang="tr-TR" dirty="0" err="1" smtClean="0"/>
              <a:t>closegraph’ı</a:t>
            </a:r>
            <a:r>
              <a:rPr lang="tr-TR" dirty="0" smtClean="0"/>
              <a:t> çağır yani grafiği sonlandır demektir.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Lineto</a:t>
            </a:r>
            <a:r>
              <a:rPr lang="tr-TR" dirty="0" smtClean="0"/>
              <a:t> Fonksiyonu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graphics.h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main() </a:t>
            </a:r>
            <a:br>
              <a:rPr lang="en-US" dirty="0" smtClean="0"/>
            </a:br>
            <a:r>
              <a:rPr lang="en-US" dirty="0" smtClean="0"/>
              <a:t>{ 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err="1" smtClean="0"/>
              <a:t>initwindow</a:t>
            </a:r>
            <a:r>
              <a:rPr lang="en-US" dirty="0" smtClean="0"/>
              <a:t>(400,300); </a:t>
            </a:r>
            <a:endParaRPr lang="tr-TR" dirty="0" smtClean="0"/>
          </a:p>
          <a:p>
            <a:pPr lvl="1">
              <a:buNone/>
            </a:pPr>
            <a:r>
              <a:rPr lang="tr-TR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lineto</a:t>
            </a:r>
            <a:r>
              <a:rPr lang="en-US" dirty="0" smtClean="0">
                <a:solidFill>
                  <a:srgbClr val="FF0000"/>
                </a:solidFill>
              </a:rPr>
              <a:t>(50,50); </a:t>
            </a:r>
            <a:endParaRPr lang="tr-TR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tr-TR" dirty="0" smtClean="0"/>
              <a:t>		</a:t>
            </a:r>
          </a:p>
          <a:p>
            <a:pPr lvl="1">
              <a:buNone/>
            </a:pPr>
            <a:r>
              <a:rPr lang="tr-TR" dirty="0" smtClean="0"/>
              <a:t>		</a:t>
            </a:r>
            <a:r>
              <a:rPr lang="en-US" dirty="0" err="1" smtClean="0"/>
              <a:t>lineto</a:t>
            </a:r>
            <a:r>
              <a:rPr lang="en-US" dirty="0" smtClean="0"/>
              <a:t>(50,50); 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smtClean="0"/>
              <a:t>return 0; </a:t>
            </a:r>
            <a:endParaRPr lang="tr-TR" dirty="0" smtClean="0"/>
          </a:p>
          <a:p>
            <a:pPr lvl="1">
              <a:buNone/>
            </a:pPr>
            <a:r>
              <a:rPr lang="en-US" dirty="0" smtClean="0"/>
              <a:t>}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Ekran Başlangıç Adresi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tr-TR" dirty="0" smtClean="0"/>
          </a:p>
          <a:p>
            <a:r>
              <a:rPr lang="tr-TR" dirty="0" smtClean="0"/>
              <a:t>Varsayılan olarak 0,0 pozisyonundadır</a:t>
            </a:r>
            <a:r>
              <a:rPr lang="tr-TR" dirty="0" smtClean="0"/>
              <a:t>.</a:t>
            </a:r>
            <a:endParaRPr lang="tr-TR" dirty="0" smtClean="0"/>
          </a:p>
          <a:p>
            <a:r>
              <a:rPr lang="tr-TR" dirty="0" smtClean="0"/>
              <a:t>Ekranın başlangıç noktası, </a:t>
            </a:r>
            <a:r>
              <a:rPr lang="tr-TR" dirty="0" err="1" smtClean="0"/>
              <a:t>moveto</a:t>
            </a:r>
            <a:r>
              <a:rPr lang="tr-TR" dirty="0" smtClean="0"/>
              <a:t> ile değiştirilebilir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Moveto</a:t>
            </a:r>
            <a:r>
              <a:rPr lang="tr-TR" dirty="0" smtClean="0"/>
              <a:t> Fonksiyonu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tr-TR" dirty="0" smtClean="0"/>
          </a:p>
          <a:p>
            <a:r>
              <a:rPr lang="tr-TR" dirty="0" smtClean="0"/>
              <a:t>Ekranın başlangıç noktasını belirlenen piksele kaydırır.</a:t>
            </a:r>
          </a:p>
          <a:p>
            <a:endParaRPr lang="tr-TR" dirty="0" smtClean="0"/>
          </a:p>
          <a:p>
            <a:r>
              <a:rPr lang="tr-TR" dirty="0" smtClean="0"/>
              <a:t>Konum parametresi verilmeyen fonksiyonlar; x1 y1 parametresi olarak başlangıç noktasını kullanır</a:t>
            </a:r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  <a:p>
            <a:endParaRPr lang="tr-TR" dirty="0" smtClean="0"/>
          </a:p>
          <a:p>
            <a:r>
              <a:rPr lang="en-US" dirty="0" err="1" smtClean="0"/>
              <a:t>moveto</a:t>
            </a:r>
            <a:r>
              <a:rPr lang="en-US" dirty="0" smtClean="0"/>
              <a:t>(</a:t>
            </a:r>
            <a:r>
              <a:rPr lang="tr-TR" dirty="0" smtClean="0"/>
              <a:t>10</a:t>
            </a:r>
            <a:r>
              <a:rPr lang="en-US" dirty="0" smtClean="0"/>
              <a:t>0,</a:t>
            </a:r>
            <a:r>
              <a:rPr lang="tr-TR" dirty="0" smtClean="0"/>
              <a:t>10</a:t>
            </a:r>
            <a:r>
              <a:rPr lang="en-US" dirty="0" smtClean="0"/>
              <a:t>0);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Line</a:t>
            </a:r>
            <a:r>
              <a:rPr lang="tr-TR" dirty="0" smtClean="0"/>
              <a:t> Kullanımı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252922"/>
          </a:xfrm>
        </p:spPr>
        <p:txBody>
          <a:bodyPr/>
          <a:lstStyle/>
          <a:p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line</a:t>
            </a:r>
            <a:r>
              <a:rPr lang="tr-TR" dirty="0" smtClean="0"/>
              <a:t> (</a:t>
            </a:r>
            <a:r>
              <a:rPr lang="tr-TR" dirty="0" err="1" smtClean="0"/>
              <a:t>int</a:t>
            </a:r>
            <a:r>
              <a:rPr lang="tr-TR" dirty="0" smtClean="0"/>
              <a:t> x1,</a:t>
            </a:r>
            <a:r>
              <a:rPr lang="tr-TR" dirty="0" err="1" smtClean="0"/>
              <a:t>int</a:t>
            </a:r>
            <a:r>
              <a:rPr lang="tr-TR" dirty="0" smtClean="0"/>
              <a:t> y1, </a:t>
            </a:r>
            <a:r>
              <a:rPr lang="tr-TR" dirty="0" err="1" smtClean="0"/>
              <a:t>int</a:t>
            </a:r>
            <a:r>
              <a:rPr lang="tr-TR" dirty="0" smtClean="0"/>
              <a:t> x2, </a:t>
            </a:r>
            <a:r>
              <a:rPr lang="tr-TR" dirty="0" err="1" smtClean="0"/>
              <a:t>int</a:t>
            </a:r>
            <a:r>
              <a:rPr lang="tr-TR" dirty="0" smtClean="0"/>
              <a:t> y2);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 bu fonksiyon (x1,y1) noktası ile (x2,y2) noktası arasında bir doğru çizer.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graphics.h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main() </a:t>
            </a:r>
            <a:br>
              <a:rPr lang="en-US" dirty="0" smtClean="0"/>
            </a:br>
            <a:r>
              <a:rPr lang="en-US" dirty="0" smtClean="0"/>
              <a:t>{ 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err="1" smtClean="0"/>
              <a:t>initwindow</a:t>
            </a:r>
            <a:r>
              <a:rPr lang="en-US" dirty="0" smtClean="0"/>
              <a:t>(400,300); </a:t>
            </a:r>
            <a:endParaRPr lang="tr-TR" dirty="0" smtClean="0"/>
          </a:p>
          <a:p>
            <a:pPr lvl="1">
              <a:buNone/>
            </a:pPr>
            <a:r>
              <a:rPr lang="tr-TR" dirty="0" smtClean="0"/>
              <a:t>		</a:t>
            </a:r>
            <a:r>
              <a:rPr lang="en-US" dirty="0" smtClean="0"/>
              <a:t>line(</a:t>
            </a:r>
            <a:r>
              <a:rPr lang="tr-TR" dirty="0" smtClean="0"/>
              <a:t>10</a:t>
            </a:r>
            <a:r>
              <a:rPr lang="en-US" dirty="0" smtClean="0"/>
              <a:t>0,</a:t>
            </a:r>
            <a:r>
              <a:rPr lang="tr-TR" dirty="0" smtClean="0"/>
              <a:t>10</a:t>
            </a:r>
            <a:r>
              <a:rPr lang="en-US" dirty="0" smtClean="0"/>
              <a:t>0</a:t>
            </a:r>
            <a:r>
              <a:rPr lang="tr-TR" dirty="0" smtClean="0"/>
              <a:t>,200,200</a:t>
            </a:r>
            <a:r>
              <a:rPr lang="en-US" dirty="0" smtClean="0"/>
              <a:t>); </a:t>
            </a:r>
            <a:endParaRPr lang="tr-TR" dirty="0" smtClean="0"/>
          </a:p>
          <a:p>
            <a:pPr lvl="1">
              <a:buNone/>
            </a:pPr>
            <a:r>
              <a:rPr lang="tr-TR" dirty="0" smtClean="0"/>
              <a:t>		</a:t>
            </a:r>
            <a:r>
              <a:rPr lang="en-US" dirty="0" err="1" smtClean="0"/>
              <a:t>moveto</a:t>
            </a:r>
            <a:r>
              <a:rPr lang="en-US" dirty="0" smtClean="0"/>
              <a:t>(</a:t>
            </a:r>
            <a:r>
              <a:rPr lang="tr-TR" dirty="0" smtClean="0"/>
              <a:t>10</a:t>
            </a:r>
            <a:r>
              <a:rPr lang="en-US" dirty="0" smtClean="0"/>
              <a:t>0,</a:t>
            </a:r>
            <a:r>
              <a:rPr lang="tr-TR" dirty="0" smtClean="0"/>
              <a:t>10</a:t>
            </a:r>
            <a:r>
              <a:rPr lang="en-US" dirty="0" smtClean="0"/>
              <a:t>0); </a:t>
            </a:r>
            <a:endParaRPr lang="tr-TR" dirty="0" smtClean="0"/>
          </a:p>
          <a:p>
            <a:pPr lvl="1">
              <a:buNone/>
            </a:pPr>
            <a:r>
              <a:rPr lang="tr-TR" dirty="0" smtClean="0"/>
              <a:t>		</a:t>
            </a:r>
            <a:r>
              <a:rPr lang="en-US" dirty="0" err="1" smtClean="0"/>
              <a:t>lineto</a:t>
            </a:r>
            <a:r>
              <a:rPr lang="en-US" dirty="0" smtClean="0"/>
              <a:t>(50,50); 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smtClean="0"/>
              <a:t>return 0; </a:t>
            </a:r>
            <a:endParaRPr lang="tr-TR" dirty="0" smtClean="0"/>
          </a:p>
          <a:p>
            <a:pPr lvl="1">
              <a:buNone/>
            </a:pPr>
            <a:r>
              <a:rPr lang="en-US" dirty="0" smtClean="0"/>
              <a:t>}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Eğitim Sürecinde Neler Yapacağız 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Bilgisayarda görüntünün temel prensiplerini öğreneceğiz</a:t>
            </a:r>
          </a:p>
          <a:p>
            <a:r>
              <a:rPr lang="tr-TR" dirty="0" smtClean="0"/>
              <a:t>2D ve 3D görüntülerin nasıl oluşturulduğunu kavrayacağız</a:t>
            </a:r>
          </a:p>
          <a:p>
            <a:r>
              <a:rPr lang="tr-TR" dirty="0" smtClean="0"/>
              <a:t>Ekran Kartı temellerini öğreneceğiz</a:t>
            </a:r>
          </a:p>
          <a:p>
            <a:r>
              <a:rPr lang="tr-TR" dirty="0" err="1" smtClean="0"/>
              <a:t>VHDL’i</a:t>
            </a:r>
            <a:r>
              <a:rPr lang="tr-TR" dirty="0" smtClean="0"/>
              <a:t> manipüle etmek için çeşitli algoritmaları öğreneceğiz</a:t>
            </a:r>
          </a:p>
          <a:p>
            <a:r>
              <a:rPr lang="tr-TR" dirty="0" smtClean="0"/>
              <a:t>Beraber </a:t>
            </a:r>
            <a:r>
              <a:rPr lang="tr-TR" dirty="0" err="1" smtClean="0"/>
              <a:t>Tetris</a:t>
            </a:r>
            <a:r>
              <a:rPr lang="tr-TR" dirty="0" smtClean="0"/>
              <a:t>, </a:t>
            </a:r>
            <a:r>
              <a:rPr lang="tr-TR" dirty="0" err="1" smtClean="0"/>
              <a:t>Pacman</a:t>
            </a:r>
            <a:r>
              <a:rPr lang="tr-TR" dirty="0" smtClean="0"/>
              <a:t>, </a:t>
            </a:r>
            <a:r>
              <a:rPr lang="tr-TR" dirty="0" err="1" smtClean="0"/>
              <a:t>Mario</a:t>
            </a:r>
            <a:r>
              <a:rPr lang="tr-TR" dirty="0" smtClean="0"/>
              <a:t>, </a:t>
            </a:r>
            <a:r>
              <a:rPr lang="tr-TR" dirty="0" err="1" smtClean="0"/>
              <a:t>Pong</a:t>
            </a:r>
            <a:r>
              <a:rPr lang="tr-TR" dirty="0" smtClean="0"/>
              <a:t> gibi çeşitli atari oyunları yapacağız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786050" y="2786058"/>
            <a:ext cx="3929090" cy="1143000"/>
          </a:xfrm>
        </p:spPr>
        <p:txBody>
          <a:bodyPr>
            <a:noAutofit/>
          </a:bodyPr>
          <a:lstStyle/>
          <a:p>
            <a:r>
              <a:rPr lang="tr-TR" sz="8000" dirty="0" smtClean="0"/>
              <a:t>Sorular ?</a:t>
            </a:r>
            <a:endParaRPr lang="tr-TR" sz="8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42" name="Picture 2" descr="C:\Users\Ümit\Desktop\PACMAN PREVIE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77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1266" name="Picture 2" descr="C:\Users\Ümit\Desktop\WqVV0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52" y="0"/>
            <a:ext cx="1550486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85918" y="2571744"/>
            <a:ext cx="5500726" cy="1143000"/>
          </a:xfrm>
        </p:spPr>
        <p:txBody>
          <a:bodyPr/>
          <a:lstStyle/>
          <a:p>
            <a:r>
              <a:rPr lang="tr-TR" dirty="0" smtClean="0"/>
              <a:t>Ders 1: Temel Bilgiler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2571744"/>
            <a:ext cx="8229600" cy="1143000"/>
          </a:xfrm>
        </p:spPr>
        <p:txBody>
          <a:bodyPr/>
          <a:lstStyle/>
          <a:p>
            <a:pPr algn="ctr"/>
            <a:r>
              <a:rPr lang="tr-TR" dirty="0" smtClean="0"/>
              <a:t>Ekran Kartı Nedir ?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151</TotalTime>
  <Words>663</Words>
  <PresentationFormat>Ekran Gösterisi (4:3)</PresentationFormat>
  <Paragraphs>187</Paragraphs>
  <Slides>50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50</vt:i4>
      </vt:variant>
    </vt:vector>
  </HeadingPairs>
  <TitlesOfParts>
    <vt:vector size="51" baseType="lpstr">
      <vt:lpstr>Akış</vt:lpstr>
      <vt:lpstr>Grafik Programlama Dersi</vt:lpstr>
      <vt:lpstr>Özgür Yazılım Topluluğu Nedir ?</vt:lpstr>
      <vt:lpstr>Slayt 3</vt:lpstr>
      <vt:lpstr>Slayt 4</vt:lpstr>
      <vt:lpstr>Eğitim Sürecinde Neler Yapacağız ?</vt:lpstr>
      <vt:lpstr>Slayt 6</vt:lpstr>
      <vt:lpstr>Slayt 7</vt:lpstr>
      <vt:lpstr>Ders 1: Temel Bilgiler</vt:lpstr>
      <vt:lpstr>Ekran Kartı Nedir ?</vt:lpstr>
      <vt:lpstr>Ekran Kartı Nasıl Çalışır:</vt:lpstr>
      <vt:lpstr>Slayt 11</vt:lpstr>
      <vt:lpstr>Slayt 12</vt:lpstr>
      <vt:lpstr>Slayt 13</vt:lpstr>
      <vt:lpstr>Slayt 14</vt:lpstr>
      <vt:lpstr>Slayt 15</vt:lpstr>
      <vt:lpstr>Slayt 16</vt:lpstr>
      <vt:lpstr>VHDL Nedir ?</vt:lpstr>
      <vt:lpstr>Very High-Speed Hardware Description Language  Yüksekhızlı tümleşik devre donanım tanımlama dili</vt:lpstr>
      <vt:lpstr>Slayt 19</vt:lpstr>
      <vt:lpstr>Sıradan Bir Programlama Dilinden Farkı Nedir ?</vt:lpstr>
      <vt:lpstr>Slayt 21</vt:lpstr>
      <vt:lpstr>Slayt 22</vt:lpstr>
      <vt:lpstr>Görüntü Kütüphaneleri Ne İşe Yarar </vt:lpstr>
      <vt:lpstr>İşlevleri</vt:lpstr>
      <vt:lpstr>Diğer Görüntü Kütüphaneleri ?</vt:lpstr>
      <vt:lpstr> Graphics.h (BGI için) Kurulum Aşamaları :</vt:lpstr>
      <vt:lpstr>DevC++ indirmek İçin</vt:lpstr>
      <vt:lpstr>Kurulum (Win 10)</vt:lpstr>
      <vt:lpstr>Slayt 29</vt:lpstr>
      <vt:lpstr>Kütüphaneyi Linkleme</vt:lpstr>
      <vt:lpstr>Olası Hatalar</vt:lpstr>
      <vt:lpstr>Dikkat</vt:lpstr>
      <vt:lpstr>Sample Kod</vt:lpstr>
      <vt:lpstr>İnitgraph Fonksiyonu</vt:lpstr>
      <vt:lpstr>Slayt 35</vt:lpstr>
      <vt:lpstr>Slayt 36</vt:lpstr>
      <vt:lpstr>DetectTo Fonksiyonu</vt:lpstr>
      <vt:lpstr>Dikkat !</vt:lpstr>
      <vt:lpstr>İnitwindow Fonksiyonu</vt:lpstr>
      <vt:lpstr>Slayt 40</vt:lpstr>
      <vt:lpstr>Closegraph nedir ?</vt:lpstr>
      <vt:lpstr>Slayt 42</vt:lpstr>
      <vt:lpstr>Kbhit fonksiyonu nedir ?</vt:lpstr>
      <vt:lpstr>Slayt 44</vt:lpstr>
      <vt:lpstr>Lineto Fonksiyonu</vt:lpstr>
      <vt:lpstr>Ekran Başlangıç Adresi</vt:lpstr>
      <vt:lpstr>Moveto Fonksiyonu</vt:lpstr>
      <vt:lpstr>Line Kullanımı</vt:lpstr>
      <vt:lpstr>Slayt 49</vt:lpstr>
      <vt:lpstr>Sorular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Ümit</dc:creator>
  <cp:lastModifiedBy>Ümit</cp:lastModifiedBy>
  <cp:revision>18</cp:revision>
  <dcterms:created xsi:type="dcterms:W3CDTF">2018-12-07T06:08:57Z</dcterms:created>
  <dcterms:modified xsi:type="dcterms:W3CDTF">2018-12-23T18:47:55Z</dcterms:modified>
</cp:coreProperties>
</file>