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4" r:id="rId4"/>
    <p:sldId id="265" r:id="rId5"/>
    <p:sldId id="258" r:id="rId6"/>
    <p:sldId id="260" r:id="rId7"/>
    <p:sldId id="259" r:id="rId8"/>
    <p:sldId id="262" r:id="rId9"/>
    <p:sldId id="257" r:id="rId10"/>
    <p:sldId id="261" r:id="rId11"/>
    <p:sldId id="266" r:id="rId12"/>
    <p:sldId id="267" r:id="rId13"/>
    <p:sldId id="268" r:id="rId14"/>
    <p:sldId id="269" r:id="rId15"/>
    <p:sldId id="271" r:id="rId16"/>
    <p:sldId id="272" r:id="rId17"/>
    <p:sldId id="274" r:id="rId18"/>
    <p:sldId id="275" r:id="rId19"/>
    <p:sldId id="273" r:id="rId20"/>
    <p:sldId id="277" r:id="rId21"/>
    <p:sldId id="278" r:id="rId22"/>
    <p:sldId id="279" r:id="rId23"/>
    <p:sldId id="280" r:id="rId24"/>
    <p:sldId id="281" r:id="rId25"/>
    <p:sldId id="282" r:id="rId26"/>
    <p:sldId id="283" r:id="rId27"/>
    <p:sldId id="284" r:id="rId28"/>
    <p:sldId id="285" r:id="rId29"/>
    <p:sldId id="276" r:id="rId30"/>
    <p:sldId id="270" r:id="rId3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D9F75050-0E15-4C5B-92B0-66D068882F1F}" type="datetimeFigureOut">
              <a:rPr lang="tr-TR" smtClean="0"/>
              <a:pPr/>
              <a:t>23.12.2018</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23.12.2018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23.12.2018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23.12.2018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D9F75050-0E15-4C5B-92B0-66D068882F1F}" type="datetimeFigureOut">
              <a:rPr lang="tr-TR" smtClean="0"/>
              <a:pPr/>
              <a:t>23.12.2018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D9F75050-0E15-4C5B-92B0-66D068882F1F}" type="datetimeFigureOut">
              <a:rPr lang="tr-TR" smtClean="0"/>
              <a:pPr/>
              <a:t>23.12.2018</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D9F75050-0E15-4C5B-92B0-66D068882F1F}" type="datetimeFigureOut">
              <a:rPr lang="tr-TR" smtClean="0"/>
              <a:pPr/>
              <a:t>23.12.2018</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D9F75050-0E15-4C5B-92B0-66D068882F1F}" type="datetimeFigureOut">
              <a:rPr lang="tr-TR" smtClean="0"/>
              <a:pPr/>
              <a:t>23.12.2018</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D9F75050-0E15-4C5B-92B0-66D068882F1F}" type="datetimeFigureOut">
              <a:rPr lang="tr-TR" smtClean="0"/>
              <a:pPr/>
              <a:t>23.12.2018</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D9F75050-0E15-4C5B-92B0-66D068882F1F}" type="datetimeFigureOut">
              <a:rPr lang="tr-TR" smtClean="0"/>
              <a:pPr/>
              <a:t>23.12.2018</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23.12.2018</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077200" y="6356350"/>
            <a:ext cx="609600" cy="365125"/>
          </a:xfrm>
        </p:spPr>
        <p:txBody>
          <a:bodyPr/>
          <a:lstStyle/>
          <a:p>
            <a:fld id="{B1DEFA8C-F947-479F-BE07-76B6B3F80BF1}" type="slidenum">
              <a:rPr lang="tr-TR" smtClean="0"/>
              <a:pPr/>
              <a:t>‹#›</a:t>
            </a:fld>
            <a:endParaRPr lang="tr-T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9F75050-0E15-4C5B-92B0-66D068882F1F}" type="datetimeFigureOut">
              <a:rPr lang="tr-TR" smtClean="0"/>
              <a:pPr/>
              <a:t>23.12.2018</a:t>
            </a:fld>
            <a:endParaRPr lang="tr-T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1DEFA8C-F947-479F-BE07-76B6B3F80BF1}" type="slidenum">
              <a:rPr lang="tr-TR" smtClean="0"/>
              <a:pPr/>
              <a:t>‹#›</a:t>
            </a:fld>
            <a:endParaRPr lang="tr-TR"/>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tr-TR" dirty="0" smtClean="0"/>
              <a:t>Grafik Programlama Dersi</a:t>
            </a:r>
            <a:endParaRPr lang="tr-TR" dirty="0"/>
          </a:p>
        </p:txBody>
      </p:sp>
      <p:sp>
        <p:nvSpPr>
          <p:cNvPr id="3" name="2 Alt Başlık"/>
          <p:cNvSpPr>
            <a:spLocks noGrp="1"/>
          </p:cNvSpPr>
          <p:nvPr>
            <p:ph type="subTitle" idx="1"/>
          </p:nvPr>
        </p:nvSpPr>
        <p:spPr>
          <a:xfrm>
            <a:off x="428596" y="5429264"/>
            <a:ext cx="7854696" cy="1752600"/>
          </a:xfrm>
        </p:spPr>
        <p:txBody>
          <a:bodyPr/>
          <a:lstStyle/>
          <a:p>
            <a:r>
              <a:rPr lang="tr-TR" dirty="0" smtClean="0"/>
              <a:t>Ümit Aksoylu, Özgür Yazılım Topluluğu</a:t>
            </a:r>
            <a:endParaRPr 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3000372"/>
            <a:ext cx="8229600" cy="1143000"/>
          </a:xfrm>
        </p:spPr>
        <p:txBody>
          <a:bodyPr>
            <a:normAutofit fontScale="90000"/>
          </a:bodyPr>
          <a:lstStyle/>
          <a:p>
            <a:pPr algn="ctr"/>
            <a:r>
              <a:rPr lang="tr-TR" dirty="0" smtClean="0"/>
              <a:t>Sabit Hızda renk değiştirerek giden Hareketli Daire</a:t>
            </a:r>
            <a:endParaRPr lang="tr-T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2714620"/>
            <a:ext cx="8229600" cy="1143000"/>
          </a:xfrm>
        </p:spPr>
        <p:txBody>
          <a:bodyPr>
            <a:normAutofit fontScale="90000"/>
          </a:bodyPr>
          <a:lstStyle/>
          <a:p>
            <a:pPr algn="ctr"/>
            <a:r>
              <a:rPr lang="tr-TR" dirty="0" smtClean="0"/>
              <a:t>İvmeli Hızda her 3 sn de bir renk değiştiren Hareketli Altıgen</a:t>
            </a:r>
            <a:endParaRPr lang="tr-T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42910" y="2071678"/>
            <a:ext cx="8229600" cy="4500594"/>
          </a:xfrm>
        </p:spPr>
        <p:txBody>
          <a:bodyPr anchor="t">
            <a:normAutofit/>
          </a:bodyPr>
          <a:lstStyle/>
          <a:p>
            <a:r>
              <a:rPr lang="tr-TR" sz="2800" dirty="0" smtClean="0">
                <a:solidFill>
                  <a:schemeClr val="tx1"/>
                </a:solidFill>
              </a:rPr>
              <a:t>Temel olarak belirli görevi yapmak için hareket alanı daraltılmış hareket biçimidir</a:t>
            </a:r>
            <a:br>
              <a:rPr lang="tr-TR" sz="2800" dirty="0" smtClean="0">
                <a:solidFill>
                  <a:schemeClr val="tx1"/>
                </a:solidFill>
              </a:rPr>
            </a:br>
            <a:r>
              <a:rPr lang="tr-TR" sz="2800" dirty="0" smtClean="0">
                <a:solidFill>
                  <a:schemeClr val="tx1"/>
                </a:solidFill>
              </a:rPr>
              <a:t/>
            </a:r>
            <a:br>
              <a:rPr lang="tr-TR" sz="2800" dirty="0" smtClean="0">
                <a:solidFill>
                  <a:schemeClr val="tx1"/>
                </a:solidFill>
              </a:rPr>
            </a:br>
            <a:r>
              <a:rPr lang="tr-TR" sz="2800" dirty="0" smtClean="0">
                <a:solidFill>
                  <a:schemeClr val="tx1"/>
                </a:solidFill>
              </a:rPr>
              <a:t>Aynı noktalar arasında tekrar eden bir animasyon olabilir.</a:t>
            </a:r>
            <a:br>
              <a:rPr lang="tr-TR" sz="2800" dirty="0" smtClean="0">
                <a:solidFill>
                  <a:schemeClr val="tx1"/>
                </a:solidFill>
              </a:rPr>
            </a:br>
            <a:r>
              <a:rPr lang="tr-TR" sz="2800" dirty="0" smtClean="0">
                <a:solidFill>
                  <a:schemeClr val="tx1"/>
                </a:solidFill>
              </a:rPr>
              <a:t/>
            </a:r>
            <a:br>
              <a:rPr lang="tr-TR" sz="2800" dirty="0" smtClean="0">
                <a:solidFill>
                  <a:schemeClr val="tx1"/>
                </a:solidFill>
              </a:rPr>
            </a:br>
            <a:r>
              <a:rPr lang="tr-TR" sz="2800" dirty="0" smtClean="0">
                <a:solidFill>
                  <a:schemeClr val="tx1"/>
                </a:solidFill>
              </a:rPr>
              <a:t>Eğer bir oyun yapıyorsak, kullanıcının daha öteye gidememesi için konulan görünmez bir bariyer olabilir.</a:t>
            </a:r>
            <a:br>
              <a:rPr lang="tr-TR" sz="2800" dirty="0" smtClean="0">
                <a:solidFill>
                  <a:schemeClr val="tx1"/>
                </a:solidFill>
              </a:rPr>
            </a:br>
            <a:r>
              <a:rPr lang="tr-TR" sz="2800" dirty="0" smtClean="0">
                <a:solidFill>
                  <a:schemeClr val="tx1"/>
                </a:solidFill>
              </a:rPr>
              <a:t/>
            </a:r>
            <a:br>
              <a:rPr lang="tr-TR" sz="2800" dirty="0" smtClean="0">
                <a:solidFill>
                  <a:schemeClr val="tx1"/>
                </a:solidFill>
              </a:rPr>
            </a:br>
            <a:r>
              <a:rPr lang="tr-TR" sz="2800" dirty="0" smtClean="0">
                <a:solidFill>
                  <a:schemeClr val="tx1"/>
                </a:solidFill>
              </a:rPr>
              <a:t>Kısıtlanmış hareket fiziği sayesinde çarpışma ve </a:t>
            </a:r>
            <a:r>
              <a:rPr lang="tr-TR" sz="2800" dirty="0" err="1" smtClean="0">
                <a:solidFill>
                  <a:schemeClr val="tx1"/>
                </a:solidFill>
              </a:rPr>
              <a:t>collusion</a:t>
            </a:r>
            <a:r>
              <a:rPr lang="tr-TR" sz="2800" dirty="0" smtClean="0">
                <a:solidFill>
                  <a:schemeClr val="tx1"/>
                </a:solidFill>
              </a:rPr>
              <a:t> olaylarını gerçekleştirebiliriz.</a:t>
            </a:r>
            <a:endParaRPr lang="tr-TR" sz="2800" dirty="0">
              <a:solidFill>
                <a:schemeClr val="tx1"/>
              </a:solidFill>
            </a:endParaRPr>
          </a:p>
        </p:txBody>
      </p:sp>
      <p:sp>
        <p:nvSpPr>
          <p:cNvPr id="6" name="1 Başlık"/>
          <p:cNvSpPr txBox="1">
            <a:spLocks/>
          </p:cNvSpPr>
          <p:nvPr/>
        </p:nvSpPr>
        <p:spPr>
          <a:xfrm>
            <a:off x="609600" y="856488"/>
            <a:ext cx="8229600" cy="1143000"/>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5000" b="0" i="0" u="none" strike="noStrike" kern="1200" cap="none" spc="0" normalizeH="0" baseline="0" noProof="0" smtClean="0">
                <a:ln>
                  <a:noFill/>
                </a:ln>
                <a:solidFill>
                  <a:schemeClr val="tx2"/>
                </a:solidFill>
                <a:effectLst/>
                <a:uLnTx/>
                <a:uFillTx/>
                <a:latin typeface="+mj-lt"/>
                <a:ea typeface="+mj-ea"/>
                <a:cs typeface="+mj-cs"/>
              </a:rPr>
              <a:t>Kısıtlanmış Hareket</a:t>
            </a:r>
            <a:endParaRPr kumimoji="0" lang="tr-TR"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Başlık"/>
          <p:cNvSpPr>
            <a:spLocks noGrp="1"/>
          </p:cNvSpPr>
          <p:nvPr>
            <p:ph type="title"/>
          </p:nvPr>
        </p:nvSpPr>
        <p:spPr>
          <a:xfrm>
            <a:off x="571472" y="1214422"/>
            <a:ext cx="8229600" cy="5214974"/>
          </a:xfrm>
        </p:spPr>
        <p:txBody>
          <a:bodyPr anchor="t">
            <a:normAutofit/>
          </a:bodyPr>
          <a:lstStyle/>
          <a:p>
            <a:r>
              <a:rPr lang="tr-TR" sz="2800" dirty="0" smtClean="0">
                <a:solidFill>
                  <a:schemeClr val="tx1"/>
                </a:solidFill>
              </a:rPr>
              <a:t>Kısıtlanmış hareket şartlandırılması, bir </a:t>
            </a:r>
            <a:r>
              <a:rPr lang="tr-TR" sz="2800" dirty="0" err="1" smtClean="0">
                <a:solidFill>
                  <a:schemeClr val="tx1"/>
                </a:solidFill>
              </a:rPr>
              <a:t>collusion</a:t>
            </a:r>
            <a:r>
              <a:rPr lang="tr-TR" sz="2800" dirty="0" smtClean="0">
                <a:solidFill>
                  <a:schemeClr val="tx1"/>
                </a:solidFill>
              </a:rPr>
              <a:t> fonksiyonu biçimde yazılmalı ve devre dışı bırakılıp tekrar aktifleştirilebilecek şekilde </a:t>
            </a:r>
            <a:r>
              <a:rPr lang="tr-TR" sz="2800" dirty="0" err="1" smtClean="0">
                <a:solidFill>
                  <a:schemeClr val="tx1"/>
                </a:solidFill>
              </a:rPr>
              <a:t>flagler</a:t>
            </a:r>
            <a:r>
              <a:rPr lang="tr-TR" sz="2800" dirty="0" smtClean="0">
                <a:solidFill>
                  <a:schemeClr val="tx1"/>
                </a:solidFill>
              </a:rPr>
              <a:t> ile kontrol altına alınmalıdır</a:t>
            </a:r>
            <a:br>
              <a:rPr lang="tr-TR" sz="2800" dirty="0" smtClean="0">
                <a:solidFill>
                  <a:schemeClr val="tx1"/>
                </a:solidFill>
              </a:rPr>
            </a:br>
            <a:r>
              <a:rPr lang="tr-TR" sz="2800" dirty="0" smtClean="0">
                <a:solidFill>
                  <a:schemeClr val="tx1"/>
                </a:solidFill>
              </a:rPr>
              <a:t/>
            </a:r>
            <a:br>
              <a:rPr lang="tr-TR" sz="2800" dirty="0" smtClean="0">
                <a:solidFill>
                  <a:schemeClr val="tx1"/>
                </a:solidFill>
              </a:rPr>
            </a:br>
            <a:r>
              <a:rPr lang="tr-TR" sz="2800" dirty="0" smtClean="0">
                <a:solidFill>
                  <a:schemeClr val="tx1"/>
                </a:solidFill>
              </a:rPr>
              <a:t>Bugün yapacağımız büyüyen yılan örneği ile bu durumu daha kolay bir biçimde kavrayabileceğiz.</a:t>
            </a:r>
            <a:br>
              <a:rPr lang="tr-TR" sz="2800" dirty="0" smtClean="0">
                <a:solidFill>
                  <a:schemeClr val="tx1"/>
                </a:solidFill>
              </a:rPr>
            </a:br>
            <a:r>
              <a:rPr lang="tr-TR" sz="2800" dirty="0" smtClean="0">
                <a:solidFill>
                  <a:schemeClr val="tx1"/>
                </a:solidFill>
              </a:rPr>
              <a:t/>
            </a:r>
            <a:br>
              <a:rPr lang="tr-TR" sz="2800" dirty="0" smtClean="0">
                <a:solidFill>
                  <a:schemeClr val="tx1"/>
                </a:solidFill>
              </a:rPr>
            </a:br>
            <a:r>
              <a:rPr lang="tr-TR" sz="2800" dirty="0" smtClean="0">
                <a:solidFill>
                  <a:schemeClr val="tx1"/>
                </a:solidFill>
              </a:rPr>
              <a:t/>
            </a:r>
            <a:br>
              <a:rPr lang="tr-TR" sz="2800" dirty="0" smtClean="0">
                <a:solidFill>
                  <a:schemeClr val="tx1"/>
                </a:solidFill>
              </a:rPr>
            </a:br>
            <a:r>
              <a:rPr lang="tr-TR" sz="2800" dirty="0" smtClean="0">
                <a:solidFill>
                  <a:schemeClr val="tx1"/>
                </a:solidFill>
              </a:rPr>
              <a:t/>
            </a:r>
            <a:br>
              <a:rPr lang="tr-TR" sz="2800" dirty="0" smtClean="0">
                <a:solidFill>
                  <a:schemeClr val="tx1"/>
                </a:solidFill>
              </a:rPr>
            </a:br>
            <a:endParaRPr lang="tr-TR" sz="28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2714620"/>
            <a:ext cx="8229600" cy="1143000"/>
          </a:xfrm>
        </p:spPr>
        <p:txBody>
          <a:bodyPr>
            <a:normAutofit fontScale="90000"/>
          </a:bodyPr>
          <a:lstStyle/>
          <a:p>
            <a:pPr algn="ctr"/>
            <a:r>
              <a:rPr lang="tr-TR" dirty="0" smtClean="0"/>
              <a:t>İki Duvar Arasında Seken Top Örneği</a:t>
            </a:r>
            <a:endParaRPr lang="tr-T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2714620"/>
            <a:ext cx="8229600" cy="1143000"/>
          </a:xfrm>
        </p:spPr>
        <p:txBody>
          <a:bodyPr>
            <a:normAutofit fontScale="90000"/>
          </a:bodyPr>
          <a:lstStyle/>
          <a:p>
            <a:pPr algn="ctr"/>
            <a:r>
              <a:rPr lang="tr-TR" dirty="0" smtClean="0"/>
              <a:t>İvme Eklenmiş İki Duvar Arasında Seken Top Örneği</a:t>
            </a:r>
            <a:endParaRPr lang="tr-T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2714620"/>
            <a:ext cx="8229600" cy="1143000"/>
          </a:xfrm>
        </p:spPr>
        <p:txBody>
          <a:bodyPr>
            <a:normAutofit/>
          </a:bodyPr>
          <a:lstStyle/>
          <a:p>
            <a:pPr algn="ctr"/>
            <a:r>
              <a:rPr lang="tr-TR" dirty="0" smtClean="0"/>
              <a:t>Kutu Kıran Mermi Örneği</a:t>
            </a:r>
            <a:endParaRPr lang="tr-T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2714620"/>
            <a:ext cx="8229600" cy="1143000"/>
          </a:xfrm>
        </p:spPr>
        <p:txBody>
          <a:bodyPr>
            <a:normAutofit fontScale="90000"/>
          </a:bodyPr>
          <a:lstStyle/>
          <a:p>
            <a:pPr algn="ctr"/>
            <a:r>
              <a:rPr lang="tr-TR" dirty="0" smtClean="0"/>
              <a:t>Hareket Açılarını (Vektör Yapısını) Anlamak</a:t>
            </a:r>
            <a:endParaRPr lang="tr-T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2714620"/>
            <a:ext cx="8229600" cy="1143000"/>
          </a:xfrm>
        </p:spPr>
        <p:txBody>
          <a:bodyPr>
            <a:normAutofit fontScale="90000"/>
          </a:bodyPr>
          <a:lstStyle/>
          <a:p>
            <a:pPr algn="ctr"/>
            <a:r>
              <a:rPr lang="tr-TR" dirty="0" smtClean="0"/>
              <a:t>Dış Kontrollü Hız Değişkenleri İle Temel Hareket Açısı Değişimi </a:t>
            </a:r>
            <a:endParaRPr lang="tr-T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2714620"/>
            <a:ext cx="8229600" cy="1143000"/>
          </a:xfrm>
        </p:spPr>
        <p:txBody>
          <a:bodyPr>
            <a:normAutofit/>
          </a:bodyPr>
          <a:lstStyle/>
          <a:p>
            <a:pPr algn="ctr"/>
            <a:r>
              <a:rPr lang="tr-TR" dirty="0" smtClean="0"/>
              <a:t>Bir Vektör Nedir ?</a:t>
            </a:r>
            <a:endParaRPr lang="tr-T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2786058"/>
            <a:ext cx="8229600" cy="1143000"/>
          </a:xfrm>
        </p:spPr>
        <p:txBody>
          <a:bodyPr>
            <a:normAutofit fontScale="90000"/>
          </a:bodyPr>
          <a:lstStyle/>
          <a:p>
            <a:pPr algn="ctr"/>
            <a:r>
              <a:rPr lang="tr-TR" dirty="0" smtClean="0">
                <a:solidFill>
                  <a:srgbClr val="FF0000"/>
                </a:solidFill>
              </a:rPr>
              <a:t>Doldurma Fonksiyonları İle Çizim Oluşturma Örnekleri</a:t>
            </a:r>
            <a:endParaRPr lang="tr-TR"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Struct</a:t>
            </a:r>
            <a:r>
              <a:rPr lang="tr-TR" dirty="0" smtClean="0"/>
              <a:t> Yapısı Kullanımı</a:t>
            </a:r>
            <a:endParaRPr lang="tr-TR" dirty="0"/>
          </a:p>
        </p:txBody>
      </p:sp>
      <p:sp>
        <p:nvSpPr>
          <p:cNvPr id="3" name="2 İçerik Yer Tutucusu"/>
          <p:cNvSpPr>
            <a:spLocks noGrp="1"/>
          </p:cNvSpPr>
          <p:nvPr>
            <p:ph idx="1"/>
          </p:nvPr>
        </p:nvSpPr>
        <p:spPr/>
        <p:txBody>
          <a:bodyPr/>
          <a:lstStyle/>
          <a:p>
            <a:r>
              <a:rPr lang="tr-TR" dirty="0" err="1" smtClean="0"/>
              <a:t>Struct</a:t>
            </a:r>
            <a:r>
              <a:rPr lang="tr-TR" dirty="0" smtClean="0"/>
              <a:t> yapısı, sanki bir veri bloğu ya da alt programcık (bilenler için </a:t>
            </a:r>
            <a:r>
              <a:rPr lang="tr-TR" dirty="0" err="1" smtClean="0"/>
              <a:t>class</a:t>
            </a:r>
            <a:r>
              <a:rPr lang="tr-TR" dirty="0" smtClean="0"/>
              <a:t>) yapısı gibi içinde değişken fonksiyon vb. program parçalarını barındıran ve bir taslaktan birden çok türetilebilen veri yapısıdır.</a:t>
            </a:r>
          </a:p>
          <a:p>
            <a:r>
              <a:rPr lang="tr-TR" dirty="0" smtClean="0"/>
              <a:t>Örneğin biz </a:t>
            </a:r>
            <a:r>
              <a:rPr lang="tr-TR" dirty="0" err="1" smtClean="0"/>
              <a:t>struct</a:t>
            </a:r>
            <a:r>
              <a:rPr lang="tr-TR" dirty="0" smtClean="0"/>
              <a:t> sayesinde bir nesne adında bir taslak oluşturabiliriz.</a:t>
            </a:r>
          </a:p>
          <a:p>
            <a:r>
              <a:rPr lang="tr-TR" dirty="0" smtClean="0"/>
              <a:t>Nesne nesnem = </a:t>
            </a:r>
            <a:r>
              <a:rPr lang="tr-TR" dirty="0" err="1" smtClean="0"/>
              <a:t>yeninesne</a:t>
            </a:r>
            <a:r>
              <a:rPr lang="tr-TR" dirty="0" smtClean="0"/>
              <a:t> benzeri biçimde bir türetme yapıyoruz. Tıpkı </a:t>
            </a:r>
            <a:r>
              <a:rPr lang="tr-TR" dirty="0" err="1" smtClean="0"/>
              <a:t>int</a:t>
            </a:r>
            <a:r>
              <a:rPr lang="tr-TR" dirty="0" smtClean="0"/>
              <a:t> tanımlarken</a:t>
            </a:r>
          </a:p>
          <a:p>
            <a:r>
              <a:rPr lang="tr-TR" dirty="0" err="1" smtClean="0"/>
              <a:t>İnt</a:t>
            </a:r>
            <a:r>
              <a:rPr lang="tr-TR" dirty="0" smtClean="0"/>
              <a:t> </a:t>
            </a:r>
            <a:r>
              <a:rPr lang="tr-TR" dirty="0" err="1" smtClean="0"/>
              <a:t>degisken</a:t>
            </a:r>
            <a:r>
              <a:rPr lang="tr-TR" dirty="0" smtClean="0"/>
              <a:t> = 3; gibi </a:t>
            </a:r>
            <a:r>
              <a:rPr lang="tr-TR" dirty="0" err="1" smtClean="0"/>
              <a:t>int</a:t>
            </a:r>
            <a:r>
              <a:rPr lang="tr-TR" dirty="0" smtClean="0"/>
              <a:t> türetmemize benzetebiliriz</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dirty="0" smtClean="0"/>
              <a:t>Yani burada yapılan işlem tıpkı </a:t>
            </a:r>
            <a:r>
              <a:rPr lang="tr-TR" dirty="0" err="1" smtClean="0"/>
              <a:t>int</a:t>
            </a:r>
            <a:r>
              <a:rPr lang="tr-TR" dirty="0" smtClean="0"/>
              <a:t> gibi kendi veri tipimizi oluşturmak ve ona kendine has fonksiyonlar atamaktır. Böylece vektör ve objeleri oluşturabiliriz.</a:t>
            </a:r>
          </a:p>
          <a:p>
            <a:r>
              <a:rPr lang="tr-TR" dirty="0" smtClean="0"/>
              <a:t>Oyun sahasında türeyen tüm nesneler aynı objeden türeyen ve benzer kökene sahip olan objeler olacağından oyun motoru evresine geçişimizi hızlandıracak, fikir ve kod karmaşasını engelleyecektir</a:t>
            </a:r>
            <a:endParaRPr lang="tr-T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dirty="0" err="1" smtClean="0"/>
              <a:t>Struct</a:t>
            </a:r>
            <a:r>
              <a:rPr lang="tr-TR" dirty="0" smtClean="0"/>
              <a:t> yapısının kullanımı internetten araştırarak bulabilirsiniz. Ben temel olarak derste anlatacağım ancak derse gelmeyen ve slayttan takip eden arkadaşlar bu yapıyı kavramak ve özellikle dersimizdeki gibi vektör&amp; obje gibi fizik motoru temelinde kullanmakta ciddi zorluk çekeceklerdir.</a:t>
            </a:r>
          </a:p>
          <a:p>
            <a:r>
              <a:rPr lang="tr-TR" dirty="0" smtClean="0"/>
              <a:t>Bu nedenle ileri bir tarihte </a:t>
            </a:r>
            <a:r>
              <a:rPr lang="tr-TR" dirty="0" err="1" smtClean="0"/>
              <a:t>youtube</a:t>
            </a:r>
            <a:r>
              <a:rPr lang="tr-TR" dirty="0" smtClean="0"/>
              <a:t> videosu ile bu ders tekrar edilebilir.</a:t>
            </a:r>
            <a:endParaRPr lang="tr-T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2714620"/>
            <a:ext cx="8229600" cy="1143000"/>
          </a:xfrm>
        </p:spPr>
        <p:txBody>
          <a:bodyPr>
            <a:normAutofit/>
          </a:bodyPr>
          <a:lstStyle/>
          <a:p>
            <a:pPr algn="ctr"/>
            <a:r>
              <a:rPr lang="tr-TR" dirty="0" smtClean="0"/>
              <a:t>Vektör </a:t>
            </a:r>
            <a:r>
              <a:rPr lang="tr-TR" dirty="0" err="1" smtClean="0"/>
              <a:t>Structı</a:t>
            </a:r>
            <a:r>
              <a:rPr lang="tr-TR" dirty="0" smtClean="0"/>
              <a:t> Oluşturalım</a:t>
            </a:r>
            <a:endParaRPr lang="tr-T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2714620"/>
            <a:ext cx="8229600" cy="1143000"/>
          </a:xfrm>
        </p:spPr>
        <p:txBody>
          <a:bodyPr>
            <a:normAutofit/>
          </a:bodyPr>
          <a:lstStyle/>
          <a:p>
            <a:pPr algn="ctr"/>
            <a:r>
              <a:rPr lang="tr-TR" dirty="0" smtClean="0"/>
              <a:t>Vektör </a:t>
            </a:r>
            <a:r>
              <a:rPr lang="tr-TR" dirty="0" err="1" smtClean="0"/>
              <a:t>Structını</a:t>
            </a:r>
            <a:r>
              <a:rPr lang="tr-TR" dirty="0" smtClean="0"/>
              <a:t> Genişletelim</a:t>
            </a:r>
            <a:endParaRPr lang="tr-T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2714620"/>
            <a:ext cx="8229600" cy="1143000"/>
          </a:xfrm>
        </p:spPr>
        <p:txBody>
          <a:bodyPr>
            <a:normAutofit fontScale="90000"/>
          </a:bodyPr>
          <a:lstStyle/>
          <a:p>
            <a:pPr algn="ctr"/>
            <a:r>
              <a:rPr lang="tr-TR" dirty="0" smtClean="0"/>
              <a:t>2D Obje </a:t>
            </a:r>
            <a:r>
              <a:rPr lang="tr-TR" dirty="0" err="1" smtClean="0"/>
              <a:t>Structı</a:t>
            </a:r>
            <a:r>
              <a:rPr lang="tr-TR" dirty="0" smtClean="0"/>
              <a:t> Oluşturalım</a:t>
            </a:r>
            <a:br>
              <a:rPr lang="tr-TR" dirty="0" smtClean="0"/>
            </a:br>
            <a:r>
              <a:rPr lang="tr-TR" dirty="0" smtClean="0"/>
              <a:t>(</a:t>
            </a:r>
            <a:r>
              <a:rPr lang="tr-TR" dirty="0" err="1" smtClean="0"/>
              <a:t>Sprite</a:t>
            </a:r>
            <a:r>
              <a:rPr lang="tr-TR" dirty="0" smtClean="0"/>
              <a:t>, Mesh ve </a:t>
            </a:r>
            <a:r>
              <a:rPr lang="tr-TR" dirty="0" err="1" smtClean="0"/>
              <a:t>Collider</a:t>
            </a:r>
            <a:r>
              <a:rPr lang="tr-TR" dirty="0" smtClean="0"/>
              <a:t>)</a:t>
            </a:r>
            <a:endParaRPr lang="tr-T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2714620"/>
            <a:ext cx="8229600" cy="1143000"/>
          </a:xfrm>
        </p:spPr>
        <p:txBody>
          <a:bodyPr>
            <a:normAutofit/>
          </a:bodyPr>
          <a:lstStyle/>
          <a:p>
            <a:pPr algn="ctr"/>
            <a:r>
              <a:rPr lang="tr-TR" dirty="0" err="1" smtClean="0"/>
              <a:t>Spite</a:t>
            </a:r>
            <a:r>
              <a:rPr lang="tr-TR" dirty="0" smtClean="0"/>
              <a:t> Nedir, Nasıl Oluşturulur</a:t>
            </a:r>
            <a:endParaRPr lang="tr-T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2714620"/>
            <a:ext cx="8229600" cy="1143000"/>
          </a:xfrm>
        </p:spPr>
        <p:txBody>
          <a:bodyPr>
            <a:normAutofit/>
          </a:bodyPr>
          <a:lstStyle/>
          <a:p>
            <a:pPr algn="ctr"/>
            <a:r>
              <a:rPr lang="tr-TR" dirty="0" smtClean="0"/>
              <a:t>Mesh Nedir, Nasıl Oluşturulur ?</a:t>
            </a:r>
            <a:endParaRPr lang="tr-T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2714620"/>
            <a:ext cx="8229600" cy="1143000"/>
          </a:xfrm>
        </p:spPr>
        <p:txBody>
          <a:bodyPr>
            <a:normAutofit fontScale="90000"/>
          </a:bodyPr>
          <a:lstStyle/>
          <a:p>
            <a:pPr algn="ctr"/>
            <a:r>
              <a:rPr lang="tr-TR" dirty="0" err="1" smtClean="0"/>
              <a:t>Collider</a:t>
            </a:r>
            <a:r>
              <a:rPr lang="tr-TR" dirty="0" smtClean="0"/>
              <a:t> Nedir, Nasıl Oluşturulur ?</a:t>
            </a:r>
            <a:endParaRPr lang="tr-T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2714620"/>
            <a:ext cx="8229600" cy="1143000"/>
          </a:xfrm>
        </p:spPr>
        <p:txBody>
          <a:bodyPr>
            <a:normAutofit fontScale="90000"/>
          </a:bodyPr>
          <a:lstStyle/>
          <a:p>
            <a:pPr algn="ctr"/>
            <a:r>
              <a:rPr lang="tr-TR" dirty="0" smtClean="0"/>
              <a:t>Vektör İşleci  Yapımı (Fizik Motoru Temelini Oluşturmak)</a:t>
            </a:r>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2928934"/>
            <a:ext cx="8229600" cy="1143000"/>
          </a:xfrm>
        </p:spPr>
        <p:txBody>
          <a:bodyPr/>
          <a:lstStyle/>
          <a:p>
            <a:pPr algn="ctr"/>
            <a:r>
              <a:rPr lang="tr-TR" dirty="0" smtClean="0"/>
              <a:t>Fransa Bayrağı Yapımı</a:t>
            </a:r>
            <a:endParaRPr lang="tr-T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3500438"/>
            <a:ext cx="8229600" cy="1143000"/>
          </a:xfrm>
        </p:spPr>
        <p:txBody>
          <a:bodyPr>
            <a:normAutofit fontScale="90000"/>
          </a:bodyPr>
          <a:lstStyle/>
          <a:p>
            <a:pPr algn="ctr"/>
            <a:r>
              <a:rPr lang="tr-TR" dirty="0" smtClean="0"/>
              <a:t>Vektör Oluşturup Bir Objeye Atamak</a:t>
            </a:r>
            <a:endParaRPr lang="tr-T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2928934"/>
            <a:ext cx="8229600" cy="1143000"/>
          </a:xfrm>
        </p:spPr>
        <p:txBody>
          <a:bodyPr/>
          <a:lstStyle/>
          <a:p>
            <a:pPr algn="ctr"/>
            <a:r>
              <a:rPr lang="tr-TR" dirty="0" smtClean="0"/>
              <a:t>Araba Yapımı</a:t>
            </a:r>
            <a:endParaRPr lang="tr-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2571744"/>
            <a:ext cx="8229600" cy="1143000"/>
          </a:xfrm>
        </p:spPr>
        <p:txBody>
          <a:bodyPr>
            <a:normAutofit fontScale="90000"/>
          </a:bodyPr>
          <a:lstStyle/>
          <a:p>
            <a:pPr algn="ctr"/>
            <a:r>
              <a:rPr lang="tr-TR" dirty="0" smtClean="0">
                <a:solidFill>
                  <a:srgbClr val="FF0000"/>
                </a:solidFill>
              </a:rPr>
              <a:t>Döngüler İle Çizim Oluşturma Örnekleri</a:t>
            </a:r>
            <a:endParaRPr lang="tr-TR"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2571744"/>
            <a:ext cx="8229600" cy="1143000"/>
          </a:xfrm>
        </p:spPr>
        <p:txBody>
          <a:bodyPr>
            <a:normAutofit/>
          </a:bodyPr>
          <a:lstStyle/>
          <a:p>
            <a:pPr algn="ctr"/>
            <a:r>
              <a:rPr lang="tr-TR" dirty="0" smtClean="0"/>
              <a:t>İç İçe Daire Oluşturma</a:t>
            </a:r>
            <a:endParaRPr lang="tr-T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2928934"/>
            <a:ext cx="8229600" cy="1143000"/>
          </a:xfrm>
        </p:spPr>
        <p:txBody>
          <a:bodyPr/>
          <a:lstStyle/>
          <a:p>
            <a:pPr algn="ctr"/>
            <a:r>
              <a:rPr lang="tr-TR" dirty="0" smtClean="0"/>
              <a:t>Kareli Defter Örneği</a:t>
            </a:r>
            <a:endParaRPr lang="tr-T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2928934"/>
            <a:ext cx="8229600" cy="1143000"/>
          </a:xfrm>
        </p:spPr>
        <p:txBody>
          <a:bodyPr/>
          <a:lstStyle/>
          <a:p>
            <a:pPr algn="ctr"/>
            <a:r>
              <a:rPr lang="tr-TR" dirty="0" smtClean="0"/>
              <a:t>Bal Peteği Deseni</a:t>
            </a:r>
            <a:endParaRPr lang="tr-T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857224" y="2786058"/>
            <a:ext cx="7043758" cy="1143000"/>
          </a:xfrm>
        </p:spPr>
        <p:txBody>
          <a:bodyPr>
            <a:normAutofit fontScale="90000"/>
          </a:bodyPr>
          <a:lstStyle/>
          <a:p>
            <a:pPr algn="ctr"/>
            <a:r>
              <a:rPr lang="tr-TR" dirty="0" smtClean="0">
                <a:solidFill>
                  <a:srgbClr val="FF0000"/>
                </a:solidFill>
              </a:rPr>
              <a:t>Hareketli Objelerin Mantığı</a:t>
            </a:r>
            <a:br>
              <a:rPr lang="tr-TR" dirty="0" smtClean="0">
                <a:solidFill>
                  <a:srgbClr val="FF0000"/>
                </a:solidFill>
              </a:rPr>
            </a:br>
            <a:r>
              <a:rPr lang="tr-TR" dirty="0" smtClean="0">
                <a:solidFill>
                  <a:srgbClr val="FF0000"/>
                </a:solidFill>
              </a:rPr>
              <a:t>(Tekrar ediyoruz)</a:t>
            </a:r>
            <a:endParaRPr lang="tr-TR" dirty="0">
              <a:solidFill>
                <a:srgbClr val="FF00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104</TotalTime>
  <Words>342</Words>
  <PresentationFormat>Ekran Gösterisi (4:3)</PresentationFormat>
  <Paragraphs>38</Paragraphs>
  <Slides>30</Slides>
  <Notes>0</Notes>
  <HiddenSlides>0</HiddenSlides>
  <MMClips>0</MMClips>
  <ScaleCrop>false</ScaleCrop>
  <HeadingPairs>
    <vt:vector size="4" baseType="variant">
      <vt:variant>
        <vt:lpstr>Tema</vt:lpstr>
      </vt:variant>
      <vt:variant>
        <vt:i4>1</vt:i4>
      </vt:variant>
      <vt:variant>
        <vt:lpstr>Slayt Başlıkları</vt:lpstr>
      </vt:variant>
      <vt:variant>
        <vt:i4>30</vt:i4>
      </vt:variant>
    </vt:vector>
  </HeadingPairs>
  <TitlesOfParts>
    <vt:vector size="31" baseType="lpstr">
      <vt:lpstr>Akış</vt:lpstr>
      <vt:lpstr>Grafik Programlama Dersi</vt:lpstr>
      <vt:lpstr>Doldurma Fonksiyonları İle Çizim Oluşturma Örnekleri</vt:lpstr>
      <vt:lpstr>Fransa Bayrağı Yapımı</vt:lpstr>
      <vt:lpstr>Araba Yapımı</vt:lpstr>
      <vt:lpstr>Döngüler İle Çizim Oluşturma Örnekleri</vt:lpstr>
      <vt:lpstr>İç İçe Daire Oluşturma</vt:lpstr>
      <vt:lpstr>Kareli Defter Örneği</vt:lpstr>
      <vt:lpstr>Bal Peteği Deseni</vt:lpstr>
      <vt:lpstr>Hareketli Objelerin Mantığı (Tekrar ediyoruz)</vt:lpstr>
      <vt:lpstr>Sabit Hızda renk değiştirerek giden Hareketli Daire</vt:lpstr>
      <vt:lpstr>İvmeli Hızda her 3 sn de bir renk değiştiren Hareketli Altıgen</vt:lpstr>
      <vt:lpstr>Temel olarak belirli görevi yapmak için hareket alanı daraltılmış hareket biçimidir  Aynı noktalar arasında tekrar eden bir animasyon olabilir.  Eğer bir oyun yapıyorsak, kullanıcının daha öteye gidememesi için konulan görünmez bir bariyer olabilir.  Kısıtlanmış hareket fiziği sayesinde çarpışma ve collusion olaylarını gerçekleştirebiliriz.</vt:lpstr>
      <vt:lpstr>Kısıtlanmış hareket şartlandırılması, bir collusion fonksiyonu biçimde yazılmalı ve devre dışı bırakılıp tekrar aktifleştirilebilecek şekilde flagler ile kontrol altına alınmalıdır  Bugün yapacağımız büyüyen yılan örneği ile bu durumu daha kolay bir biçimde kavrayabileceğiz.    </vt:lpstr>
      <vt:lpstr>İki Duvar Arasında Seken Top Örneği</vt:lpstr>
      <vt:lpstr>İvme Eklenmiş İki Duvar Arasında Seken Top Örneği</vt:lpstr>
      <vt:lpstr>Kutu Kıran Mermi Örneği</vt:lpstr>
      <vt:lpstr>Hareket Açılarını (Vektör Yapısını) Anlamak</vt:lpstr>
      <vt:lpstr>Dış Kontrollü Hız Değişkenleri İle Temel Hareket Açısı Değişimi </vt:lpstr>
      <vt:lpstr>Bir Vektör Nedir ?</vt:lpstr>
      <vt:lpstr>Struct Yapısı Kullanımı</vt:lpstr>
      <vt:lpstr>Slayt 21</vt:lpstr>
      <vt:lpstr>Slayt 22</vt:lpstr>
      <vt:lpstr>Vektör Structı Oluşturalım</vt:lpstr>
      <vt:lpstr>Vektör Structını Genişletelim</vt:lpstr>
      <vt:lpstr>2D Obje Structı Oluşturalım (Sprite, Mesh ve Collider)</vt:lpstr>
      <vt:lpstr>Spite Nedir, Nasıl Oluşturulur</vt:lpstr>
      <vt:lpstr>Mesh Nedir, Nasıl Oluşturulur ?</vt:lpstr>
      <vt:lpstr>Collider Nedir, Nasıl Oluşturulur ?</vt:lpstr>
      <vt:lpstr>Vektör İşleci  Yapımı (Fizik Motoru Temelini Oluşturmak)</vt:lpstr>
      <vt:lpstr>Vektör Oluşturup Bir Objeye Atamak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Grafik Programlama Dersi</dc:title>
  <dc:creator>Ümit</dc:creator>
  <cp:lastModifiedBy>Ümit</cp:lastModifiedBy>
  <cp:revision>5</cp:revision>
  <dcterms:created xsi:type="dcterms:W3CDTF">2018-12-21T06:34:37Z</dcterms:created>
  <dcterms:modified xsi:type="dcterms:W3CDTF">2018-12-23T18:50:41Z</dcterms:modified>
</cp:coreProperties>
</file>