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2" r:id="rId14"/>
    <p:sldId id="269" r:id="rId15"/>
    <p:sldId id="275" r:id="rId16"/>
    <p:sldId id="271" r:id="rId17"/>
    <p:sldId id="276" r:id="rId18"/>
    <p:sldId id="277" r:id="rId19"/>
    <p:sldId id="272" r:id="rId20"/>
    <p:sldId id="273" r:id="rId21"/>
    <p:sldId id="292" r:id="rId22"/>
    <p:sldId id="284" r:id="rId23"/>
    <p:sldId id="285" r:id="rId24"/>
    <p:sldId id="289" r:id="rId25"/>
    <p:sldId id="290" r:id="rId26"/>
    <p:sldId id="291" r:id="rId27"/>
    <p:sldId id="296" r:id="rId28"/>
    <p:sldId id="278" r:id="rId29"/>
    <p:sldId id="298" r:id="rId30"/>
    <p:sldId id="299" r:id="rId31"/>
    <p:sldId id="300" r:id="rId32"/>
    <p:sldId id="283" r:id="rId33"/>
    <p:sldId id="286" r:id="rId34"/>
    <p:sldId id="295" r:id="rId35"/>
    <p:sldId id="287" r:id="rId36"/>
    <p:sldId id="288" r:id="rId37"/>
    <p:sldId id="301" r:id="rId38"/>
    <p:sldId id="302" r:id="rId39"/>
    <p:sldId id="306" r:id="rId40"/>
    <p:sldId id="307" r:id="rId41"/>
    <p:sldId id="305" r:id="rId42"/>
    <p:sldId id="308" r:id="rId43"/>
    <p:sldId id="309" r:id="rId44"/>
    <p:sldId id="310" r:id="rId45"/>
    <p:sldId id="311" r:id="rId46"/>
    <p:sldId id="314" r:id="rId47"/>
    <p:sldId id="315" r:id="rId48"/>
    <p:sldId id="316" r:id="rId49"/>
    <p:sldId id="312" r:id="rId50"/>
    <p:sldId id="294" r:id="rId51"/>
    <p:sldId id="313" r:id="rId52"/>
    <p:sldId id="274" r:id="rId5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23.12.2018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23.12.2018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23.12.2018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23.12.2018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23.12.2018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23.12.2018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23.12.2018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23.12.2018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23.12.2018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23.12.2018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23.12.2018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23.12.2018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1 Grup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Grafik Programlama Dersi</a:t>
            </a:r>
            <a:br>
              <a:rPr lang="tr-TR" dirty="0" smtClean="0"/>
            </a:br>
            <a:r>
              <a:rPr lang="tr-TR" dirty="0" smtClean="0"/>
              <a:t>-2-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214282" y="5929330"/>
            <a:ext cx="5782994" cy="714380"/>
          </a:xfrm>
        </p:spPr>
        <p:txBody>
          <a:bodyPr/>
          <a:lstStyle/>
          <a:p>
            <a:r>
              <a:rPr lang="tr-TR" dirty="0" smtClean="0"/>
              <a:t>Ümit Aksoylu, Özgür Yazılım Topluluğu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graphics.h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main() </a:t>
            </a:r>
            <a:br>
              <a:rPr lang="en-US" dirty="0" smtClean="0"/>
            </a:br>
            <a:r>
              <a:rPr lang="en-US" dirty="0" smtClean="0"/>
              <a:t>{ </a:t>
            </a:r>
            <a:br>
              <a:rPr lang="en-US" dirty="0" smtClean="0"/>
            </a:br>
            <a:r>
              <a:rPr lang="tr-TR" dirty="0" smtClean="0"/>
              <a:t>	</a:t>
            </a:r>
            <a:r>
              <a:rPr lang="en-US" dirty="0" err="1" smtClean="0"/>
              <a:t>initwindow</a:t>
            </a:r>
            <a:r>
              <a:rPr lang="en-US" dirty="0" smtClean="0"/>
              <a:t>(400,300);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		</a:t>
            </a:r>
            <a:r>
              <a:rPr lang="en-US" dirty="0" smtClean="0"/>
              <a:t>while(!</a:t>
            </a:r>
            <a:r>
              <a:rPr lang="en-US" dirty="0" err="1" smtClean="0"/>
              <a:t>kbhit</a:t>
            </a:r>
            <a:r>
              <a:rPr lang="en-US" dirty="0" smtClean="0"/>
              <a:t>()); 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closegraph</a:t>
            </a:r>
            <a:r>
              <a:rPr lang="en-US" dirty="0" smtClean="0">
                <a:solidFill>
                  <a:srgbClr val="FF0000"/>
                </a:solidFill>
              </a:rPr>
              <a:t>();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r-TR" dirty="0" smtClean="0"/>
              <a:t>	</a:t>
            </a:r>
            <a:r>
              <a:rPr lang="en-US" dirty="0" smtClean="0"/>
              <a:t>return 0; </a:t>
            </a:r>
            <a:br>
              <a:rPr lang="en-US" dirty="0" smtClean="0"/>
            </a:br>
            <a:r>
              <a:rPr lang="en-US" dirty="0" smtClean="0"/>
              <a:t>}</a:t>
            </a:r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143000"/>
          </a:xfrm>
        </p:spPr>
        <p:txBody>
          <a:bodyPr/>
          <a:lstStyle/>
          <a:p>
            <a:r>
              <a:rPr lang="en-US" dirty="0" err="1" smtClean="0"/>
              <a:t>Kbhit</a:t>
            </a:r>
            <a:r>
              <a:rPr lang="tr-TR" dirty="0" smtClean="0"/>
              <a:t> fonksiyonu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tr-TR" dirty="0" smtClean="0"/>
              <a:t>nedir 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tr-TR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tr-TR" dirty="0" smtClean="0"/>
              <a:t>Klavyeden gelen veriyi alan fonksiyondur.</a:t>
            </a:r>
          </a:p>
          <a:p>
            <a:pPr>
              <a:buNone/>
            </a:pPr>
            <a:r>
              <a:rPr lang="tr-TR" dirty="0" err="1" smtClean="0"/>
              <a:t>Scanf’in</a:t>
            </a:r>
            <a:r>
              <a:rPr lang="tr-TR" dirty="0" smtClean="0"/>
              <a:t> aksine, herhangi bir anda girilen asenkron veriyi alabilir.</a:t>
            </a:r>
          </a:p>
          <a:p>
            <a:pPr>
              <a:buNone/>
            </a:pPr>
            <a:r>
              <a:rPr lang="tr-TR" dirty="0" smtClean="0"/>
              <a:t>Yani </a:t>
            </a:r>
            <a:r>
              <a:rPr lang="tr-TR" dirty="0" err="1" smtClean="0"/>
              <a:t>inputu</a:t>
            </a:r>
            <a:r>
              <a:rPr lang="tr-TR" dirty="0" smtClean="0"/>
              <a:t> almak için beklemez, </a:t>
            </a:r>
            <a:r>
              <a:rPr lang="tr-TR" dirty="0" err="1" smtClean="0"/>
              <a:t>input</a:t>
            </a:r>
            <a:r>
              <a:rPr lang="tr-TR" dirty="0" smtClean="0"/>
              <a:t> olmadığında devam eder.</a:t>
            </a:r>
          </a:p>
          <a:p>
            <a:pPr>
              <a:buNone/>
            </a:pPr>
            <a:endParaRPr lang="tr-TR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tr-TR" dirty="0" smtClean="0">
                <a:solidFill>
                  <a:srgbClr val="FF0000"/>
                </a:solidFill>
              </a:rPr>
              <a:t>#</a:t>
            </a:r>
            <a:r>
              <a:rPr lang="tr-TR" dirty="0" err="1" smtClean="0">
                <a:solidFill>
                  <a:srgbClr val="FF0000"/>
                </a:solidFill>
              </a:rPr>
              <a:t>include</a:t>
            </a:r>
            <a:r>
              <a:rPr lang="tr-TR" dirty="0" smtClean="0">
                <a:solidFill>
                  <a:srgbClr val="FF0000"/>
                </a:solidFill>
              </a:rPr>
              <a:t>  </a:t>
            </a:r>
            <a:r>
              <a:rPr lang="tr-TR" dirty="0" err="1" smtClean="0">
                <a:solidFill>
                  <a:srgbClr val="FF0000"/>
                </a:solidFill>
              </a:rPr>
              <a:t>Void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initwindow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tr-TR" dirty="0" err="1" smtClean="0">
                <a:solidFill>
                  <a:srgbClr val="FF0000"/>
                </a:solidFill>
              </a:rPr>
              <a:t>int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width</a:t>
            </a:r>
            <a:r>
              <a:rPr lang="tr-TR" dirty="0" smtClean="0">
                <a:solidFill>
                  <a:srgbClr val="FF0000"/>
                </a:solidFill>
              </a:rPr>
              <a:t>, </a:t>
            </a:r>
            <a:r>
              <a:rPr lang="tr-TR" dirty="0" err="1" smtClean="0">
                <a:solidFill>
                  <a:srgbClr val="FF0000"/>
                </a:solidFill>
              </a:rPr>
              <a:t>int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height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  <a:endParaRPr lang="tr-TR" dirty="0" smtClean="0">
              <a:solidFill>
                <a:srgbClr val="FF0000"/>
              </a:solidFill>
            </a:endParaRPr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graphics.h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main() </a:t>
            </a:r>
            <a:br>
              <a:rPr lang="en-US" dirty="0" smtClean="0"/>
            </a:br>
            <a:r>
              <a:rPr lang="en-US" dirty="0" smtClean="0"/>
              <a:t>{ </a:t>
            </a:r>
            <a:br>
              <a:rPr lang="en-US" dirty="0" smtClean="0"/>
            </a:br>
            <a:r>
              <a:rPr lang="tr-TR" dirty="0" smtClean="0"/>
              <a:t>	</a:t>
            </a:r>
            <a:r>
              <a:rPr lang="en-US" dirty="0" err="1" smtClean="0"/>
              <a:t>initwindow</a:t>
            </a:r>
            <a:r>
              <a:rPr lang="en-US" dirty="0" smtClean="0"/>
              <a:t>(400,300);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		</a:t>
            </a:r>
            <a:r>
              <a:rPr lang="en-US" dirty="0" smtClean="0"/>
              <a:t>while(!</a:t>
            </a:r>
            <a:r>
              <a:rPr lang="en-US" dirty="0" err="1" smtClean="0">
                <a:solidFill>
                  <a:srgbClr val="FF0000"/>
                </a:solidFill>
              </a:rPr>
              <a:t>kbhit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); 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		</a:t>
            </a:r>
            <a:r>
              <a:rPr lang="en-US" dirty="0" err="1" smtClean="0"/>
              <a:t>closegraph</a:t>
            </a:r>
            <a:r>
              <a:rPr lang="en-US" dirty="0" smtClean="0"/>
              <a:t>(); </a:t>
            </a:r>
            <a:br>
              <a:rPr lang="en-US" dirty="0" smtClean="0"/>
            </a:br>
            <a:r>
              <a:rPr lang="tr-TR" dirty="0" smtClean="0"/>
              <a:t>	</a:t>
            </a:r>
            <a:r>
              <a:rPr lang="en-US" dirty="0" smtClean="0"/>
              <a:t>return 0; </a:t>
            </a:r>
            <a:br>
              <a:rPr lang="en-US" dirty="0" smtClean="0"/>
            </a:br>
            <a:r>
              <a:rPr lang="en-US" dirty="0" smtClean="0"/>
              <a:t>}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Bu kullanım, herhangi bir tuşa basıldığında </a:t>
            </a:r>
            <a:r>
              <a:rPr lang="tr-TR" dirty="0" err="1" smtClean="0"/>
              <a:t>closegraph’ı</a:t>
            </a:r>
            <a:r>
              <a:rPr lang="tr-TR" dirty="0" smtClean="0"/>
              <a:t> çağır yani grafiği sonlandır demektir.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14282" y="785794"/>
            <a:ext cx="8786874" cy="3429016"/>
          </a:xfrm>
        </p:spPr>
        <p:txBody>
          <a:bodyPr>
            <a:noAutofit/>
          </a:bodyPr>
          <a:lstStyle/>
          <a:p>
            <a:r>
              <a:rPr lang="tr-TR" sz="6600" dirty="0" smtClean="0"/>
              <a:t>Temel Çizim Fonksiyonları</a:t>
            </a:r>
            <a:endParaRPr lang="tr-TR" sz="6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Lineto</a:t>
            </a:r>
            <a:r>
              <a:rPr lang="tr-TR" dirty="0" smtClean="0"/>
              <a:t> Fonksiyonu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Ekranın bir referans noktası vardır. Bu noktayı başlangıç kabul ederek bir çizgi çizer.</a:t>
            </a:r>
          </a:p>
          <a:p>
            <a:r>
              <a:rPr lang="tr-TR" dirty="0" smtClean="0"/>
              <a:t>Dolayısı ile sadece iki parametre alır. Bunlar hedef X ve hedef Y noktalarıdır.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graphics.h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main() </a:t>
            </a:r>
            <a:br>
              <a:rPr lang="en-US" dirty="0" smtClean="0"/>
            </a:br>
            <a:r>
              <a:rPr lang="en-US" dirty="0" smtClean="0"/>
              <a:t>{ </a:t>
            </a:r>
            <a:br>
              <a:rPr lang="en-US" dirty="0" smtClean="0"/>
            </a:br>
            <a:r>
              <a:rPr lang="tr-TR" dirty="0" smtClean="0"/>
              <a:t>	</a:t>
            </a:r>
            <a:r>
              <a:rPr lang="en-US" dirty="0" err="1" smtClean="0"/>
              <a:t>initwindow</a:t>
            </a:r>
            <a:r>
              <a:rPr lang="en-US" dirty="0" smtClean="0"/>
              <a:t>(400,300); </a:t>
            </a:r>
            <a:endParaRPr lang="tr-TR" dirty="0" smtClean="0"/>
          </a:p>
          <a:p>
            <a:pPr lvl="1">
              <a:buNone/>
            </a:pPr>
            <a:r>
              <a:rPr lang="tr-TR" dirty="0" smtClean="0"/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lineto</a:t>
            </a:r>
            <a:r>
              <a:rPr lang="en-US" dirty="0" smtClean="0">
                <a:solidFill>
                  <a:srgbClr val="FF0000"/>
                </a:solidFill>
              </a:rPr>
              <a:t>(50,50); </a:t>
            </a:r>
            <a:endParaRPr lang="tr-TR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tr-TR" dirty="0" smtClean="0"/>
              <a:t>		</a:t>
            </a:r>
          </a:p>
          <a:p>
            <a:pPr lvl="1">
              <a:buNone/>
            </a:pPr>
            <a:r>
              <a:rPr lang="tr-TR" dirty="0" smtClean="0"/>
              <a:t>		</a:t>
            </a:r>
            <a:r>
              <a:rPr lang="en-US" dirty="0" err="1" smtClean="0"/>
              <a:t>lineto</a:t>
            </a:r>
            <a:r>
              <a:rPr lang="en-US" dirty="0" smtClean="0"/>
              <a:t>(50,50); </a:t>
            </a:r>
            <a:br>
              <a:rPr lang="en-US" dirty="0" smtClean="0"/>
            </a:br>
            <a:r>
              <a:rPr lang="tr-TR" dirty="0" smtClean="0"/>
              <a:t>	</a:t>
            </a:r>
            <a:r>
              <a:rPr lang="en-US" dirty="0" smtClean="0"/>
              <a:t>return 0; </a:t>
            </a:r>
            <a:endParaRPr lang="tr-TR" dirty="0" smtClean="0"/>
          </a:p>
          <a:p>
            <a:pPr lvl="1">
              <a:buNone/>
            </a:pPr>
            <a:r>
              <a:rPr lang="en-US" dirty="0" smtClean="0"/>
              <a:t>}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Moveto</a:t>
            </a:r>
            <a:r>
              <a:rPr lang="tr-TR" dirty="0" smtClean="0"/>
              <a:t> Fonksiyonu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tr-TR" dirty="0" smtClean="0"/>
          </a:p>
          <a:p>
            <a:r>
              <a:rPr lang="tr-TR" dirty="0" smtClean="0"/>
              <a:t>Ekranın başlangıç noktasını belirlenen piksele kaydırır.</a:t>
            </a:r>
          </a:p>
          <a:p>
            <a:endParaRPr lang="tr-TR" dirty="0" smtClean="0"/>
          </a:p>
          <a:p>
            <a:r>
              <a:rPr lang="tr-TR" dirty="0" smtClean="0"/>
              <a:t>Konum parametresi verilmeyen fonksiyonlar; x1 y1 parametresi olarak başlangıç noktasını kullanır</a:t>
            </a:r>
          </a:p>
          <a:p>
            <a:endParaRPr lang="tr-TR" dirty="0" smtClean="0"/>
          </a:p>
          <a:p>
            <a:pPr>
              <a:buNone/>
            </a:pPr>
            <a:endParaRPr lang="tr-TR" dirty="0" smtClean="0"/>
          </a:p>
          <a:p>
            <a:endParaRPr lang="tr-TR" dirty="0" smtClean="0"/>
          </a:p>
          <a:p>
            <a:r>
              <a:rPr lang="en-US" dirty="0" err="1" smtClean="0"/>
              <a:t>moveto</a:t>
            </a:r>
            <a:r>
              <a:rPr lang="en-US" dirty="0" smtClean="0"/>
              <a:t>(</a:t>
            </a:r>
            <a:r>
              <a:rPr lang="tr-TR" dirty="0" smtClean="0"/>
              <a:t>10</a:t>
            </a:r>
            <a:r>
              <a:rPr lang="en-US" dirty="0" smtClean="0"/>
              <a:t>0,</a:t>
            </a:r>
            <a:r>
              <a:rPr lang="tr-TR" dirty="0" smtClean="0"/>
              <a:t>10</a:t>
            </a:r>
            <a:r>
              <a:rPr lang="en-US" dirty="0" smtClean="0"/>
              <a:t>0);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Linerel</a:t>
            </a:r>
            <a:r>
              <a:rPr lang="tr-TR" dirty="0" smtClean="0"/>
              <a:t> Fonksiyonu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fonksiyon için başlangıç noktası </a:t>
            </a:r>
            <a:r>
              <a:rPr lang="tr-TR" dirty="0" err="1" smtClean="0"/>
              <a:t>moveto</a:t>
            </a:r>
            <a:r>
              <a:rPr lang="tr-TR" dirty="0" smtClean="0"/>
              <a:t> ve </a:t>
            </a:r>
            <a:r>
              <a:rPr lang="tr-TR" dirty="0" err="1" smtClean="0"/>
              <a:t>moverel</a:t>
            </a:r>
            <a:r>
              <a:rPr lang="tr-TR" dirty="0" smtClean="0"/>
              <a:t> fonksiyonları ile belirlenebileceği gibi kendisinden önce bir </a:t>
            </a:r>
            <a:r>
              <a:rPr lang="tr-TR" dirty="0" err="1" smtClean="0"/>
              <a:t>lineto</a:t>
            </a:r>
            <a:r>
              <a:rPr lang="tr-TR" dirty="0" smtClean="0"/>
              <a:t> çizimi yapılmışsa veya </a:t>
            </a:r>
            <a:r>
              <a:rPr lang="tr-TR" dirty="0" err="1" smtClean="0"/>
              <a:t>linerel</a:t>
            </a:r>
            <a:r>
              <a:rPr lang="tr-TR" dirty="0" smtClean="0"/>
              <a:t> çizimi varsa başlangıç noktası, bu çizimlerin bitiş noktası olarak alınır.</a:t>
            </a:r>
          </a:p>
          <a:p>
            <a:endParaRPr lang="tr-TR" dirty="0" smtClean="0"/>
          </a:p>
          <a:p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linerel</a:t>
            </a:r>
            <a:r>
              <a:rPr lang="tr-TR" dirty="0" smtClean="0"/>
              <a:t>(</a:t>
            </a:r>
            <a:r>
              <a:rPr lang="tr-TR" dirty="0" err="1" smtClean="0"/>
              <a:t>int</a:t>
            </a:r>
            <a:r>
              <a:rPr lang="tr-TR" dirty="0" smtClean="0"/>
              <a:t> x,</a:t>
            </a:r>
            <a:r>
              <a:rPr lang="tr-TR" dirty="0" err="1" smtClean="0"/>
              <a:t>int</a:t>
            </a:r>
            <a:r>
              <a:rPr lang="tr-TR" dirty="0" smtClean="0"/>
              <a:t> y)</a:t>
            </a:r>
            <a:endParaRPr lang="tr-T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Moverel</a:t>
            </a:r>
            <a:r>
              <a:rPr lang="tr-TR" dirty="0" smtClean="0"/>
              <a:t> Fonksiyonu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Moveto</a:t>
            </a:r>
            <a:r>
              <a:rPr lang="tr-TR" dirty="0" smtClean="0"/>
              <a:t> ile atanan referans noktasını ötelemeye yarayan fonksiyondur.</a:t>
            </a:r>
          </a:p>
          <a:p>
            <a:endParaRPr lang="tr-TR" dirty="0" smtClean="0"/>
          </a:p>
          <a:p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Moveto</a:t>
            </a:r>
            <a:r>
              <a:rPr lang="tr-TR" dirty="0" smtClean="0"/>
              <a:t>(50,-20) </a:t>
            </a:r>
          </a:p>
          <a:p>
            <a:r>
              <a:rPr lang="tr-TR" dirty="0" smtClean="0"/>
              <a:t>Fonksiyonu, </a:t>
            </a:r>
            <a:r>
              <a:rPr lang="tr-TR" dirty="0" err="1" smtClean="0"/>
              <a:t>moveto</a:t>
            </a:r>
            <a:r>
              <a:rPr lang="tr-TR" dirty="0" smtClean="0"/>
              <a:t> ile atanmış referans noktasını x ekseninde +50 (sağa), y ekseninde ise – 20 (sola) öteleyecektir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Line</a:t>
            </a:r>
            <a:r>
              <a:rPr lang="tr-TR" dirty="0" smtClean="0"/>
              <a:t> Fonksiyonu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252922"/>
          </a:xfrm>
        </p:spPr>
        <p:txBody>
          <a:bodyPr/>
          <a:lstStyle/>
          <a:p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line</a:t>
            </a:r>
            <a:r>
              <a:rPr lang="tr-TR" dirty="0" smtClean="0"/>
              <a:t> (</a:t>
            </a:r>
            <a:r>
              <a:rPr lang="tr-TR" dirty="0" err="1" smtClean="0"/>
              <a:t>int</a:t>
            </a:r>
            <a:r>
              <a:rPr lang="tr-TR" dirty="0" smtClean="0"/>
              <a:t> x1,</a:t>
            </a:r>
            <a:r>
              <a:rPr lang="tr-TR" dirty="0" err="1" smtClean="0"/>
              <a:t>int</a:t>
            </a:r>
            <a:r>
              <a:rPr lang="tr-TR" dirty="0" smtClean="0"/>
              <a:t> y1, </a:t>
            </a:r>
            <a:r>
              <a:rPr lang="tr-TR" dirty="0" err="1" smtClean="0"/>
              <a:t>int</a:t>
            </a:r>
            <a:r>
              <a:rPr lang="tr-TR" dirty="0" smtClean="0"/>
              <a:t> x2, </a:t>
            </a:r>
            <a:r>
              <a:rPr lang="tr-TR" dirty="0" err="1" smtClean="0"/>
              <a:t>int</a:t>
            </a:r>
            <a:r>
              <a:rPr lang="tr-TR" dirty="0" smtClean="0"/>
              <a:t> y2);</a:t>
            </a:r>
          </a:p>
          <a:p>
            <a:endParaRPr lang="tr-TR" dirty="0" smtClean="0"/>
          </a:p>
          <a:p>
            <a:r>
              <a:rPr lang="tr-TR" dirty="0" smtClean="0"/>
              <a:t>bu fonksiyon (x1,y1) noktası ile (x2,y2) noktası arasında bir doğru çizer.</a:t>
            </a:r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2050" name="Picture 2" descr="C:\Users\Ümit\Desktop\7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286256"/>
            <a:ext cx="3429024" cy="22506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İnitgraph</a:t>
            </a:r>
            <a:r>
              <a:rPr lang="tr-TR" dirty="0" smtClean="0"/>
              <a:t> Fonksiyonu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fonksiyon seçilen grafik sürücüsünden grafik sisteminin yüklenmesini ve istenen grafik </a:t>
            </a:r>
            <a:r>
              <a:rPr lang="tr-TR" dirty="0" err="1" smtClean="0"/>
              <a:t>modunda</a:t>
            </a:r>
            <a:r>
              <a:rPr lang="tr-TR" dirty="0" smtClean="0"/>
              <a:t> çalıştırılmasını  sağlar. fonksiyonun genel gösterimi şöyledir:</a:t>
            </a:r>
          </a:p>
          <a:p>
            <a:endParaRPr lang="tr-TR" dirty="0" smtClean="0"/>
          </a:p>
          <a:p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err="1" smtClean="0">
                <a:solidFill>
                  <a:srgbClr val="FF0000"/>
                </a:solidFill>
              </a:rPr>
              <a:t>void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initgraph</a:t>
            </a:r>
            <a:r>
              <a:rPr lang="tr-TR" dirty="0" smtClean="0">
                <a:solidFill>
                  <a:srgbClr val="FF0000"/>
                </a:solidFill>
              </a:rPr>
              <a:t>(</a:t>
            </a:r>
            <a:r>
              <a:rPr lang="tr-TR" dirty="0" err="1" smtClean="0">
                <a:solidFill>
                  <a:srgbClr val="FF0000"/>
                </a:solidFill>
              </a:rPr>
              <a:t>int</a:t>
            </a:r>
            <a:r>
              <a:rPr lang="tr-TR" dirty="0" smtClean="0">
                <a:solidFill>
                  <a:srgbClr val="FF0000"/>
                </a:solidFill>
              </a:rPr>
              <a:t> *</a:t>
            </a:r>
            <a:r>
              <a:rPr lang="tr-TR" dirty="0" err="1" smtClean="0">
                <a:solidFill>
                  <a:srgbClr val="FF0000"/>
                </a:solidFill>
              </a:rPr>
              <a:t>graphdriver</a:t>
            </a:r>
            <a:r>
              <a:rPr lang="tr-TR" dirty="0" smtClean="0">
                <a:solidFill>
                  <a:srgbClr val="FF0000"/>
                </a:solidFill>
              </a:rPr>
              <a:t>, </a:t>
            </a:r>
            <a:r>
              <a:rPr lang="tr-TR" dirty="0" err="1" smtClean="0">
                <a:solidFill>
                  <a:srgbClr val="FF0000"/>
                </a:solidFill>
              </a:rPr>
              <a:t>int</a:t>
            </a:r>
            <a:r>
              <a:rPr lang="tr-TR" dirty="0" smtClean="0">
                <a:solidFill>
                  <a:srgbClr val="FF0000"/>
                </a:solidFill>
              </a:rPr>
              <a:t> *</a:t>
            </a:r>
            <a:r>
              <a:rPr lang="tr-TR" dirty="0" err="1" smtClean="0">
                <a:solidFill>
                  <a:srgbClr val="FF0000"/>
                </a:solidFill>
              </a:rPr>
              <a:t>graphmode</a:t>
            </a:r>
            <a:r>
              <a:rPr lang="tr-TR" dirty="0" smtClean="0">
                <a:solidFill>
                  <a:srgbClr val="FF0000"/>
                </a:solidFill>
              </a:rPr>
              <a:t>, </a:t>
            </a:r>
            <a:r>
              <a:rPr lang="tr-TR" dirty="0" err="1" smtClean="0">
                <a:solidFill>
                  <a:srgbClr val="FF0000"/>
                </a:solidFill>
              </a:rPr>
              <a:t>char</a:t>
            </a:r>
            <a:r>
              <a:rPr lang="tr-TR" dirty="0" smtClean="0">
                <a:solidFill>
                  <a:srgbClr val="FF0000"/>
                </a:solidFill>
              </a:rPr>
              <a:t> *</a:t>
            </a:r>
            <a:r>
              <a:rPr lang="tr-TR" dirty="0" err="1" smtClean="0">
                <a:solidFill>
                  <a:srgbClr val="FF0000"/>
                </a:solidFill>
              </a:rPr>
              <a:t>pathtodriver</a:t>
            </a:r>
            <a:r>
              <a:rPr lang="tr-TR" dirty="0" smtClean="0">
                <a:solidFill>
                  <a:srgbClr val="FF0000"/>
                </a:solidFill>
              </a:rPr>
              <a:t>);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graphics.h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main() </a:t>
            </a:r>
            <a:br>
              <a:rPr lang="en-US" dirty="0" smtClean="0"/>
            </a:br>
            <a:r>
              <a:rPr lang="en-US" dirty="0" smtClean="0"/>
              <a:t>{ </a:t>
            </a:r>
            <a:br>
              <a:rPr lang="en-US" dirty="0" smtClean="0"/>
            </a:br>
            <a:r>
              <a:rPr lang="tr-TR" dirty="0" smtClean="0"/>
              <a:t>	</a:t>
            </a:r>
            <a:r>
              <a:rPr lang="en-US" dirty="0" err="1" smtClean="0"/>
              <a:t>initwindow</a:t>
            </a:r>
            <a:r>
              <a:rPr lang="en-US" dirty="0" smtClean="0"/>
              <a:t>(400,300); </a:t>
            </a:r>
            <a:endParaRPr lang="tr-TR" dirty="0" smtClean="0"/>
          </a:p>
          <a:p>
            <a:pPr lvl="1">
              <a:buNone/>
            </a:pPr>
            <a:r>
              <a:rPr lang="tr-TR" dirty="0" smtClean="0"/>
              <a:t>		</a:t>
            </a:r>
            <a:r>
              <a:rPr lang="en-US" dirty="0" smtClean="0"/>
              <a:t>line(</a:t>
            </a:r>
            <a:r>
              <a:rPr lang="tr-TR" dirty="0" smtClean="0"/>
              <a:t>10</a:t>
            </a:r>
            <a:r>
              <a:rPr lang="en-US" dirty="0" smtClean="0"/>
              <a:t>0,</a:t>
            </a:r>
            <a:r>
              <a:rPr lang="tr-TR" dirty="0" smtClean="0"/>
              <a:t>10</a:t>
            </a:r>
            <a:r>
              <a:rPr lang="en-US" dirty="0" smtClean="0"/>
              <a:t>0</a:t>
            </a:r>
            <a:r>
              <a:rPr lang="tr-TR" dirty="0" smtClean="0"/>
              <a:t>,200,200</a:t>
            </a:r>
            <a:r>
              <a:rPr lang="en-US" dirty="0" smtClean="0"/>
              <a:t>); </a:t>
            </a:r>
            <a:endParaRPr lang="tr-TR" dirty="0" smtClean="0"/>
          </a:p>
          <a:p>
            <a:pPr lvl="1">
              <a:buNone/>
            </a:pPr>
            <a:r>
              <a:rPr lang="tr-TR" dirty="0" smtClean="0"/>
              <a:t>		</a:t>
            </a:r>
            <a:r>
              <a:rPr lang="en-US" dirty="0" err="1" smtClean="0"/>
              <a:t>moveto</a:t>
            </a:r>
            <a:r>
              <a:rPr lang="en-US" dirty="0" smtClean="0"/>
              <a:t>(</a:t>
            </a:r>
            <a:r>
              <a:rPr lang="tr-TR" dirty="0" smtClean="0"/>
              <a:t>10</a:t>
            </a:r>
            <a:r>
              <a:rPr lang="en-US" dirty="0" smtClean="0"/>
              <a:t>0,</a:t>
            </a:r>
            <a:r>
              <a:rPr lang="tr-TR" dirty="0" smtClean="0"/>
              <a:t>10</a:t>
            </a:r>
            <a:r>
              <a:rPr lang="en-US" dirty="0" smtClean="0"/>
              <a:t>0); </a:t>
            </a:r>
            <a:endParaRPr lang="tr-TR" dirty="0" smtClean="0"/>
          </a:p>
          <a:p>
            <a:pPr lvl="1">
              <a:buNone/>
            </a:pPr>
            <a:r>
              <a:rPr lang="tr-TR" dirty="0" smtClean="0"/>
              <a:t>		</a:t>
            </a:r>
            <a:r>
              <a:rPr lang="en-US" dirty="0" err="1" smtClean="0"/>
              <a:t>lineto</a:t>
            </a:r>
            <a:r>
              <a:rPr lang="en-US" dirty="0" smtClean="0"/>
              <a:t>(50,50); </a:t>
            </a:r>
            <a:br>
              <a:rPr lang="en-US" dirty="0" smtClean="0"/>
            </a:br>
            <a:r>
              <a:rPr lang="tr-TR" dirty="0" smtClean="0"/>
              <a:t>	</a:t>
            </a:r>
            <a:r>
              <a:rPr lang="en-US" dirty="0" smtClean="0"/>
              <a:t>return 0; </a:t>
            </a:r>
            <a:endParaRPr lang="tr-TR" dirty="0" smtClean="0"/>
          </a:p>
          <a:p>
            <a:pPr lvl="1">
              <a:buNone/>
            </a:pPr>
            <a:r>
              <a:rPr lang="en-US" dirty="0" smtClean="0"/>
              <a:t>}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350043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tr-TR" sz="7300" dirty="0" smtClean="0"/>
              <a:t>Bilmekte Fayda Var:</a:t>
            </a:r>
            <a:br>
              <a:rPr lang="tr-TR" sz="7300" dirty="0" smtClean="0"/>
            </a:br>
            <a:r>
              <a:rPr lang="tr-TR" sz="7300" dirty="0" smtClean="0"/>
              <a:t/>
            </a:r>
            <a:br>
              <a:rPr lang="tr-TR" sz="7300" dirty="0" smtClean="0"/>
            </a:br>
            <a:r>
              <a:rPr lang="tr-TR" sz="7300" dirty="0" smtClean="0"/>
              <a:t>Ön Grafik Komutları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 </a:t>
            </a:r>
            <a:endParaRPr lang="tr-T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Setcolor</a:t>
            </a:r>
            <a:r>
              <a:rPr lang="tr-TR" dirty="0" smtClean="0"/>
              <a:t> Fonksiyonu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 smtClean="0"/>
              <a:t>Bir çizim fonksiyonundan önce, Grafik kütüphanesine sıradaki çizimin hangi renkte çizilmesi gerektiğini söyleyen fonksiyondur.</a:t>
            </a:r>
          </a:p>
          <a:p>
            <a:r>
              <a:rPr lang="tr-TR" dirty="0" smtClean="0"/>
              <a:t>Fonksiyondan önce çağırılması, “bir sonraki fonksiyon için geçerli rengi … yap” anlamına gelir. </a:t>
            </a:r>
          </a:p>
          <a:p>
            <a:r>
              <a:rPr lang="tr-TR" dirty="0" smtClean="0"/>
              <a:t>Bu nedenle kullanıldıktan sonra varsayılan haline getirilmelidir aksi halde kullanımının ardından bir sonraki </a:t>
            </a:r>
            <a:r>
              <a:rPr lang="tr-TR" dirty="0" err="1" smtClean="0"/>
              <a:t>setcolor</a:t>
            </a:r>
            <a:r>
              <a:rPr lang="tr-TR" dirty="0" smtClean="0"/>
              <a:t> fonksiyonuna kadar tüm çizimler aynı renk olacaktır</a:t>
            </a:r>
          </a:p>
          <a:p>
            <a:r>
              <a:rPr lang="tr-TR" dirty="0" err="1" smtClean="0"/>
              <a:t>Setcolor</a:t>
            </a:r>
            <a:r>
              <a:rPr lang="tr-TR" dirty="0" smtClean="0"/>
              <a:t>, 16 </a:t>
            </a:r>
            <a:r>
              <a:rPr lang="tr-TR" dirty="0" err="1" smtClean="0"/>
              <a:t>lık</a:t>
            </a:r>
            <a:r>
              <a:rPr lang="tr-TR" dirty="0" smtClean="0"/>
              <a:t> sistemde mevcut olan HEXCOLOR sistemini kullanır. Bu renkleri programınızda</a:t>
            </a:r>
          </a:p>
          <a:p>
            <a:r>
              <a:rPr lang="tr-TR" dirty="0" err="1" smtClean="0">
                <a:solidFill>
                  <a:srgbClr val="FF0000"/>
                </a:solidFill>
              </a:rPr>
              <a:t>system</a:t>
            </a:r>
            <a:r>
              <a:rPr lang="tr-TR" dirty="0" smtClean="0">
                <a:solidFill>
                  <a:srgbClr val="FF0000"/>
                </a:solidFill>
              </a:rPr>
              <a:t>(“COLOR HEX”); </a:t>
            </a:r>
            <a:r>
              <a:rPr lang="tr-TR" dirty="0" smtClean="0"/>
              <a:t>fonksiyonunu çağırarak görebilirsiniz. Zira sistemden sisteme renk farkı olabilir. Ancak şu anda tüm bilgisayarların aynı olacaktır (İşletim sistemi, ekran standartları benzerliği vs.)</a:t>
            </a:r>
            <a:endParaRPr lang="tr-T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Setcolor</a:t>
            </a:r>
            <a:r>
              <a:rPr lang="tr-TR" dirty="0" smtClean="0"/>
              <a:t> için renk kodları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>
                <a:solidFill>
                  <a:srgbClr val="FF0000"/>
                </a:solidFill>
              </a:rPr>
              <a:t>void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setcolor</a:t>
            </a:r>
            <a:r>
              <a:rPr lang="tr-TR" dirty="0" smtClean="0">
                <a:solidFill>
                  <a:srgbClr val="FF0000"/>
                </a:solidFill>
              </a:rPr>
              <a:t>(</a:t>
            </a:r>
            <a:r>
              <a:rPr lang="tr-TR" dirty="0" err="1" smtClean="0">
                <a:solidFill>
                  <a:srgbClr val="FF0000"/>
                </a:solidFill>
              </a:rPr>
              <a:t>int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color</a:t>
            </a:r>
            <a:r>
              <a:rPr lang="tr-TR" dirty="0" smtClean="0">
                <a:solidFill>
                  <a:srgbClr val="FF0000"/>
                </a:solidFill>
              </a:rPr>
              <a:t>);</a:t>
            </a:r>
          </a:p>
          <a:p>
            <a:r>
              <a:rPr lang="tr-TR" dirty="0" smtClean="0"/>
              <a:t>Biçiminde kullanılır.</a:t>
            </a:r>
          </a:p>
          <a:p>
            <a:r>
              <a:rPr lang="tr-TR" dirty="0" smtClean="0"/>
              <a:t>Renklerin takma isimleri de kullanılabilir. Örneğin </a:t>
            </a:r>
            <a:r>
              <a:rPr lang="tr-TR" dirty="0" err="1" smtClean="0"/>
              <a:t>Secolor</a:t>
            </a:r>
            <a:r>
              <a:rPr lang="tr-TR" dirty="0" smtClean="0"/>
              <a:t>(4) yazmak yerine </a:t>
            </a:r>
            <a:r>
              <a:rPr lang="tr-TR" dirty="0" err="1" smtClean="0"/>
              <a:t>setcolor</a:t>
            </a:r>
            <a:r>
              <a:rPr lang="tr-TR" dirty="0" smtClean="0"/>
              <a:t>(RED) yazabilirsiniz. </a:t>
            </a:r>
            <a:endParaRPr lang="tr-TR" dirty="0"/>
          </a:p>
        </p:txBody>
      </p:sp>
      <p:pic>
        <p:nvPicPr>
          <p:cNvPr id="4098" name="Picture 2" descr="C:\Users\Ümit\Desktop\renkl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714752"/>
            <a:ext cx="5667375" cy="3086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Setlinestyle</a:t>
            </a:r>
            <a:r>
              <a:rPr lang="tr-TR" dirty="0" smtClean="0"/>
              <a:t> Fonksiyonu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85720" y="1935480"/>
            <a:ext cx="8401080" cy="4389120"/>
          </a:xfrm>
        </p:spPr>
        <p:txBody>
          <a:bodyPr>
            <a:normAutofit/>
          </a:bodyPr>
          <a:lstStyle/>
          <a:p>
            <a:r>
              <a:rPr lang="tr-TR" dirty="0" smtClean="0"/>
              <a:t>Çizim fonksiyonlarıyla oluşturmak istediğiniz geometrik cisimlerin tüm kenarlarını belirli bir desen ile oluşturulmasını sağlayan ön grafik komutudur</a:t>
            </a:r>
          </a:p>
          <a:p>
            <a:r>
              <a:rPr lang="tr-TR" dirty="0" smtClean="0"/>
              <a:t>Çizim fonksiyonundan önce gelir ve kendinden sonraki tüm fonksiyonların çizim biçimini etkilerler. Bu nedenle sadece bir çizim için kullanılacaksa kullanımının ardından tekrar  varsayılan (nötr) haline döndürecek bir  kod  yazılmalıdır</a:t>
            </a:r>
          </a:p>
          <a:p>
            <a:pPr>
              <a:buNone/>
            </a:pPr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void </a:t>
            </a:r>
            <a:r>
              <a:rPr lang="en-US" dirty="0" err="1" smtClean="0">
                <a:solidFill>
                  <a:srgbClr val="FF0000"/>
                </a:solidFill>
              </a:rPr>
              <a:t>setlinestyle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linestyle</a:t>
            </a:r>
            <a:r>
              <a:rPr lang="en-US" dirty="0" smtClean="0">
                <a:solidFill>
                  <a:srgbClr val="FF0000"/>
                </a:solidFill>
              </a:rPr>
              <a:t>, unsigned </a:t>
            </a:r>
            <a:r>
              <a:rPr lang="en-US" dirty="0" err="1" smtClean="0">
                <a:solidFill>
                  <a:srgbClr val="FF0000"/>
                </a:solidFill>
              </a:rPr>
              <a:t>upattern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thickness);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</a:p>
          <a:p>
            <a:r>
              <a:rPr lang="tr-TR" dirty="0" err="1" smtClean="0">
                <a:solidFill>
                  <a:srgbClr val="FF0000"/>
                </a:solidFill>
              </a:rPr>
              <a:t>line</a:t>
            </a:r>
            <a:r>
              <a:rPr lang="tr-TR" dirty="0" smtClean="0">
                <a:solidFill>
                  <a:srgbClr val="FF0000"/>
                </a:solidFill>
              </a:rPr>
              <a:t>,</a:t>
            </a:r>
            <a:r>
              <a:rPr lang="tr-TR" dirty="0" err="1" smtClean="0">
                <a:solidFill>
                  <a:srgbClr val="FF0000"/>
                </a:solidFill>
              </a:rPr>
              <a:t>linerel</a:t>
            </a:r>
            <a:r>
              <a:rPr lang="tr-TR" dirty="0" smtClean="0">
                <a:solidFill>
                  <a:srgbClr val="FF0000"/>
                </a:solidFill>
              </a:rPr>
              <a:t>,</a:t>
            </a:r>
            <a:r>
              <a:rPr lang="tr-TR" dirty="0" err="1" smtClean="0">
                <a:solidFill>
                  <a:srgbClr val="FF0000"/>
                </a:solidFill>
              </a:rPr>
              <a:t>lineto</a:t>
            </a:r>
            <a:r>
              <a:rPr lang="tr-TR" dirty="0" smtClean="0">
                <a:solidFill>
                  <a:srgbClr val="FF0000"/>
                </a:solidFill>
              </a:rPr>
              <a:t>,</a:t>
            </a:r>
            <a:r>
              <a:rPr lang="tr-TR" dirty="0" err="1" smtClean="0">
                <a:solidFill>
                  <a:srgbClr val="FF0000"/>
                </a:solidFill>
              </a:rPr>
              <a:t>rectangle</a:t>
            </a:r>
            <a:r>
              <a:rPr lang="tr-TR" dirty="0" smtClean="0">
                <a:solidFill>
                  <a:srgbClr val="FF0000"/>
                </a:solidFill>
              </a:rPr>
              <a:t>,</a:t>
            </a:r>
            <a:r>
              <a:rPr lang="tr-TR" dirty="0" err="1" smtClean="0">
                <a:solidFill>
                  <a:srgbClr val="FF0000"/>
                </a:solidFill>
              </a:rPr>
              <a:t>drawpoly</a:t>
            </a:r>
            <a:r>
              <a:rPr lang="tr-TR" dirty="0" smtClean="0">
                <a:solidFill>
                  <a:srgbClr val="FF0000"/>
                </a:solidFill>
              </a:rPr>
              <a:t>,bar3d,</a:t>
            </a:r>
            <a:r>
              <a:rPr lang="tr-TR" dirty="0" err="1" smtClean="0">
                <a:solidFill>
                  <a:srgbClr val="FF0000"/>
                </a:solidFill>
              </a:rPr>
              <a:t>circle</a:t>
            </a:r>
            <a:r>
              <a:rPr lang="tr-TR" dirty="0" smtClean="0">
                <a:solidFill>
                  <a:srgbClr val="FF0000"/>
                </a:solidFill>
              </a:rPr>
              <a:t>,</a:t>
            </a:r>
            <a:r>
              <a:rPr lang="tr-TR" dirty="0" err="1" smtClean="0">
                <a:solidFill>
                  <a:srgbClr val="FF0000"/>
                </a:solidFill>
              </a:rPr>
              <a:t>arc</a:t>
            </a:r>
            <a:r>
              <a:rPr lang="tr-TR" dirty="0" smtClean="0">
                <a:solidFill>
                  <a:srgbClr val="FF0000"/>
                </a:solidFill>
              </a:rPr>
              <a:t>,</a:t>
            </a:r>
            <a:r>
              <a:rPr lang="tr-TR" dirty="0" err="1" smtClean="0">
                <a:solidFill>
                  <a:srgbClr val="FF0000"/>
                </a:solidFill>
              </a:rPr>
              <a:t>pieslice</a:t>
            </a:r>
            <a:r>
              <a:rPr lang="tr-TR" dirty="0" smtClean="0">
                <a:solidFill>
                  <a:srgbClr val="FF0000"/>
                </a:solidFill>
              </a:rPr>
              <a:t>,</a:t>
            </a:r>
            <a:r>
              <a:rPr lang="tr-TR" dirty="0" err="1" smtClean="0">
                <a:solidFill>
                  <a:srgbClr val="FF0000"/>
                </a:solidFill>
              </a:rPr>
              <a:t>ellipse</a:t>
            </a:r>
            <a:r>
              <a:rPr lang="tr-TR" dirty="0" smtClean="0">
                <a:solidFill>
                  <a:srgbClr val="FF0000"/>
                </a:solidFill>
              </a:rPr>
              <a:t>,</a:t>
            </a:r>
            <a:r>
              <a:rPr lang="tr-TR" dirty="0" err="1" smtClean="0">
                <a:solidFill>
                  <a:srgbClr val="FF0000"/>
                </a:solidFill>
              </a:rPr>
              <a:t>sector</a:t>
            </a:r>
            <a:r>
              <a:rPr lang="tr-TR" dirty="0" smtClean="0">
                <a:solidFill>
                  <a:srgbClr val="FF0000"/>
                </a:solidFill>
              </a:rPr>
              <a:t>,</a:t>
            </a:r>
            <a:r>
              <a:rPr lang="tr-TR" dirty="0" err="1" smtClean="0">
                <a:solidFill>
                  <a:srgbClr val="FF0000"/>
                </a:solidFill>
              </a:rPr>
              <a:t>fillellipse</a:t>
            </a:r>
            <a:r>
              <a:rPr lang="tr-TR" dirty="0" smtClean="0">
                <a:solidFill>
                  <a:srgbClr val="FF0000"/>
                </a:solidFill>
              </a:rPr>
              <a:t>,</a:t>
            </a:r>
            <a:r>
              <a:rPr lang="tr-TR" dirty="0" err="1" smtClean="0">
                <a:solidFill>
                  <a:srgbClr val="FF0000"/>
                </a:solidFill>
              </a:rPr>
              <a:t>fillpoly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smtClean="0"/>
              <a:t>fonksiyonlarında çalışırken bar fonksiyonunda çalışmaz.</a:t>
            </a:r>
            <a:r>
              <a:rPr lang="en-US" dirty="0" smtClean="0"/>
              <a:t> </a:t>
            </a:r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Setlinestyle</a:t>
            </a:r>
            <a:r>
              <a:rPr lang="tr-TR" dirty="0" smtClean="0"/>
              <a:t> için ilk parametre :</a:t>
            </a:r>
            <a:r>
              <a:rPr lang="tr-TR" dirty="0" err="1" smtClean="0"/>
              <a:t>linestyle</a:t>
            </a:r>
            <a:endParaRPr lang="tr-TR" dirty="0"/>
          </a:p>
        </p:txBody>
      </p:sp>
      <p:pic>
        <p:nvPicPr>
          <p:cNvPr id="7170" name="Picture 2" descr="C:\Users\Ümit\Desktop\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300298"/>
            <a:ext cx="8528031" cy="34861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Setlinestyle</a:t>
            </a:r>
            <a:r>
              <a:rPr lang="tr-TR" dirty="0" smtClean="0"/>
              <a:t> için ikinci parametre :</a:t>
            </a:r>
            <a:r>
              <a:rPr lang="tr-TR" dirty="0" err="1" smtClean="0"/>
              <a:t>thickness</a:t>
            </a:r>
            <a:r>
              <a:rPr lang="tr-TR" dirty="0" smtClean="0"/>
              <a:t> (hat kalınlığı)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8194" name="Picture 2" descr="C:\Users\Ümit\Desktop\3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214686"/>
            <a:ext cx="8336478" cy="11906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Rectangle</a:t>
            </a:r>
            <a:r>
              <a:rPr lang="tr-TR" dirty="0" smtClean="0"/>
              <a:t> Fonksiyonu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void rectangle(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tr-TR" dirty="0" smtClean="0"/>
              <a:t>x1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tr-TR" dirty="0" smtClean="0"/>
              <a:t>y1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tr-TR" dirty="0" smtClean="0"/>
              <a:t>x2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tr-TR" dirty="0" smtClean="0"/>
              <a:t>y2</a:t>
            </a:r>
            <a:r>
              <a:rPr lang="en-US" dirty="0" smtClean="0"/>
              <a:t>); </a:t>
            </a:r>
            <a:endParaRPr lang="tr-TR" dirty="0" smtClean="0"/>
          </a:p>
          <a:p>
            <a:r>
              <a:rPr lang="tr-TR" dirty="0" smtClean="0"/>
              <a:t>Aldığı noktaları köşe olarak gösteren bir dikdörtgen çizer.</a:t>
            </a:r>
          </a:p>
          <a:p>
            <a:r>
              <a:rPr lang="tr-TR" dirty="0" smtClean="0"/>
              <a:t>Kare için bir fonksiyon yoktur. </a:t>
            </a:r>
            <a:r>
              <a:rPr lang="tr-TR" dirty="0" err="1" smtClean="0"/>
              <a:t>Rectangledan</a:t>
            </a:r>
            <a:r>
              <a:rPr lang="tr-TR" dirty="0" smtClean="0"/>
              <a:t> türetilir</a:t>
            </a:r>
            <a:endParaRPr lang="tr-TR" dirty="0"/>
          </a:p>
        </p:txBody>
      </p:sp>
      <p:pic>
        <p:nvPicPr>
          <p:cNvPr id="1026" name="Picture 2" descr="C:\Users\Ümit\Desktop\7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854459"/>
            <a:ext cx="4591057" cy="2860689"/>
          </a:xfrm>
          <a:prstGeom prst="rect">
            <a:avLst/>
          </a:prstGeom>
          <a:noFill/>
        </p:spPr>
      </p:pic>
      <p:pic>
        <p:nvPicPr>
          <p:cNvPr id="1027" name="Picture 3" descr="C:\Users\Ümit\Desktop\8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3838597"/>
            <a:ext cx="2428875" cy="2733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Drawpoly</a:t>
            </a:r>
            <a:r>
              <a:rPr lang="tr-TR" dirty="0" smtClean="0"/>
              <a:t> Fonksiyonu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Üçgen, dörtgen, beşgen gibi kenar sayısı ‘den büyük poligon olarak adlandırılan tüm geometrik cisimlerin çiziminde kullanılan fonksiyondur.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void </a:t>
            </a:r>
            <a:r>
              <a:rPr lang="en-US" dirty="0" err="1" smtClean="0">
                <a:solidFill>
                  <a:srgbClr val="FF0000"/>
                </a:solidFill>
              </a:rPr>
              <a:t>drawpoly</a:t>
            </a:r>
            <a:r>
              <a:rPr lang="en-US" dirty="0" smtClean="0">
                <a:solidFill>
                  <a:srgbClr val="FF0000"/>
                </a:solidFill>
              </a:rPr>
              <a:t>(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num,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polypoints</a:t>
            </a:r>
            <a:r>
              <a:rPr lang="tr-TR" dirty="0" smtClean="0">
                <a:solidFill>
                  <a:srgbClr val="FF0000"/>
                </a:solidFill>
              </a:rPr>
              <a:t>[]</a:t>
            </a:r>
            <a:r>
              <a:rPr lang="en-US" dirty="0" smtClean="0">
                <a:solidFill>
                  <a:srgbClr val="FF0000"/>
                </a:solidFill>
              </a:rPr>
              <a:t> );</a:t>
            </a:r>
          </a:p>
          <a:p>
            <a:r>
              <a:rPr lang="tr-TR" dirty="0" err="1" smtClean="0"/>
              <a:t>İnt</a:t>
            </a:r>
            <a:r>
              <a:rPr lang="tr-TR" dirty="0" smtClean="0"/>
              <a:t> </a:t>
            </a:r>
            <a:r>
              <a:rPr lang="tr-TR" dirty="0" err="1" smtClean="0"/>
              <a:t>num</a:t>
            </a:r>
            <a:r>
              <a:rPr lang="tr-TR" dirty="0" smtClean="0"/>
              <a:t> olarak kenar sayısını, </a:t>
            </a:r>
            <a:r>
              <a:rPr lang="tr-TR" dirty="0" err="1" smtClean="0"/>
              <a:t>polypoints</a:t>
            </a:r>
            <a:r>
              <a:rPr lang="tr-TR" dirty="0" smtClean="0"/>
              <a:t> olarak da köşelerin koordinat noktalarını parametre olarak alır.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fonksiyonu kullanabilmemiz için öncelikle grafik sürücüsünün </a:t>
            </a:r>
            <a:r>
              <a:rPr lang="tr-TR" dirty="0" err="1" smtClean="0"/>
              <a:t>macro</a:t>
            </a:r>
            <a:r>
              <a:rPr lang="tr-TR" dirty="0" smtClean="0"/>
              <a:t> değerini atayacağımız bir ile grafik </a:t>
            </a:r>
            <a:r>
              <a:rPr lang="tr-TR" dirty="0" err="1" smtClean="0"/>
              <a:t>modunu</a:t>
            </a:r>
            <a:r>
              <a:rPr lang="tr-TR" dirty="0" smtClean="0"/>
              <a:t> atayacağımız bir başka değişken tanımlamalıyız. Bunun için aşağıdaki değerlerden yararlanabiliriz.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 smtClean="0"/>
              <a:t>Bu fonksiyonda çizilecek şeklin kenar sayısına x dersek </a:t>
            </a:r>
            <a:r>
              <a:rPr lang="tr-TR" dirty="0" err="1" smtClean="0"/>
              <a:t>num</a:t>
            </a:r>
            <a:r>
              <a:rPr lang="tr-TR" dirty="0" smtClean="0"/>
              <a:t> (x+1) değerine sahip olmalı</a:t>
            </a:r>
          </a:p>
          <a:p>
            <a:r>
              <a:rPr lang="tr-TR" dirty="0" err="1" smtClean="0"/>
              <a:t>polypoints</a:t>
            </a:r>
            <a:r>
              <a:rPr lang="tr-TR" dirty="0" smtClean="0"/>
              <a:t>[]={a,b,c,d,e,f…a,b}dizisi de 2*(x+1) elemana sahip olmalıdır. </a:t>
            </a:r>
          </a:p>
          <a:p>
            <a:r>
              <a:rPr lang="tr-TR" dirty="0" smtClean="0"/>
              <a:t>Bunun sebebi şeklin kapalı bir şekil </a:t>
            </a:r>
            <a:r>
              <a:rPr lang="tr-TR" dirty="0" err="1" smtClean="0"/>
              <a:t>olaması</a:t>
            </a:r>
            <a:r>
              <a:rPr lang="tr-TR" dirty="0" smtClean="0"/>
              <a:t> için çizimin tekrar başladığı noktaya dönmesi gerekir</a:t>
            </a:r>
          </a:p>
          <a:p>
            <a:r>
              <a:rPr lang="tr-TR" dirty="0" smtClean="0"/>
              <a:t> </a:t>
            </a:r>
            <a:r>
              <a:rPr lang="tr-TR" dirty="0" err="1" smtClean="0"/>
              <a:t>polypoints</a:t>
            </a:r>
            <a:r>
              <a:rPr lang="tr-TR" dirty="0" smtClean="0"/>
              <a:t> olarak ifade ettiğimiz dizimizde ilk köşeyi belirten( x,y)=(a,b) hem ilk eleman hem de son eleman olarak yazılır. </a:t>
            </a:r>
            <a:r>
              <a:rPr lang="tr-TR" dirty="0" err="1" smtClean="0"/>
              <a:t>Polypoints</a:t>
            </a:r>
            <a:r>
              <a:rPr lang="tr-TR" dirty="0" smtClean="0"/>
              <a:t> dizisindeki elemanlar sol baştan başlayarak ikişerli gruplandırılarak köşegenlere ait koordinatları gösterirler.</a:t>
            </a:r>
          </a:p>
          <a:p>
            <a:r>
              <a:rPr lang="tr-TR" dirty="0" smtClean="0"/>
              <a:t>((a,b),(c,d),(e,f)…(x,y)…(a,b)) </a:t>
            </a:r>
            <a:r>
              <a:rPr lang="tr-TR" dirty="0" err="1" smtClean="0"/>
              <a:t>guruplandırmadaki</a:t>
            </a:r>
            <a:r>
              <a:rPr lang="tr-TR" dirty="0" smtClean="0"/>
              <a:t> ilk eleman olan x </a:t>
            </a:r>
            <a:r>
              <a:rPr lang="tr-TR" dirty="0" err="1" smtClean="0"/>
              <a:t>refrans</a:t>
            </a:r>
            <a:r>
              <a:rPr lang="tr-TR" dirty="0" smtClean="0"/>
              <a:t> noktası olan sol üst köşeye olan yatay uzaklığı,y ise aynı </a:t>
            </a:r>
            <a:r>
              <a:rPr lang="tr-TR" dirty="0" err="1" smtClean="0"/>
              <a:t>köşeyeolan</a:t>
            </a:r>
            <a:r>
              <a:rPr lang="tr-TR" dirty="0" smtClean="0"/>
              <a:t> dikey uzaklığı belirtir.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9218" name="Picture 2" descr="C:\Users\Ümit\Desktop\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57166"/>
            <a:ext cx="8765241" cy="2162179"/>
          </a:xfrm>
          <a:prstGeom prst="rect">
            <a:avLst/>
          </a:prstGeom>
          <a:noFill/>
        </p:spPr>
      </p:pic>
      <p:pic>
        <p:nvPicPr>
          <p:cNvPr id="9219" name="Picture 3" descr="C:\Users\Ümit\Desktop\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2500306"/>
            <a:ext cx="5514978" cy="41398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Circle</a:t>
            </a:r>
            <a:r>
              <a:rPr lang="tr-TR" dirty="0" smtClean="0"/>
              <a:t> Fonksiyonu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circle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x, </a:t>
            </a:r>
            <a:r>
              <a:rPr lang="fr-FR" dirty="0" err="1" smtClean="0"/>
              <a:t>int</a:t>
            </a:r>
            <a:r>
              <a:rPr lang="fr-FR" dirty="0" smtClean="0"/>
              <a:t> y, </a:t>
            </a:r>
            <a:r>
              <a:rPr lang="fr-FR" dirty="0" err="1" smtClean="0"/>
              <a:t>int</a:t>
            </a:r>
            <a:r>
              <a:rPr lang="fr-FR" dirty="0" smtClean="0"/>
              <a:t> r);</a:t>
            </a:r>
          </a:p>
          <a:p>
            <a:r>
              <a:rPr lang="fr-FR" dirty="0" smtClean="0"/>
              <a:t/>
            </a:r>
            <a:br>
              <a:rPr lang="fr-FR" dirty="0" smtClean="0"/>
            </a:br>
            <a:r>
              <a:rPr lang="tr-TR" dirty="0" smtClean="0"/>
              <a:t>X ve Y noktalarını merkez kabul eden, r yarı çaplı bir çember çizmemizi sağlar.</a:t>
            </a:r>
          </a:p>
        </p:txBody>
      </p:sp>
      <p:pic>
        <p:nvPicPr>
          <p:cNvPr id="3074" name="Picture 2" descr="C:\Users\Ümit\Desktop\7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000504"/>
            <a:ext cx="4251974" cy="2500330"/>
          </a:xfrm>
          <a:prstGeom prst="rect">
            <a:avLst/>
          </a:prstGeom>
          <a:noFill/>
        </p:spPr>
      </p:pic>
      <p:pic>
        <p:nvPicPr>
          <p:cNvPr id="3075" name="Picture 3" descr="C:\Users\Ümit\Desktop\8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3994789"/>
            <a:ext cx="2714644" cy="24974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Arc</a:t>
            </a:r>
            <a:r>
              <a:rPr lang="tr-TR" dirty="0" smtClean="0"/>
              <a:t> Fonksiyonu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err="1" smtClean="0">
                <a:solidFill>
                  <a:srgbClr val="FF0000"/>
                </a:solidFill>
              </a:rPr>
              <a:t>void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arc</a:t>
            </a:r>
            <a:r>
              <a:rPr lang="tr-TR" dirty="0" smtClean="0">
                <a:solidFill>
                  <a:srgbClr val="FF0000"/>
                </a:solidFill>
              </a:rPr>
              <a:t>(</a:t>
            </a:r>
            <a:r>
              <a:rPr lang="tr-TR" dirty="0" err="1" smtClean="0">
                <a:solidFill>
                  <a:srgbClr val="FF0000"/>
                </a:solidFill>
              </a:rPr>
              <a:t>int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merkezyatay</a:t>
            </a:r>
            <a:r>
              <a:rPr lang="tr-TR" dirty="0" smtClean="0">
                <a:solidFill>
                  <a:srgbClr val="FF0000"/>
                </a:solidFill>
              </a:rPr>
              <a:t>, </a:t>
            </a:r>
            <a:r>
              <a:rPr lang="tr-TR" dirty="0" err="1" smtClean="0">
                <a:solidFill>
                  <a:srgbClr val="FF0000"/>
                </a:solidFill>
              </a:rPr>
              <a:t>int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merkezdikey</a:t>
            </a:r>
            <a:r>
              <a:rPr lang="tr-TR" dirty="0" smtClean="0">
                <a:solidFill>
                  <a:srgbClr val="FF0000"/>
                </a:solidFill>
              </a:rPr>
              <a:t>,</a:t>
            </a:r>
            <a:r>
              <a:rPr lang="tr-TR" dirty="0" err="1" smtClean="0">
                <a:solidFill>
                  <a:srgbClr val="FF0000"/>
                </a:solidFill>
              </a:rPr>
              <a:t>int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başlangıçaçısı</a:t>
            </a:r>
            <a:r>
              <a:rPr lang="tr-TR" dirty="0" smtClean="0">
                <a:solidFill>
                  <a:srgbClr val="FF0000"/>
                </a:solidFill>
              </a:rPr>
              <a:t>, </a:t>
            </a:r>
            <a:r>
              <a:rPr lang="tr-TR" dirty="0" err="1" smtClean="0">
                <a:solidFill>
                  <a:srgbClr val="FF0000"/>
                </a:solidFill>
              </a:rPr>
              <a:t>int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bitişaçısı</a:t>
            </a:r>
            <a:r>
              <a:rPr lang="tr-TR" dirty="0" smtClean="0">
                <a:solidFill>
                  <a:srgbClr val="FF0000"/>
                </a:solidFill>
              </a:rPr>
              <a:t>, </a:t>
            </a:r>
            <a:r>
              <a:rPr lang="tr-TR" dirty="0" err="1" smtClean="0">
                <a:solidFill>
                  <a:srgbClr val="FF0000"/>
                </a:solidFill>
              </a:rPr>
              <a:t>int</a:t>
            </a:r>
            <a:r>
              <a:rPr lang="tr-TR" dirty="0" smtClean="0">
                <a:solidFill>
                  <a:srgbClr val="FF0000"/>
                </a:solidFill>
              </a:rPr>
              <a:t> çap);</a:t>
            </a:r>
          </a:p>
          <a:p>
            <a:r>
              <a:rPr lang="tr-TR" dirty="0" err="1" smtClean="0"/>
              <a:t>merkezyatay</a:t>
            </a:r>
            <a:r>
              <a:rPr lang="tr-TR" dirty="0" smtClean="0"/>
              <a:t> parametresi yayın merkezinin yatay bileşeninin(koordinat düzleminde x olarak ifade edilir.)açılan pencerenin sol üst köşesindeki beyaz nokta ile gösterilen referans noktasına olan uzaklığını tutar. </a:t>
            </a:r>
          </a:p>
          <a:p>
            <a:r>
              <a:rPr lang="tr-TR" dirty="0" err="1" smtClean="0"/>
              <a:t>İnt</a:t>
            </a:r>
            <a:r>
              <a:rPr lang="tr-TR" dirty="0" smtClean="0"/>
              <a:t> başlangıç açısı merkez noktasının  yatay ekseninden saat yönünün tersi yönde pozitif olarak artan yayın başlangıç noktasının açısını verir. 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bitişaçısı</a:t>
            </a:r>
            <a:r>
              <a:rPr lang="tr-TR" dirty="0" smtClean="0"/>
              <a:t> bitiş noktasının yatay eksene olan açısal uzaklığını verir.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6146" name="Picture 2" descr="C:\Users\Ümit\Desktop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071546"/>
            <a:ext cx="3567119" cy="3901939"/>
          </a:xfrm>
          <a:prstGeom prst="rect">
            <a:avLst/>
          </a:prstGeom>
          <a:noFill/>
        </p:spPr>
      </p:pic>
      <p:pic>
        <p:nvPicPr>
          <p:cNvPr id="6147" name="Picture 3" descr="C:\Users\Ümit\Desktop\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0579" y="1000108"/>
            <a:ext cx="5293421" cy="41226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Ellipse</a:t>
            </a:r>
            <a:r>
              <a:rPr lang="tr-TR" dirty="0" smtClean="0"/>
              <a:t> Fonksiyonu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void</a:t>
            </a:r>
            <a:r>
              <a:rPr lang="fr-FR" dirty="0" smtClean="0">
                <a:solidFill>
                  <a:srgbClr val="FF0000"/>
                </a:solidFill>
              </a:rPr>
              <a:t> ellipse(</a:t>
            </a:r>
            <a:r>
              <a:rPr lang="fr-FR" dirty="0" err="1" smtClean="0">
                <a:solidFill>
                  <a:srgbClr val="FF0000"/>
                </a:solidFill>
              </a:rPr>
              <a:t>int</a:t>
            </a:r>
            <a:r>
              <a:rPr lang="fr-FR" dirty="0" smtClean="0">
                <a:solidFill>
                  <a:srgbClr val="FF0000"/>
                </a:solidFill>
              </a:rPr>
              <a:t> x, </a:t>
            </a:r>
            <a:r>
              <a:rPr lang="fr-FR" dirty="0" err="1" smtClean="0">
                <a:solidFill>
                  <a:srgbClr val="FF0000"/>
                </a:solidFill>
              </a:rPr>
              <a:t>int</a:t>
            </a:r>
            <a:r>
              <a:rPr lang="fr-FR" dirty="0" smtClean="0">
                <a:solidFill>
                  <a:srgbClr val="FF0000"/>
                </a:solidFill>
              </a:rPr>
              <a:t> y, </a:t>
            </a:r>
            <a:r>
              <a:rPr lang="fr-FR" dirty="0" err="1" smtClean="0">
                <a:solidFill>
                  <a:srgbClr val="FF0000"/>
                </a:solidFill>
              </a:rPr>
              <a:t>int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stangle</a:t>
            </a:r>
            <a:r>
              <a:rPr lang="fr-FR" dirty="0" smtClean="0">
                <a:solidFill>
                  <a:srgbClr val="FF0000"/>
                </a:solidFill>
              </a:rPr>
              <a:t>, </a:t>
            </a:r>
            <a:r>
              <a:rPr lang="fr-FR" dirty="0" err="1" smtClean="0">
                <a:solidFill>
                  <a:srgbClr val="FF0000"/>
                </a:solidFill>
              </a:rPr>
              <a:t>int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endangle</a:t>
            </a:r>
            <a:r>
              <a:rPr lang="fr-FR" dirty="0" smtClean="0">
                <a:solidFill>
                  <a:srgbClr val="FF0000"/>
                </a:solidFill>
              </a:rPr>
              <a:t>, </a:t>
            </a:r>
            <a:r>
              <a:rPr lang="fr-FR" dirty="0" err="1" smtClean="0">
                <a:solidFill>
                  <a:srgbClr val="FF0000"/>
                </a:solidFill>
              </a:rPr>
              <a:t>int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xradius</a:t>
            </a:r>
            <a:r>
              <a:rPr lang="fr-FR" dirty="0" smtClean="0">
                <a:solidFill>
                  <a:srgbClr val="FF0000"/>
                </a:solidFill>
              </a:rPr>
              <a:t>, </a:t>
            </a:r>
            <a:r>
              <a:rPr lang="fr-FR" dirty="0" err="1" smtClean="0">
                <a:solidFill>
                  <a:srgbClr val="FF0000"/>
                </a:solidFill>
              </a:rPr>
              <a:t>int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yradius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r>
              <a:rPr lang="tr-TR" dirty="0" smtClean="0">
                <a:solidFill>
                  <a:srgbClr val="FF0000"/>
                </a:solidFill>
              </a:rPr>
              <a:t>;</a:t>
            </a:r>
          </a:p>
          <a:p>
            <a:r>
              <a:rPr lang="tr-TR" dirty="0" smtClean="0"/>
              <a:t>Bu fonksiyon merkezi (x,y )noktasında olan yatay eksene göreve saat yönünün tersi yönde artarak </a:t>
            </a:r>
            <a:r>
              <a:rPr lang="tr-TR" dirty="0" err="1" smtClean="0"/>
              <a:t>stangle</a:t>
            </a:r>
            <a:r>
              <a:rPr lang="tr-TR" dirty="0" smtClean="0"/>
              <a:t> derece kadar  uzakta başlayan ve </a:t>
            </a:r>
            <a:r>
              <a:rPr lang="tr-TR" dirty="0" err="1" smtClean="0"/>
              <a:t>endangle</a:t>
            </a:r>
            <a:r>
              <a:rPr lang="tr-TR" dirty="0" smtClean="0"/>
              <a:t> derece kadar uzakta biten bir eliptik şekil çizmeye yarar. </a:t>
            </a:r>
          </a:p>
          <a:p>
            <a:r>
              <a:rPr lang="tr-TR" dirty="0" err="1" smtClean="0"/>
              <a:t>xradius</a:t>
            </a:r>
            <a:r>
              <a:rPr lang="tr-TR" dirty="0" smtClean="0"/>
              <a:t> yatayda merkezden göre alınan yarıçapı,</a:t>
            </a:r>
            <a:r>
              <a:rPr lang="tr-TR" dirty="0" err="1" smtClean="0"/>
              <a:t>yradius</a:t>
            </a:r>
            <a:r>
              <a:rPr lang="tr-TR" dirty="0" smtClean="0"/>
              <a:t> ise dikeye göre merkezden alınan yarıçapı verir.Bu fonksiyon girilen </a:t>
            </a:r>
            <a:r>
              <a:rPr lang="tr-TR" dirty="0" err="1" smtClean="0"/>
              <a:t>stangle</a:t>
            </a:r>
            <a:r>
              <a:rPr lang="tr-TR" dirty="0" smtClean="0"/>
              <a:t> ve </a:t>
            </a:r>
            <a:r>
              <a:rPr lang="tr-TR" dirty="0" err="1" smtClean="0"/>
              <a:t>endangle</a:t>
            </a:r>
            <a:r>
              <a:rPr lang="tr-TR" dirty="0" smtClean="0"/>
              <a:t> değerlerine göre tam bir elips çizebileceği   gibi eliptik bir yay da çizebilir.</a:t>
            </a:r>
            <a:endParaRPr lang="tr-T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Başlık"/>
          <p:cNvSpPr>
            <a:spLocks noGrp="1"/>
          </p:cNvSpPr>
          <p:nvPr>
            <p:ph type="title"/>
          </p:nvPr>
        </p:nvSpPr>
        <p:spPr>
          <a:xfrm>
            <a:off x="500034" y="1357298"/>
            <a:ext cx="8229600" cy="4296548"/>
          </a:xfrm>
        </p:spPr>
        <p:txBody>
          <a:bodyPr>
            <a:normAutofit/>
          </a:bodyPr>
          <a:lstStyle/>
          <a:p>
            <a:pPr algn="ctr"/>
            <a:r>
              <a:rPr lang="tr-TR" sz="7300" dirty="0" smtClean="0"/>
              <a:t>Olmazsa Olmazlar:</a:t>
            </a:r>
            <a:br>
              <a:rPr lang="tr-TR" sz="7300" dirty="0" smtClean="0"/>
            </a:br>
            <a:r>
              <a:rPr lang="tr-TR" sz="7300" dirty="0" smtClean="0"/>
              <a:t/>
            </a:r>
            <a:br>
              <a:rPr lang="tr-TR" sz="7300" dirty="0" smtClean="0"/>
            </a:br>
            <a:r>
              <a:rPr lang="tr-TR" sz="7300" dirty="0" smtClean="0"/>
              <a:t>Doldurma Komutları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 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err="1" smtClean="0"/>
              <a:t>Setfillstyle</a:t>
            </a:r>
            <a:r>
              <a:rPr lang="tr-TR" b="1" dirty="0" smtClean="0"/>
              <a:t> Fonksiyonu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setfillstyle</a:t>
            </a:r>
            <a:r>
              <a:rPr lang="tr-TR" dirty="0" smtClean="0"/>
              <a:t>(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pattern</a:t>
            </a:r>
            <a:r>
              <a:rPr lang="tr-TR" dirty="0" smtClean="0"/>
              <a:t>,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color</a:t>
            </a:r>
            <a:r>
              <a:rPr lang="tr-TR" dirty="0" smtClean="0"/>
              <a:t>) şeklinde gösterilen fonksiyon kendisinden sonra gelen taralı alanları sınırlarını boyamadan desen(</a:t>
            </a:r>
            <a:r>
              <a:rPr lang="tr-TR" dirty="0" err="1" smtClean="0"/>
              <a:t>pattern</a:t>
            </a:r>
            <a:r>
              <a:rPr lang="tr-TR" dirty="0" smtClean="0"/>
              <a:t>) ve renk kodlarına göre boyar.boyama rengi </a:t>
            </a:r>
            <a:r>
              <a:rPr lang="tr-TR" dirty="0" err="1" smtClean="0"/>
              <a:t>başkabir</a:t>
            </a:r>
            <a:r>
              <a:rPr lang="tr-TR" dirty="0" smtClean="0"/>
              <a:t> </a:t>
            </a:r>
            <a:r>
              <a:rPr lang="tr-TR" dirty="0" err="1" smtClean="0"/>
              <a:t>setfillstyle</a:t>
            </a:r>
            <a:r>
              <a:rPr lang="tr-TR" dirty="0" smtClean="0"/>
              <a:t> komutuyla değişebilir.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Setfillstyle</a:t>
            </a:r>
            <a:r>
              <a:rPr lang="tr-TR" dirty="0" smtClean="0"/>
              <a:t> için desen parametreleri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0242" name="Picture 2" descr="C:\Users\Ümit\Desktop\31313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809750"/>
            <a:ext cx="3609975" cy="5048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fillpoly</a:t>
            </a:r>
            <a:r>
              <a:rPr lang="tr-TR" dirty="0" smtClean="0"/>
              <a:t>() fonksiyonu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fonksiyonun gösterimi</a:t>
            </a:r>
          </a:p>
          <a:p>
            <a:r>
              <a:rPr lang="tr-TR" dirty="0" err="1" smtClean="0">
                <a:solidFill>
                  <a:srgbClr val="FF0000"/>
                </a:solidFill>
              </a:rPr>
              <a:t>void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fillpoly</a:t>
            </a:r>
            <a:r>
              <a:rPr lang="tr-TR" dirty="0" smtClean="0">
                <a:solidFill>
                  <a:srgbClr val="FF0000"/>
                </a:solidFill>
              </a:rPr>
              <a:t>( </a:t>
            </a:r>
            <a:r>
              <a:rPr lang="tr-TR" dirty="0" err="1" smtClean="0">
                <a:solidFill>
                  <a:srgbClr val="FF0000"/>
                </a:solidFill>
              </a:rPr>
              <a:t>int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num</a:t>
            </a:r>
            <a:r>
              <a:rPr lang="tr-TR" dirty="0" smtClean="0">
                <a:solidFill>
                  <a:srgbClr val="FF0000"/>
                </a:solidFill>
              </a:rPr>
              <a:t>, </a:t>
            </a:r>
            <a:r>
              <a:rPr lang="tr-TR" dirty="0" err="1" smtClean="0">
                <a:solidFill>
                  <a:srgbClr val="FF0000"/>
                </a:solidFill>
              </a:rPr>
              <a:t>int</a:t>
            </a:r>
            <a:r>
              <a:rPr lang="tr-TR" dirty="0" smtClean="0">
                <a:solidFill>
                  <a:srgbClr val="FF0000"/>
                </a:solidFill>
              </a:rPr>
              <a:t> *</a:t>
            </a:r>
            <a:r>
              <a:rPr lang="tr-TR" dirty="0" err="1" smtClean="0">
                <a:solidFill>
                  <a:srgbClr val="FF0000"/>
                </a:solidFill>
              </a:rPr>
              <a:t>polypoints</a:t>
            </a:r>
            <a:r>
              <a:rPr lang="tr-TR" dirty="0" smtClean="0">
                <a:solidFill>
                  <a:srgbClr val="FF0000"/>
                </a:solidFill>
              </a:rPr>
              <a:t> ); </a:t>
            </a:r>
          </a:p>
          <a:p>
            <a:r>
              <a:rPr lang="tr-TR" dirty="0" smtClean="0"/>
              <a:t>şeklindedir ve çalışması tamamen </a:t>
            </a:r>
            <a:r>
              <a:rPr lang="tr-TR" dirty="0" err="1" smtClean="0"/>
              <a:t>drawpoly</a:t>
            </a:r>
            <a:r>
              <a:rPr lang="tr-TR" dirty="0" smtClean="0"/>
              <a:t> fonksiyonu ile aynıdır. ilave olarak şeklin içini boyanabilecek şekilde tarar.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2" descr="C:\Users\Ümit\Desktop\11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857232"/>
            <a:ext cx="7212610" cy="56816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Picture 2" descr="C:\Users\Ümit\Desktop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642918"/>
            <a:ext cx="7206944" cy="2062164"/>
          </a:xfrm>
          <a:prstGeom prst="rect">
            <a:avLst/>
          </a:prstGeom>
          <a:noFill/>
        </p:spPr>
      </p:pic>
      <p:pic>
        <p:nvPicPr>
          <p:cNvPr id="5" name="Picture 3" descr="C:\Users\Ümit\Desktop\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3071810"/>
            <a:ext cx="4429156" cy="34129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fillellipse</a:t>
            </a:r>
            <a:r>
              <a:rPr lang="tr-TR" dirty="0" smtClean="0"/>
              <a:t>  fonksiyonu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>
                <a:solidFill>
                  <a:srgbClr val="FF0000"/>
                </a:solidFill>
              </a:rPr>
              <a:t>void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fillellipse</a:t>
            </a:r>
            <a:r>
              <a:rPr lang="tr-TR" dirty="0" smtClean="0">
                <a:solidFill>
                  <a:srgbClr val="FF0000"/>
                </a:solidFill>
              </a:rPr>
              <a:t>(</a:t>
            </a:r>
            <a:r>
              <a:rPr lang="tr-TR" dirty="0" err="1" smtClean="0">
                <a:solidFill>
                  <a:srgbClr val="FF0000"/>
                </a:solidFill>
              </a:rPr>
              <a:t>int</a:t>
            </a:r>
            <a:r>
              <a:rPr lang="tr-TR" dirty="0" smtClean="0">
                <a:solidFill>
                  <a:srgbClr val="FF0000"/>
                </a:solidFill>
              </a:rPr>
              <a:t> x, </a:t>
            </a:r>
            <a:r>
              <a:rPr lang="tr-TR" dirty="0" err="1" smtClean="0">
                <a:solidFill>
                  <a:srgbClr val="FF0000"/>
                </a:solidFill>
              </a:rPr>
              <a:t>int</a:t>
            </a:r>
            <a:r>
              <a:rPr lang="tr-TR" dirty="0" smtClean="0">
                <a:solidFill>
                  <a:srgbClr val="FF0000"/>
                </a:solidFill>
              </a:rPr>
              <a:t> y, </a:t>
            </a:r>
            <a:r>
              <a:rPr lang="tr-TR" dirty="0" err="1" smtClean="0">
                <a:solidFill>
                  <a:srgbClr val="FF0000"/>
                </a:solidFill>
              </a:rPr>
              <a:t>int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xradius</a:t>
            </a:r>
            <a:r>
              <a:rPr lang="tr-TR" dirty="0" smtClean="0">
                <a:solidFill>
                  <a:srgbClr val="FF0000"/>
                </a:solidFill>
              </a:rPr>
              <a:t>, </a:t>
            </a:r>
            <a:r>
              <a:rPr lang="tr-TR" dirty="0" err="1" smtClean="0">
                <a:solidFill>
                  <a:srgbClr val="FF0000"/>
                </a:solidFill>
              </a:rPr>
              <a:t>int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yradius</a:t>
            </a:r>
            <a:r>
              <a:rPr lang="tr-TR" dirty="0" smtClean="0">
                <a:solidFill>
                  <a:srgbClr val="FF0000"/>
                </a:solidFill>
              </a:rPr>
              <a:t>); </a:t>
            </a:r>
            <a:r>
              <a:rPr lang="tr-TR" dirty="0" smtClean="0"/>
              <a:t>şeklindedir. Bu fonksiyon merkezi noktasında olan ve </a:t>
            </a:r>
            <a:r>
              <a:rPr lang="tr-TR" dirty="0" err="1" smtClean="0"/>
              <a:t>xradius</a:t>
            </a:r>
            <a:r>
              <a:rPr lang="tr-TR" dirty="0" smtClean="0"/>
              <a:t> ve </a:t>
            </a:r>
            <a:r>
              <a:rPr lang="tr-TR" dirty="0" err="1" smtClean="0"/>
              <a:t>yradius</a:t>
            </a:r>
            <a:r>
              <a:rPr lang="tr-TR" dirty="0" smtClean="0"/>
              <a:t> uzunluklarında iki yarıçapa sahip içi renkle doldurulabilir şekilde taranmış tam bir elips çizer</a:t>
            </a:r>
          </a:p>
          <a:p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pic>
        <p:nvPicPr>
          <p:cNvPr id="12290" name="Picture 2" descr="C:\Users\Ümit\Desktop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38727" y="4305123"/>
            <a:ext cx="2344515" cy="1609900"/>
          </a:xfrm>
          <a:prstGeom prst="rect">
            <a:avLst/>
          </a:prstGeom>
          <a:noFill/>
        </p:spPr>
      </p:pic>
      <p:pic>
        <p:nvPicPr>
          <p:cNvPr id="12291" name="Picture 3" descr="C:\Users\Ümit\Desktop\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4000504"/>
            <a:ext cx="2568707" cy="2857496"/>
          </a:xfrm>
          <a:prstGeom prst="rect">
            <a:avLst/>
          </a:prstGeom>
          <a:noFill/>
        </p:spPr>
      </p:pic>
      <p:pic>
        <p:nvPicPr>
          <p:cNvPr id="12292" name="Picture 4" descr="C:\Users\Ümit\Desktop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000504"/>
            <a:ext cx="3935332" cy="27022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pieslice</a:t>
            </a:r>
            <a:r>
              <a:rPr lang="tr-TR" dirty="0" smtClean="0"/>
              <a:t> fonksiyonu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pieslice</a:t>
            </a:r>
            <a:r>
              <a:rPr lang="tr-TR" dirty="0" smtClean="0"/>
              <a:t> fonksiyonu</a:t>
            </a:r>
          </a:p>
          <a:p>
            <a:r>
              <a:rPr lang="tr-TR" dirty="0" smtClean="0"/>
              <a:t>Bu fonksiyonun genel gösterimi şöyledir;</a:t>
            </a:r>
            <a:br>
              <a:rPr lang="tr-TR" dirty="0" smtClean="0"/>
            </a:b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pieslice</a:t>
            </a:r>
            <a:r>
              <a:rPr lang="tr-TR" dirty="0" smtClean="0"/>
              <a:t>(</a:t>
            </a:r>
            <a:r>
              <a:rPr lang="tr-TR" dirty="0" err="1" smtClean="0"/>
              <a:t>int</a:t>
            </a:r>
            <a:r>
              <a:rPr lang="tr-TR" dirty="0" smtClean="0"/>
              <a:t> x, </a:t>
            </a:r>
            <a:r>
              <a:rPr lang="tr-TR" dirty="0" err="1" smtClean="0"/>
              <a:t>int</a:t>
            </a:r>
            <a:r>
              <a:rPr lang="tr-TR" dirty="0" smtClean="0"/>
              <a:t> y, 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stangle</a:t>
            </a:r>
            <a:r>
              <a:rPr lang="tr-TR" dirty="0" smtClean="0"/>
              <a:t>, 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endangle</a:t>
            </a:r>
            <a:r>
              <a:rPr lang="tr-TR" dirty="0" smtClean="0"/>
              <a:t>, 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radius</a:t>
            </a:r>
            <a:r>
              <a:rPr lang="tr-TR" dirty="0" smtClean="0"/>
              <a:t>). Bu fonksiyon </a:t>
            </a:r>
            <a:r>
              <a:rPr lang="tr-TR" dirty="0" err="1" smtClean="0"/>
              <a:t>radius</a:t>
            </a:r>
            <a:r>
              <a:rPr lang="tr-TR" dirty="0" smtClean="0"/>
              <a:t> yarı çaplı merkezi (x,y) noktasında olan ve başlangıç noktasının </a:t>
            </a:r>
            <a:r>
              <a:rPr lang="tr-TR" dirty="0" err="1" smtClean="0"/>
              <a:t>stangle</a:t>
            </a:r>
            <a:r>
              <a:rPr lang="tr-TR" dirty="0" smtClean="0"/>
              <a:t> kadar ,bitiş noktasının </a:t>
            </a:r>
            <a:r>
              <a:rPr lang="tr-TR" dirty="0" err="1" smtClean="0"/>
              <a:t>endangle</a:t>
            </a:r>
            <a:r>
              <a:rPr lang="tr-TR" dirty="0" smtClean="0"/>
              <a:t> merkezden geçen yatay eksenden uzakta olduğu taralı bir kesit oluşturur.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4338" name="Picture 2" descr="C:\Users\Ümit\Desktop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500042"/>
            <a:ext cx="5072098" cy="3434789"/>
          </a:xfrm>
          <a:prstGeom prst="rect">
            <a:avLst/>
          </a:prstGeom>
          <a:noFill/>
        </p:spPr>
      </p:pic>
      <p:pic>
        <p:nvPicPr>
          <p:cNvPr id="14339" name="Picture 3" descr="C:\Users\Ümit\Desktop\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3929066"/>
            <a:ext cx="3609975" cy="2724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bar fonksiyonu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Rectangle</a:t>
            </a:r>
            <a:r>
              <a:rPr lang="tr-TR" dirty="0" smtClean="0"/>
              <a:t> fonksiyonu ile kullanımı tamamen aynıdır. Tek fark olarak oluşturulan alanın içi taranır.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void bar(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left,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top,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right,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bottom);</a:t>
            </a:r>
            <a:endParaRPr lang="tr-TR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tr-TR" dirty="0"/>
          </a:p>
        </p:txBody>
      </p:sp>
      <p:pic>
        <p:nvPicPr>
          <p:cNvPr id="15362" name="Picture 2" descr="C:\Users\Ümit\Desktop\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3643314"/>
            <a:ext cx="2857500" cy="2343150"/>
          </a:xfrm>
          <a:prstGeom prst="rect">
            <a:avLst/>
          </a:prstGeom>
          <a:noFill/>
        </p:spPr>
      </p:pic>
      <p:pic>
        <p:nvPicPr>
          <p:cNvPr id="15363" name="Picture 3" descr="C:\Users\Ümit\Desktop\5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4000504"/>
            <a:ext cx="2857500" cy="1619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000364" y="2857496"/>
            <a:ext cx="3471858" cy="1081838"/>
          </a:xfrm>
        </p:spPr>
        <p:txBody>
          <a:bodyPr/>
          <a:lstStyle/>
          <a:p>
            <a:r>
              <a:rPr lang="tr-TR" dirty="0" smtClean="0"/>
              <a:t>Önemli Not: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Başlık"/>
          <p:cNvSpPr>
            <a:spLocks noGrp="1"/>
          </p:cNvSpPr>
          <p:nvPr>
            <p:ph type="title"/>
          </p:nvPr>
        </p:nvSpPr>
        <p:spPr>
          <a:xfrm>
            <a:off x="428596" y="1285860"/>
            <a:ext cx="8229600" cy="3714776"/>
          </a:xfrm>
        </p:spPr>
        <p:txBody>
          <a:bodyPr>
            <a:normAutofit/>
          </a:bodyPr>
          <a:lstStyle/>
          <a:p>
            <a:pPr algn="ctr"/>
            <a:r>
              <a:rPr lang="tr-TR" sz="7300" dirty="0" smtClean="0"/>
              <a:t>Tek Dahili 3D Fonksiyonu İnceleyelim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bar3d() fonksiyonu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Bu fonksiyon  3 boyutlu dikdörtgen şekiller çizmemizi sağlar. Genel ifadesi şöyledir;</a:t>
            </a:r>
          </a:p>
          <a:p>
            <a:r>
              <a:rPr lang="en-US" dirty="0" smtClean="0"/>
              <a:t>bar3d(</a:t>
            </a:r>
            <a:r>
              <a:rPr lang="en-US" dirty="0" err="1" smtClean="0"/>
              <a:t>int</a:t>
            </a:r>
            <a:r>
              <a:rPr lang="en-US" dirty="0" smtClean="0"/>
              <a:t> left, </a:t>
            </a:r>
            <a:r>
              <a:rPr lang="en-US" dirty="0" err="1" smtClean="0"/>
              <a:t>int</a:t>
            </a:r>
            <a:r>
              <a:rPr lang="en-US" dirty="0" smtClean="0"/>
              <a:t> top, </a:t>
            </a:r>
            <a:r>
              <a:rPr lang="en-US" dirty="0" err="1" smtClean="0"/>
              <a:t>int</a:t>
            </a:r>
            <a:r>
              <a:rPr lang="en-US" dirty="0" smtClean="0"/>
              <a:t> right, </a:t>
            </a:r>
            <a:r>
              <a:rPr lang="en-US" dirty="0" err="1" smtClean="0"/>
              <a:t>int</a:t>
            </a:r>
            <a:r>
              <a:rPr lang="en-US" dirty="0" smtClean="0"/>
              <a:t> bottom, </a:t>
            </a:r>
            <a:r>
              <a:rPr lang="en-US" dirty="0" err="1" smtClean="0"/>
              <a:t>int</a:t>
            </a:r>
            <a:r>
              <a:rPr lang="en-US" dirty="0" smtClean="0"/>
              <a:t> depth,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topflag</a:t>
            </a:r>
            <a:r>
              <a:rPr lang="en-US" dirty="0" smtClean="0"/>
              <a:t>);</a:t>
            </a:r>
          </a:p>
          <a:p>
            <a:r>
              <a:rPr lang="tr-TR" dirty="0" smtClean="0"/>
              <a:t>Bu fonksiyonda ilk 4 parametrenin işlevi bar fonksiyonuyla aynıdır. Fonksiyona 3 boyut özelliği kazandıran </a:t>
            </a:r>
            <a:r>
              <a:rPr lang="tr-TR" dirty="0" err="1" smtClean="0"/>
              <a:t>depth</a:t>
            </a:r>
            <a:r>
              <a:rPr lang="tr-TR" dirty="0" smtClean="0"/>
              <a:t>(derinlik parametresi) cismin yan üst ve alt kenar uzunluklarının kendilerine ait başlangıç </a:t>
            </a:r>
            <a:r>
              <a:rPr lang="tr-TR" dirty="0" err="1" smtClean="0"/>
              <a:t>noktalarana</a:t>
            </a:r>
            <a:r>
              <a:rPr lang="tr-TR" dirty="0" smtClean="0"/>
              <a:t> göre dikey uzaklıklarını verir. </a:t>
            </a:r>
            <a:r>
              <a:rPr lang="tr-TR" dirty="0" err="1" smtClean="0"/>
              <a:t>topflag</a:t>
            </a:r>
            <a:r>
              <a:rPr lang="tr-TR" dirty="0" smtClean="0"/>
              <a:t> parametresi sıfır olursa cismin üstten görünümü olmaz, bu parametre 1 ve üstü değerler aldığında cismin üst görünümü elde edilir.</a:t>
            </a:r>
          </a:p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1268" name="Picture 4" descr="C:\Users\Ümit\Desktop\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3500438"/>
            <a:ext cx="5438790" cy="3128090"/>
          </a:xfrm>
          <a:prstGeom prst="rect">
            <a:avLst/>
          </a:prstGeom>
          <a:noFill/>
        </p:spPr>
      </p:pic>
      <p:pic>
        <p:nvPicPr>
          <p:cNvPr id="11269" name="Picture 5" descr="C:\Users\Ümit\Desktop\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1000108"/>
            <a:ext cx="4660847" cy="242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857356" y="2786058"/>
            <a:ext cx="5400684" cy="1153276"/>
          </a:xfrm>
        </p:spPr>
        <p:txBody>
          <a:bodyPr/>
          <a:lstStyle/>
          <a:p>
            <a:r>
              <a:rPr lang="tr-TR" dirty="0" smtClean="0"/>
              <a:t>Pekiştirme Örnekleri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DETECT0 (Sürücünün ve grafik </a:t>
            </a:r>
            <a:r>
              <a:rPr lang="tr-TR" dirty="0" err="1" smtClean="0"/>
              <a:t>modunun</a:t>
            </a:r>
            <a:r>
              <a:rPr lang="tr-TR" dirty="0" smtClean="0"/>
              <a:t> otomatik seçilmesini sağlar. )</a:t>
            </a:r>
          </a:p>
          <a:p>
            <a:endParaRPr lang="tr-TR" dirty="0" smtClean="0"/>
          </a:p>
          <a:p>
            <a:r>
              <a:rPr lang="tr-TR" dirty="0" smtClean="0"/>
              <a:t>Asla optimum çözüm değildir, ekran kartı </a:t>
            </a:r>
            <a:r>
              <a:rPr lang="tr-TR" dirty="0" err="1" smtClean="0"/>
              <a:t>driverı</a:t>
            </a:r>
            <a:r>
              <a:rPr lang="tr-TR" dirty="0" smtClean="0"/>
              <a:t> yok sayılarak ekran kartı ile iletişim kurulur</a:t>
            </a:r>
          </a:p>
          <a:p>
            <a:endParaRPr lang="tr-TR" dirty="0" smtClean="0"/>
          </a:p>
          <a:p>
            <a:r>
              <a:rPr lang="tr-TR" dirty="0" smtClean="0"/>
              <a:t>Çözünürlük düşük olacaktır. </a:t>
            </a:r>
            <a:r>
              <a:rPr lang="tr-TR" dirty="0" err="1" smtClean="0"/>
              <a:t>Flickering</a:t>
            </a:r>
            <a:r>
              <a:rPr lang="tr-TR" dirty="0" smtClean="0"/>
              <a:t> problemleri olabilir. </a:t>
            </a:r>
          </a:p>
          <a:p>
            <a:r>
              <a:rPr lang="tr-TR" dirty="0" smtClean="0"/>
              <a:t>Buradaki </a:t>
            </a:r>
            <a:r>
              <a:rPr lang="tr-TR" dirty="0" err="1" smtClean="0"/>
              <a:t>flickering</a:t>
            </a:r>
            <a:r>
              <a:rPr lang="tr-TR" dirty="0" smtClean="0"/>
              <a:t> problemleri </a:t>
            </a:r>
            <a:r>
              <a:rPr lang="tr-TR" dirty="0" err="1" smtClean="0"/>
              <a:t>double</a:t>
            </a:r>
            <a:r>
              <a:rPr lang="tr-TR" dirty="0" smtClean="0"/>
              <a:t> </a:t>
            </a:r>
            <a:r>
              <a:rPr lang="tr-TR" dirty="0" err="1" smtClean="0"/>
              <a:t>buffering</a:t>
            </a:r>
            <a:r>
              <a:rPr lang="tr-TR" dirty="0" smtClean="0"/>
              <a:t> algoritmaları ile asenkron hale getirilerek çözülebilir</a:t>
            </a:r>
            <a:endParaRPr lang="tr-TR" dirty="0"/>
          </a:p>
        </p:txBody>
      </p:sp>
      <p:sp>
        <p:nvSpPr>
          <p:cNvPr id="5" name="1 Başlık"/>
          <p:cNvSpPr>
            <a:spLocks noGrp="1"/>
          </p:cNvSpPr>
          <p:nvPr>
            <p:ph type="title"/>
          </p:nvPr>
        </p:nvSpPr>
        <p:spPr>
          <a:xfrm>
            <a:off x="642910" y="714356"/>
            <a:ext cx="8229600" cy="1143000"/>
          </a:xfrm>
        </p:spPr>
        <p:txBody>
          <a:bodyPr/>
          <a:lstStyle/>
          <a:p>
            <a:r>
              <a:rPr lang="tr-TR" dirty="0" err="1" smtClean="0"/>
              <a:t>DetectTo</a:t>
            </a:r>
            <a:r>
              <a:rPr lang="tr-TR" dirty="0" smtClean="0"/>
              <a:t> Fonksiyonu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5" name="1 Başlık"/>
          <p:cNvSpPr txBox="1">
            <a:spLocks/>
          </p:cNvSpPr>
          <p:nvPr/>
        </p:nvSpPr>
        <p:spPr>
          <a:xfrm>
            <a:off x="428596" y="2285992"/>
            <a:ext cx="8229600" cy="938962"/>
          </a:xfrm>
          <a:prstGeom prst="rect">
            <a:avLst/>
          </a:prstGeom>
        </p:spPr>
        <p:txBody>
          <a:bodyPr vert="horz" lIns="0" rIns="0" bIns="0" anchor="b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7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Türk</a:t>
            </a:r>
            <a:r>
              <a:rPr kumimoji="0" lang="tr-TR" sz="73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Bayrağı Çizelim</a:t>
            </a:r>
            <a:endParaRPr kumimoji="0" lang="tr-TR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Başlık"/>
          <p:cNvSpPr txBox="1">
            <a:spLocks/>
          </p:cNvSpPr>
          <p:nvPr/>
        </p:nvSpPr>
        <p:spPr>
          <a:xfrm>
            <a:off x="428596" y="2285992"/>
            <a:ext cx="8229600" cy="938962"/>
          </a:xfrm>
          <a:prstGeom prst="rect">
            <a:avLst/>
          </a:prstGeom>
        </p:spPr>
        <p:txBody>
          <a:bodyPr vert="horz" lIns="0" rIns="0" bIns="0" anchor="b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7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Araba Çizelim</a:t>
            </a:r>
            <a:endParaRPr kumimoji="0" lang="tr-TR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786050" y="2786058"/>
            <a:ext cx="3929090" cy="1143000"/>
          </a:xfrm>
        </p:spPr>
        <p:txBody>
          <a:bodyPr>
            <a:noAutofit/>
          </a:bodyPr>
          <a:lstStyle/>
          <a:p>
            <a:r>
              <a:rPr lang="tr-TR" sz="8000" dirty="0" smtClean="0"/>
              <a:t>Sorular ?</a:t>
            </a:r>
            <a:endParaRPr lang="tr-TR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Dikkat !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DetectTo</a:t>
            </a:r>
            <a:r>
              <a:rPr lang="tr-TR" dirty="0" smtClean="0"/>
              <a:t>, mümkün oldukça kullanılmamalıdır.</a:t>
            </a:r>
          </a:p>
          <a:p>
            <a:endParaRPr lang="tr-TR" dirty="0" smtClean="0"/>
          </a:p>
          <a:p>
            <a:r>
              <a:rPr lang="tr-TR" dirty="0" smtClean="0"/>
              <a:t>Sistemin yongasına uygun ekran </a:t>
            </a:r>
            <a:r>
              <a:rPr lang="tr-TR" dirty="0" err="1" smtClean="0"/>
              <a:t>modu</a:t>
            </a:r>
            <a:r>
              <a:rPr lang="tr-TR" dirty="0" smtClean="0"/>
              <a:t> bilinmediğinde otomatik tespit edilip atanması için yongaya geçici bir grafik </a:t>
            </a:r>
            <a:r>
              <a:rPr lang="tr-TR" dirty="0" err="1" smtClean="0"/>
              <a:t>modu</a:t>
            </a:r>
            <a:r>
              <a:rPr lang="tr-TR" dirty="0" smtClean="0"/>
              <a:t> </a:t>
            </a:r>
            <a:r>
              <a:rPr lang="tr-TR" dirty="0" err="1" smtClean="0"/>
              <a:t>init</a:t>
            </a:r>
            <a:r>
              <a:rPr lang="tr-TR" dirty="0" smtClean="0"/>
              <a:t> eder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İnitwindow</a:t>
            </a:r>
            <a:r>
              <a:rPr lang="tr-TR" dirty="0" smtClean="0"/>
              <a:t> Fonksiyonu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Arkaplanda</a:t>
            </a:r>
            <a:r>
              <a:rPr lang="tr-TR" dirty="0" smtClean="0"/>
              <a:t> </a:t>
            </a:r>
            <a:r>
              <a:rPr lang="tr-TR" dirty="0" err="1" smtClean="0"/>
              <a:t>DetectTo</a:t>
            </a:r>
            <a:r>
              <a:rPr lang="tr-TR" dirty="0" smtClean="0"/>
              <a:t> kullanarak ekran kartına erişir ve belirlenen boyutlarda bir grafiksel </a:t>
            </a:r>
            <a:r>
              <a:rPr lang="tr-TR" dirty="0" err="1" smtClean="0"/>
              <a:t>arayüz</a:t>
            </a:r>
            <a:r>
              <a:rPr lang="tr-TR" dirty="0" smtClean="0"/>
              <a:t> ekranı oluşturur 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>
                <a:solidFill>
                  <a:srgbClr val="FF0000"/>
                </a:solidFill>
              </a:rPr>
              <a:t>#</a:t>
            </a:r>
            <a:r>
              <a:rPr lang="tr-TR" dirty="0" err="1" smtClean="0">
                <a:solidFill>
                  <a:srgbClr val="FF0000"/>
                </a:solidFill>
              </a:rPr>
              <a:t>include</a:t>
            </a:r>
            <a:r>
              <a:rPr lang="tr-TR" dirty="0" smtClean="0">
                <a:solidFill>
                  <a:srgbClr val="FF0000"/>
                </a:solidFill>
              </a:rPr>
              <a:t>  </a:t>
            </a:r>
            <a:r>
              <a:rPr lang="tr-TR" dirty="0" err="1" smtClean="0">
                <a:solidFill>
                  <a:srgbClr val="FF0000"/>
                </a:solidFill>
              </a:rPr>
              <a:t>Void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initwindow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tr-TR" dirty="0" err="1" smtClean="0">
                <a:solidFill>
                  <a:srgbClr val="FF0000"/>
                </a:solidFill>
              </a:rPr>
              <a:t>int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width</a:t>
            </a:r>
            <a:r>
              <a:rPr lang="tr-TR" dirty="0" smtClean="0">
                <a:solidFill>
                  <a:srgbClr val="FF0000"/>
                </a:solidFill>
              </a:rPr>
              <a:t>, </a:t>
            </a:r>
            <a:r>
              <a:rPr lang="tr-TR" dirty="0" err="1" smtClean="0">
                <a:solidFill>
                  <a:srgbClr val="FF0000"/>
                </a:solidFill>
              </a:rPr>
              <a:t>int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height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  <a:endParaRPr lang="tr-TR" dirty="0" smtClean="0">
              <a:solidFill>
                <a:srgbClr val="FF0000"/>
              </a:solidFill>
            </a:endParaRPr>
          </a:p>
          <a:p>
            <a:endParaRPr lang="tr-TR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14974"/>
          </a:xfrm>
        </p:spPr>
        <p:txBody>
          <a:bodyPr>
            <a:norm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graphics.h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main() </a:t>
            </a:r>
            <a:br>
              <a:rPr lang="en-US" dirty="0" smtClean="0"/>
            </a:br>
            <a:r>
              <a:rPr lang="en-US" dirty="0" smtClean="0"/>
              <a:t>{ </a:t>
            </a:r>
            <a:br>
              <a:rPr lang="en-US" dirty="0" smtClean="0"/>
            </a:br>
            <a:r>
              <a:rPr lang="tr-TR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initwindow</a:t>
            </a:r>
            <a:r>
              <a:rPr lang="en-US" dirty="0" smtClean="0">
                <a:solidFill>
                  <a:srgbClr val="FF0000"/>
                </a:solidFill>
              </a:rPr>
              <a:t>(400,300);</a:t>
            </a:r>
            <a:endParaRPr lang="tr-TR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tr-TR" dirty="0" smtClean="0"/>
              <a:t>		</a:t>
            </a:r>
            <a:r>
              <a:rPr lang="en-US" dirty="0" smtClean="0"/>
              <a:t>while(!</a:t>
            </a:r>
            <a:r>
              <a:rPr lang="en-US" dirty="0" err="1" smtClean="0"/>
              <a:t>kbhit</a:t>
            </a:r>
            <a:r>
              <a:rPr lang="en-US" dirty="0" smtClean="0"/>
              <a:t>()); 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		</a:t>
            </a:r>
            <a:r>
              <a:rPr lang="en-US" dirty="0" err="1" smtClean="0"/>
              <a:t>closegraph</a:t>
            </a:r>
            <a:r>
              <a:rPr lang="en-US" dirty="0" smtClean="0"/>
              <a:t>(); </a:t>
            </a:r>
            <a:br>
              <a:rPr lang="en-US" dirty="0" smtClean="0"/>
            </a:br>
            <a:r>
              <a:rPr lang="tr-TR" dirty="0" smtClean="0"/>
              <a:t>	</a:t>
            </a:r>
            <a:r>
              <a:rPr lang="en-US" dirty="0" smtClean="0"/>
              <a:t>return 0; </a:t>
            </a:r>
            <a:br>
              <a:rPr lang="en-US" dirty="0" smtClean="0"/>
            </a:br>
            <a:r>
              <a:rPr lang="en-US" dirty="0" smtClean="0"/>
              <a:t>}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Closegraph</a:t>
            </a:r>
            <a:r>
              <a:rPr lang="tr-TR" dirty="0" smtClean="0"/>
              <a:t> nedir 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err="1" smtClean="0"/>
              <a:t>Closegraph</a:t>
            </a:r>
            <a:r>
              <a:rPr lang="tr-TR" dirty="0" smtClean="0"/>
              <a:t>, grafik sistemi tarafından kullanılan tüm belleği serbest bırakır sonra ekranı </a:t>
            </a:r>
            <a:r>
              <a:rPr lang="tr-TR" dirty="0" err="1" smtClean="0"/>
              <a:t>initgraph’ı</a:t>
            </a:r>
            <a:r>
              <a:rPr lang="tr-TR" dirty="0" smtClean="0"/>
              <a:t>  (yada </a:t>
            </a:r>
            <a:r>
              <a:rPr lang="tr-TR" dirty="0" err="1" smtClean="0"/>
              <a:t>initwindow</a:t>
            </a:r>
            <a:r>
              <a:rPr lang="tr-TR" dirty="0" smtClean="0"/>
              <a:t>)kullanılmadan önceki moda geri yükler.  </a:t>
            </a:r>
            <a:r>
              <a:rPr lang="tr-TR" dirty="0" err="1" smtClean="0"/>
              <a:t>Closegraph</a:t>
            </a:r>
            <a:r>
              <a:rPr lang="tr-TR" dirty="0" smtClean="0"/>
              <a:t>() fonksiyonunu genel gösterimi </a:t>
            </a:r>
            <a:r>
              <a:rPr lang="tr-TR" dirty="0" err="1" smtClean="0"/>
              <a:t>söyledir</a:t>
            </a:r>
            <a:r>
              <a:rPr lang="tr-TR" dirty="0" smtClean="0"/>
              <a:t>: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#</a:t>
            </a:r>
            <a:r>
              <a:rPr lang="tr-TR" dirty="0" err="1" smtClean="0">
                <a:solidFill>
                  <a:srgbClr val="FF0000"/>
                </a:solidFill>
              </a:rPr>
              <a:t>include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void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closegraph</a:t>
            </a:r>
            <a:r>
              <a:rPr lang="tr-TR" dirty="0" smtClean="0">
                <a:solidFill>
                  <a:srgbClr val="FF0000"/>
                </a:solidFill>
              </a:rPr>
              <a:t>(</a:t>
            </a:r>
            <a:r>
              <a:rPr lang="tr-TR" dirty="0" err="1" smtClean="0">
                <a:solidFill>
                  <a:srgbClr val="FF0000"/>
                </a:solidFill>
              </a:rPr>
              <a:t>int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wid</a:t>
            </a:r>
            <a:r>
              <a:rPr lang="tr-TR" dirty="0" smtClean="0">
                <a:solidFill>
                  <a:srgbClr val="FF0000"/>
                </a:solidFill>
              </a:rPr>
              <a:t>=ALL_WINDOWS); veya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#</a:t>
            </a:r>
            <a:r>
              <a:rPr lang="tr-TR" dirty="0" err="1" smtClean="0">
                <a:solidFill>
                  <a:srgbClr val="FF0000"/>
                </a:solidFill>
              </a:rPr>
              <a:t>include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void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closegraph</a:t>
            </a:r>
            <a:r>
              <a:rPr lang="tr-TR" dirty="0" smtClean="0">
                <a:solidFill>
                  <a:srgbClr val="FF0000"/>
                </a:solidFill>
              </a:rPr>
              <a:t>(</a:t>
            </a:r>
            <a:r>
              <a:rPr lang="tr-TR" dirty="0" err="1" smtClean="0">
                <a:solidFill>
                  <a:srgbClr val="FF0000"/>
                </a:solidFill>
              </a:rPr>
              <a:t>int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wid</a:t>
            </a:r>
            <a:r>
              <a:rPr lang="tr-TR" dirty="0" smtClean="0">
                <a:solidFill>
                  <a:srgbClr val="FF0000"/>
                </a:solidFill>
              </a:rPr>
              <a:t>=CURRENT_WINDOW);</a:t>
            </a:r>
          </a:p>
          <a:p>
            <a:r>
              <a:rPr lang="tr-TR" dirty="0" smtClean="0"/>
              <a:t>Bu fonksiyon içine hiç değer yazılmadan kullanıldığında ALL_WINDOWS parametresi  işlevi görür.</a:t>
            </a:r>
          </a:p>
          <a:p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198</TotalTime>
  <Words>1062</Words>
  <PresentationFormat>Ekran Gösterisi (4:3)</PresentationFormat>
  <Paragraphs>159</Paragraphs>
  <Slides>52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52</vt:i4>
      </vt:variant>
    </vt:vector>
  </HeadingPairs>
  <TitlesOfParts>
    <vt:vector size="53" baseType="lpstr">
      <vt:lpstr>Akış</vt:lpstr>
      <vt:lpstr>Grafik Programlama Dersi -2-</vt:lpstr>
      <vt:lpstr>İnitgraph Fonksiyonu</vt:lpstr>
      <vt:lpstr>Slayt 3</vt:lpstr>
      <vt:lpstr>Slayt 4</vt:lpstr>
      <vt:lpstr>DetectTo Fonksiyonu</vt:lpstr>
      <vt:lpstr>Dikkat !</vt:lpstr>
      <vt:lpstr>İnitwindow Fonksiyonu</vt:lpstr>
      <vt:lpstr>Slayt 8</vt:lpstr>
      <vt:lpstr>Closegraph nedir ?</vt:lpstr>
      <vt:lpstr>Slayt 10</vt:lpstr>
      <vt:lpstr>Kbhit fonksiyonu nedir ?</vt:lpstr>
      <vt:lpstr>Slayt 12</vt:lpstr>
      <vt:lpstr>Temel Çizim Fonksiyonları</vt:lpstr>
      <vt:lpstr>Lineto Fonksiyonu </vt:lpstr>
      <vt:lpstr>Slayt 15</vt:lpstr>
      <vt:lpstr>Moveto Fonksiyonu</vt:lpstr>
      <vt:lpstr>Linerel Fonksiyonu</vt:lpstr>
      <vt:lpstr>Moverel Fonksiyonu</vt:lpstr>
      <vt:lpstr>Line Fonksiyonu</vt:lpstr>
      <vt:lpstr>Slayt 20</vt:lpstr>
      <vt:lpstr>Bilmekte Fayda Var:  Ön Grafik Komutları  </vt:lpstr>
      <vt:lpstr>Setcolor Fonksiyonu</vt:lpstr>
      <vt:lpstr>Setcolor için renk kodları</vt:lpstr>
      <vt:lpstr>Setlinestyle Fonksiyonu</vt:lpstr>
      <vt:lpstr>Slayt 25</vt:lpstr>
      <vt:lpstr>Setlinestyle için ilk parametre :linestyle</vt:lpstr>
      <vt:lpstr>Setlinestyle için ikinci parametre :thickness (hat kalınlığı)</vt:lpstr>
      <vt:lpstr>Rectangle Fonksiyonu</vt:lpstr>
      <vt:lpstr>Drawpoly Fonksiyonu</vt:lpstr>
      <vt:lpstr>Slayt 30</vt:lpstr>
      <vt:lpstr>Slayt 31</vt:lpstr>
      <vt:lpstr>Circle Fonksiyonu</vt:lpstr>
      <vt:lpstr>Arc Fonksiyonu</vt:lpstr>
      <vt:lpstr>Slayt 34</vt:lpstr>
      <vt:lpstr>Ellipse Fonksiyonu</vt:lpstr>
      <vt:lpstr>Olmazsa Olmazlar:  Doldurma Komutları  </vt:lpstr>
      <vt:lpstr>Setfillstyle Fonksiyonu</vt:lpstr>
      <vt:lpstr>Setfillstyle için desen parametreleri</vt:lpstr>
      <vt:lpstr>fillpoly() fonksiyonu</vt:lpstr>
      <vt:lpstr>Slayt 40</vt:lpstr>
      <vt:lpstr>fillellipse  fonksiyonu</vt:lpstr>
      <vt:lpstr>pieslice fonksiyonu</vt:lpstr>
      <vt:lpstr>Slayt 43</vt:lpstr>
      <vt:lpstr>bar fonksiyonu</vt:lpstr>
      <vt:lpstr>Önemli Not:</vt:lpstr>
      <vt:lpstr>Tek Dahili 3D Fonksiyonu İnceleyelim</vt:lpstr>
      <vt:lpstr>bar3d() fonksiyonu</vt:lpstr>
      <vt:lpstr>Slayt 48</vt:lpstr>
      <vt:lpstr>Pekiştirme Örnekleri</vt:lpstr>
      <vt:lpstr> </vt:lpstr>
      <vt:lpstr>Slayt 51</vt:lpstr>
      <vt:lpstr>Sorular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Grafik Programlama Dersi</dc:title>
  <dc:creator>Ümit</dc:creator>
  <cp:lastModifiedBy>Ümit</cp:lastModifiedBy>
  <cp:revision>24</cp:revision>
  <dcterms:created xsi:type="dcterms:W3CDTF">2018-12-14T05:58:47Z</dcterms:created>
  <dcterms:modified xsi:type="dcterms:W3CDTF">2018-12-23T18:50:18Z</dcterms:modified>
</cp:coreProperties>
</file>