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BC68F-009D-4D2E-8756-BFE907BC3AE7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A9F02-8C69-48EB-8F7B-28C1E37432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901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215-CC67-4D91-8F87-1702B3DA08B3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28D34C-9DED-4BFE-B692-49E31024B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973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215-CC67-4D91-8F87-1702B3DA08B3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28D34C-9DED-4BFE-B692-49E31024B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497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215-CC67-4D91-8F87-1702B3DA08B3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28D34C-9DED-4BFE-B692-49E31024B48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4990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215-CC67-4D91-8F87-1702B3DA08B3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28D34C-9DED-4BFE-B692-49E31024B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729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215-CC67-4D91-8F87-1702B3DA08B3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28D34C-9DED-4BFE-B692-49E31024B486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47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215-CC67-4D91-8F87-1702B3DA08B3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28D34C-9DED-4BFE-B692-49E31024B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4340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215-CC67-4D91-8F87-1702B3DA08B3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D34C-9DED-4BFE-B692-49E31024B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157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215-CC67-4D91-8F87-1702B3DA08B3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D34C-9DED-4BFE-B692-49E31024B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57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215-CC67-4D91-8F87-1702B3DA08B3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D34C-9DED-4BFE-B692-49E31024B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093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215-CC67-4D91-8F87-1702B3DA08B3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28D34C-9DED-4BFE-B692-49E31024B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701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215-CC67-4D91-8F87-1702B3DA08B3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28D34C-9DED-4BFE-B692-49E31024B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34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215-CC67-4D91-8F87-1702B3DA08B3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28D34C-9DED-4BFE-B692-49E31024B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783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215-CC67-4D91-8F87-1702B3DA08B3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D34C-9DED-4BFE-B692-49E31024B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070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215-CC67-4D91-8F87-1702B3DA08B3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D34C-9DED-4BFE-B692-49E31024B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812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215-CC67-4D91-8F87-1702B3DA08B3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D34C-9DED-4BFE-B692-49E31024B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105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4215-CC67-4D91-8F87-1702B3DA08B3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28D34C-9DED-4BFE-B692-49E31024B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153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4215-CC67-4D91-8F87-1702B3DA08B3}" type="datetimeFigureOut">
              <a:rPr lang="tr-TR" smtClean="0"/>
              <a:t>14.09.2018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28D34C-9DED-4BFE-B692-49E31024B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733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B65FB04E-5366-4AE7-A990-16413B5B0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826" y="4744277"/>
            <a:ext cx="8295861" cy="1696279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tr-TR" sz="6400" b="1" smtClean="0"/>
              <a:t>KRİPTOLOJİ YAZ OKULU</a:t>
            </a:r>
          </a:p>
          <a:p>
            <a:pPr algn="ctr"/>
            <a:r>
              <a:rPr lang="tr-TR" sz="6400" b="1" smtClean="0"/>
              <a:t>İLK ALGORİTMAM PROJESİ</a:t>
            </a:r>
          </a:p>
          <a:p>
            <a:pPr algn="ctr"/>
            <a:r>
              <a:rPr lang="tr-TR" sz="6400" b="1" smtClean="0"/>
              <a:t>SON DÜZLÜK </a:t>
            </a:r>
          </a:p>
          <a:p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14" y="191587"/>
            <a:ext cx="4260669" cy="426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247" y="1929881"/>
            <a:ext cx="4829306" cy="3449504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0" y="1905000"/>
            <a:ext cx="4898973" cy="34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79546" y="1623934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tr-TR" sz="2800" dirty="0" smtClean="0"/>
              <a:t>Ahmet MALAL </a:t>
            </a:r>
          </a:p>
          <a:p>
            <a:r>
              <a:rPr lang="tr-TR" sz="2800" dirty="0" smtClean="0"/>
              <a:t>Seçkin ŞEN</a:t>
            </a:r>
          </a:p>
          <a:p>
            <a:r>
              <a:rPr lang="tr-TR" sz="2800" dirty="0" smtClean="0"/>
              <a:t>Hakan AKSOY</a:t>
            </a:r>
          </a:p>
          <a:p>
            <a:r>
              <a:rPr lang="tr-TR" sz="2800" dirty="0" smtClean="0"/>
              <a:t>Hatice SARP</a:t>
            </a:r>
          </a:p>
          <a:p>
            <a:r>
              <a:rPr lang="tr-TR" sz="2800" dirty="0" smtClean="0"/>
              <a:t>Beyza AYTAR</a:t>
            </a:r>
          </a:p>
          <a:p>
            <a:pPr marL="0" indent="0" algn="ctr">
              <a:buNone/>
            </a:pPr>
            <a:endParaRPr lang="tr-TR" sz="2800" dirty="0" smtClean="0"/>
          </a:p>
          <a:p>
            <a:pPr marL="0" indent="0" algn="ctr">
              <a:buNone/>
            </a:pPr>
            <a:r>
              <a:rPr lang="tr-TR" sz="3600" b="1" dirty="0" smtClean="0"/>
              <a:t>TEŞEKKÜRLER..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7088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27CAF2D-D90D-446C-ACCF-8491E11A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00" b="1" dirty="0"/>
              <a:t>İÇİNDEKİLER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4BC26F-77AA-4EE6-8C7A-9A36E4C2F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smtClean="0"/>
              <a:t>ALGORİTMA DİYAGRAMI</a:t>
            </a:r>
          </a:p>
          <a:p>
            <a:r>
              <a:rPr lang="tr-TR" sz="4000" dirty="0" smtClean="0"/>
              <a:t>ANALİZ</a:t>
            </a:r>
            <a:endParaRPr lang="tr-TR" sz="4000" dirty="0" smtClean="0"/>
          </a:p>
          <a:p>
            <a:r>
              <a:rPr lang="tr-TR" sz="4000" dirty="0" smtClean="0"/>
              <a:t>ŞİFRELEME</a:t>
            </a:r>
            <a:endParaRPr lang="tr-TR" sz="4000" dirty="0"/>
          </a:p>
          <a:p>
            <a:r>
              <a:rPr lang="tr-TR" sz="4000" dirty="0"/>
              <a:t>DEŞİFRELEME</a:t>
            </a:r>
          </a:p>
          <a:p>
            <a:r>
              <a:rPr lang="tr-TR" sz="4000" dirty="0"/>
              <a:t>ÖRNEKLER</a:t>
            </a:r>
          </a:p>
          <a:p>
            <a:endParaRPr lang="tr-TR" sz="4000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51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77" y="729582"/>
            <a:ext cx="10086235" cy="5681440"/>
          </a:xfrm>
        </p:spPr>
      </p:pic>
      <p:sp>
        <p:nvSpPr>
          <p:cNvPr id="3" name="Metin kutusu 2"/>
          <p:cNvSpPr txBox="1"/>
          <p:nvPr/>
        </p:nvSpPr>
        <p:spPr>
          <a:xfrm>
            <a:off x="4482058" y="131667"/>
            <a:ext cx="55613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600" b="1" dirty="0" smtClean="0"/>
              <a:t>Algoritma Diyagramı</a:t>
            </a:r>
            <a:endParaRPr lang="tr-TR" sz="2600" b="1" dirty="0"/>
          </a:p>
        </p:txBody>
      </p:sp>
    </p:spTree>
    <p:extLst>
      <p:ext uri="{BB962C8B-B14F-4D97-AF65-F5344CB8AC3E}">
        <p14:creationId xmlns:p14="http://schemas.microsoft.com/office/powerpoint/2010/main" val="38210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C3604C1-B5BB-4ED5-A54C-158CD3D0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00" b="1" dirty="0" smtClean="0"/>
              <a:t>ANALİZ</a:t>
            </a:r>
            <a:endParaRPr lang="tr-TR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598E524-DE2D-4AF5-936B-BEBA59DB00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sz="2800" dirty="0" smtClean="0"/>
                  <a:t>Kasinski</a:t>
                </a:r>
                <a:r>
                  <a:rPr lang="tr-TR" sz="2800" dirty="0"/>
                  <a:t> Saldırısı </a:t>
                </a:r>
                <a:r>
                  <a:rPr lang="tr-TR" sz="2800" dirty="0">
                    <a:sym typeface="Wingdings" panose="05000000000000000000" pitchFamily="2" charset="2"/>
                  </a:rPr>
                  <a:t> </a:t>
                </a:r>
                <a:r>
                  <a:rPr lang="tr-TR" sz="2800" dirty="0" smtClean="0"/>
                  <a:t>SHA256 </a:t>
                </a:r>
                <a:r>
                  <a:rPr lang="tr-TR" sz="2800" dirty="0" smtClean="0"/>
                  <a:t>ile şifreleme.</a:t>
                </a:r>
                <a:endParaRPr lang="tr-TR" sz="2800" dirty="0"/>
              </a:p>
              <a:p>
                <a:r>
                  <a:rPr lang="tr-TR" sz="2800" dirty="0" smtClean="0"/>
                  <a:t>Bütünlük</a:t>
                </a:r>
                <a:r>
                  <a:rPr lang="tr-TR" sz="2800" dirty="0" smtClean="0">
                    <a:sym typeface="Wingdings" panose="05000000000000000000" pitchFamily="2" charset="2"/>
                  </a:rPr>
                  <a:t> Şifrelenmiş metin </a:t>
                </a:r>
                <a:r>
                  <a:rPr lang="tr-TR" sz="2800" dirty="0" err="1" smtClean="0">
                    <a:sym typeface="Wingdings" panose="05000000000000000000" pitchFamily="2" charset="2"/>
                  </a:rPr>
                  <a:t>hashlendi</a:t>
                </a:r>
                <a:r>
                  <a:rPr lang="tr-TR" sz="2800" dirty="0" smtClean="0">
                    <a:sym typeface="Wingdings" panose="05000000000000000000" pitchFamily="2" charset="2"/>
                  </a:rPr>
                  <a:t>.</a:t>
                </a:r>
              </a:p>
              <a:p>
                <a:r>
                  <a:rPr lang="tr-TR" sz="2800" dirty="0" smtClean="0">
                    <a:sym typeface="Wingdings" panose="05000000000000000000" pitchFamily="2" charset="2"/>
                  </a:rPr>
                  <a:t>Frekans Analizi</a:t>
                </a:r>
                <a:r>
                  <a:rPr lang="tr-TR" sz="2800" dirty="0">
                    <a:sym typeface="Wingdings" panose="05000000000000000000" pitchFamily="2" charset="2"/>
                  </a:rPr>
                  <a:t> </a:t>
                </a:r>
                <a:r>
                  <a:rPr lang="tr-TR" sz="2800" dirty="0" smtClean="0">
                    <a:sym typeface="Wingdings" panose="05000000000000000000" pitchFamily="2" charset="2"/>
                  </a:rPr>
                  <a:t>Frekans analizine karşı dayanıklı.</a:t>
                </a:r>
              </a:p>
              <a:p>
                <a:r>
                  <a:rPr lang="tr-TR" sz="2800" dirty="0">
                    <a:sym typeface="Wingdings" panose="05000000000000000000" pitchFamily="2" charset="2"/>
                  </a:rPr>
                  <a:t>Anahtar Uzayı </a:t>
                </a:r>
                <a:r>
                  <a:rPr lang="tr-TR" sz="2800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8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tr-TR" sz="28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tr-TR" sz="28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256</m:t>
                        </m:r>
                      </m:sup>
                    </m:sSup>
                  </m:oMath>
                </a14:m>
                <a:endParaRPr lang="tr-TR" sz="2800" dirty="0">
                  <a:sym typeface="Wingdings" panose="05000000000000000000" pitchFamily="2" charset="2"/>
                </a:endParaRPr>
              </a:p>
              <a:p>
                <a:r>
                  <a:rPr lang="tr-TR" sz="2800" dirty="0">
                    <a:sym typeface="Wingdings" panose="05000000000000000000" pitchFamily="2" charset="2"/>
                  </a:rPr>
                  <a:t>Zayıf Anahtar </a:t>
                </a:r>
                <a:r>
                  <a:rPr lang="tr-TR" sz="2800" dirty="0" smtClean="0">
                    <a:sym typeface="Wingdings" panose="05000000000000000000" pitchFamily="2" charset="2"/>
                  </a:rPr>
                  <a:t>…?</a:t>
                </a:r>
                <a:endParaRPr lang="tr-TR" sz="2800" dirty="0">
                  <a:sym typeface="Wingdings" panose="05000000000000000000" pitchFamily="2" charset="2"/>
                </a:endParaRPr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598E524-DE2D-4AF5-936B-BEBA59DB00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0" t="-1613" r="-136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B0BBD87-385F-443F-9EA2-87A56811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http://bilgisayarkavramlari.sadievrenseker.com/2009/02/28/kasiski-saldiri-yontemi-kasiski-attack/</a:t>
            </a:r>
          </a:p>
        </p:txBody>
      </p:sp>
    </p:spTree>
    <p:extLst>
      <p:ext uri="{BB962C8B-B14F-4D97-AF65-F5344CB8AC3E}">
        <p14:creationId xmlns:p14="http://schemas.microsoft.com/office/powerpoint/2010/main" val="428807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409B684-89E7-456A-9A6A-10344644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00" b="1" dirty="0"/>
              <a:t>ŞİFRELEME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6C066C-CE71-420E-BB88-DEDBA74D4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350" y="1429063"/>
            <a:ext cx="8915400" cy="4477062"/>
          </a:xfrm>
        </p:spPr>
        <p:txBody>
          <a:bodyPr>
            <a:noAutofit/>
          </a:bodyPr>
          <a:lstStyle/>
          <a:p>
            <a:r>
              <a:rPr lang="tr-TR" sz="2600" dirty="0" smtClean="0"/>
              <a:t>Açık metin(</a:t>
            </a:r>
            <a:r>
              <a:rPr lang="tr-TR" sz="2600" dirty="0" err="1" smtClean="0"/>
              <a:t>plaintext</a:t>
            </a:r>
            <a:r>
              <a:rPr lang="tr-TR" sz="2600" dirty="0" smtClean="0"/>
              <a:t>), SHA256 özet fonksiyonu ile şifrelenir. SHA256 ile şifrelemek için açık </a:t>
            </a:r>
            <a:r>
              <a:rPr lang="tr-TR" sz="2600" dirty="0"/>
              <a:t>metin</a:t>
            </a:r>
            <a:r>
              <a:rPr lang="tr-TR" sz="2600" dirty="0" smtClean="0"/>
              <a:t> 256 bitlik parçalara bölünür. </a:t>
            </a:r>
            <a:endParaRPr lang="tr-TR" sz="2600" dirty="0" smtClean="0"/>
          </a:p>
          <a:p>
            <a:r>
              <a:rPr lang="tr-TR" sz="2600" dirty="0" smtClean="0"/>
              <a:t>Açık </a:t>
            </a:r>
            <a:r>
              <a:rPr lang="tr-TR" sz="2600" dirty="0" smtClean="0"/>
              <a:t>metin parçaları sırasıyla anahtar ve </a:t>
            </a:r>
            <a:r>
              <a:rPr lang="tr-TR" sz="2600" dirty="0" err="1" smtClean="0"/>
              <a:t>hash</a:t>
            </a:r>
            <a:r>
              <a:rPr lang="tr-TR" sz="2600" dirty="0" smtClean="0"/>
              <a:t>(</a:t>
            </a:r>
            <a:r>
              <a:rPr lang="tr-TR" sz="2600" dirty="0" err="1" smtClean="0"/>
              <a:t>key</a:t>
            </a:r>
            <a:r>
              <a:rPr lang="tr-TR" sz="2600" dirty="0" smtClean="0"/>
              <a:t>) ile </a:t>
            </a:r>
            <a:r>
              <a:rPr lang="tr-TR" sz="2600" dirty="0" err="1" smtClean="0"/>
              <a:t>XORlanır</a:t>
            </a:r>
            <a:r>
              <a:rPr lang="tr-TR" sz="2600" dirty="0" smtClean="0"/>
              <a:t>.</a:t>
            </a:r>
          </a:p>
          <a:p>
            <a:r>
              <a:rPr lang="tr-TR" sz="2600" dirty="0" smtClean="0"/>
              <a:t>Metnin bütünlüğünü sağlamak için şifrelenmiş metin parçalarının arkasına açık metin parçası ve anahtar </a:t>
            </a:r>
            <a:r>
              <a:rPr lang="tr-TR" sz="2600" dirty="0" err="1" smtClean="0"/>
              <a:t>hashlenip</a:t>
            </a:r>
            <a:r>
              <a:rPr lang="tr-TR" sz="2600" dirty="0" smtClean="0"/>
              <a:t> konur.</a:t>
            </a:r>
          </a:p>
          <a:p>
            <a:r>
              <a:rPr lang="tr-TR" sz="2600" dirty="0" smtClean="0"/>
              <a:t>Her metin parçasının şifrelenmesinden sonra anahtar </a:t>
            </a:r>
            <a:r>
              <a:rPr lang="tr-TR" sz="2600" dirty="0" err="1" smtClean="0"/>
              <a:t>hashlenmiş</a:t>
            </a:r>
            <a:r>
              <a:rPr lang="tr-TR" sz="2600" dirty="0" smtClean="0"/>
              <a:t> anahtar ile değiştirilir.</a:t>
            </a: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5051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708879"/>
            <a:ext cx="9148086" cy="42023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4600" b="1" dirty="0" smtClean="0"/>
              <a:t>C1 = </a:t>
            </a:r>
            <a:r>
              <a:rPr lang="tr-TR" sz="4600" b="1" dirty="0" smtClean="0"/>
              <a:t>P1      </a:t>
            </a:r>
            <a:r>
              <a:rPr lang="tr-TR" sz="4600" b="1" dirty="0" err="1" smtClean="0"/>
              <a:t>Key</a:t>
            </a:r>
            <a:r>
              <a:rPr lang="tr-TR" sz="4600" b="1" dirty="0" smtClean="0"/>
              <a:t>      H(</a:t>
            </a:r>
            <a:r>
              <a:rPr lang="tr-TR" sz="4600" b="1" dirty="0" err="1" smtClean="0"/>
              <a:t>Key</a:t>
            </a:r>
            <a:r>
              <a:rPr lang="tr-TR" sz="4600" b="1" dirty="0" smtClean="0"/>
              <a:t>)</a:t>
            </a:r>
          </a:p>
          <a:p>
            <a:pPr marL="0" indent="0">
              <a:buNone/>
            </a:pPr>
            <a:r>
              <a:rPr lang="tr-TR" sz="4600" b="1" dirty="0" smtClean="0"/>
              <a:t>Key2 = H(</a:t>
            </a:r>
            <a:r>
              <a:rPr lang="tr-TR" sz="4600" b="1" dirty="0" err="1" smtClean="0"/>
              <a:t>Key</a:t>
            </a:r>
            <a:r>
              <a:rPr lang="tr-TR" sz="4600" b="1" dirty="0" smtClean="0"/>
              <a:t>)</a:t>
            </a:r>
          </a:p>
          <a:p>
            <a:pPr marL="0" indent="0">
              <a:buNone/>
            </a:pPr>
            <a:r>
              <a:rPr lang="tr-TR" sz="4600" b="1" dirty="0" smtClean="0"/>
              <a:t>C2 </a:t>
            </a:r>
            <a:r>
              <a:rPr lang="tr-TR" sz="4600" b="1" dirty="0"/>
              <a:t>= </a:t>
            </a:r>
            <a:r>
              <a:rPr lang="tr-TR" sz="4600" b="1" dirty="0" smtClean="0"/>
              <a:t>P2      </a:t>
            </a:r>
            <a:r>
              <a:rPr lang="tr-TR" sz="4600" b="1" dirty="0" err="1" smtClean="0"/>
              <a:t>Key</a:t>
            </a:r>
            <a:r>
              <a:rPr lang="tr-TR" sz="4600" b="1" dirty="0" smtClean="0"/>
              <a:t>      H(</a:t>
            </a:r>
            <a:r>
              <a:rPr lang="tr-TR" sz="4600" b="1" dirty="0" err="1" smtClean="0"/>
              <a:t>Key</a:t>
            </a:r>
            <a:r>
              <a:rPr lang="tr-TR" sz="4600" b="1" dirty="0" smtClean="0"/>
              <a:t>)</a:t>
            </a:r>
            <a:endParaRPr lang="tr-TR" sz="4600" b="1" dirty="0"/>
          </a:p>
          <a:p>
            <a:pPr marL="0" indent="0">
              <a:buNone/>
            </a:pPr>
            <a:r>
              <a:rPr lang="tr-TR" sz="4600" b="1" dirty="0"/>
              <a:t>	</a:t>
            </a:r>
            <a:r>
              <a:rPr lang="tr-TR" sz="4600" b="1" dirty="0" smtClean="0"/>
              <a:t>Key3 </a:t>
            </a:r>
            <a:r>
              <a:rPr lang="tr-TR" sz="4600" b="1" dirty="0"/>
              <a:t>= </a:t>
            </a:r>
            <a:r>
              <a:rPr lang="tr-TR" sz="4600" b="1" dirty="0" smtClean="0"/>
              <a:t>H(Key2)</a:t>
            </a:r>
            <a:endParaRPr lang="tr-TR" sz="4600" b="1" dirty="0"/>
          </a:p>
          <a:p>
            <a:pPr marL="0" indent="0">
              <a:buNone/>
            </a:pPr>
            <a:r>
              <a:rPr lang="tr-TR" sz="4600" b="1" dirty="0" smtClean="0"/>
              <a:t>	…</a:t>
            </a:r>
          </a:p>
          <a:p>
            <a:pPr marL="0" indent="0">
              <a:buNone/>
            </a:pPr>
            <a:r>
              <a:rPr lang="tr-TR" sz="4600" b="1" dirty="0" err="1" smtClean="0"/>
              <a:t>Cn</a:t>
            </a:r>
            <a:r>
              <a:rPr lang="tr-TR" sz="4600" b="1" dirty="0" smtClean="0"/>
              <a:t> </a:t>
            </a:r>
            <a:r>
              <a:rPr lang="tr-TR" sz="4600" b="1" dirty="0"/>
              <a:t>= </a:t>
            </a:r>
            <a:r>
              <a:rPr lang="tr-TR" sz="4600" b="1" dirty="0" err="1" smtClean="0"/>
              <a:t>Pn</a:t>
            </a:r>
            <a:r>
              <a:rPr lang="tr-TR" sz="4600" b="1" dirty="0" smtClean="0"/>
              <a:t>      </a:t>
            </a:r>
            <a:r>
              <a:rPr lang="tr-TR" sz="4600" b="1" dirty="0" err="1" smtClean="0"/>
              <a:t>Key</a:t>
            </a:r>
            <a:r>
              <a:rPr lang="tr-TR" sz="4600" b="1" dirty="0" smtClean="0"/>
              <a:t>      H(</a:t>
            </a:r>
            <a:r>
              <a:rPr lang="tr-TR" sz="4600" b="1" dirty="0" err="1" smtClean="0"/>
              <a:t>Key</a:t>
            </a:r>
            <a:r>
              <a:rPr lang="tr-TR" sz="4600" b="1" dirty="0" smtClean="0"/>
              <a:t>)</a:t>
            </a:r>
            <a:endParaRPr lang="tr-TR" sz="4600" b="1" dirty="0"/>
          </a:p>
          <a:p>
            <a:pPr marL="0" indent="0">
              <a:buNone/>
            </a:pPr>
            <a:r>
              <a:rPr lang="tr-TR" sz="4600" b="1" dirty="0"/>
              <a:t>	</a:t>
            </a:r>
            <a:r>
              <a:rPr lang="tr-TR" sz="4600" b="1" dirty="0" err="1" smtClean="0"/>
              <a:t>Keyn</a:t>
            </a:r>
            <a:r>
              <a:rPr lang="tr-TR" sz="4600" b="1" dirty="0" smtClean="0"/>
              <a:t> </a:t>
            </a:r>
            <a:r>
              <a:rPr lang="tr-TR" sz="4600" b="1" dirty="0"/>
              <a:t>= </a:t>
            </a:r>
            <a:r>
              <a:rPr lang="tr-TR" sz="4600" b="1" dirty="0" smtClean="0"/>
              <a:t>H(</a:t>
            </a:r>
            <a:r>
              <a:rPr lang="tr-TR" sz="4600" b="1" dirty="0" err="1" smtClean="0"/>
              <a:t>Key</a:t>
            </a:r>
            <a:r>
              <a:rPr lang="tr-TR" sz="4600" b="1" dirty="0" smtClean="0"/>
              <a:t>(n-1))</a:t>
            </a:r>
            <a:endParaRPr lang="tr-TR" sz="4600" b="1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18" name="Oval 17"/>
          <p:cNvSpPr/>
          <p:nvPr/>
        </p:nvSpPr>
        <p:spPr>
          <a:xfrm>
            <a:off x="4327247" y="3042457"/>
            <a:ext cx="322203" cy="3760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r>
              <a:rPr lang="tr-TR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endParaRPr lang="tr-TR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22337" y="1989898"/>
            <a:ext cx="284731" cy="3760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r>
              <a:rPr lang="tr-TR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endParaRPr lang="tr-TR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94483" y="1999665"/>
            <a:ext cx="284731" cy="3760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r>
              <a:rPr lang="tr-TR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endParaRPr lang="tr-TR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5809102" y="3042457"/>
            <a:ext cx="284731" cy="3760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r>
              <a:rPr lang="tr-TR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endParaRPr lang="tr-TR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4464702" y="4564037"/>
            <a:ext cx="284731" cy="3760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r>
              <a:rPr lang="tr-TR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endParaRPr lang="tr-TR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9101" y="4564037"/>
            <a:ext cx="284731" cy="3760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r>
              <a:rPr lang="tr-TR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endParaRPr lang="tr-TR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84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AF3DE7B-5538-4B6C-87D1-0BA08AF8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00" b="1" dirty="0" smtClean="0"/>
              <a:t>DEŞİFRELEME</a:t>
            </a:r>
            <a:endParaRPr lang="tr-TR" sz="40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F99665-9AEB-4606-A03A-5BCE06F9D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69036"/>
            <a:ext cx="9372939" cy="4157373"/>
          </a:xfrm>
        </p:spPr>
        <p:txBody>
          <a:bodyPr>
            <a:normAutofit/>
          </a:bodyPr>
          <a:lstStyle/>
          <a:p>
            <a:r>
              <a:rPr lang="tr-TR" sz="2600" dirty="0" smtClean="0"/>
              <a:t>Şifrelenmiş metin 256 bitlik parçalara bölünür. </a:t>
            </a:r>
            <a:endParaRPr lang="tr-TR" sz="2600" dirty="0" smtClean="0"/>
          </a:p>
          <a:p>
            <a:r>
              <a:rPr lang="tr-TR" sz="2600" dirty="0" smtClean="0"/>
              <a:t>Şifrelenmiş metin parçası anahtar ve </a:t>
            </a:r>
            <a:r>
              <a:rPr lang="tr-TR" sz="2600" dirty="0" err="1" smtClean="0"/>
              <a:t>hashlenmiş</a:t>
            </a:r>
            <a:r>
              <a:rPr lang="tr-TR" sz="2600" dirty="0" smtClean="0"/>
              <a:t> </a:t>
            </a:r>
            <a:r>
              <a:rPr lang="tr-TR" sz="2600" dirty="0" err="1" smtClean="0"/>
              <a:t>key</a:t>
            </a:r>
            <a:r>
              <a:rPr lang="tr-TR" sz="2600" dirty="0" smtClean="0"/>
              <a:t> ile </a:t>
            </a:r>
            <a:r>
              <a:rPr lang="tr-TR" sz="2600" dirty="0" err="1" smtClean="0"/>
              <a:t>XORlanır</a:t>
            </a:r>
            <a:r>
              <a:rPr lang="tr-TR" sz="2600" dirty="0" smtClean="0"/>
              <a:t>. Bu bize açık metin parçasını verir.</a:t>
            </a:r>
          </a:p>
          <a:p>
            <a:r>
              <a:rPr lang="tr-TR" sz="2600" dirty="0" smtClean="0"/>
              <a:t>Bulunan </a:t>
            </a:r>
            <a:r>
              <a:rPr lang="tr-TR" sz="2600" dirty="0" smtClean="0"/>
              <a:t>açık metin, </a:t>
            </a:r>
            <a:r>
              <a:rPr lang="tr-TR" sz="2600" dirty="0" err="1" smtClean="0"/>
              <a:t>hashlenmiş</a:t>
            </a:r>
            <a:r>
              <a:rPr lang="tr-TR" sz="2600" dirty="0" smtClean="0"/>
              <a:t> </a:t>
            </a:r>
            <a:r>
              <a:rPr lang="tr-TR" sz="2600" dirty="0" err="1" smtClean="0"/>
              <a:t>key</a:t>
            </a:r>
            <a:r>
              <a:rPr lang="tr-TR" sz="2600" dirty="0" smtClean="0"/>
              <a:t> ile </a:t>
            </a:r>
            <a:r>
              <a:rPr lang="tr-TR" sz="2600" dirty="0" err="1" smtClean="0"/>
              <a:t>XORlanır</a:t>
            </a:r>
            <a:r>
              <a:rPr lang="tr-TR" sz="2600" dirty="0" smtClean="0"/>
              <a:t>. Eğer </a:t>
            </a:r>
            <a:r>
              <a:rPr lang="tr-TR" sz="2600" dirty="0" smtClean="0"/>
              <a:t>çıkan sonuç sonraki parçaya</a:t>
            </a:r>
            <a:r>
              <a:rPr lang="tr-TR" sz="2600" dirty="0" smtClean="0"/>
              <a:t> </a:t>
            </a:r>
            <a:r>
              <a:rPr lang="tr-TR" sz="2600" dirty="0" smtClean="0"/>
              <a:t>eşitse metnin sırası ile oynanmadığı anlaşılır.</a:t>
            </a:r>
          </a:p>
          <a:p>
            <a:r>
              <a:rPr lang="tr-TR" sz="2600" dirty="0"/>
              <a:t>Her metin parçasının şifrelenmesinden sonra anahtar </a:t>
            </a:r>
            <a:r>
              <a:rPr lang="tr-TR" sz="2600" dirty="0" err="1" smtClean="0"/>
              <a:t>hashlenmiş</a:t>
            </a:r>
            <a:r>
              <a:rPr lang="tr-TR" sz="2600" dirty="0" smtClean="0"/>
              <a:t> </a:t>
            </a:r>
            <a:r>
              <a:rPr lang="tr-TR" sz="2600" dirty="0"/>
              <a:t>anahtar ile değiştirilir.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395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184223"/>
            <a:ext cx="8968204" cy="4726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sz="3000" b="1" dirty="0" smtClean="0"/>
              <a:t>P1 </a:t>
            </a:r>
            <a:r>
              <a:rPr lang="tr-TR" sz="3000" b="1" dirty="0"/>
              <a:t>= </a:t>
            </a:r>
            <a:r>
              <a:rPr lang="tr-TR" sz="3000" b="1" dirty="0" smtClean="0"/>
              <a:t>C1     </a:t>
            </a:r>
            <a:r>
              <a:rPr lang="tr-TR" sz="3000" b="1" dirty="0" err="1"/>
              <a:t>Key</a:t>
            </a:r>
            <a:r>
              <a:rPr lang="tr-TR" sz="3000" b="1" dirty="0"/>
              <a:t>     H(</a:t>
            </a:r>
            <a:r>
              <a:rPr lang="tr-TR" sz="3000" b="1" dirty="0" err="1"/>
              <a:t>Key</a:t>
            </a:r>
            <a:r>
              <a:rPr lang="tr-TR" sz="3000" b="1" dirty="0" smtClean="0"/>
              <a:t>)</a:t>
            </a:r>
            <a:endParaRPr lang="tr-TR" sz="3000" b="1" dirty="0"/>
          </a:p>
          <a:p>
            <a:pPr marL="0" indent="0" algn="ctr">
              <a:buNone/>
            </a:pPr>
            <a:r>
              <a:rPr lang="tr-TR" sz="3000" b="1" dirty="0"/>
              <a:t>	</a:t>
            </a:r>
            <a:r>
              <a:rPr lang="tr-TR" sz="3000" b="1" dirty="0" err="1"/>
              <a:t>Key</a:t>
            </a:r>
            <a:r>
              <a:rPr lang="tr-TR" sz="3000" b="1" dirty="0"/>
              <a:t> = H(</a:t>
            </a:r>
            <a:r>
              <a:rPr lang="tr-TR" sz="3000" b="1" dirty="0" err="1"/>
              <a:t>Key</a:t>
            </a:r>
            <a:r>
              <a:rPr lang="tr-TR" sz="3000" b="1" dirty="0"/>
              <a:t>)</a:t>
            </a:r>
          </a:p>
          <a:p>
            <a:pPr marL="0" indent="0" algn="ctr">
              <a:buNone/>
            </a:pPr>
            <a:r>
              <a:rPr lang="tr-TR" sz="3000" b="1" dirty="0" smtClean="0"/>
              <a:t>P2 </a:t>
            </a:r>
            <a:r>
              <a:rPr lang="tr-TR" sz="3000" b="1" dirty="0"/>
              <a:t>= </a:t>
            </a:r>
            <a:r>
              <a:rPr lang="tr-TR" sz="3000" b="1" dirty="0" smtClean="0"/>
              <a:t>C2     </a:t>
            </a:r>
            <a:r>
              <a:rPr lang="tr-TR" sz="3000" b="1" dirty="0" err="1"/>
              <a:t>Key</a:t>
            </a:r>
            <a:r>
              <a:rPr lang="tr-TR" sz="3000" b="1" dirty="0"/>
              <a:t>     </a:t>
            </a:r>
            <a:r>
              <a:rPr lang="tr-TR" sz="3000" b="1" dirty="0" smtClean="0"/>
              <a:t>H(</a:t>
            </a:r>
            <a:r>
              <a:rPr lang="tr-TR" sz="3000" b="1" dirty="0" err="1" smtClean="0"/>
              <a:t>Key</a:t>
            </a:r>
            <a:r>
              <a:rPr lang="tr-TR" sz="3000" b="1" dirty="0" smtClean="0"/>
              <a:t>)</a:t>
            </a:r>
          </a:p>
          <a:p>
            <a:pPr marL="0" indent="0" algn="ctr">
              <a:buNone/>
            </a:pPr>
            <a:r>
              <a:rPr lang="tr-TR" sz="3000" b="1" dirty="0" smtClean="0"/>
              <a:t>	</a:t>
            </a:r>
            <a:r>
              <a:rPr lang="tr-TR" sz="3000" b="1" dirty="0" err="1" smtClean="0"/>
              <a:t>Key</a:t>
            </a:r>
            <a:r>
              <a:rPr lang="tr-TR" sz="3000" b="1" dirty="0" smtClean="0"/>
              <a:t> = H(</a:t>
            </a:r>
            <a:r>
              <a:rPr lang="tr-TR" sz="3000" b="1" dirty="0" err="1" smtClean="0"/>
              <a:t>Key</a:t>
            </a:r>
            <a:r>
              <a:rPr lang="tr-TR" sz="3000" b="1" dirty="0" smtClean="0"/>
              <a:t>)</a:t>
            </a:r>
          </a:p>
          <a:p>
            <a:pPr marL="0" indent="0" algn="ctr">
              <a:buNone/>
            </a:pPr>
            <a:r>
              <a:rPr lang="tr-TR" sz="3000" b="1" dirty="0"/>
              <a:t>	…</a:t>
            </a:r>
          </a:p>
          <a:p>
            <a:pPr marL="0" indent="0" algn="ctr">
              <a:buNone/>
            </a:pPr>
            <a:r>
              <a:rPr lang="tr-TR" sz="3000" b="1" dirty="0" err="1" smtClean="0"/>
              <a:t>Pn</a:t>
            </a:r>
            <a:r>
              <a:rPr lang="tr-TR" sz="3000" b="1" dirty="0" smtClean="0"/>
              <a:t> </a:t>
            </a:r>
            <a:r>
              <a:rPr lang="tr-TR" sz="3000" b="1" dirty="0"/>
              <a:t>= </a:t>
            </a:r>
            <a:r>
              <a:rPr lang="tr-TR" sz="3000" b="1" dirty="0" err="1" smtClean="0"/>
              <a:t>Cn</a:t>
            </a:r>
            <a:r>
              <a:rPr lang="tr-TR" sz="3000" b="1" dirty="0" smtClean="0"/>
              <a:t>     </a:t>
            </a:r>
            <a:r>
              <a:rPr lang="tr-TR" sz="3000" b="1" dirty="0" err="1"/>
              <a:t>Key</a:t>
            </a:r>
            <a:r>
              <a:rPr lang="tr-TR" sz="3000" b="1" dirty="0"/>
              <a:t>     H(</a:t>
            </a:r>
            <a:r>
              <a:rPr lang="tr-TR" sz="3000" b="1" dirty="0" err="1"/>
              <a:t>Key</a:t>
            </a:r>
            <a:r>
              <a:rPr lang="tr-TR" sz="3000" b="1" dirty="0" smtClean="0"/>
              <a:t>)</a:t>
            </a:r>
          </a:p>
          <a:p>
            <a:pPr marL="0" indent="0" algn="ctr">
              <a:buNone/>
            </a:pPr>
            <a:r>
              <a:rPr lang="tr-TR" sz="3000" b="1" dirty="0" smtClean="0"/>
              <a:t> </a:t>
            </a:r>
            <a:r>
              <a:rPr lang="tr-TR" sz="3000" b="1" dirty="0"/>
              <a:t>	</a:t>
            </a:r>
            <a:r>
              <a:rPr lang="tr-TR" sz="3000" b="1" dirty="0" err="1"/>
              <a:t>Key</a:t>
            </a:r>
            <a:r>
              <a:rPr lang="tr-TR" sz="3000" b="1" dirty="0"/>
              <a:t> = H(</a:t>
            </a:r>
            <a:r>
              <a:rPr lang="tr-TR" sz="3000" b="1" dirty="0" err="1"/>
              <a:t>Key</a:t>
            </a:r>
            <a:r>
              <a:rPr lang="tr-TR" sz="3000" b="1" dirty="0"/>
              <a:t>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9" name="Oval 8"/>
          <p:cNvSpPr/>
          <p:nvPr/>
        </p:nvSpPr>
        <p:spPr>
          <a:xfrm>
            <a:off x="6281375" y="4555447"/>
            <a:ext cx="374257" cy="4412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r>
              <a:rPr lang="tr-TR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endParaRPr lang="tr-TR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53041" y="4555447"/>
            <a:ext cx="374257" cy="4412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r>
              <a:rPr lang="tr-TR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endParaRPr lang="tr-TR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7553041" y="2790041"/>
            <a:ext cx="374257" cy="4412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r>
              <a:rPr lang="tr-TR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endParaRPr lang="tr-TR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81375" y="2808312"/>
            <a:ext cx="374257" cy="4412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r>
              <a:rPr lang="tr-TR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endParaRPr lang="tr-TR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53041" y="1642358"/>
            <a:ext cx="374257" cy="4412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r>
              <a:rPr lang="tr-TR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endParaRPr lang="tr-TR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6281376" y="1642359"/>
            <a:ext cx="374257" cy="4412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r>
              <a:rPr lang="tr-TR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tr-TR" dirty="0" smtClean="0">
                <a:ln w="0">
                  <a:noFill/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+++</a:t>
            </a:r>
            <a:endParaRPr lang="tr-TR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354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İçerik Yer Tutucusu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2322513"/>
            <a:ext cx="5289550" cy="3778250"/>
          </a:xfr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38" y="2322513"/>
            <a:ext cx="5205412" cy="37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208</Words>
  <Application>Microsoft Office PowerPoint</Application>
  <PresentationFormat>Geniş ekran</PresentationFormat>
  <Paragraphs>64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Wingdings</vt:lpstr>
      <vt:lpstr>Wingdings 3</vt:lpstr>
      <vt:lpstr>Duman</vt:lpstr>
      <vt:lpstr>PowerPoint Sunusu</vt:lpstr>
      <vt:lpstr>İÇİNDEKİLER</vt:lpstr>
      <vt:lpstr>PowerPoint Sunusu</vt:lpstr>
      <vt:lpstr>ANALİZ</vt:lpstr>
      <vt:lpstr>ŞİFRELEME</vt:lpstr>
      <vt:lpstr>PowerPoint Sunusu</vt:lpstr>
      <vt:lpstr>DEŞİFRELEME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Hakan Aksoy</dc:creator>
  <cp:lastModifiedBy>Hakan Aksoy</cp:lastModifiedBy>
  <cp:revision>28</cp:revision>
  <dcterms:created xsi:type="dcterms:W3CDTF">2018-09-13T19:37:24Z</dcterms:created>
  <dcterms:modified xsi:type="dcterms:W3CDTF">2018-09-14T11:01:19Z</dcterms:modified>
</cp:coreProperties>
</file>