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76" r:id="rId3"/>
    <p:sldId id="256" r:id="rId4"/>
    <p:sldId id="258" r:id="rId5"/>
    <p:sldId id="269" r:id="rId6"/>
    <p:sldId id="277" r:id="rId7"/>
    <p:sldId id="266" r:id="rId8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501233C1-B219-4745-AC13-81B19BD5AF60}">
          <p14:sldIdLst>
            <p14:sldId id="260"/>
            <p14:sldId id="276"/>
            <p14:sldId id="256"/>
            <p14:sldId id="258"/>
            <p14:sldId id="269"/>
            <p14:sldId id="277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AD47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0CF8B5-8F6C-D8B5-438F-FD8C4DA15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6C1198D-3592-3416-8482-46F731A691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56030D0-D41A-DC13-F1B4-C9BBAD9FE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AF382-1DB4-45BA-83CF-80A0214C4F1D}" type="datetimeFigureOut">
              <a:rPr lang="es-EC" smtClean="0"/>
              <a:t>14/4/2024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1083926-A2F1-5931-37B5-D1D052A31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E870233-23FB-0BDD-8008-54227C59F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3D6FC-49F1-47AE-8F71-1775A63BB43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792639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612C9B-0D35-F468-FAF0-FB116CC49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52D7087-AF8F-0E75-E94B-2E78B3D5A9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DC52373-BD2D-24AB-1166-9789DFA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AF382-1DB4-45BA-83CF-80A0214C4F1D}" type="datetimeFigureOut">
              <a:rPr lang="es-EC" smtClean="0"/>
              <a:t>14/4/2024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673CC5F-E735-17A1-A0FA-DFDDC8441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34E2980-8BA9-B6AC-1055-A6A979708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3D6FC-49F1-47AE-8F71-1775A63BB43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846070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76EFFD4-5747-8D97-2332-133DE87638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DBF321C-FDC1-BCD4-19D7-6A3B0C88E0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C2CBDF4-164B-2D9C-63A3-DDA4A38D5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AF382-1DB4-45BA-83CF-80A0214C4F1D}" type="datetimeFigureOut">
              <a:rPr lang="es-EC" smtClean="0"/>
              <a:t>14/4/2024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56A3D8C-F378-2D88-A753-16F8BE02F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D56BFC0-7E23-279D-6407-7968AF5C7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3D6FC-49F1-47AE-8F71-1775A63BB43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258357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D5CFD4-0804-F5FA-863F-0FD442A10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72C80E3-BBAD-E5BB-2AAC-AB8DEF125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6E3D7FE-A0B6-B0CC-2FBD-457C25543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AF382-1DB4-45BA-83CF-80A0214C4F1D}" type="datetimeFigureOut">
              <a:rPr lang="es-EC" smtClean="0"/>
              <a:t>14/4/2024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2BD48C9-F461-0663-41A6-FCBC5E252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7B80976-00EF-CADC-8E2F-ACBF283D9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3D6FC-49F1-47AE-8F71-1775A63BB43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984351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FAD78B-CF8B-183A-110B-68D28D37B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CDC635A-112D-76E0-291B-C988112537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F0C4504-4314-E9AF-7493-D62AEC02E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AF382-1DB4-45BA-83CF-80A0214C4F1D}" type="datetimeFigureOut">
              <a:rPr lang="es-EC" smtClean="0"/>
              <a:t>14/4/2024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6F026F9-1507-604C-734A-242449563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004F144-270F-A42B-BC48-F3C594BD3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3D6FC-49F1-47AE-8F71-1775A63BB43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682480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7273CA-F332-9997-DFC3-0E321F99D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2DB1875-562C-DDFF-5BFB-2DB334ED83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39F4FDB-19D4-CD80-3085-9ECBC16AB3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B25BB95-3744-F827-9EBD-102D413AB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AF382-1DB4-45BA-83CF-80A0214C4F1D}" type="datetimeFigureOut">
              <a:rPr lang="es-EC" smtClean="0"/>
              <a:t>14/4/2024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7A8C373-CFFD-69AD-1F85-BDBDEB4FC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58DA498-C933-1201-323A-E036E60F5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3D6FC-49F1-47AE-8F71-1775A63BB43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92322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C44A28-56E2-1568-DADB-1AC22263D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8B12252-1A9D-1F6A-BF23-6C226A5EE3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2300B4E-3486-A568-D5A5-C56AC302FC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A2DA5A5-7879-DB32-E9B1-83AE8B44CB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E10EEAD-26A0-A914-8D7D-49BAFBC1FA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FCF60C6-C626-2B22-CF61-65A93A8B6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AF382-1DB4-45BA-83CF-80A0214C4F1D}" type="datetimeFigureOut">
              <a:rPr lang="es-EC" smtClean="0"/>
              <a:t>14/4/2024</a:t>
            </a:fld>
            <a:endParaRPr lang="es-EC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C7850CC-4E09-CD51-39DD-FBF5465BA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5996A61-F417-3BC5-E554-C8822BEF2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3D6FC-49F1-47AE-8F71-1775A63BB43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97238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E0FD26-17C9-42D8-7D5A-D477ED1D7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D48F85D-9DBB-C24F-A722-136ACF71A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AF382-1DB4-45BA-83CF-80A0214C4F1D}" type="datetimeFigureOut">
              <a:rPr lang="es-EC" smtClean="0"/>
              <a:t>14/4/2024</a:t>
            </a:fld>
            <a:endParaRPr lang="es-EC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F65DA3B-6A35-B303-1327-0744F8918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AC81A77-E148-D031-EF8C-5D1A8C5CA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3D6FC-49F1-47AE-8F71-1775A63BB43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020086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C2BEEFF-D5BC-72EA-6183-02ED3342C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AF382-1DB4-45BA-83CF-80A0214C4F1D}" type="datetimeFigureOut">
              <a:rPr lang="es-EC" smtClean="0"/>
              <a:t>14/4/2024</a:t>
            </a:fld>
            <a:endParaRPr lang="es-EC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7E8FD52-6B17-2018-30AD-8F4239494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F382446-0AD3-36A0-D5F4-1512EADE2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3D6FC-49F1-47AE-8F71-1775A63BB43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606418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AFBC16-3EC4-E133-5116-5C990E4C1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228C211-18AF-87C1-CC7B-168EFF4830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4EE3D13-E1C6-45D9-9BEC-F8A4AEF10E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AA2F408-6FB8-FCC8-81EA-70C63BB57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AF382-1DB4-45BA-83CF-80A0214C4F1D}" type="datetimeFigureOut">
              <a:rPr lang="es-EC" smtClean="0"/>
              <a:t>14/4/2024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580F93C-D2E9-EA40-A02B-07BA7DEA4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4ADBCC5-F059-71B9-055C-F23B36CDF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3D6FC-49F1-47AE-8F71-1775A63BB43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05642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B2F026-A31F-C28B-53B7-DA43DE6BD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584A3A3-9060-8DF5-973A-D2911C1388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7C9EF2C-9B27-CCBA-B47D-42D33F1C47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9E19730-21DF-E681-AF34-D5CA7C72E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AF382-1DB4-45BA-83CF-80A0214C4F1D}" type="datetimeFigureOut">
              <a:rPr lang="es-EC" smtClean="0"/>
              <a:t>14/4/2024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1A380BC-8050-8F5A-627C-B99B82C84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A7B7F51-E153-DFEF-3094-16FEC72BE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3D6FC-49F1-47AE-8F71-1775A63BB43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141767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D6CF67E-5F1C-281D-7549-3627702C9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BD10A71-D59A-15C0-989A-B138EDF840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662553F-1476-5D6A-C198-04BC8C3A74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FAF382-1DB4-45BA-83CF-80A0214C4F1D}" type="datetimeFigureOut">
              <a:rPr lang="es-EC" smtClean="0"/>
              <a:t>14/4/2024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49ECC6E-4B5A-FA28-86B1-A7F4D1BD9A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4D6F6CE-5C8E-A352-666F-77DD60ADD9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F3D6FC-49F1-47AE-8F71-1775A63BB43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689276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9" name="Rectangle 205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61" name="Freeform: Shape 206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63" name="Rectangle 206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65" name="Rectangle 206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67" name="Freeform: Shape 206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69" name="Isosceles Triangle 206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54" name="Picture 6" descr="ULEAM">
            <a:extLst>
              <a:ext uri="{FF2B5EF4-FFF2-40B4-BE49-F238E27FC236}">
                <a16:creationId xmlns:a16="http://schemas.microsoft.com/office/drawing/2014/main" id="{EEC4B449-E1BA-10A0-C897-EC559E8417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" y="2138251"/>
            <a:ext cx="4435698" cy="3814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71" name="Isosceles Triangle 207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97ABC96C-22B5-66B4-F31E-B0CB1F5F2227}"/>
              </a:ext>
            </a:extLst>
          </p:cNvPr>
          <p:cNvSpPr txBox="1"/>
          <p:nvPr/>
        </p:nvSpPr>
        <p:spPr>
          <a:xfrm>
            <a:off x="4332944" y="2390202"/>
            <a:ext cx="371062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C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Integrantes: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C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C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Oliver Alexander Chiriboga Mero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>
                <a:solidFill>
                  <a:prstClr val="black"/>
                </a:solidFill>
                <a:latin typeface="Calibri" panose="020F0502020204030204"/>
              </a:rPr>
              <a:t>Shirley Ariana Rosado Mendoza</a:t>
            </a:r>
            <a:endParaRPr kumimoji="0" lang="es-EC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C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Fecha: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C" dirty="0">
                <a:solidFill>
                  <a:prstClr val="black"/>
                </a:solidFill>
                <a:latin typeface="Calibri" panose="020F0502020204030204"/>
              </a:rPr>
              <a:t>12</a:t>
            </a:r>
            <a:r>
              <a:rPr kumimoji="0" lang="es-EC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/04/2024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C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C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Paralelo: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C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4A6DB68A-1EA9-BB07-718D-A3C0A37269D6}"/>
              </a:ext>
            </a:extLst>
          </p:cNvPr>
          <p:cNvSpPr txBox="1"/>
          <p:nvPr/>
        </p:nvSpPr>
        <p:spPr>
          <a:xfrm>
            <a:off x="4435698" y="5866621"/>
            <a:ext cx="36078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C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Docente: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C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Ing. César </a:t>
            </a:r>
            <a:r>
              <a:rPr kumimoji="0" lang="es-EC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Sinchiguano</a:t>
            </a:r>
            <a:r>
              <a:rPr kumimoji="0" lang="es-EC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s-EC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M.Sc</a:t>
            </a:r>
            <a:endParaRPr kumimoji="0" lang="es-EC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DBA7CF50-8A01-7DC7-0566-B68BC3CAF649}"/>
              </a:ext>
            </a:extLst>
          </p:cNvPr>
          <p:cNvSpPr txBox="1"/>
          <p:nvPr/>
        </p:nvSpPr>
        <p:spPr>
          <a:xfrm>
            <a:off x="4209618" y="218209"/>
            <a:ext cx="39572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s-MX" b="1" dirty="0">
                <a:solidFill>
                  <a:prstClr val="black"/>
                </a:solidFill>
              </a:rPr>
              <a:t>Sistemas Distribuidos</a:t>
            </a:r>
            <a:endParaRPr kumimoji="0" lang="es-EC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7F2C5DF5-190A-2D07-D33B-2444D93C4266}"/>
              </a:ext>
            </a:extLst>
          </p:cNvPr>
          <p:cNvSpPr txBox="1"/>
          <p:nvPr/>
        </p:nvSpPr>
        <p:spPr>
          <a:xfrm>
            <a:off x="2767257" y="762731"/>
            <a:ext cx="69447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C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Temas: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C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MX" dirty="0">
                <a:solidFill>
                  <a:prstClr val="black"/>
                </a:solidFill>
                <a:latin typeface="Calibri" panose="020F0502020204030204"/>
              </a:rPr>
              <a:t>Sistemas Distribuidos</a:t>
            </a: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  <a:p>
            <a:pPr marL="285750" marR="0" lvl="0" indent="-2857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56" name="Picture 8" descr="Desarrollo de software - SmartRural">
            <a:extLst>
              <a:ext uri="{FF2B5EF4-FFF2-40B4-BE49-F238E27FC236}">
                <a16:creationId xmlns:a16="http://schemas.microsoft.com/office/drawing/2014/main" id="{78706D1E-EB75-067D-5DEB-2ABC787A4A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5833" y="2103115"/>
            <a:ext cx="3657339" cy="4149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0897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9CD44339-C733-49A8-9780-BCB4C2A72CB1}"/>
              </a:ext>
            </a:extLst>
          </p:cNvPr>
          <p:cNvSpPr txBox="1"/>
          <p:nvPr/>
        </p:nvSpPr>
        <p:spPr>
          <a:xfrm>
            <a:off x="464234" y="233466"/>
            <a:ext cx="5606366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4400" b="1" dirty="0">
                <a:solidFill>
                  <a:prstClr val="black">
                    <a:lumMod val="95000"/>
                    <a:lumOff val="5000"/>
                  </a:prstClr>
                </a:solidFill>
                <a:latin typeface="Arial Black" panose="020B0A04020102020204" pitchFamily="34" charset="0"/>
              </a:rPr>
              <a:t>¿Qué es sistemas distribuidos?</a:t>
            </a:r>
            <a:endParaRPr kumimoji="0" lang="es-EC" sz="4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C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A74A259E-16FC-4F40-9038-F1753B8DC67F}"/>
              </a:ext>
            </a:extLst>
          </p:cNvPr>
          <p:cNvSpPr/>
          <p:nvPr/>
        </p:nvSpPr>
        <p:spPr>
          <a:xfrm>
            <a:off x="266700" y="2286000"/>
            <a:ext cx="5905500" cy="22098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s-ES" sz="3200" dirty="0">
                <a:solidFill>
                  <a:prstClr val="black">
                    <a:lumMod val="95000"/>
                    <a:lumOff val="5000"/>
                  </a:prstClr>
                </a:solidFill>
              </a:rPr>
              <a:t>Es un conjunto de equipos independientes que actúan de forma transparente actuando como un único equipo.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F36F8766-50AB-42E3-BF84-68DD08F59BA1}"/>
              </a:ext>
            </a:extLst>
          </p:cNvPr>
          <p:cNvSpPr/>
          <p:nvPr/>
        </p:nvSpPr>
        <p:spPr>
          <a:xfrm>
            <a:off x="6070600" y="3695700"/>
            <a:ext cx="6007100" cy="31623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es-ES" sz="3600" dirty="0">
                <a:solidFill>
                  <a:prstClr val="black">
                    <a:lumMod val="95000"/>
                    <a:lumOff val="5000"/>
                  </a:prstClr>
                </a:solidFill>
              </a:rPr>
              <a:t>Su objetivo es descentralizar tanto el almacenamiento de la información como el procesamiento.</a:t>
            </a:r>
            <a:endParaRPr lang="es-EC" sz="3600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pic>
        <p:nvPicPr>
          <p:cNvPr id="1026" name="Picture 2" descr="Sistemas distribuidos, características y clasificación | VIU Españ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587" y="427117"/>
            <a:ext cx="4683125" cy="305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Qué es un sistema distribuido?. Un sistema distribuido es un conjunto… | by  Adrian Rodriguez | Medium">
            <a:extLst>
              <a:ext uri="{FF2B5EF4-FFF2-40B4-BE49-F238E27FC236}">
                <a16:creationId xmlns:a16="http://schemas.microsoft.com/office/drawing/2014/main" id="{33B892AD-3C41-F0AA-0681-2B4DEF6CB5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4654039"/>
            <a:ext cx="3695481" cy="2045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9700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Ventajas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8C2B363-FEB4-73E6-6E84-C501FCC83F92}"/>
              </a:ext>
            </a:extLst>
          </p:cNvPr>
          <p:cNvSpPr txBox="1"/>
          <p:nvPr/>
        </p:nvSpPr>
        <p:spPr>
          <a:xfrm>
            <a:off x="-1" y="1203266"/>
            <a:ext cx="5922003" cy="11280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s-EC" sz="3200" b="1" dirty="0">
              <a:latin typeface="+mj-lt"/>
              <a:ea typeface="+mj-ea"/>
              <a:cs typeface="+mj-cs"/>
            </a:endParaRPr>
          </a:p>
        </p:txBody>
      </p:sp>
      <p:grpSp>
        <p:nvGrpSpPr>
          <p:cNvPr id="1033" name="Group 1032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034" name="Rectangle 1033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5" name="Rectangle 1034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14EC71FA-D76F-205B-432D-79EA1684F6FD}"/>
              </a:ext>
            </a:extLst>
          </p:cNvPr>
          <p:cNvSpPr txBox="1"/>
          <p:nvPr/>
        </p:nvSpPr>
        <p:spPr>
          <a:xfrm>
            <a:off x="590719" y="2330505"/>
            <a:ext cx="4559425" cy="31909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MX" dirty="0"/>
              <a:t>Mayor eficacia.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s-MX" dirty="0"/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dirty="0"/>
              <a:t>Mayor tolerancia a fallos.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s-ES" dirty="0"/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dirty="0"/>
              <a:t>Mayor velocidad y procesamiento distribuido.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s-ES" dirty="0"/>
              <a:t> 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dirty="0"/>
              <a:t>Escalabilidad.</a:t>
            </a:r>
            <a:endParaRPr lang="es-EC" dirty="0"/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8919" y="3157940"/>
            <a:ext cx="3641275" cy="3190808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D5362D77-A450-24C8-D174-17D67087B3C4}"/>
              </a:ext>
            </a:extLst>
          </p:cNvPr>
          <p:cNvSpPr txBox="1"/>
          <p:nvPr/>
        </p:nvSpPr>
        <p:spPr>
          <a:xfrm>
            <a:off x="458210" y="1108157"/>
            <a:ext cx="5124586" cy="92252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s-MX" sz="6600" b="1" dirty="0">
                <a:latin typeface="+mj-lt"/>
              </a:rPr>
              <a:t>Ventajas</a:t>
            </a:r>
            <a:endParaRPr lang="en-US" sz="6600" b="1" dirty="0">
              <a:latin typeface="+mj-lt"/>
            </a:endParaRPr>
          </a:p>
        </p:txBody>
      </p:sp>
      <p:pic>
        <p:nvPicPr>
          <p:cNvPr id="2050" name="Picture 2" descr="Investigación en Sistemas Distribuidos Inteligentes | Grupo de  investigación BISITE | Universidad de Salamanca">
            <a:extLst>
              <a:ext uri="{FF2B5EF4-FFF2-40B4-BE49-F238E27FC236}">
                <a16:creationId xmlns:a16="http://schemas.microsoft.com/office/drawing/2014/main" id="{DFDEC929-CA05-79EE-A48F-26CF61DCF6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2796" y="464674"/>
            <a:ext cx="2867025" cy="286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0203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3756B343-807D-456E-AA26-80E96B75D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4641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0234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1" name="Rectangle 2060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277786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3" name="Rectangle 2062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677179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FFBAF15-0ABA-D430-C9C2-856168D7C5B5}"/>
              </a:ext>
            </a:extLst>
          </p:cNvPr>
          <p:cNvSpPr txBox="1"/>
          <p:nvPr/>
        </p:nvSpPr>
        <p:spPr>
          <a:xfrm>
            <a:off x="7337786" y="1216024"/>
            <a:ext cx="399913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s-EC" sz="2800" b="1" dirty="0">
              <a:latin typeface="+mj-lt"/>
              <a:ea typeface="+mj-ea"/>
              <a:cs typeface="+mj-cs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6269250-35BD-7881-71E3-AE62A1B7CC1F}"/>
              </a:ext>
            </a:extLst>
          </p:cNvPr>
          <p:cNvSpPr txBox="1"/>
          <p:nvPr/>
        </p:nvSpPr>
        <p:spPr>
          <a:xfrm>
            <a:off x="1136982" y="1311147"/>
            <a:ext cx="4531476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/>
              <a:t>Las computadoras en un sistema pueden ser de diferentes tipos y ejecutar versiones diferentes de sistemas operativos. </a:t>
            </a:r>
          </a:p>
          <a:p>
            <a:pPr algn="just"/>
            <a:endParaRPr lang="es-E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/>
              <a:t>El tráfico en la red puede estar sujeto a escuchas indeseadas .</a:t>
            </a:r>
          </a:p>
          <a:p>
            <a:pPr algn="just"/>
            <a:endParaRPr lang="es-E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/>
              <a:t>Los sistemas distribuidos son más complejos.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/>
              <a:t>Los sistemas distribuidos tienen un sistema impredecible. </a:t>
            </a:r>
          </a:p>
          <a:p>
            <a:pPr algn="just"/>
            <a:endParaRPr lang="es-ES" dirty="0"/>
          </a:p>
        </p:txBody>
      </p:sp>
      <p:pic>
        <p:nvPicPr>
          <p:cNvPr id="2050" name="Picture 2" descr="Los Sistemas Distribuidos: La colaboración en la era digit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5442" y="2214275"/>
            <a:ext cx="5069307" cy="3072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A5D1B057-BBEB-7876-0640-69AFC27B3E71}"/>
              </a:ext>
            </a:extLst>
          </p:cNvPr>
          <p:cNvSpPr txBox="1"/>
          <p:nvPr/>
        </p:nvSpPr>
        <p:spPr>
          <a:xfrm>
            <a:off x="7144204" y="812730"/>
            <a:ext cx="4398798" cy="74597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800"/>
              </a:spcAft>
            </a:pPr>
            <a:r>
              <a:rPr lang="es-EC" sz="6600" b="1" kern="1200" dirty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Desventajas</a:t>
            </a:r>
          </a:p>
        </p:txBody>
      </p:sp>
    </p:spTree>
    <p:extLst>
      <p:ext uri="{BB962C8B-B14F-4D97-AF65-F5344CB8AC3E}">
        <p14:creationId xmlns:p14="http://schemas.microsoft.com/office/powerpoint/2010/main" val="2036615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79" name="Rectangle 2078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2B0857B-F0F5-E160-3170-2B1C398525CF}"/>
              </a:ext>
            </a:extLst>
          </p:cNvPr>
          <p:cNvSpPr txBox="1"/>
          <p:nvPr/>
        </p:nvSpPr>
        <p:spPr>
          <a:xfrm>
            <a:off x="267832" y="391886"/>
            <a:ext cx="6028037" cy="125768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algn="just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</a:pPr>
            <a:r>
              <a:rPr lang="en-US" sz="4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Forma de </a:t>
            </a:r>
            <a:r>
              <a:rPr lang="en-US" sz="46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conectar</a:t>
            </a:r>
            <a:r>
              <a:rPr lang="en-US" sz="4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</a:pPr>
            <a:r>
              <a:rPr lang="en-US" sz="4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 </a:t>
            </a:r>
            <a:r>
              <a:rPr lang="en-US" sz="46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computadoras</a:t>
            </a:r>
            <a:endParaRPr lang="en-US" sz="4600" b="1" kern="1200" dirty="0">
              <a:solidFill>
                <a:schemeClr val="tx1"/>
              </a:solidFill>
              <a:effectLst/>
              <a:latin typeface="+mj-lt"/>
              <a:ea typeface="+mj-ea"/>
              <a:cs typeface="+mj-cs"/>
            </a:endParaRPr>
          </a:p>
        </p:txBody>
      </p:sp>
      <p:grpSp>
        <p:nvGrpSpPr>
          <p:cNvPr id="2081" name="Group 2080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082" name="Rectangle 2081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3" name="Rectangle 208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4" name="Rectangle 208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86" name="Rectangle 2085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8" name="Rectangle 2087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D5DD7F8-1E10-0F0A-3084-78919CEAB8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254" y="1649570"/>
            <a:ext cx="10234822" cy="5116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171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3756B343-807D-456E-AA26-80E96B75D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4641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0234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61" name="Rectangle 2060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277786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63" name="Rectangle 2062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677179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2B0857B-F0F5-E160-3170-2B1C398525CF}"/>
              </a:ext>
            </a:extLst>
          </p:cNvPr>
          <p:cNvSpPr txBox="1"/>
          <p:nvPr/>
        </p:nvSpPr>
        <p:spPr>
          <a:xfrm>
            <a:off x="6357353" y="800934"/>
            <a:ext cx="5430982" cy="933957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</a:pPr>
            <a:r>
              <a:rPr lang="es-ES" sz="66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Bibliografía</a:t>
            </a:r>
            <a:r>
              <a:rPr lang="es-ES" sz="36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endParaRPr lang="es-EC" sz="3600" b="1" kern="1200" dirty="0">
              <a:solidFill>
                <a:schemeClr val="tx2"/>
              </a:solidFill>
              <a:effectLst/>
              <a:latin typeface="+mj-lt"/>
              <a:ea typeface="+mj-ea"/>
              <a:cs typeface="+mj-cs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8C3B8C61-BE91-D802-8B66-676FF522264E}"/>
              </a:ext>
            </a:extLst>
          </p:cNvPr>
          <p:cNvSpPr txBox="1"/>
          <p:nvPr/>
        </p:nvSpPr>
        <p:spPr>
          <a:xfrm>
            <a:off x="396863" y="622075"/>
            <a:ext cx="609834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 err="1"/>
              <a:t>Atlassian</a:t>
            </a:r>
            <a:r>
              <a:rPr lang="es-MX" dirty="0"/>
              <a:t>. (s/f). ¿Qué es un sistema distribuido? </a:t>
            </a:r>
            <a:r>
              <a:rPr lang="es-MX" dirty="0" err="1"/>
              <a:t>Atlassian</a:t>
            </a:r>
            <a:r>
              <a:rPr lang="es-MX" dirty="0"/>
              <a:t>. Recuperado el 14 de abril de 2024, de https://www.atlassian.com/es/microservices/microservices-architecture/distributed-architecture</a:t>
            </a:r>
            <a:endParaRPr lang="es-EC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2413789-1779-BB4A-AA7D-28122525AE89}"/>
              </a:ext>
            </a:extLst>
          </p:cNvPr>
          <p:cNvSpPr txBox="1"/>
          <p:nvPr/>
        </p:nvSpPr>
        <p:spPr>
          <a:xfrm>
            <a:off x="396863" y="2067538"/>
            <a:ext cx="609834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VENTAJAS Y DESVENTAJAS. (s/f). SISTEMAS DISTRIBUIDOS. Recuperado el 14 de abril de 2024, de https://sistemasdistribuidosetitc.weebly.com/ventajas-y-desventajas.html</a:t>
            </a:r>
            <a:endParaRPr lang="es-EC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8D8BE39-F2CE-885E-F1DA-2DA0FFCCB355}"/>
              </a:ext>
            </a:extLst>
          </p:cNvPr>
          <p:cNvSpPr txBox="1"/>
          <p:nvPr/>
        </p:nvSpPr>
        <p:spPr>
          <a:xfrm>
            <a:off x="396863" y="3513001"/>
            <a:ext cx="609834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C" dirty="0"/>
              <a:t>Alestra. (s/f). Alestra.mx. Recuperado el 14 de abril de 2024, de https://www.alestra.mx/blog/los-diferentes-tipos-de-redes-y-sus-usos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E97FDCC-EA7A-A6BD-1CB5-3762C114CE38}"/>
              </a:ext>
            </a:extLst>
          </p:cNvPr>
          <p:cNvSpPr txBox="1"/>
          <p:nvPr/>
        </p:nvSpPr>
        <p:spPr>
          <a:xfrm>
            <a:off x="396863" y="4579738"/>
            <a:ext cx="609834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C" dirty="0"/>
              <a:t>¿Cómo conectar dos ordenadores en red? (s/f). Info-computer.com. Recuperado el 14 de abril de 2024, de https://www.info-computer.com/blog/conectar-dos-ordenadores-red.html</a:t>
            </a:r>
          </a:p>
          <a:p>
            <a:endParaRPr lang="es-EC" dirty="0"/>
          </a:p>
        </p:txBody>
      </p:sp>
      <p:pic>
        <p:nvPicPr>
          <p:cNvPr id="1026" name="Picture 2" descr="Imágenes de Bibliografia - Descarga gratuita en Freepik">
            <a:extLst>
              <a:ext uri="{FF2B5EF4-FFF2-40B4-BE49-F238E27FC236}">
                <a16:creationId xmlns:a16="http://schemas.microsoft.com/office/drawing/2014/main" id="{73FEB6F9-9E52-F89F-CB40-145869479B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5399" y="2133491"/>
            <a:ext cx="4936367" cy="331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4277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>
            <a:extLst>
              <a:ext uri="{FF2B5EF4-FFF2-40B4-BE49-F238E27FC236}">
                <a16:creationId xmlns:a16="http://schemas.microsoft.com/office/drawing/2014/main" id="{9ECE51C5-5056-7B29-184C-4B6CA775C7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7769" y="1909192"/>
            <a:ext cx="4586513" cy="364771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-22860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s-EC" sz="19900" b="1" dirty="0">
                <a:solidFill>
                  <a:schemeClr val="bg1"/>
                </a:solidFill>
                <a:latin typeface="+mn-lt"/>
              </a:rPr>
              <a:t>FIN</a:t>
            </a:r>
            <a:endParaRPr kumimoji="0" lang="en-US" altLang="es-EC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  <a:p>
            <a:pPr marL="0" marR="0" lvl="0" indent="-22860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s-EC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  <a:p>
            <a:pPr marL="0" marR="0" lvl="0" indent="-22860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s-EC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  <a:p>
            <a:pPr marL="0" marR="0" lvl="0" indent="-22860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s-EC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  <a:p>
            <a:pPr marL="0" marR="0" lvl="0" indent="-22860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s-EC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n 5" descr="Cara de un perro con un sombrero&#10;&#10;Descripción generada automáticamente con confianza media">
            <a:extLst>
              <a:ext uri="{FF2B5EF4-FFF2-40B4-BE49-F238E27FC236}">
                <a16:creationId xmlns:a16="http://schemas.microsoft.com/office/drawing/2014/main" id="{2AC89177-153C-7E6F-2708-A58BC86DB9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525453" y="38969"/>
            <a:ext cx="5666547" cy="6780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56701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676</TotalTime>
  <Words>283</Words>
  <Application>Microsoft Office PowerPoint</Application>
  <PresentationFormat>Panorámica</PresentationFormat>
  <Paragraphs>45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Arial Black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Alexander Mero</dc:creator>
  <cp:lastModifiedBy>SHIRLEY  ARIANA ROSADO  MENDOZA</cp:lastModifiedBy>
  <cp:revision>408</cp:revision>
  <dcterms:created xsi:type="dcterms:W3CDTF">2023-09-06T17:07:59Z</dcterms:created>
  <dcterms:modified xsi:type="dcterms:W3CDTF">2024-04-15T03:30:25Z</dcterms:modified>
</cp:coreProperties>
</file>