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9" r:id="rId2"/>
    <p:sldId id="256" r:id="rId3"/>
    <p:sldId id="257" r:id="rId4"/>
    <p:sldId id="271" r:id="rId5"/>
    <p:sldId id="270" r:id="rId6"/>
    <p:sldId id="258" r:id="rId7"/>
    <p:sldId id="259" r:id="rId8"/>
    <p:sldId id="260" r:id="rId9"/>
    <p:sldId id="261" r:id="rId10"/>
    <p:sldId id="262" r:id="rId11"/>
    <p:sldId id="263" r:id="rId12"/>
    <p:sldId id="264" r:id="rId13"/>
    <p:sldId id="265" r:id="rId14"/>
    <p:sldId id="266" r:id="rId15"/>
    <p:sldId id="267" r:id="rId16"/>
    <p:sldId id="26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A5968C-7D02-42B1-A41E-382522F710A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A9F98D8-F2F3-4AEC-80C7-FBB1F7053DB7}">
      <dgm:prSet/>
      <dgm:spPr/>
      <dgm:t>
        <a:bodyPr/>
        <a:lstStyle/>
        <a:p>
          <a:pPr>
            <a:lnSpc>
              <a:spcPct val="100000"/>
            </a:lnSpc>
          </a:pPr>
          <a:r>
            <a:rPr lang="tr-TR" dirty="0"/>
            <a:t>Projenin hazırlık aşamasında güç kaynağı ve toprak bağlantıları (VCC ve GND) yapılır</a:t>
          </a:r>
          <a:endParaRPr lang="en-US" dirty="0"/>
        </a:p>
      </dgm:t>
    </dgm:pt>
    <dgm:pt modelId="{97B8AB1E-4A0F-40E1-BC07-FE797F81A250}" type="parTrans" cxnId="{994DAAB6-7C1A-4BE6-B1FA-6372A5F22AE5}">
      <dgm:prSet/>
      <dgm:spPr/>
      <dgm:t>
        <a:bodyPr/>
        <a:lstStyle/>
        <a:p>
          <a:endParaRPr lang="en-US"/>
        </a:p>
      </dgm:t>
    </dgm:pt>
    <dgm:pt modelId="{EC454916-1EC2-4E0C-B0F8-8F96DBCA8C01}" type="sibTrans" cxnId="{994DAAB6-7C1A-4BE6-B1FA-6372A5F22AE5}">
      <dgm:prSet/>
      <dgm:spPr/>
      <dgm:t>
        <a:bodyPr/>
        <a:lstStyle/>
        <a:p>
          <a:endParaRPr lang="en-US"/>
        </a:p>
      </dgm:t>
    </dgm:pt>
    <dgm:pt modelId="{53E42021-891A-48C0-B6B6-143A63CB0061}">
      <dgm:prSet/>
      <dgm:spPr/>
      <dgm:t>
        <a:bodyPr/>
        <a:lstStyle/>
        <a:p>
          <a:pPr>
            <a:lnSpc>
              <a:spcPct val="100000"/>
            </a:lnSpc>
          </a:pPr>
          <a:r>
            <a:rPr lang="tr-TR" dirty="0" err="1"/>
            <a:t>Servolar</a:t>
          </a:r>
          <a:r>
            <a:rPr lang="tr-TR" dirty="0"/>
            <a:t>; A0, A1, A2, A3, A8 çıkış pinlerine; </a:t>
          </a:r>
          <a:r>
            <a:rPr lang="tr-TR" dirty="0" err="1"/>
            <a:t>bluetooth</a:t>
          </a:r>
          <a:r>
            <a:rPr lang="tr-TR" dirty="0"/>
            <a:t> modülünün RXD ucu STM32’de TXD olarak ayarladığımız A9 </a:t>
          </a:r>
          <a:r>
            <a:rPr lang="tr-TR" dirty="0" err="1"/>
            <a:t>pinine</a:t>
          </a:r>
          <a:r>
            <a:rPr lang="tr-TR" dirty="0"/>
            <a:t>  TXD ucu ise STM32’de RXD olarak ayarladığımız A10 </a:t>
          </a:r>
          <a:r>
            <a:rPr lang="tr-TR" dirty="0" err="1"/>
            <a:t>pinine</a:t>
          </a:r>
          <a:r>
            <a:rPr lang="tr-TR" dirty="0"/>
            <a:t> bağlanır. (</a:t>
          </a:r>
          <a:r>
            <a:rPr lang="tr-TR" dirty="0" err="1"/>
            <a:t>ioc</a:t>
          </a:r>
          <a:r>
            <a:rPr lang="tr-TR" dirty="0"/>
            <a:t> dosyası ilerideki slaytlarda gösterilecektir)</a:t>
          </a:r>
          <a:endParaRPr lang="en-US" dirty="0"/>
        </a:p>
      </dgm:t>
    </dgm:pt>
    <dgm:pt modelId="{9621FCBD-A2E1-4519-9C2D-D35BC00A1ACF}" type="parTrans" cxnId="{3544E8F5-435F-48AC-97CD-FA8082169710}">
      <dgm:prSet/>
      <dgm:spPr/>
      <dgm:t>
        <a:bodyPr/>
        <a:lstStyle/>
        <a:p>
          <a:endParaRPr lang="en-US"/>
        </a:p>
      </dgm:t>
    </dgm:pt>
    <dgm:pt modelId="{99626992-0355-49A7-BADC-BC732F904DBD}" type="sibTrans" cxnId="{3544E8F5-435F-48AC-97CD-FA8082169710}">
      <dgm:prSet/>
      <dgm:spPr/>
      <dgm:t>
        <a:bodyPr/>
        <a:lstStyle/>
        <a:p>
          <a:endParaRPr lang="en-US"/>
        </a:p>
      </dgm:t>
    </dgm:pt>
    <dgm:pt modelId="{8694CA49-BA9B-49E0-8D71-A157B81EA5CC}" type="pres">
      <dgm:prSet presAssocID="{F9A5968C-7D02-42B1-A41E-382522F710A3}" presName="root" presStyleCnt="0">
        <dgm:presLayoutVars>
          <dgm:dir/>
          <dgm:resizeHandles val="exact"/>
        </dgm:presLayoutVars>
      </dgm:prSet>
      <dgm:spPr/>
    </dgm:pt>
    <dgm:pt modelId="{F5D84F53-BC33-4FF2-9242-491F8A0A08F1}" type="pres">
      <dgm:prSet presAssocID="{DA9F98D8-F2F3-4AEC-80C7-FBB1F7053DB7}" presName="compNode" presStyleCnt="0"/>
      <dgm:spPr/>
    </dgm:pt>
    <dgm:pt modelId="{9E086A62-7D1E-4294-A342-1CBB9723EB8F}" type="pres">
      <dgm:prSet presAssocID="{DA9F98D8-F2F3-4AEC-80C7-FBB1F7053DB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Şarj olan pil düz dolguyla"/>
        </a:ext>
      </dgm:extLst>
    </dgm:pt>
    <dgm:pt modelId="{76553D1F-F925-4996-BB2B-360267EF6C0A}" type="pres">
      <dgm:prSet presAssocID="{DA9F98D8-F2F3-4AEC-80C7-FBB1F7053DB7}" presName="spaceRect" presStyleCnt="0"/>
      <dgm:spPr/>
    </dgm:pt>
    <dgm:pt modelId="{FDD27265-F3AF-4DED-AEBD-564BBBA7A542}" type="pres">
      <dgm:prSet presAssocID="{DA9F98D8-F2F3-4AEC-80C7-FBB1F7053DB7}" presName="textRect" presStyleLbl="revTx" presStyleIdx="0" presStyleCnt="2" custLinFactNeighborX="1219" custLinFactNeighborY="-14805">
        <dgm:presLayoutVars>
          <dgm:chMax val="1"/>
          <dgm:chPref val="1"/>
        </dgm:presLayoutVars>
      </dgm:prSet>
      <dgm:spPr/>
    </dgm:pt>
    <dgm:pt modelId="{5EC87475-6694-4FCD-AB6D-27D862FDA124}" type="pres">
      <dgm:prSet presAssocID="{EC454916-1EC2-4E0C-B0F8-8F96DBCA8C01}" presName="sibTrans" presStyleCnt="0"/>
      <dgm:spPr/>
    </dgm:pt>
    <dgm:pt modelId="{C5699B01-DD67-40F7-B46E-FFFEA25FF444}" type="pres">
      <dgm:prSet presAssocID="{53E42021-891A-48C0-B6B6-143A63CB0061}" presName="compNode" presStyleCnt="0"/>
      <dgm:spPr/>
    </dgm:pt>
    <dgm:pt modelId="{A9192BD1-70C9-49AD-951E-1A9833E086D4}" type="pres">
      <dgm:prSet presAssocID="{53E42021-891A-48C0-B6B6-143A63CB006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luetooth"/>
        </a:ext>
      </dgm:extLst>
    </dgm:pt>
    <dgm:pt modelId="{E6AD0283-1040-4C53-8907-9E2E48D6E58E}" type="pres">
      <dgm:prSet presAssocID="{53E42021-891A-48C0-B6B6-143A63CB0061}" presName="spaceRect" presStyleCnt="0"/>
      <dgm:spPr/>
    </dgm:pt>
    <dgm:pt modelId="{743B7926-05D6-44B0-9C8E-89F0E0A7ADD3}" type="pres">
      <dgm:prSet presAssocID="{53E42021-891A-48C0-B6B6-143A63CB0061}" presName="textRect" presStyleLbl="revTx" presStyleIdx="1" presStyleCnt="2" custScaleX="135495" custLinFactNeighborX="601" custLinFactNeighborY="-24806">
        <dgm:presLayoutVars>
          <dgm:chMax val="1"/>
          <dgm:chPref val="1"/>
        </dgm:presLayoutVars>
      </dgm:prSet>
      <dgm:spPr/>
    </dgm:pt>
  </dgm:ptLst>
  <dgm:cxnLst>
    <dgm:cxn modelId="{67D8635B-7AE9-4BB7-8701-F5B6E67B8E8B}" type="presOf" srcId="{DA9F98D8-F2F3-4AEC-80C7-FBB1F7053DB7}" destId="{FDD27265-F3AF-4DED-AEBD-564BBBA7A542}" srcOrd="0" destOrd="0" presId="urn:microsoft.com/office/officeart/2018/2/layout/IconLabelList"/>
    <dgm:cxn modelId="{9463EEA0-4EBB-482F-A0CB-5C1CA0D596EB}" type="presOf" srcId="{F9A5968C-7D02-42B1-A41E-382522F710A3}" destId="{8694CA49-BA9B-49E0-8D71-A157B81EA5CC}" srcOrd="0" destOrd="0" presId="urn:microsoft.com/office/officeart/2018/2/layout/IconLabelList"/>
    <dgm:cxn modelId="{FF656EB6-437D-4330-83BF-AA09EE513258}" type="presOf" srcId="{53E42021-891A-48C0-B6B6-143A63CB0061}" destId="{743B7926-05D6-44B0-9C8E-89F0E0A7ADD3}" srcOrd="0" destOrd="0" presId="urn:microsoft.com/office/officeart/2018/2/layout/IconLabelList"/>
    <dgm:cxn modelId="{994DAAB6-7C1A-4BE6-B1FA-6372A5F22AE5}" srcId="{F9A5968C-7D02-42B1-A41E-382522F710A3}" destId="{DA9F98D8-F2F3-4AEC-80C7-FBB1F7053DB7}" srcOrd="0" destOrd="0" parTransId="{97B8AB1E-4A0F-40E1-BC07-FE797F81A250}" sibTransId="{EC454916-1EC2-4E0C-B0F8-8F96DBCA8C01}"/>
    <dgm:cxn modelId="{3544E8F5-435F-48AC-97CD-FA8082169710}" srcId="{F9A5968C-7D02-42B1-A41E-382522F710A3}" destId="{53E42021-891A-48C0-B6B6-143A63CB0061}" srcOrd="1" destOrd="0" parTransId="{9621FCBD-A2E1-4519-9C2D-D35BC00A1ACF}" sibTransId="{99626992-0355-49A7-BADC-BC732F904DBD}"/>
    <dgm:cxn modelId="{2B5788B4-831D-4580-B2C1-8DB86B89F22E}" type="presParOf" srcId="{8694CA49-BA9B-49E0-8D71-A157B81EA5CC}" destId="{F5D84F53-BC33-4FF2-9242-491F8A0A08F1}" srcOrd="0" destOrd="0" presId="urn:microsoft.com/office/officeart/2018/2/layout/IconLabelList"/>
    <dgm:cxn modelId="{710A537A-A13B-4AD5-8DDC-5DF94782AB36}" type="presParOf" srcId="{F5D84F53-BC33-4FF2-9242-491F8A0A08F1}" destId="{9E086A62-7D1E-4294-A342-1CBB9723EB8F}" srcOrd="0" destOrd="0" presId="urn:microsoft.com/office/officeart/2018/2/layout/IconLabelList"/>
    <dgm:cxn modelId="{09F0C7CA-B50D-4C9D-8AC6-11258B4441B5}" type="presParOf" srcId="{F5D84F53-BC33-4FF2-9242-491F8A0A08F1}" destId="{76553D1F-F925-4996-BB2B-360267EF6C0A}" srcOrd="1" destOrd="0" presId="urn:microsoft.com/office/officeart/2018/2/layout/IconLabelList"/>
    <dgm:cxn modelId="{7550402F-F379-41FC-89CF-DC709C0E8BA2}" type="presParOf" srcId="{F5D84F53-BC33-4FF2-9242-491F8A0A08F1}" destId="{FDD27265-F3AF-4DED-AEBD-564BBBA7A542}" srcOrd="2" destOrd="0" presId="urn:microsoft.com/office/officeart/2018/2/layout/IconLabelList"/>
    <dgm:cxn modelId="{E9AF1B68-D4AB-4B7B-8F20-77A052D5319F}" type="presParOf" srcId="{8694CA49-BA9B-49E0-8D71-A157B81EA5CC}" destId="{5EC87475-6694-4FCD-AB6D-27D862FDA124}" srcOrd="1" destOrd="0" presId="urn:microsoft.com/office/officeart/2018/2/layout/IconLabelList"/>
    <dgm:cxn modelId="{E491C6BB-0132-4170-A15E-0E6A6489613C}" type="presParOf" srcId="{8694CA49-BA9B-49E0-8D71-A157B81EA5CC}" destId="{C5699B01-DD67-40F7-B46E-FFFEA25FF444}" srcOrd="2" destOrd="0" presId="urn:microsoft.com/office/officeart/2018/2/layout/IconLabelList"/>
    <dgm:cxn modelId="{2873D4DF-6C28-4504-A8E7-C8B4D67D1B8C}" type="presParOf" srcId="{C5699B01-DD67-40F7-B46E-FFFEA25FF444}" destId="{A9192BD1-70C9-49AD-951E-1A9833E086D4}" srcOrd="0" destOrd="0" presId="urn:microsoft.com/office/officeart/2018/2/layout/IconLabelList"/>
    <dgm:cxn modelId="{194A66DC-DA2C-49A4-A0C5-E7CF39AC8A23}" type="presParOf" srcId="{C5699B01-DD67-40F7-B46E-FFFEA25FF444}" destId="{E6AD0283-1040-4C53-8907-9E2E48D6E58E}" srcOrd="1" destOrd="0" presId="urn:microsoft.com/office/officeart/2018/2/layout/IconLabelList"/>
    <dgm:cxn modelId="{3289D302-E1B2-47D5-9F3B-44B3F2F6F6A9}" type="presParOf" srcId="{C5699B01-DD67-40F7-B46E-FFFEA25FF444}" destId="{743B7926-05D6-44B0-9C8E-89F0E0A7ADD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86A62-7D1E-4294-A342-1CBB9723EB8F}">
      <dsp:nvSpPr>
        <dsp:cNvPr id="0" name=""/>
        <dsp:cNvSpPr/>
      </dsp:nvSpPr>
      <dsp:spPr>
        <a:xfrm>
          <a:off x="2010439" y="82121"/>
          <a:ext cx="1164375" cy="116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D27265-F3AF-4DED-AEBD-564BBBA7A542}">
      <dsp:nvSpPr>
        <dsp:cNvPr id="0" name=""/>
        <dsp:cNvSpPr/>
      </dsp:nvSpPr>
      <dsp:spPr>
        <a:xfrm>
          <a:off x="1330418" y="1472531"/>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tr-TR" sz="1100" kern="1200" dirty="0"/>
            <a:t>Projenin hazırlık aşamasında güç kaynağı ve toprak bağlantıları (VCC ve GND) yapılır</a:t>
          </a:r>
          <a:endParaRPr lang="en-US" sz="1100" kern="1200" dirty="0"/>
        </a:p>
      </dsp:txBody>
      <dsp:txXfrm>
        <a:off x="1330418" y="1472531"/>
        <a:ext cx="2587500" cy="720000"/>
      </dsp:txXfrm>
    </dsp:sp>
    <dsp:sp modelId="{A9192BD1-70C9-49AD-951E-1A9833E086D4}">
      <dsp:nvSpPr>
        <dsp:cNvPr id="0" name=""/>
        <dsp:cNvSpPr/>
      </dsp:nvSpPr>
      <dsp:spPr>
        <a:xfrm>
          <a:off x="5509968" y="82121"/>
          <a:ext cx="1164375" cy="116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3B7926-05D6-44B0-9C8E-89F0E0A7ADD3}">
      <dsp:nvSpPr>
        <dsp:cNvPr id="0" name=""/>
        <dsp:cNvSpPr/>
      </dsp:nvSpPr>
      <dsp:spPr>
        <a:xfrm>
          <a:off x="4354740" y="1400524"/>
          <a:ext cx="350593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tr-TR" sz="1100" kern="1200" dirty="0" err="1"/>
            <a:t>Servolar</a:t>
          </a:r>
          <a:r>
            <a:rPr lang="tr-TR" sz="1100" kern="1200" dirty="0"/>
            <a:t>; A0, A1, A2, A3, A8 çıkış pinlerine; </a:t>
          </a:r>
          <a:r>
            <a:rPr lang="tr-TR" sz="1100" kern="1200" dirty="0" err="1"/>
            <a:t>bluetooth</a:t>
          </a:r>
          <a:r>
            <a:rPr lang="tr-TR" sz="1100" kern="1200" dirty="0"/>
            <a:t> modülünün RXD ucu STM32’de TXD olarak ayarladığımız A9 </a:t>
          </a:r>
          <a:r>
            <a:rPr lang="tr-TR" sz="1100" kern="1200" dirty="0" err="1"/>
            <a:t>pinine</a:t>
          </a:r>
          <a:r>
            <a:rPr lang="tr-TR" sz="1100" kern="1200" dirty="0"/>
            <a:t>  TXD ucu ise STM32’de RXD olarak ayarladığımız A10 </a:t>
          </a:r>
          <a:r>
            <a:rPr lang="tr-TR" sz="1100" kern="1200" dirty="0" err="1"/>
            <a:t>pinine</a:t>
          </a:r>
          <a:r>
            <a:rPr lang="tr-TR" sz="1100" kern="1200" dirty="0"/>
            <a:t> bağlanır. (</a:t>
          </a:r>
          <a:r>
            <a:rPr lang="tr-TR" sz="1100" kern="1200" dirty="0" err="1"/>
            <a:t>ioc</a:t>
          </a:r>
          <a:r>
            <a:rPr lang="tr-TR" sz="1100" kern="1200" dirty="0"/>
            <a:t> dosyası ilerideki slaytlarda gösterilecektir)</a:t>
          </a:r>
          <a:endParaRPr lang="en-US" sz="1100" kern="1200" dirty="0"/>
        </a:p>
      </dsp:txBody>
      <dsp:txXfrm>
        <a:off x="4354740" y="1400524"/>
        <a:ext cx="3505933"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lgn="l">
              <a:defRPr/>
            </a:lvl1pPr>
          </a:lstStyle>
          <a:p>
            <a:fld id="{A23720DD-5B6D-40BF-8493-A6B52D484E6B}"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11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62506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94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910561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23720DD-5B6D-40BF-8493-A6B52D484E6B}"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23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23720DD-5B6D-40BF-8493-A6B52D484E6B}"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56397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768096" y="2967788"/>
            <a:ext cx="3566160" cy="33415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tr-TR"/>
              <a:t>Asıl metin stillerini düzenlemek için tıklayın</a:t>
            </a:r>
          </a:p>
        </p:txBody>
      </p:sp>
      <p:sp>
        <p:nvSpPr>
          <p:cNvPr id="6" name="Content Placeholder 5"/>
          <p:cNvSpPr>
            <a:spLocks noGrp="1"/>
          </p:cNvSpPr>
          <p:nvPr>
            <p:ph sz="quarter" idx="4"/>
          </p:nvPr>
        </p:nvSpPr>
        <p:spPr>
          <a:xfrm>
            <a:off x="4491990" y="2967788"/>
            <a:ext cx="3566160" cy="33415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23720DD-5B6D-40BF-8493-A6B52D484E6B}" type="datetimeFigureOut">
              <a:rPr lang="tr-TR" smtClean="0"/>
              <a:t>30.05.2022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75267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23720DD-5B6D-40BF-8493-A6B52D484E6B}" type="datetimeFigureOut">
              <a:rPr lang="tr-TR" smtClean="0"/>
              <a:t>30.05.2022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07664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t>30.05.2022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127088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tr-TR"/>
              <a:t>Asıl başlık stilini düzenlemek için tıklayın</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23720DD-5B6D-40BF-8493-A6B52D484E6B}"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831973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t>Resim eklemek için simgeye tıklayın</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23720DD-5B6D-40BF-8493-A6B52D484E6B}"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30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23720DD-5B6D-40BF-8493-A6B52D484E6B}" type="datetimeFigureOut">
              <a:rPr lang="tr-TR" smtClean="0"/>
              <a:t>30.05.2022</a:t>
            </a:fld>
            <a:endParaRPr lang="tr-TR"/>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tr-TR"/>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302176B-0E47-46AC-8F43-DAB4B8A37D06}" type="slidenum">
              <a:rPr lang="tr-TR" smtClean="0"/>
              <a:t>‹#›</a:t>
            </a:fld>
            <a:endParaRPr lang="tr-TR"/>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2617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hyperlink" Target="https://www.openhacks.com/uploadsproductos/eone-1602a1.pdf"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 y="0"/>
            <a:ext cx="914154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rendering of a robotic arm with fingers half-curled and the index finger pointing out">
            <a:extLst>
              <a:ext uri="{FF2B5EF4-FFF2-40B4-BE49-F238E27FC236}">
                <a16:creationId xmlns:a16="http://schemas.microsoft.com/office/drawing/2014/main" id="{6599D585-2813-6459-A6FB-A34C324E1A85}"/>
              </a:ext>
            </a:extLst>
          </p:cNvPr>
          <p:cNvPicPr>
            <a:picLocks noChangeAspect="1"/>
          </p:cNvPicPr>
          <p:nvPr/>
        </p:nvPicPr>
        <p:blipFill rotWithShape="1">
          <a:blip r:embed="rId2"/>
          <a:srcRect b="1316"/>
          <a:stretch/>
        </p:blipFill>
        <p:spPr>
          <a:xfrm>
            <a:off x="20" y="975"/>
            <a:ext cx="9143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1238442"/>
            <a:ext cx="2726944"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C5AFC39-DE2C-8654-7AE0-348A5A7CE5B4}"/>
              </a:ext>
            </a:extLst>
          </p:cNvPr>
          <p:cNvSpPr>
            <a:spLocks noGrp="1"/>
          </p:cNvSpPr>
          <p:nvPr>
            <p:ph type="ctrTitle"/>
          </p:nvPr>
        </p:nvSpPr>
        <p:spPr>
          <a:xfrm>
            <a:off x="640079" y="1475234"/>
            <a:ext cx="2410730" cy="2901694"/>
          </a:xfrm>
        </p:spPr>
        <p:txBody>
          <a:bodyPr anchor="b">
            <a:normAutofit/>
          </a:bodyPr>
          <a:lstStyle/>
          <a:p>
            <a:r>
              <a:rPr lang="en-US" sz="3500">
                <a:solidFill>
                  <a:srgbClr val="FFFFFF"/>
                </a:solidFill>
              </a:rPr>
              <a:t>BIONIC HAND V1.0</a:t>
            </a:r>
            <a:endParaRPr lang="tr-TR" sz="3500">
              <a:solidFill>
                <a:srgbClr val="FFFFFF"/>
              </a:solidFill>
            </a:endParaRPr>
          </a:p>
        </p:txBody>
      </p:sp>
      <p:sp>
        <p:nvSpPr>
          <p:cNvPr id="3" name="Alt Başlık 2">
            <a:extLst>
              <a:ext uri="{FF2B5EF4-FFF2-40B4-BE49-F238E27FC236}">
                <a16:creationId xmlns:a16="http://schemas.microsoft.com/office/drawing/2014/main" id="{0F59E613-0D4D-4257-114D-F2AE18DFFE03}"/>
              </a:ext>
            </a:extLst>
          </p:cNvPr>
          <p:cNvSpPr>
            <a:spLocks noGrp="1"/>
          </p:cNvSpPr>
          <p:nvPr>
            <p:ph type="subTitle" idx="1"/>
          </p:nvPr>
        </p:nvSpPr>
        <p:spPr>
          <a:xfrm>
            <a:off x="640080" y="4608576"/>
            <a:ext cx="2404230" cy="774186"/>
          </a:xfrm>
        </p:spPr>
        <p:txBody>
          <a:bodyPr anchor="t">
            <a:normAutofit fontScale="85000" lnSpcReduction="20000"/>
          </a:bodyPr>
          <a:lstStyle/>
          <a:p>
            <a:pPr algn="r"/>
            <a:r>
              <a:rPr lang="en-US" sz="1400" dirty="0">
                <a:solidFill>
                  <a:srgbClr val="FFFFFF"/>
                </a:solidFill>
              </a:rPr>
              <a:t>Enes SEREZ</a:t>
            </a:r>
          </a:p>
          <a:p>
            <a:pPr algn="r"/>
            <a:r>
              <a:rPr lang="en-US" sz="1400" dirty="0">
                <a:solidFill>
                  <a:srgbClr val="FFFFFF"/>
                </a:solidFill>
              </a:rPr>
              <a:t>Ahmet Özhan SERTKARA</a:t>
            </a:r>
          </a:p>
          <a:p>
            <a:pPr algn="r"/>
            <a:r>
              <a:rPr lang="en-US" sz="1400" dirty="0">
                <a:solidFill>
                  <a:srgbClr val="FFFFFF"/>
                </a:solidFill>
              </a:rPr>
              <a:t>Yusuf Sami YILMAZ</a:t>
            </a:r>
          </a:p>
          <a:p>
            <a:pPr algn="r"/>
            <a:r>
              <a:rPr lang="en-US" sz="1400" dirty="0">
                <a:solidFill>
                  <a:srgbClr val="FFFFFF"/>
                </a:solidFill>
              </a:rPr>
              <a:t>İbrahim EREN</a:t>
            </a:r>
            <a:endParaRPr lang="tr-TR" sz="1400" dirty="0">
              <a:solidFill>
                <a:srgbClr val="FFFFFF"/>
              </a:solidFill>
            </a:endParaRPr>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371" y="4508519"/>
            <a:ext cx="219456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441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85" name="Rectangle 78">
            <a:extLst>
              <a:ext uri="{FF2B5EF4-FFF2-40B4-BE49-F238E27FC236}">
                <a16:creationId xmlns:a16="http://schemas.microsoft.com/office/drawing/2014/main" id="{E2E8E5DC-75F3-4CC2-B6EF-83B34094C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descr="C:\Users\Hp\Desktop\Bluetooth modülü.png"/>
          <p:cNvPicPr>
            <a:picLocks noChangeAspect="1" noChangeArrowheads="1"/>
          </p:cNvPicPr>
          <p:nvPr/>
        </p:nvPicPr>
        <p:blipFill rotWithShape="1">
          <a:blip r:embed="rId2">
            <a:alphaModFix amt="45000"/>
            <a:extLst>
              <a:ext uri="{28A0092B-C50C-407E-A947-70E740481C1C}">
                <a14:useLocalDpi xmlns:a14="http://schemas.microsoft.com/office/drawing/2010/main" val="0"/>
              </a:ext>
            </a:extLst>
          </a:blip>
          <a:srcRect r="11197"/>
          <a:stretch/>
        </p:blipFill>
        <p:spPr bwMode="auto">
          <a:xfrm>
            <a:off x="20" y="10"/>
            <a:ext cx="6090086"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Başlık 3"/>
          <p:cNvSpPr>
            <a:spLocks noGrp="1"/>
          </p:cNvSpPr>
          <p:nvPr>
            <p:ph type="ctrTitle"/>
          </p:nvPr>
        </p:nvSpPr>
        <p:spPr>
          <a:xfrm>
            <a:off x="482600" y="643467"/>
            <a:ext cx="4857425" cy="5571066"/>
          </a:xfrm>
        </p:spPr>
        <p:txBody>
          <a:bodyPr>
            <a:normAutofit/>
          </a:bodyPr>
          <a:lstStyle/>
          <a:p>
            <a:r>
              <a:rPr lang="tr-TR" sz="3600" dirty="0">
                <a:solidFill>
                  <a:srgbClr val="FFFFFF"/>
                </a:solidFill>
              </a:rPr>
              <a:t>Bu değerlerin Kullanılmasında modülün Veri Göndermesi için Kullanılan karakterlerin hangi ASCII kodlarına çevrilip aktarıldığına bakılarak Komut İletildi</a:t>
            </a:r>
            <a:br>
              <a:rPr lang="tr-TR" sz="3600" dirty="0">
                <a:solidFill>
                  <a:srgbClr val="FFFFFF"/>
                </a:solidFill>
              </a:rPr>
            </a:br>
            <a:endParaRPr lang="tr-TR" sz="3600" dirty="0">
              <a:solidFill>
                <a:srgbClr val="FFFFFF"/>
              </a:solidFill>
            </a:endParaRPr>
          </a:p>
        </p:txBody>
      </p:sp>
      <p:cxnSp>
        <p:nvCxnSpPr>
          <p:cNvPr id="7186" name="Straight Connector 80">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0511" y="1828800"/>
            <a:ext cx="0" cy="3200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Resim 4" descr="tablo içeren bir resim&#10;&#10;Açıklama otomatik olarak oluşturuldu">
            <a:extLst>
              <a:ext uri="{FF2B5EF4-FFF2-40B4-BE49-F238E27FC236}">
                <a16:creationId xmlns:a16="http://schemas.microsoft.com/office/drawing/2014/main" id="{FCE1ED77-0468-622A-C884-1B7B2714EC8A}"/>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tretch>
            <a:fillRect/>
          </a:stretch>
        </p:blipFill>
        <p:spPr>
          <a:xfrm>
            <a:off x="6590592" y="240691"/>
            <a:ext cx="2145184" cy="6376618"/>
          </a:xfrm>
          <a:prstGeom prst="round2DiagRect">
            <a:avLst>
              <a:gd name="adj1" fmla="val 16667"/>
              <a:gd name="adj2" fmla="val 0"/>
            </a:avLst>
          </a:prstGeom>
          <a:ln w="28575"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228505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3568" y="908720"/>
            <a:ext cx="8229600" cy="1271659"/>
          </a:xfrm>
        </p:spPr>
        <p:txBody>
          <a:bodyPr>
            <a:normAutofit/>
          </a:bodyPr>
          <a:lstStyle/>
          <a:p>
            <a:r>
              <a:rPr lang="tr-TR" sz="2000" dirty="0" err="1"/>
              <a:t>Python</a:t>
            </a:r>
            <a:r>
              <a:rPr lang="tr-TR" sz="2000" dirty="0"/>
              <a:t> (görüntü işleme kısmı) kodunu incelersek öncelikle modülümüzün adresini </a:t>
            </a:r>
            <a:r>
              <a:rPr lang="tr-TR" sz="2000" dirty="0" err="1"/>
              <a:t>btaddr</a:t>
            </a:r>
            <a:r>
              <a:rPr lang="tr-TR" sz="2000" dirty="0"/>
              <a:t> değişkenine bağlayarak açtığımız portta bağlantımızı sağlıyoruz</a:t>
            </a:r>
          </a:p>
        </p:txBody>
      </p:sp>
      <p:pic>
        <p:nvPicPr>
          <p:cNvPr id="8194" name="Picture 2" descr="C:\Users\Hp\Downloads\btconne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166" y="1731392"/>
            <a:ext cx="7333667" cy="1697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İçerik Yer Tutucusu 2"/>
          <p:cNvSpPr txBox="1">
            <a:spLocks/>
          </p:cNvSpPr>
          <p:nvPr/>
        </p:nvSpPr>
        <p:spPr>
          <a:xfrm>
            <a:off x="683568" y="3645024"/>
            <a:ext cx="8229600" cy="96382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tr-TR" sz="2000" dirty="0"/>
              <a:t>İkinci olarak kamerayı, bununla birlikte görüntü işleme kısmını, başlatmamız gerekiyor.</a:t>
            </a:r>
          </a:p>
        </p:txBody>
      </p:sp>
      <p:pic>
        <p:nvPicPr>
          <p:cNvPr id="8195" name="Picture 3" descr="C:\Users\Hp\Downloads\Camera başlatılı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56" y="4507428"/>
            <a:ext cx="7992888" cy="20098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028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11560" y="764704"/>
            <a:ext cx="8229600" cy="1894520"/>
          </a:xfrm>
        </p:spPr>
        <p:txBody>
          <a:bodyPr>
            <a:normAutofit/>
          </a:bodyPr>
          <a:lstStyle/>
          <a:p>
            <a:r>
              <a:rPr lang="tr-TR" sz="2000"/>
              <a:t>Fingerdata() fonksiyonu ile parmakların alabileceği tüm fonksiyonları ayrı ayrı tanımlayıp her birine bluetooth’a göndereceğimiz bir değer atadık.</a:t>
            </a:r>
          </a:p>
          <a:p>
            <a:r>
              <a:rPr lang="tr-TR" sz="2000" i="1"/>
              <a:t>FPS kontrolü için bu fonksiyonu while döngüsünün içinde tanımlamamız gerekti.</a:t>
            </a:r>
            <a:endParaRPr lang="tr-TR" sz="2000" i="1" dirty="0"/>
          </a:p>
        </p:txBody>
      </p:sp>
      <p:pic>
        <p:nvPicPr>
          <p:cNvPr id="9218" name="Picture 2" descr="C:\Users\Hp\Downloads\Elin durum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1" y="2492896"/>
            <a:ext cx="9036497" cy="21879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493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9" name="Straight Connector 138">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41" name="Rectangle 140">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title"/>
          </p:nvPr>
        </p:nvSpPr>
        <p:spPr>
          <a:xfrm>
            <a:off x="477603" y="640080"/>
            <a:ext cx="2533575" cy="3034857"/>
          </a:xfrm>
        </p:spPr>
        <p:txBody>
          <a:bodyPr vert="horz" lIns="91440" tIns="45720" rIns="91440" bIns="45720" rtlCol="0" anchor="b">
            <a:normAutofit/>
          </a:bodyPr>
          <a:lstStyle/>
          <a:p>
            <a:pPr algn="r"/>
            <a:r>
              <a:rPr lang="en-US" sz="1800" kern="1200" cap="all" spc="200" baseline="0">
                <a:solidFill>
                  <a:schemeClr val="tx1">
                    <a:lumMod val="95000"/>
                    <a:lumOff val="5000"/>
                  </a:schemeClr>
                </a:solidFill>
                <a:latin typeface="+mj-lt"/>
                <a:ea typeface="+mj-ea"/>
                <a:cs typeface="+mj-cs"/>
              </a:rPr>
              <a:t>Burada ayrıca bahsetmemiz gerekenlerden biriyse eğer bluetooth’a gönderilen veri bir önceki ile aynı olursa değer göndermesini engelleyerek sinyal trafiğini engellemiş oluyoruz</a:t>
            </a:r>
          </a:p>
        </p:txBody>
      </p:sp>
      <p:cxnSp>
        <p:nvCxnSpPr>
          <p:cNvPr id="143" name="Straight Connector 142">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523" y="3765314"/>
            <a:ext cx="24003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242" name="Picture 2" descr="C:\Users\Hp\Downloads\veri gönderilmesi.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1238" y="1703767"/>
            <a:ext cx="5172702" cy="34514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259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42DD0C21-8FEE-4C18-8789-CC8ABE206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4B51757-7607-4CEA-A0EE-3C5BDC2C1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9141714"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title"/>
          </p:nvPr>
        </p:nvSpPr>
        <p:spPr>
          <a:xfrm>
            <a:off x="342900" y="4960137"/>
            <a:ext cx="5829300" cy="1463040"/>
          </a:xfrm>
        </p:spPr>
        <p:txBody>
          <a:bodyPr vert="horz" lIns="91440" tIns="45720" rIns="91440" bIns="45720" rtlCol="0" anchor="ctr">
            <a:normAutofit/>
          </a:bodyPr>
          <a:lstStyle/>
          <a:p>
            <a:pPr algn="r"/>
            <a:r>
              <a:rPr lang="en-US" sz="2000" kern="1200" cap="all" spc="200" baseline="0">
                <a:solidFill>
                  <a:srgbClr val="FFFFFF"/>
                </a:solidFill>
                <a:latin typeface="+mj-lt"/>
                <a:ea typeface="+mj-ea"/>
                <a:cs typeface="+mj-cs"/>
              </a:rPr>
              <a:t>Projenin STM kısmında ilk yaptığımız timer1 ve timer2 fonksiyonlarını servoları bağladığımız kanallarda açmak oldu.</a:t>
            </a:r>
            <a:br>
              <a:rPr lang="en-US" sz="2000" kern="1200" cap="all" spc="200" baseline="0">
                <a:solidFill>
                  <a:srgbClr val="FFFFFF"/>
                </a:solidFill>
                <a:latin typeface="+mj-lt"/>
                <a:ea typeface="+mj-ea"/>
                <a:cs typeface="+mj-cs"/>
              </a:rPr>
            </a:br>
            <a:r>
              <a:rPr lang="en-US" sz="2000" kern="1200" cap="all" spc="200" baseline="0">
                <a:solidFill>
                  <a:srgbClr val="FFFFFF"/>
                </a:solidFill>
                <a:latin typeface="+mj-lt"/>
                <a:ea typeface="+mj-ea"/>
                <a:cs typeface="+mj-cs"/>
              </a:rPr>
              <a:t>Sonrasında HAL_UART_Receive_IT (…) kısmı ile bluetooth’dan gelecek olan veriyi okumak olacak</a:t>
            </a:r>
          </a:p>
        </p:txBody>
      </p:sp>
      <p:pic>
        <p:nvPicPr>
          <p:cNvPr id="11266" name="Picture 2" descr="C:\Users\Hp\Downloads\timer açılması.PNG"/>
          <p:cNvPicPr>
            <a:picLocks noChangeAspect="1" noChangeArrowheads="1"/>
          </p:cNvPicPr>
          <p:nvPr/>
        </p:nvPicPr>
        <p:blipFill rotWithShape="1">
          <a:blip r:embed="rId2">
            <a:extLst>
              <a:ext uri="{28A0092B-C50C-407E-A947-70E740481C1C}">
                <a14:useLocalDpi xmlns:a14="http://schemas.microsoft.com/office/drawing/2010/main" val="0"/>
              </a:ext>
            </a:extLst>
          </a:blip>
          <a:srcRect l="780" t="3187" r="726" b="2355"/>
          <a:stretch/>
        </p:blipFill>
        <p:spPr bwMode="auto">
          <a:xfrm>
            <a:off x="1104404" y="959843"/>
            <a:ext cx="6935191" cy="2652318"/>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id="{FEF39256-F095-41C8-8707-6C1A665E8F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304880" y="5220212"/>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61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7514A810-5499-BF79-8C77-635D69246128}"/>
              </a:ext>
            </a:extLst>
          </p:cNvPr>
          <p:cNvSpPr/>
          <p:nvPr/>
        </p:nvSpPr>
        <p:spPr>
          <a:xfrm>
            <a:off x="482600" y="620688"/>
            <a:ext cx="200968" cy="11521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p:cNvSpPr>
            <a:spLocks noGrp="1"/>
          </p:cNvSpPr>
          <p:nvPr>
            <p:ph type="title"/>
          </p:nvPr>
        </p:nvSpPr>
        <p:spPr>
          <a:xfrm>
            <a:off x="583084" y="1116354"/>
            <a:ext cx="3096344" cy="2518729"/>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oAutofit/>
          </a:bodyPr>
          <a:lstStyle/>
          <a:p>
            <a:r>
              <a:rPr lang="tr-TR" sz="2000" dirty="0">
                <a:solidFill>
                  <a:schemeClr val="bg1"/>
                </a:solidFill>
                <a:latin typeface="+mj-lt"/>
              </a:rPr>
              <a:t>Son olarak </a:t>
            </a:r>
            <a:r>
              <a:rPr lang="tr-TR" sz="2000" dirty="0" err="1">
                <a:solidFill>
                  <a:schemeClr val="bg1"/>
                </a:solidFill>
                <a:latin typeface="+mj-lt"/>
              </a:rPr>
              <a:t>Bluetooth’dan</a:t>
            </a:r>
            <a:r>
              <a:rPr lang="tr-TR" sz="2000" dirty="0">
                <a:solidFill>
                  <a:schemeClr val="bg1"/>
                </a:solidFill>
                <a:latin typeface="+mj-lt"/>
              </a:rPr>
              <a:t> gelen veriye göre </a:t>
            </a:r>
            <a:r>
              <a:rPr lang="tr-TR" sz="2000" dirty="0" err="1">
                <a:solidFill>
                  <a:schemeClr val="bg1"/>
                </a:solidFill>
                <a:latin typeface="+mj-lt"/>
              </a:rPr>
              <a:t>servoların</a:t>
            </a:r>
            <a:r>
              <a:rPr lang="tr-TR" sz="2000" dirty="0">
                <a:solidFill>
                  <a:schemeClr val="bg1"/>
                </a:solidFill>
                <a:latin typeface="+mj-lt"/>
              </a:rPr>
              <a:t> değerlerini değiştirip </a:t>
            </a:r>
            <a:r>
              <a:rPr lang="tr-TR" sz="2000" dirty="0" err="1">
                <a:solidFill>
                  <a:schemeClr val="bg1"/>
                </a:solidFill>
                <a:latin typeface="+mj-lt"/>
              </a:rPr>
              <a:t>servoların</a:t>
            </a:r>
            <a:r>
              <a:rPr lang="tr-TR" sz="2000" dirty="0">
                <a:solidFill>
                  <a:schemeClr val="bg1"/>
                </a:solidFill>
                <a:latin typeface="+mj-lt"/>
              </a:rPr>
              <a:t> durumlarını da </a:t>
            </a:r>
            <a:r>
              <a:rPr lang="tr-TR" sz="2000" dirty="0" err="1">
                <a:solidFill>
                  <a:schemeClr val="bg1"/>
                </a:solidFill>
                <a:latin typeface="+mj-lt"/>
              </a:rPr>
              <a:t>lcd</a:t>
            </a:r>
            <a:r>
              <a:rPr lang="tr-TR" sz="2000" dirty="0">
                <a:solidFill>
                  <a:schemeClr val="bg1"/>
                </a:solidFill>
                <a:latin typeface="+mj-lt"/>
              </a:rPr>
              <a:t> ekrana yazdırdık. </a:t>
            </a:r>
          </a:p>
        </p:txBody>
      </p:sp>
      <p:pic>
        <p:nvPicPr>
          <p:cNvPr id="12290" name="Picture 2" descr="C:\Users\Hp\Downloads\LCD ekranına yazıl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519932"/>
            <a:ext cx="4664076" cy="3711575"/>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Hp\Downloads\servolara gonderilen ve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47" y="4869160"/>
            <a:ext cx="9000073" cy="1805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316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rendering of a robotic arm with fingers half-curled and the index finger pointing out">
            <a:extLst>
              <a:ext uri="{FF2B5EF4-FFF2-40B4-BE49-F238E27FC236}">
                <a16:creationId xmlns:a16="http://schemas.microsoft.com/office/drawing/2014/main" id="{0D6178A0-47C5-A2FC-C583-27BBF90A239B}"/>
              </a:ext>
            </a:extLst>
          </p:cNvPr>
          <p:cNvPicPr>
            <a:picLocks noChangeAspect="1"/>
          </p:cNvPicPr>
          <p:nvPr/>
        </p:nvPicPr>
        <p:blipFill rotWithShape="1">
          <a:blip r:embed="rId2">
            <a:alphaModFix amt="45000"/>
          </a:blip>
          <a:srcRect r="-1" b="1290"/>
          <a:stretch/>
        </p:blipFill>
        <p:spPr>
          <a:xfrm>
            <a:off x="20" y="-1"/>
            <a:ext cx="9141694" cy="6858000"/>
          </a:xfrm>
          <a:prstGeom prst="rect">
            <a:avLst/>
          </a:prstGeom>
        </p:spPr>
      </p:pic>
      <p:sp>
        <p:nvSpPr>
          <p:cNvPr id="2" name="Başlık 1"/>
          <p:cNvSpPr>
            <a:spLocks noGrp="1"/>
          </p:cNvSpPr>
          <p:nvPr>
            <p:ph type="title"/>
          </p:nvPr>
        </p:nvSpPr>
        <p:spPr>
          <a:xfrm>
            <a:off x="482600" y="643467"/>
            <a:ext cx="5373505" cy="5571066"/>
          </a:xfrm>
        </p:spPr>
        <p:txBody>
          <a:bodyPr vert="horz" lIns="91440" tIns="45720" rIns="91440" bIns="45720" rtlCol="0" anchor="ctr">
            <a:normAutofit/>
          </a:bodyPr>
          <a:lstStyle/>
          <a:p>
            <a:pPr algn="r"/>
            <a:r>
              <a:rPr lang="en-US" sz="5700" kern="1200" cap="all" spc="200" baseline="0" dirty="0" err="1">
                <a:solidFill>
                  <a:schemeClr val="tx1"/>
                </a:solidFill>
                <a:latin typeface="+mj-lt"/>
                <a:ea typeface="+mj-ea"/>
                <a:cs typeface="+mj-cs"/>
              </a:rPr>
              <a:t>BioniC</a:t>
            </a:r>
            <a:r>
              <a:rPr lang="en-US" sz="5700" kern="1200" cap="all" spc="200" baseline="0" dirty="0">
                <a:solidFill>
                  <a:schemeClr val="tx1"/>
                </a:solidFill>
                <a:latin typeface="+mj-lt"/>
                <a:ea typeface="+mj-ea"/>
                <a:cs typeface="+mj-cs"/>
              </a:rPr>
              <a:t> HAND</a:t>
            </a:r>
            <a:br>
              <a:rPr lang="tr-TR" sz="5700" kern="1200" cap="all" spc="200" baseline="0" dirty="0">
                <a:solidFill>
                  <a:schemeClr val="tx1"/>
                </a:solidFill>
                <a:latin typeface="+mj-lt"/>
                <a:ea typeface="+mj-ea"/>
                <a:cs typeface="+mj-cs"/>
              </a:rPr>
            </a:br>
            <a:r>
              <a:rPr lang="tr-TR" sz="5700" spc="200" dirty="0">
                <a:solidFill>
                  <a:schemeClr val="tx1"/>
                </a:solidFill>
              </a:rPr>
              <a:t>V1.0</a:t>
            </a:r>
            <a:endParaRPr lang="en-US" sz="5700" kern="1200" cap="all" spc="200" baseline="0" dirty="0">
              <a:solidFill>
                <a:schemeClr val="tx1"/>
              </a:solidFill>
              <a:latin typeface="+mj-lt"/>
              <a:ea typeface="+mj-ea"/>
              <a:cs typeface="+mj-cs"/>
            </a:endParaRPr>
          </a:p>
        </p:txBody>
      </p:sp>
      <p:cxnSp>
        <p:nvCxnSpPr>
          <p:cNvPr id="16" name="Straight Connector 15">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4703"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8255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70784CE-9DD4-4C2D-88B9-D219730A4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55" y="0"/>
            <a:ext cx="9141545"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3943600" y="640080"/>
            <a:ext cx="4720267" cy="3652405"/>
          </a:xfrm>
        </p:spPr>
        <p:txBody>
          <a:bodyPr anchor="b">
            <a:normAutofit/>
          </a:bodyPr>
          <a:lstStyle/>
          <a:p>
            <a:pPr algn="l"/>
            <a:r>
              <a:rPr lang="tr-TR" sz="3800">
                <a:solidFill>
                  <a:schemeClr val="tx1">
                    <a:lumMod val="85000"/>
                    <a:lumOff val="15000"/>
                  </a:schemeClr>
                </a:solidFill>
              </a:rPr>
              <a:t>Projenin Amacı:</a:t>
            </a:r>
          </a:p>
        </p:txBody>
      </p:sp>
      <p:sp>
        <p:nvSpPr>
          <p:cNvPr id="3" name="Alt Başlık 2"/>
          <p:cNvSpPr>
            <a:spLocks noGrp="1"/>
          </p:cNvSpPr>
          <p:nvPr>
            <p:ph type="subTitle" idx="1"/>
          </p:nvPr>
        </p:nvSpPr>
        <p:spPr>
          <a:xfrm>
            <a:off x="3953643" y="4460708"/>
            <a:ext cx="4710224" cy="1753175"/>
          </a:xfrm>
        </p:spPr>
        <p:txBody>
          <a:bodyPr anchor="t">
            <a:normAutofit/>
          </a:bodyPr>
          <a:lstStyle/>
          <a:p>
            <a:pPr marL="457200" indent="-457200">
              <a:buFont typeface="Arial" pitchFamily="34" charset="0"/>
              <a:buChar char="•"/>
            </a:pPr>
            <a:r>
              <a:rPr lang="tr-TR" sz="1400" dirty="0">
                <a:solidFill>
                  <a:schemeClr val="tx1">
                    <a:lumMod val="85000"/>
                    <a:lumOff val="15000"/>
                  </a:schemeClr>
                </a:solidFill>
              </a:rPr>
              <a:t>Geliştirilebilir bir proje ile bundan sonrasında da tamamen bitirmeyip güncelliğini koruyarak kendisiyle birlikte bizim de gelişebileceğimiz hem de toplum yararına olabilecek bir işe imza atmak istedik</a:t>
            </a:r>
            <a:r>
              <a:rPr lang="en-US" sz="1400" dirty="0">
                <a:solidFill>
                  <a:schemeClr val="tx1">
                    <a:lumMod val="85000"/>
                    <a:lumOff val="15000"/>
                  </a:schemeClr>
                </a:solidFill>
              </a:rPr>
              <a:t>.</a:t>
            </a:r>
            <a:endParaRPr lang="tr-TR" sz="1400" dirty="0">
              <a:solidFill>
                <a:schemeClr val="tx1">
                  <a:lumMod val="85000"/>
                  <a:lumOff val="15000"/>
                </a:schemeClr>
              </a:solidFill>
            </a:endParaRPr>
          </a:p>
        </p:txBody>
      </p:sp>
      <p:pic>
        <p:nvPicPr>
          <p:cNvPr id="22" name="Graphic 21" descr="Hedef merkezi">
            <a:extLst>
              <a:ext uri="{FF2B5EF4-FFF2-40B4-BE49-F238E27FC236}">
                <a16:creationId xmlns:a16="http://schemas.microsoft.com/office/drawing/2014/main" id="{AC06C015-A5C2-9EED-7395-DBA75FBB14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99" y="1921858"/>
            <a:ext cx="2995456" cy="2995456"/>
          </a:xfrm>
          <a:prstGeom prst="rect">
            <a:avLst/>
          </a:prstGeom>
        </p:spPr>
      </p:pic>
      <p:cxnSp>
        <p:nvCxnSpPr>
          <p:cNvPr id="27" name="Straight Connector 26">
            <a:extLst>
              <a:ext uri="{FF2B5EF4-FFF2-40B4-BE49-F238E27FC236}">
                <a16:creationId xmlns:a16="http://schemas.microsoft.com/office/drawing/2014/main" id="{640A410A-1838-4131-95A6-2BE4F8D412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82230" y="4388141"/>
            <a:ext cx="43891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90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Rectangle 149">
            <a:extLst>
              <a:ext uri="{FF2B5EF4-FFF2-40B4-BE49-F238E27FC236}">
                <a16:creationId xmlns:a16="http://schemas.microsoft.com/office/drawing/2014/main" id="{AB832D16-7558-4209-B5E6-60CFB7383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Oval 5">
            <a:extLst>
              <a:ext uri="{FF2B5EF4-FFF2-40B4-BE49-F238E27FC236}">
                <a16:creationId xmlns:a16="http://schemas.microsoft.com/office/drawing/2014/main" id="{0B201792-59B9-4FE8-9B2A-7F7A5AED0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4" name="Straight Connector 153">
            <a:extLst>
              <a:ext uri="{FF2B5EF4-FFF2-40B4-BE49-F238E27FC236}">
                <a16:creationId xmlns:a16="http://schemas.microsoft.com/office/drawing/2014/main" id="{461931C1-E9DE-4D66-831E-9ABDF15748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6" name="Rectangle 155">
            <a:extLst>
              <a:ext uri="{FF2B5EF4-FFF2-40B4-BE49-F238E27FC236}">
                <a16:creationId xmlns:a16="http://schemas.microsoft.com/office/drawing/2014/main" id="{FA4CECB3-C22E-4C8B-BAF3-FF4CF5B40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B267D0C5-73F7-42FF-B095-8F1E57AD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974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title"/>
          </p:nvPr>
        </p:nvSpPr>
        <p:spPr>
          <a:xfrm>
            <a:off x="342900" y="640080"/>
            <a:ext cx="2389437" cy="3034857"/>
          </a:xfrm>
        </p:spPr>
        <p:txBody>
          <a:bodyPr vert="horz" lIns="91440" tIns="45720" rIns="91440" bIns="45720" rtlCol="0" anchor="b">
            <a:normAutofit/>
          </a:bodyPr>
          <a:lstStyle/>
          <a:p>
            <a:pPr algn="r"/>
            <a:r>
              <a:rPr lang="en-US" sz="1800" spc="200" dirty="0">
                <a:solidFill>
                  <a:srgbClr val="FFFFFF"/>
                </a:solidFill>
              </a:rPr>
              <a:t>Projemizin çalışma mantığı sağdaki resimde gördüğünüz servo kapağından misinalar ile servolara bağladığımız parmakların açılıp kapanmasına yani bir tut bırak mantığına </a:t>
            </a:r>
            <a:r>
              <a:rPr lang="tr-TR" sz="1800" spc="200" dirty="0">
                <a:solidFill>
                  <a:srgbClr val="FFFFFF"/>
                </a:solidFill>
              </a:rPr>
              <a:t>dayanıyor</a:t>
            </a:r>
          </a:p>
        </p:txBody>
      </p:sp>
      <p:pic>
        <p:nvPicPr>
          <p:cNvPr id="2054" name="Picture 6"/>
          <p:cNvPicPr>
            <a:picLocks noChangeAspect="1" noChangeArrowheads="1"/>
          </p:cNvPicPr>
          <p:nvPr/>
        </p:nvPicPr>
        <p:blipFill>
          <a:blip r:embed="rId2" cstate="print">
            <a:extLst>
              <a:ext uri="{28A0092B-C50C-407E-A947-70E740481C1C}">
                <a14:useLocalDpi xmlns:a14="http://schemas.microsoft.com/office/drawing/2010/main" val="0"/>
              </a:ext>
            </a:extLst>
          </a:blip>
          <a:stretch/>
        </p:blipFill>
        <p:spPr bwMode="auto">
          <a:xfrm>
            <a:off x="3204867" y="931909"/>
            <a:ext cx="2744334" cy="238070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0" name="Straight Connector 159">
            <a:extLst>
              <a:ext uri="{FF2B5EF4-FFF2-40B4-BE49-F238E27FC236}">
                <a16:creationId xmlns:a16="http://schemas.microsoft.com/office/drawing/2014/main" id="{8E17E5BA-9A68-4F5E-8C0E-C94E4402B2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6561" y="3765314"/>
            <a:ext cx="21259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214C73F2-6925-4D25-B019-A2AAF3B3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528298" y="2668034"/>
            <a:ext cx="0" cy="21945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p:blipFill>
        <p:spPr bwMode="auto">
          <a:xfrm>
            <a:off x="3211527" y="4267080"/>
            <a:ext cx="2736710" cy="16009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4" name="Straight Connector 163">
            <a:extLst>
              <a:ext uri="{FF2B5EF4-FFF2-40B4-BE49-F238E27FC236}">
                <a16:creationId xmlns:a16="http://schemas.microsoft.com/office/drawing/2014/main" id="{0F24C92C-BD4D-4E7A-A2A2-38D6CE2C9C5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1347" y="1963779"/>
            <a:ext cx="0" cy="29260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190500" y="2104883"/>
            <a:ext cx="2733300" cy="264387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1346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iç mekan, kalabalık içeren bir resim&#10;&#10;Açıklama otomatik olarak oluşturuldu">
            <a:extLst>
              <a:ext uri="{FF2B5EF4-FFF2-40B4-BE49-F238E27FC236}">
                <a16:creationId xmlns:a16="http://schemas.microsoft.com/office/drawing/2014/main" id="{DF595AFC-5F21-1F12-E2B0-1D1E14E608F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275"/>
          <a:stretch/>
        </p:blipFill>
        <p:spPr>
          <a:xfrm>
            <a:off x="827584" y="981601"/>
            <a:ext cx="4147980" cy="4894797"/>
          </a:xfrm>
          <a:prstGeom prst="rect">
            <a:avLst/>
          </a:prstGeom>
          <a:ln>
            <a:noFill/>
          </a:ln>
          <a:effectLst>
            <a:outerShdw blurRad="292100" dist="139700" dir="2700000" algn="tl" rotWithShape="0">
              <a:srgbClr val="333333">
                <a:alpha val="65000"/>
              </a:srgbClr>
            </a:outerShdw>
          </a:effectLst>
        </p:spPr>
      </p:pic>
      <p:pic>
        <p:nvPicPr>
          <p:cNvPr id="7" name="Resim 6">
            <a:extLst>
              <a:ext uri="{FF2B5EF4-FFF2-40B4-BE49-F238E27FC236}">
                <a16:creationId xmlns:a16="http://schemas.microsoft.com/office/drawing/2014/main" id="{0BF69DE6-BDA7-F3FA-7C17-7266EA28472F}"/>
              </a:ext>
            </a:extLst>
          </p:cNvPr>
          <p:cNvPicPr>
            <a:picLocks noChangeAspect="1"/>
          </p:cNvPicPr>
          <p:nvPr/>
        </p:nvPicPr>
        <p:blipFill rotWithShape="1">
          <a:blip r:embed="rId3">
            <a:extLst>
              <a:ext uri="{28A0092B-C50C-407E-A947-70E740481C1C}">
                <a14:useLocalDpi xmlns:a14="http://schemas.microsoft.com/office/drawing/2010/main" val="0"/>
              </a:ext>
            </a:extLst>
          </a:blip>
          <a:srcRect t="15658" b="1329"/>
          <a:stretch/>
        </p:blipFill>
        <p:spPr>
          <a:xfrm>
            <a:off x="5148064" y="1004998"/>
            <a:ext cx="3312368" cy="4871400"/>
          </a:xfrm>
          <a:prstGeom prst="rect">
            <a:avLst/>
          </a:prstGeom>
          <a:ln>
            <a:noFill/>
          </a:ln>
          <a:effectLst>
            <a:outerShdw blurRad="292100" dist="139700" dir="2700000" algn="tl" rotWithShape="0">
              <a:srgbClr val="333333">
                <a:alpha val="65000"/>
              </a:srgbClr>
            </a:outerShdw>
          </a:effectLst>
        </p:spPr>
      </p:pic>
      <p:sp>
        <p:nvSpPr>
          <p:cNvPr id="4" name="Dikdörtgen 3">
            <a:extLst>
              <a:ext uri="{FF2B5EF4-FFF2-40B4-BE49-F238E27FC236}">
                <a16:creationId xmlns:a16="http://schemas.microsoft.com/office/drawing/2014/main" id="{2886872E-68E9-4530-6EA7-90997F8A3973}"/>
              </a:ext>
            </a:extLst>
          </p:cNvPr>
          <p:cNvSpPr/>
          <p:nvPr/>
        </p:nvSpPr>
        <p:spPr>
          <a:xfrm>
            <a:off x="482600" y="620688"/>
            <a:ext cx="200968" cy="11521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94057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207AC1F-1201-F280-108D-20C79E364D0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2051720" y="570682"/>
            <a:ext cx="5244873" cy="5716635"/>
          </a:xfrm>
        </p:spPr>
      </p:pic>
      <p:sp>
        <p:nvSpPr>
          <p:cNvPr id="3" name="Dikdörtgen 2">
            <a:extLst>
              <a:ext uri="{FF2B5EF4-FFF2-40B4-BE49-F238E27FC236}">
                <a16:creationId xmlns:a16="http://schemas.microsoft.com/office/drawing/2014/main" id="{C906C347-6A04-3FF8-B2DA-DFD147A96630}"/>
              </a:ext>
            </a:extLst>
          </p:cNvPr>
          <p:cNvSpPr/>
          <p:nvPr/>
        </p:nvSpPr>
        <p:spPr>
          <a:xfrm>
            <a:off x="482600" y="620688"/>
            <a:ext cx="200968" cy="11521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6820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7" name="İçerik Yer Tutucusu 2">
            <a:extLst>
              <a:ext uri="{FF2B5EF4-FFF2-40B4-BE49-F238E27FC236}">
                <a16:creationId xmlns:a16="http://schemas.microsoft.com/office/drawing/2014/main" id="{35ACBFB8-5A6A-2F64-5E14-7F140C205C9E}"/>
              </a:ext>
            </a:extLst>
          </p:cNvPr>
          <p:cNvGraphicFramePr>
            <a:graphicFrameLocks noGrp="1"/>
          </p:cNvGraphicFramePr>
          <p:nvPr>
            <p:ph idx="1"/>
            <p:extLst>
              <p:ext uri="{D42A27DB-BD31-4B8C-83A1-F6EECF244321}">
                <p14:modId xmlns:p14="http://schemas.microsoft.com/office/powerpoint/2010/main" val="1049229307"/>
              </p:ext>
            </p:extLst>
          </p:nvPr>
        </p:nvGraphicFramePr>
        <p:xfrm>
          <a:off x="1225" y="4476750"/>
          <a:ext cx="9144000" cy="2381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5" name="Picture 3" descr="C:\Users\Hp\Downloads\serv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448" y="404664"/>
            <a:ext cx="7523103" cy="3683187"/>
          </a:xfrm>
          <a:prstGeom prst="rect">
            <a:avLst/>
          </a:prstGeom>
          <a:noFill/>
          <a:ln w="19050">
            <a:solidFill>
              <a:schemeClr val="accent1"/>
            </a:solidFill>
          </a:ln>
          <a:extLst>
            <a:ext uri="{909E8E84-426E-40DD-AFC4-6F175D3DCCD1}">
              <a14:hiddenFill xmlns:a14="http://schemas.microsoft.com/office/drawing/2010/main">
                <a:solidFill>
                  <a:srgbClr val="FFFFFF"/>
                </a:solidFill>
              </a14:hiddenFill>
            </a:ext>
          </a:extLst>
        </p:spPr>
      </p:pic>
      <p:sp>
        <p:nvSpPr>
          <p:cNvPr id="4" name="Dikdörtgen 3">
            <a:extLst>
              <a:ext uri="{FF2B5EF4-FFF2-40B4-BE49-F238E27FC236}">
                <a16:creationId xmlns:a16="http://schemas.microsoft.com/office/drawing/2014/main" id="{4A43FD65-31D2-F6BE-6E83-1DB79A79CD94}"/>
              </a:ext>
            </a:extLst>
          </p:cNvPr>
          <p:cNvSpPr/>
          <p:nvPr/>
        </p:nvSpPr>
        <p:spPr>
          <a:xfrm>
            <a:off x="482600" y="620688"/>
            <a:ext cx="200968" cy="11521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10743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C:\Users\Hp\Downloads\Katman 1.pn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83568" y="2036618"/>
            <a:ext cx="4400295" cy="2684179"/>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0992" y="-2"/>
            <a:ext cx="3493008"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p:cNvSpPr>
            <a:spLocks noGrp="1"/>
          </p:cNvSpPr>
          <p:nvPr>
            <p:ph idx="1"/>
          </p:nvPr>
        </p:nvSpPr>
        <p:spPr>
          <a:xfrm>
            <a:off x="6016117" y="585216"/>
            <a:ext cx="2645282" cy="5586984"/>
          </a:xfrm>
        </p:spPr>
        <p:txBody>
          <a:bodyPr anchor="ctr">
            <a:normAutofit/>
          </a:bodyPr>
          <a:lstStyle/>
          <a:p>
            <a:pPr marL="0" indent="0">
              <a:buNone/>
            </a:pPr>
            <a:r>
              <a:rPr lang="tr-TR" sz="1800" dirty="0">
                <a:solidFill>
                  <a:srgbClr val="FFFFFF"/>
                </a:solidFill>
              </a:rPr>
              <a:t>Eğer analog bir görüntü ihtiyacımız yok ise bu kısım gerekli değildir</a:t>
            </a:r>
            <a:r>
              <a:rPr lang="en-US" sz="1800" dirty="0">
                <a:solidFill>
                  <a:srgbClr val="FFFFFF"/>
                </a:solidFill>
              </a:rPr>
              <a:t>.</a:t>
            </a:r>
            <a:endParaRPr lang="tr-TR" sz="1800" dirty="0">
              <a:solidFill>
                <a:srgbClr val="FFFFFF"/>
              </a:solidFill>
            </a:endParaRPr>
          </a:p>
          <a:p>
            <a:pPr marL="0" indent="0">
              <a:buNone/>
            </a:pPr>
            <a:r>
              <a:rPr lang="tr-TR" sz="1800" dirty="0">
                <a:solidFill>
                  <a:srgbClr val="FFFFFF"/>
                </a:solidFill>
              </a:rPr>
              <a:t>Analog bir görüntü almak için Görüntüde görüldüğü gibi LCM 1602 IIC Lcd ekran modülünü kullandık. </a:t>
            </a:r>
          </a:p>
          <a:p>
            <a:pPr marL="0" indent="0">
              <a:buNone/>
            </a:pPr>
            <a:r>
              <a:rPr lang="tr-TR" sz="1800" dirty="0">
                <a:solidFill>
                  <a:srgbClr val="FFFFFF"/>
                </a:solidFill>
              </a:rPr>
              <a:t>Güç ve topraklama bağlantılarını yaptıktan sonra  SCL ve SDA pinlerini sırasıyla B6 ve B7 pinlerine takıp modülü sürebiliriz.     </a:t>
            </a:r>
          </a:p>
          <a:p>
            <a:pPr marL="0" indent="0">
              <a:buNone/>
            </a:pPr>
            <a:r>
              <a:rPr lang="tr-TR" sz="1800" dirty="0">
                <a:solidFill>
                  <a:srgbClr val="FFFFFF"/>
                </a:solidFill>
              </a:rPr>
              <a:t>Eğer modülün nasıl çalıştığını merak ederseniz: </a:t>
            </a:r>
            <a:r>
              <a:rPr lang="tr-TR" sz="1800" dirty="0">
                <a:solidFill>
                  <a:srgbClr val="FFFF00"/>
                </a:solidFill>
                <a:hlinkClick r:id="rId3">
                  <a:extLst>
                    <a:ext uri="{A12FA001-AC4F-418D-AE19-62706E023703}">
                      <ahyp:hlinkClr xmlns:ahyp="http://schemas.microsoft.com/office/drawing/2018/hyperlinkcolor" val="tx"/>
                    </a:ext>
                  </a:extLst>
                </a:hlinkClick>
              </a:rPr>
              <a:t>https://www.openhacks.com/uploadsproductos/eone-1602a1.pdf</a:t>
            </a:r>
            <a:r>
              <a:rPr lang="tr-TR" sz="1800" dirty="0">
                <a:solidFill>
                  <a:srgbClr val="FFFF00"/>
                </a:solidFill>
              </a:rPr>
              <a:t> </a:t>
            </a:r>
            <a:r>
              <a:rPr lang="tr-TR" sz="1800" dirty="0">
                <a:solidFill>
                  <a:srgbClr val="FFFFFF"/>
                </a:solidFill>
              </a:rPr>
              <a:t>datasheet’ine bakabilirsiniz.</a:t>
            </a:r>
          </a:p>
        </p:txBody>
      </p:sp>
      <p:sp>
        <p:nvSpPr>
          <p:cNvPr id="2" name="Dikdörtgen 1">
            <a:extLst>
              <a:ext uri="{FF2B5EF4-FFF2-40B4-BE49-F238E27FC236}">
                <a16:creationId xmlns:a16="http://schemas.microsoft.com/office/drawing/2014/main" id="{72A82584-DD4F-6AFB-26A9-2F4F005638F9}"/>
              </a:ext>
            </a:extLst>
          </p:cNvPr>
          <p:cNvSpPr/>
          <p:nvPr/>
        </p:nvSpPr>
        <p:spPr>
          <a:xfrm>
            <a:off x="482600" y="620688"/>
            <a:ext cx="200968" cy="11521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26398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 y="0"/>
            <a:ext cx="914154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C:\Users\Hp\Desktop\yedek\ioc Bölümü.png"/>
          <p:cNvPicPr>
            <a:picLocks noChangeAspect="1" noChangeArrowheads="1"/>
          </p:cNvPicPr>
          <p:nvPr/>
        </p:nvPicPr>
        <p:blipFill rotWithShape="1">
          <a:blip r:embed="rId2">
            <a:extLst>
              <a:ext uri="{28A0092B-C50C-407E-A947-70E740481C1C}">
                <a14:useLocalDpi xmlns:a14="http://schemas.microsoft.com/office/drawing/2010/main" val="0"/>
              </a:ext>
            </a:extLst>
          </a:blip>
          <a:srcRect l="12000" r="-1" b="-1"/>
          <a:stretch/>
        </p:blipFill>
        <p:spPr bwMode="auto">
          <a:xfrm>
            <a:off x="3189365" y="1263807"/>
            <a:ext cx="5807655" cy="435575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1238442"/>
            <a:ext cx="2726944"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title"/>
          </p:nvPr>
        </p:nvSpPr>
        <p:spPr>
          <a:xfrm>
            <a:off x="640079" y="1475234"/>
            <a:ext cx="2410730" cy="2901694"/>
          </a:xfrm>
        </p:spPr>
        <p:txBody>
          <a:bodyPr vert="horz" lIns="91440" tIns="45720" rIns="91440" bIns="45720" rtlCol="0" anchor="b">
            <a:normAutofit/>
          </a:bodyPr>
          <a:lstStyle/>
          <a:p>
            <a:pPr algn="r"/>
            <a:r>
              <a:rPr lang="en-US" sz="1900" kern="1200" cap="all" spc="200" baseline="0">
                <a:solidFill>
                  <a:srgbClr val="FFFFFF"/>
                </a:solidFill>
                <a:latin typeface="+mj-lt"/>
                <a:ea typeface="+mj-ea"/>
                <a:cs typeface="+mj-cs"/>
              </a:rPr>
              <a:t>Yazılım kısmına geçiş yaparsak da önceki slaytlarda gösterilen elektronik devrenin giriş ve çıkış pinlerini  STM32CubeIde’nin  ioc kısmında görseldeki gibi ayarlamamız gerekiyor</a:t>
            </a:r>
          </a:p>
        </p:txBody>
      </p:sp>
      <p:cxnSp>
        <p:nvCxnSpPr>
          <p:cNvPr id="81" name="Straight Connector 80">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371" y="4508519"/>
            <a:ext cx="2194560" cy="0"/>
          </a:xfrm>
          <a:prstGeom prst="line">
            <a:avLst/>
          </a:prstGeom>
          <a:ln w="19050">
            <a:solidFill>
              <a:srgbClr val="05E94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600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9" name="Straight Connector 138">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41" name="Rectangle 140">
            <a:extLst>
              <a:ext uri="{FF2B5EF4-FFF2-40B4-BE49-F238E27FC236}">
                <a16:creationId xmlns:a16="http://schemas.microsoft.com/office/drawing/2014/main" id="{42DD0C21-8FEE-4C18-8789-CC8ABE206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A4B51757-7607-4CEA-A0EE-3C5BDC2C1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9141714"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title"/>
          </p:nvPr>
        </p:nvSpPr>
        <p:spPr>
          <a:xfrm>
            <a:off x="342900" y="4960137"/>
            <a:ext cx="5829300" cy="1463040"/>
          </a:xfrm>
        </p:spPr>
        <p:txBody>
          <a:bodyPr vert="horz" lIns="91440" tIns="45720" rIns="91440" bIns="45720" rtlCol="0" anchor="ctr">
            <a:normAutofit/>
          </a:bodyPr>
          <a:lstStyle/>
          <a:p>
            <a:pPr algn="r"/>
            <a:r>
              <a:rPr lang="en-US" sz="1600" kern="1200" cap="all" spc="200" baseline="0">
                <a:solidFill>
                  <a:srgbClr val="FFFFFF"/>
                </a:solidFill>
                <a:latin typeface="+mj-lt"/>
                <a:ea typeface="+mj-ea"/>
                <a:cs typeface="+mj-cs"/>
              </a:rPr>
              <a:t>Bu projemizde Python üzerinden HandTrackingModule ile birlikte elin açık ve kapalı parmak durumlarına göre bluetooth ile  önceden belirlenmiş (bir sonraki slaytta bulabilirsiniz)  değerler göndererek onları STM’in kod kısmında encode edip oluşturduğumuz sinyalleri servolara aktarmayı amaçladık</a:t>
            </a:r>
          </a:p>
        </p:txBody>
      </p:sp>
      <p:pic>
        <p:nvPicPr>
          <p:cNvPr id="6146" name="Picture 2" descr="C:\Users\Hp\Desktop\1_EOSIgBUeq3u0dS8NIn708w.gif"/>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1924658" y="640080"/>
            <a:ext cx="5290331" cy="33064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45" name="Straight Connector 144">
            <a:extLst>
              <a:ext uri="{FF2B5EF4-FFF2-40B4-BE49-F238E27FC236}">
                <a16:creationId xmlns:a16="http://schemas.microsoft.com/office/drawing/2014/main" id="{FEF39256-F095-41C8-8707-6C1A665E8F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304880" y="5220212"/>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962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325</TotalTime>
  <Words>401</Words>
  <Application>Microsoft Office PowerPoint</Application>
  <PresentationFormat>Ekran Gösterisi (4:3)</PresentationFormat>
  <Paragraphs>25</Paragraphs>
  <Slides>16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Arial</vt:lpstr>
      <vt:lpstr>Tw Cen MT</vt:lpstr>
      <vt:lpstr>Tw Cen MT Condensed</vt:lpstr>
      <vt:lpstr>Wingdings 3</vt:lpstr>
      <vt:lpstr>İntegral</vt:lpstr>
      <vt:lpstr>BIONIC HAND V1.0</vt:lpstr>
      <vt:lpstr>Projenin Amacı:</vt:lpstr>
      <vt:lpstr>Projemizin çalışma mantığı sağdaki resimde gördüğünüz servo kapağından misinalar ile servolara bağladığımız parmakların açılıp kapanmasına yani bir tut bırak mantığına dayanıyor</vt:lpstr>
      <vt:lpstr>PowerPoint Sunusu</vt:lpstr>
      <vt:lpstr>PowerPoint Sunusu</vt:lpstr>
      <vt:lpstr>PowerPoint Sunusu</vt:lpstr>
      <vt:lpstr>PowerPoint Sunusu</vt:lpstr>
      <vt:lpstr>Yazılım kısmına geçiş yaparsak da önceki slaytlarda gösterilen elektronik devrenin giriş ve çıkış pinlerini  STM32CubeIde’nin  ioc kısmında görseldeki gibi ayarlamamız gerekiyor</vt:lpstr>
      <vt:lpstr>Bu projemizde Python üzerinden HandTrackingModule ile birlikte elin açık ve kapalı parmak durumlarına göre bluetooth ile  önceden belirlenmiş (bir sonraki slaytta bulabilirsiniz)  değerler göndererek onları STM’in kod kısmında encode edip oluşturduğumuz sinyalleri servolara aktarmayı amaçladık</vt:lpstr>
      <vt:lpstr>Bu değerlerin Kullanılmasında modülün Veri Göndermesi için Kullanılan karakterlerin hangi ASCII kodlarına çevrilip aktarıldığına bakılarak Komut İletildi </vt:lpstr>
      <vt:lpstr>PowerPoint Sunusu</vt:lpstr>
      <vt:lpstr>PowerPoint Sunusu</vt:lpstr>
      <vt:lpstr>Burada ayrıca bahsetmemiz gerekenlerden biriyse eğer bluetooth’a gönderilen veri bir önceki ile aynı olursa değer göndermesini engelleyerek sinyal trafiğini engellemiş oluyoruz</vt:lpstr>
      <vt:lpstr>Projenin STM kısmında ilk yaptığımız timer1 ve timer2 fonksiyonlarını servoları bağladığımız kanallarda açmak oldu. Sonrasında HAL_UART_Receive_IT (…) kısmı ile bluetooth’dan gelecek olan veriyi okumak olacak</vt:lpstr>
      <vt:lpstr>Son olarak Bluetooth’dan gelen veriye göre servoların değerlerini değiştirip servoların durumlarını da lcd ekrana yazdırdık. </vt:lpstr>
      <vt:lpstr>BioniC HAND V1.0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Projenin Amacı:</dc:title>
  <dc:creator>Hp</dc:creator>
  <cp:lastModifiedBy>ENES SEREZ</cp:lastModifiedBy>
  <cp:revision>26</cp:revision>
  <dcterms:created xsi:type="dcterms:W3CDTF">2022-05-22T09:42:44Z</dcterms:created>
  <dcterms:modified xsi:type="dcterms:W3CDTF">2022-05-30T11:18:06Z</dcterms:modified>
</cp:coreProperties>
</file>