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g"/>
  <Override PartName="/ppt/media/image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9230F2-8EEF-4E18-9DB5-61F89226728B}" type="datetimeFigureOut">
              <a:rPr lang="en-IN" smtClean="0"/>
              <a:t>11-09-2025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1BF43E6-F0D2-4DA2-B1BC-9E541115861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515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230F2-8EEF-4E18-9DB5-61F89226728B}"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43E6-F0D2-4DA2-B1BC-9E541115861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175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230F2-8EEF-4E18-9DB5-61F89226728B}"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43E6-F0D2-4DA2-B1BC-9E541115861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020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230F2-8EEF-4E18-9DB5-61F89226728B}"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43E6-F0D2-4DA2-B1BC-9E541115861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76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230F2-8EEF-4E18-9DB5-61F89226728B}"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F43E6-F0D2-4DA2-B1BC-9E541115861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823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9230F2-8EEF-4E18-9DB5-61F89226728B}" type="datetimeFigureOut">
              <a:rPr lang="en-IN" smtClean="0"/>
              <a:t>11-09-2025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F43E6-F0D2-4DA2-B1BC-9E541115861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83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9230F2-8EEF-4E18-9DB5-61F89226728B}" type="datetimeFigureOut">
              <a:rPr lang="en-IN" smtClean="0"/>
              <a:t>11-09-2025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F43E6-F0D2-4DA2-B1BC-9E541115861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1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9230F2-8EEF-4E18-9DB5-61F89226728B}" type="datetimeFigureOut">
              <a:rPr lang="en-IN" smtClean="0"/>
              <a:t>11-09-2025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F43E6-F0D2-4DA2-B1BC-9E541115861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03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230F2-8EEF-4E18-9DB5-61F89226728B}" type="datetimeFigureOut">
              <a:rPr lang="en-IN" smtClean="0"/>
              <a:t>11-09-2025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F43E6-F0D2-4DA2-B1BC-9E541115861C}" type="slidenum">
              <a:rPr lang="en-IN" smtClean="0"/>
              <a:t>‹#›</a:t>
            </a:fld>
            <a:endParaRPr lang="en-IN"/>
          </a:p>
        </p:txBody>
      </p:sp>
    </p:spTree>
    <p:extLst>
      <p:ext uri="{BB962C8B-B14F-4D97-AF65-F5344CB8AC3E}">
        <p14:creationId xmlns:p14="http://schemas.microsoft.com/office/powerpoint/2010/main" val="29652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9230F2-8EEF-4E18-9DB5-61F89226728B}" type="datetimeFigureOut">
              <a:rPr lang="en-IN" smtClean="0"/>
              <a:t>11-09-2025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F43E6-F0D2-4DA2-B1BC-9E541115861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14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D9230F2-8EEF-4E18-9DB5-61F89226728B}" type="datetimeFigureOut">
              <a:rPr lang="en-IN" smtClean="0"/>
              <a:t>11-09-2025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1BF43E6-F0D2-4DA2-B1BC-9E541115861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675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D9230F2-8EEF-4E18-9DB5-61F89226728B}" type="datetimeFigureOut">
              <a:rPr lang="en-IN" smtClean="0"/>
              <a:t>11-09-2025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1BF43E6-F0D2-4DA2-B1BC-9E541115861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377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aktharhajira197.github.io/TNSDC-FWD-DP/"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E8A26E-168D-BE47-02E2-2E01B2DF98AA}"/>
              </a:ext>
            </a:extLst>
          </p:cNvPr>
          <p:cNvSpPr txBox="1"/>
          <p:nvPr/>
        </p:nvSpPr>
        <p:spPr>
          <a:xfrm>
            <a:off x="2185427" y="1120676"/>
            <a:ext cx="8610600" cy="2677656"/>
          </a:xfrm>
          <a:prstGeom prst="rect">
            <a:avLst/>
          </a:prstGeom>
          <a:noFill/>
        </p:spPr>
        <p:txBody>
          <a:bodyPr wrap="square" lIns="91440" tIns="45720" rIns="91440" bIns="45720" rtlCol="0" anchor="t">
            <a:spAutoFit/>
          </a:bodyPr>
          <a:lstStyle/>
          <a:p>
            <a:r>
              <a:rPr lang="en-US" sz="2400" b="1" dirty="0"/>
              <a:t>STUDENT NAME:  AKTHAR HAJIRA S K </a:t>
            </a:r>
          </a:p>
          <a:p>
            <a:r>
              <a:rPr lang="en-US" sz="2400" b="1" dirty="0"/>
              <a:t>REGISTER NO AND NMID: </a:t>
            </a:r>
            <a:r>
              <a:rPr lang="en-US" sz="2400" dirty="0"/>
              <a:t>222402604</a:t>
            </a:r>
            <a:endParaRPr lang="en-US" sz="2400" dirty="0">
              <a:cs typeface="Calibri"/>
            </a:endParaRPr>
          </a:p>
          <a:p>
            <a:r>
              <a:rPr lang="en-US" sz="2400" b="1" dirty="0"/>
              <a:t>DEPARTMENT:</a:t>
            </a:r>
            <a:r>
              <a:rPr lang="en-US" sz="2400" dirty="0"/>
              <a:t> DATA SCIENCE</a:t>
            </a:r>
          </a:p>
          <a:p>
            <a:r>
              <a:rPr lang="en-US" sz="2400" b="1" dirty="0"/>
              <a:t>COLLEGE:</a:t>
            </a:r>
            <a:r>
              <a:rPr lang="en-US" sz="2400" dirty="0"/>
              <a:t> COLLEGE/ UNIVERSITY PRINCE SHRI VENKATESHWARA ARTS AND SCIENCE COLLEGE. MADRAS UNIVERSITY </a:t>
            </a:r>
          </a:p>
          <a:p>
            <a:r>
              <a:rPr lang="en-US" sz="2400" dirty="0"/>
              <a:t>           </a:t>
            </a:r>
            <a:endParaRPr lang="en-IN" sz="2400" dirty="0"/>
          </a:p>
        </p:txBody>
      </p:sp>
    </p:spTree>
    <p:extLst>
      <p:ext uri="{BB962C8B-B14F-4D97-AF65-F5344CB8AC3E}">
        <p14:creationId xmlns:p14="http://schemas.microsoft.com/office/powerpoint/2010/main" val="421830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60A75B62-5F31-AFAC-A656-28967D11A021}"/>
              </a:ext>
            </a:extLst>
          </p:cNvPr>
          <p:cNvSpPr/>
          <p:nvPr/>
        </p:nvSpPr>
        <p:spPr>
          <a:xfrm>
            <a:off x="6721242" y="8229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6">
            <a:extLst>
              <a:ext uri="{FF2B5EF4-FFF2-40B4-BE49-F238E27FC236}">
                <a16:creationId xmlns:a16="http://schemas.microsoft.com/office/drawing/2014/main" id="{4BF9DB0B-2B2E-2A27-1C67-A802260C5A16}"/>
              </a:ext>
            </a:extLst>
          </p:cNvPr>
          <p:cNvPicPr/>
          <p:nvPr/>
        </p:nvPicPr>
        <p:blipFill>
          <a:blip r:embed="rId2" cstate="print"/>
          <a:stretch>
            <a:fillRect/>
          </a:stretch>
        </p:blipFill>
        <p:spPr>
          <a:xfrm>
            <a:off x="91842" y="2508919"/>
            <a:ext cx="1443343" cy="2297974"/>
          </a:xfrm>
          <a:prstGeom prst="rect">
            <a:avLst/>
          </a:prstGeom>
        </p:spPr>
      </p:pic>
      <p:sp>
        <p:nvSpPr>
          <p:cNvPr id="9" name="object 7">
            <a:extLst>
              <a:ext uri="{FF2B5EF4-FFF2-40B4-BE49-F238E27FC236}">
                <a16:creationId xmlns:a16="http://schemas.microsoft.com/office/drawing/2014/main" id="{F42B833A-3126-971A-0E33-EB19E5D2BADE}"/>
              </a:ext>
            </a:extLst>
          </p:cNvPr>
          <p:cNvSpPr txBox="1">
            <a:spLocks noGrp="1"/>
          </p:cNvSpPr>
          <p:nvPr>
            <p:ph type="title"/>
          </p:nvPr>
        </p:nvSpPr>
        <p:spPr>
          <a:xfrm>
            <a:off x="1201169" y="822995"/>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 name="object 8">
            <a:extLst>
              <a:ext uri="{FF2B5EF4-FFF2-40B4-BE49-F238E27FC236}">
                <a16:creationId xmlns:a16="http://schemas.microsoft.com/office/drawing/2014/main" id="{146102D6-439B-EA5A-A1E9-6B916E32322F}"/>
              </a:ext>
            </a:extLst>
          </p:cNvPr>
          <p:cNvSpPr txBox="1"/>
          <p:nvPr/>
        </p:nvSpPr>
        <p:spPr>
          <a:xfrm>
            <a:off x="11302385" y="5600882"/>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FA685865-82D4-33C0-C08E-FF395A0120EB}"/>
              </a:ext>
            </a:extLst>
          </p:cNvPr>
          <p:cNvSpPr txBox="1"/>
          <p:nvPr/>
        </p:nvSpPr>
        <p:spPr>
          <a:xfrm>
            <a:off x="2927758" y="2967099"/>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Add your portfolio screenshot </a:t>
            </a:r>
          </a:p>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EDDC8829-A5FC-0BB8-7161-7EA10868FB2C}"/>
              </a:ext>
            </a:extLst>
          </p:cNvPr>
          <p:cNvPicPr>
            <a:picLocks noChangeAspect="1"/>
          </p:cNvPicPr>
          <p:nvPr/>
        </p:nvPicPr>
        <p:blipFill>
          <a:blip r:embed="rId3"/>
          <a:stretch>
            <a:fillRect/>
          </a:stretch>
        </p:blipFill>
        <p:spPr>
          <a:xfrm>
            <a:off x="1770078" y="1851319"/>
            <a:ext cx="5278544" cy="2359954"/>
          </a:xfrm>
          <a:prstGeom prst="rect">
            <a:avLst/>
          </a:prstGeom>
        </p:spPr>
      </p:pic>
      <p:pic>
        <p:nvPicPr>
          <p:cNvPr id="29" name="Picture 28">
            <a:extLst>
              <a:ext uri="{FF2B5EF4-FFF2-40B4-BE49-F238E27FC236}">
                <a16:creationId xmlns:a16="http://schemas.microsoft.com/office/drawing/2014/main" id="{2F12DE0D-8B03-F36F-D419-E9A0AFCF5D87}"/>
              </a:ext>
            </a:extLst>
          </p:cNvPr>
          <p:cNvPicPr>
            <a:picLocks noChangeAspect="1"/>
          </p:cNvPicPr>
          <p:nvPr/>
        </p:nvPicPr>
        <p:blipFill>
          <a:blip r:embed="rId4"/>
          <a:stretch>
            <a:fillRect/>
          </a:stretch>
        </p:blipFill>
        <p:spPr>
          <a:xfrm>
            <a:off x="7055917" y="2030630"/>
            <a:ext cx="4416649" cy="2001331"/>
          </a:xfrm>
          <a:prstGeom prst="rect">
            <a:avLst/>
          </a:prstGeom>
        </p:spPr>
      </p:pic>
      <p:pic>
        <p:nvPicPr>
          <p:cNvPr id="31" name="Picture 30">
            <a:extLst>
              <a:ext uri="{FF2B5EF4-FFF2-40B4-BE49-F238E27FC236}">
                <a16:creationId xmlns:a16="http://schemas.microsoft.com/office/drawing/2014/main" id="{0B570B12-0E4F-0A61-81E4-0D34BE306464}"/>
              </a:ext>
            </a:extLst>
          </p:cNvPr>
          <p:cNvPicPr>
            <a:picLocks noChangeAspect="1"/>
          </p:cNvPicPr>
          <p:nvPr/>
        </p:nvPicPr>
        <p:blipFill>
          <a:blip r:embed="rId5"/>
          <a:stretch>
            <a:fillRect/>
          </a:stretch>
        </p:blipFill>
        <p:spPr>
          <a:xfrm>
            <a:off x="1770078" y="4326209"/>
            <a:ext cx="7613402" cy="1643063"/>
          </a:xfrm>
          <a:prstGeom prst="rect">
            <a:avLst/>
          </a:prstGeom>
        </p:spPr>
      </p:pic>
    </p:spTree>
    <p:extLst>
      <p:ext uri="{BB962C8B-B14F-4D97-AF65-F5344CB8AC3E}">
        <p14:creationId xmlns:p14="http://schemas.microsoft.com/office/powerpoint/2010/main" val="201106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EA499180-8DCF-767F-65F7-414FCFB5A37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a:extLst>
              <a:ext uri="{FF2B5EF4-FFF2-40B4-BE49-F238E27FC236}">
                <a16:creationId xmlns:a16="http://schemas.microsoft.com/office/drawing/2014/main" id="{5681F331-84D0-E9F0-715C-A3018CE9F87C}"/>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5">
            <a:extLst>
              <a:ext uri="{FF2B5EF4-FFF2-40B4-BE49-F238E27FC236}">
                <a16:creationId xmlns:a16="http://schemas.microsoft.com/office/drawing/2014/main" id="{08F8B276-DFC0-E5DE-6B13-26A34B7F223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6">
            <a:extLst>
              <a:ext uri="{FF2B5EF4-FFF2-40B4-BE49-F238E27FC236}">
                <a16:creationId xmlns:a16="http://schemas.microsoft.com/office/drawing/2014/main" id="{51BA386E-7483-677E-8225-F2D21D755136}"/>
              </a:ext>
            </a:extLst>
          </p:cNvPr>
          <p:cNvPicPr/>
          <p:nvPr/>
        </p:nvPicPr>
        <p:blipFill>
          <a:blip r:embed="rId2" cstate="print"/>
          <a:stretch>
            <a:fillRect/>
          </a:stretch>
        </p:blipFill>
        <p:spPr>
          <a:xfrm>
            <a:off x="1666875" y="6467475"/>
            <a:ext cx="76200" cy="177800"/>
          </a:xfrm>
          <a:prstGeom prst="rect">
            <a:avLst/>
          </a:prstGeom>
        </p:spPr>
      </p:pic>
      <p:sp>
        <p:nvSpPr>
          <p:cNvPr id="8" name="object 7">
            <a:extLst>
              <a:ext uri="{FF2B5EF4-FFF2-40B4-BE49-F238E27FC236}">
                <a16:creationId xmlns:a16="http://schemas.microsoft.com/office/drawing/2014/main" id="{732B51A8-253A-AEDD-B553-0628F42FCC8A}"/>
              </a:ext>
            </a:extLst>
          </p:cNvPr>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a:extLst>
              <a:ext uri="{FF2B5EF4-FFF2-40B4-BE49-F238E27FC236}">
                <a16:creationId xmlns:a16="http://schemas.microsoft.com/office/drawing/2014/main" id="{466D21E2-C8FE-A217-7FC4-FA0854AE21F8}"/>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B14DEB9-5AF5-2D0F-B2FD-F5242B7F7CF5}"/>
              </a:ext>
            </a:extLst>
          </p:cNvPr>
          <p:cNvSpPr txBox="1"/>
          <p:nvPr/>
        </p:nvSpPr>
        <p:spPr>
          <a:xfrm>
            <a:off x="1264729" y="2210499"/>
            <a:ext cx="8462394" cy="3970318"/>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My portfolio is a simple way to showcase </a:t>
            </a:r>
            <a:r>
              <a:rPr lang="en-IN" sz="2800" dirty="0" err="1">
                <a:latin typeface="Times New Roman" panose="02020603050405020304" pitchFamily="18" charset="0"/>
                <a:cs typeface="Times New Roman" panose="02020603050405020304" pitchFamily="18" charset="0"/>
              </a:rPr>
              <a:t>myself.It</a:t>
            </a:r>
            <a:r>
              <a:rPr lang="en-IN" sz="2800" dirty="0">
                <a:latin typeface="Times New Roman" panose="02020603050405020304" pitchFamily="18" charset="0"/>
                <a:cs typeface="Times New Roman" panose="02020603050405020304" pitchFamily="18" charset="0"/>
              </a:rPr>
              <a:t> includes my education, skills, hobbies, and </a:t>
            </a:r>
            <a:r>
              <a:rPr lang="en-IN" sz="2800" dirty="0" err="1">
                <a:latin typeface="Times New Roman" panose="02020603050405020304" pitchFamily="18" charset="0"/>
                <a:cs typeface="Times New Roman" panose="02020603050405020304" pitchFamily="18" charset="0"/>
              </a:rPr>
              <a:t>profile.The</a:t>
            </a:r>
            <a:r>
              <a:rPr lang="en-IN" sz="2800" dirty="0">
                <a:latin typeface="Times New Roman" panose="02020603050405020304" pitchFamily="18" charset="0"/>
                <a:cs typeface="Times New Roman" panose="02020603050405020304" pitchFamily="18" charset="0"/>
              </a:rPr>
              <a:t> design is neat and easy to </a:t>
            </a:r>
            <a:r>
              <a:rPr lang="en-IN" sz="2800" dirty="0" err="1">
                <a:latin typeface="Times New Roman" panose="02020603050405020304" pitchFamily="18" charset="0"/>
                <a:cs typeface="Times New Roman" panose="02020603050405020304" pitchFamily="18" charset="0"/>
              </a:rPr>
              <a:t>understand.It</a:t>
            </a:r>
            <a:r>
              <a:rPr lang="en-IN" sz="2800" dirty="0">
                <a:latin typeface="Times New Roman" panose="02020603050405020304" pitchFamily="18" charset="0"/>
                <a:cs typeface="Times New Roman" panose="02020603050405020304" pitchFamily="18" charset="0"/>
              </a:rPr>
              <a:t> works on all devices with a responsive </a:t>
            </a:r>
            <a:r>
              <a:rPr lang="en-IN" sz="2800" dirty="0" err="1">
                <a:latin typeface="Times New Roman" panose="02020603050405020304" pitchFamily="18" charset="0"/>
                <a:cs typeface="Times New Roman" panose="02020603050405020304" pitchFamily="18" charset="0"/>
              </a:rPr>
              <a:t>layout.This</a:t>
            </a:r>
            <a:r>
              <a:rPr lang="en-IN" sz="2800" dirty="0">
                <a:latin typeface="Times New Roman" panose="02020603050405020304" pitchFamily="18" charset="0"/>
                <a:cs typeface="Times New Roman" panose="02020603050405020304" pitchFamily="18" charset="0"/>
              </a:rPr>
              <a:t> portfolio reflects my learning and growth.</a:t>
            </a:r>
          </a:p>
          <a:p>
            <a:r>
              <a:rPr lang="en-IN" sz="2800" dirty="0">
                <a:latin typeface="Times New Roman" panose="02020603050405020304" pitchFamily="18" charset="0"/>
                <a:cs typeface="Times New Roman" panose="02020603050405020304" pitchFamily="18" charset="0"/>
              </a:rPr>
              <a:t>GITHUB: </a:t>
            </a:r>
            <a:r>
              <a:rPr lang="en-IN" sz="2800" dirty="0">
                <a:latin typeface="Times New Roman" panose="02020603050405020304" pitchFamily="18" charset="0"/>
                <a:cs typeface="Times New Roman" panose="02020603050405020304" pitchFamily="18" charset="0"/>
                <a:hlinkClick r:id="rId3"/>
              </a:rPr>
              <a:t>https://aktharhajira197.github.io/TNSDC-FWD-DP/</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79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17">
            <a:extLst>
              <a:ext uri="{FF2B5EF4-FFF2-40B4-BE49-F238E27FC236}">
                <a16:creationId xmlns:a16="http://schemas.microsoft.com/office/drawing/2014/main" id="{40667CC9-9A21-F02B-8F25-3A1FDD63C7B6}"/>
              </a:ext>
            </a:extLst>
          </p:cNvPr>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44" name="object 22">
            <a:extLst>
              <a:ext uri="{FF2B5EF4-FFF2-40B4-BE49-F238E27FC236}">
                <a16:creationId xmlns:a16="http://schemas.microsoft.com/office/drawing/2014/main" id="{816E33DE-C284-6275-B324-DDA63CA673DE}"/>
              </a:ext>
            </a:extLst>
          </p:cNvPr>
          <p:cNvSpPr txBox="1">
            <a:spLocks/>
          </p:cNvSpPr>
          <p:nvPr/>
        </p:nvSpPr>
        <p:spPr>
          <a:xfrm>
            <a:off x="11353418" y="6473337"/>
            <a:ext cx="151129" cy="191770"/>
          </a:xfrm>
          <a:prstGeom prst="rect">
            <a:avLst/>
          </a:prstGeom>
        </p:spPr>
        <p:txBody>
          <a:bodyPr vert="horz" wrap="square" lIns="0" tIns="6985"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2</a:t>
            </a:fld>
            <a:endParaRPr lang="en-IN" spc="10" dirty="0"/>
          </a:p>
        </p:txBody>
      </p:sp>
      <p:sp>
        <p:nvSpPr>
          <p:cNvPr id="45" name="object 17">
            <a:extLst>
              <a:ext uri="{FF2B5EF4-FFF2-40B4-BE49-F238E27FC236}">
                <a16:creationId xmlns:a16="http://schemas.microsoft.com/office/drawing/2014/main" id="{CF6B4017-4BFA-A90B-C689-4D83B45259BF}"/>
              </a:ext>
            </a:extLst>
          </p:cNvPr>
          <p:cNvSpPr txBox="1">
            <a:spLocks/>
          </p:cNvSpPr>
          <p:nvPr/>
        </p:nvSpPr>
        <p:spPr>
          <a:xfrm>
            <a:off x="2790574" y="2750820"/>
            <a:ext cx="4990781" cy="67069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IN" sz="4250" kern="0" dirty="0"/>
              <a:t>DIGITAL JOURNEY </a:t>
            </a:r>
          </a:p>
        </p:txBody>
      </p:sp>
    </p:spTree>
    <p:extLst>
      <p:ext uri="{BB962C8B-B14F-4D97-AF65-F5344CB8AC3E}">
        <p14:creationId xmlns:p14="http://schemas.microsoft.com/office/powerpoint/2010/main" val="295912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1">
            <a:extLst>
              <a:ext uri="{FF2B5EF4-FFF2-40B4-BE49-F238E27FC236}">
                <a16:creationId xmlns:a16="http://schemas.microsoft.com/office/drawing/2014/main" id="{2BE6FB8F-4418-1CBD-EE3E-F3DEC14E7D67}"/>
              </a:ext>
            </a:extLst>
          </p:cNvPr>
          <p:cNvSpPr txBox="1">
            <a:spLocks noGrp="1"/>
          </p:cNvSpPr>
          <p:nvPr>
            <p:ph type="title"/>
          </p:nvPr>
        </p:nvSpPr>
        <p:spPr>
          <a:xfrm>
            <a:off x="1436062" y="9738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8" name="TextBox 7">
            <a:extLst>
              <a:ext uri="{FF2B5EF4-FFF2-40B4-BE49-F238E27FC236}">
                <a16:creationId xmlns:a16="http://schemas.microsoft.com/office/drawing/2014/main" id="{FE7A7899-157A-8F4B-4B58-B5383B981B0C}"/>
              </a:ext>
            </a:extLst>
          </p:cNvPr>
          <p:cNvSpPr txBox="1"/>
          <p:nvPr/>
        </p:nvSpPr>
        <p:spPr>
          <a:xfrm>
            <a:off x="2676088" y="1593908"/>
            <a:ext cx="5419288"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28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6B3FBA3F-715A-F089-ED5E-A5A3FF668AC1}"/>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7">
            <a:extLst>
              <a:ext uri="{FF2B5EF4-FFF2-40B4-BE49-F238E27FC236}">
                <a16:creationId xmlns:a16="http://schemas.microsoft.com/office/drawing/2014/main" id="{6E62705E-43F1-511C-48F2-D2F5B5D3C23C}"/>
              </a:ext>
            </a:extLst>
          </p:cNvPr>
          <p:cNvSpPr txBox="1">
            <a:spLocks/>
          </p:cNvSpPr>
          <p:nvPr/>
        </p:nvSpPr>
        <p:spPr>
          <a:xfrm>
            <a:off x="834072" y="575055"/>
            <a:ext cx="5636895" cy="678180"/>
          </a:xfrm>
          <a:prstGeom prst="rect">
            <a:avLst/>
          </a:prstGeom>
        </p:spPr>
        <p:txBody>
          <a:bodyPr vert="horz" wrap="square" lIns="0" tIns="16510"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endParaRPr lang="en-IN" sz="4250" dirty="0"/>
          </a:p>
        </p:txBody>
      </p:sp>
      <p:sp>
        <p:nvSpPr>
          <p:cNvPr id="6" name="object 7">
            <a:extLst>
              <a:ext uri="{FF2B5EF4-FFF2-40B4-BE49-F238E27FC236}">
                <a16:creationId xmlns:a16="http://schemas.microsoft.com/office/drawing/2014/main" id="{8BC97BBF-B14E-E63D-9ECB-4202CF51706D}"/>
              </a:ext>
            </a:extLst>
          </p:cNvPr>
          <p:cNvSpPr txBox="1">
            <a:spLocks/>
          </p:cNvSpPr>
          <p:nvPr/>
        </p:nvSpPr>
        <p:spPr>
          <a:xfrm>
            <a:off x="1506785" y="2019300"/>
            <a:ext cx="7096125" cy="319299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lgn="just">
              <a:lnSpc>
                <a:spcPct val="150000"/>
              </a:lnSpc>
              <a:spcBef>
                <a:spcPts val="130"/>
              </a:spcBef>
              <a:tabLst>
                <a:tab pos="2727960" algn="l"/>
              </a:tabLst>
            </a:pPr>
            <a:r>
              <a:rPr lang="en-US" sz="2000" b="0" kern="0" spc="-20" dirty="0">
                <a:latin typeface="Times New Roman" panose="02020603050405020304" pitchFamily="18" charset="0"/>
                <a:cs typeface="Times New Roman" panose="02020603050405020304" pitchFamily="18" charset="0"/>
              </a:rPr>
              <a:t> Overcoming Limitations of Traditional </a:t>
            </a:r>
            <a:r>
              <a:rPr lang="en-US" sz="2000" b="0" kern="0" spc="-20" dirty="0" err="1">
                <a:latin typeface="Times New Roman" panose="02020603050405020304" pitchFamily="18" charset="0"/>
                <a:cs typeface="Times New Roman" panose="02020603050405020304" pitchFamily="18" charset="0"/>
              </a:rPr>
              <a:t>ResumesStudents</a:t>
            </a:r>
            <a:r>
              <a:rPr lang="en-US" sz="2000" b="0" kern="0" spc="-20" dirty="0">
                <a:latin typeface="Times New Roman" panose="02020603050405020304" pitchFamily="18" charset="0"/>
                <a:cs typeface="Times New Roman" panose="02020603050405020304" pitchFamily="18" charset="0"/>
              </a:rPr>
              <a:t> and job seekers often rely solely on resumes to present their skills and achievements. Traditional resumes are static and lack interactivity or creative elements, making it difficult for recruiters to accurately gauge a candidate’s potential. A digital portfolio effectively bridges this gap by offering an engaging, interactive platform that highlights skills, projects, and personal strengths in a more dynamic way.</a:t>
            </a:r>
            <a:endParaRPr lang="en-IN" sz="2000"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2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D4CB7547-0C2B-3622-1690-61334AC8BF77}"/>
              </a:ext>
            </a:extLst>
          </p:cNvPr>
          <p:cNvGrpSpPr/>
          <p:nvPr/>
        </p:nvGrpSpPr>
        <p:grpSpPr>
          <a:xfrm>
            <a:off x="8431722" y="2144611"/>
            <a:ext cx="3533775" cy="3810000"/>
            <a:chOff x="8658225" y="2647950"/>
            <a:chExt cx="3533775" cy="3810000"/>
          </a:xfrm>
        </p:grpSpPr>
        <p:sp>
          <p:nvSpPr>
            <p:cNvPr id="5" name="object 3">
              <a:extLst>
                <a:ext uri="{FF2B5EF4-FFF2-40B4-BE49-F238E27FC236}">
                  <a16:creationId xmlns:a16="http://schemas.microsoft.com/office/drawing/2014/main" id="{E0AECA74-9DE3-537C-CA7B-11E38228ADB5}"/>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CD763F7D-9CF1-E0C1-BBE5-7CF8E63C3550}"/>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CBC83D03-1A45-7F0F-9470-4D5D5061052E}"/>
                </a:ext>
              </a:extLst>
            </p:cNvPr>
            <p:cNvPicPr/>
            <p:nvPr/>
          </p:nvPicPr>
          <p:blipFill>
            <a:blip r:embed="rId2" cstate="print"/>
            <a:stretch>
              <a:fillRect/>
            </a:stretch>
          </p:blipFill>
          <p:spPr>
            <a:xfrm>
              <a:off x="8658225" y="2647950"/>
              <a:ext cx="3533775" cy="3810000"/>
            </a:xfrm>
            <a:prstGeom prst="rect">
              <a:avLst/>
            </a:prstGeom>
          </p:spPr>
        </p:pic>
      </p:grpSp>
      <p:sp>
        <p:nvSpPr>
          <p:cNvPr id="8" name="object 6">
            <a:extLst>
              <a:ext uri="{FF2B5EF4-FFF2-40B4-BE49-F238E27FC236}">
                <a16:creationId xmlns:a16="http://schemas.microsoft.com/office/drawing/2014/main" id="{805F14E2-BA49-FA86-7DBD-7BA6A9CC632F}"/>
              </a:ext>
            </a:extLst>
          </p:cNvPr>
          <p:cNvSpPr/>
          <p:nvPr/>
        </p:nvSpPr>
        <p:spPr>
          <a:xfrm>
            <a:off x="6469572" y="11921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9" name="object 7">
            <a:extLst>
              <a:ext uri="{FF2B5EF4-FFF2-40B4-BE49-F238E27FC236}">
                <a16:creationId xmlns:a16="http://schemas.microsoft.com/office/drawing/2014/main" id="{B4B08851-9D78-B38F-ADF7-B16B86C4D72D}"/>
              </a:ext>
            </a:extLst>
          </p:cNvPr>
          <p:cNvSpPr txBox="1">
            <a:spLocks noGrp="1"/>
          </p:cNvSpPr>
          <p:nvPr>
            <p:ph type="title"/>
          </p:nvPr>
        </p:nvSpPr>
        <p:spPr>
          <a:xfrm>
            <a:off x="513272" y="32628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10" name="object 8">
            <a:extLst>
              <a:ext uri="{FF2B5EF4-FFF2-40B4-BE49-F238E27FC236}">
                <a16:creationId xmlns:a16="http://schemas.microsoft.com/office/drawing/2014/main" id="{6DBD64BA-A5F8-3BB7-36B8-33513A5B1016}"/>
              </a:ext>
            </a:extLst>
          </p:cNvPr>
          <p:cNvPicPr/>
          <p:nvPr/>
        </p:nvPicPr>
        <p:blipFill>
          <a:blip r:embed="rId3" cstate="print"/>
          <a:stretch>
            <a:fillRect/>
          </a:stretch>
        </p:blipFill>
        <p:spPr>
          <a:xfrm>
            <a:off x="449772" y="5964136"/>
            <a:ext cx="2143125" cy="200025"/>
          </a:xfrm>
          <a:prstGeom prst="rect">
            <a:avLst/>
          </a:prstGeom>
        </p:spPr>
      </p:pic>
      <p:sp>
        <p:nvSpPr>
          <p:cNvPr id="11" name="object 10">
            <a:extLst>
              <a:ext uri="{FF2B5EF4-FFF2-40B4-BE49-F238E27FC236}">
                <a16:creationId xmlns:a16="http://schemas.microsoft.com/office/drawing/2014/main" id="{1144D6D0-D4D4-283F-44AB-28805413C21C}"/>
              </a:ext>
            </a:extLst>
          </p:cNvPr>
          <p:cNvSpPr txBox="1">
            <a:spLocks/>
          </p:cNvSpPr>
          <p:nvPr/>
        </p:nvSpPr>
        <p:spPr>
          <a:xfrm>
            <a:off x="11126915" y="5969998"/>
            <a:ext cx="151129" cy="191770"/>
          </a:xfrm>
          <a:prstGeom prst="rect">
            <a:avLst/>
          </a:prstGeom>
        </p:spPr>
        <p:txBody>
          <a:bodyPr vert="horz" wrap="square" lIns="0" tIns="6985"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5</a:t>
            </a:fld>
            <a:endParaRPr lang="en-IN" spc="10" dirty="0"/>
          </a:p>
        </p:txBody>
      </p:sp>
      <p:sp>
        <p:nvSpPr>
          <p:cNvPr id="12" name="TextBox 11">
            <a:extLst>
              <a:ext uri="{FF2B5EF4-FFF2-40B4-BE49-F238E27FC236}">
                <a16:creationId xmlns:a16="http://schemas.microsoft.com/office/drawing/2014/main" id="{90D848F5-D89B-C77E-F079-EFC51D1294E7}"/>
              </a:ext>
            </a:extLst>
          </p:cNvPr>
          <p:cNvSpPr txBox="1"/>
          <p:nvPr/>
        </p:nvSpPr>
        <p:spPr>
          <a:xfrm>
            <a:off x="513271" y="2256639"/>
            <a:ext cx="8408419"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Basic </a:t>
            </a:r>
            <a:r>
              <a:rPr lang="en-US" sz="2000" dirty="0" err="1">
                <a:latin typeface="Times New Roman" panose="02020603050405020304" pitchFamily="18" charset="0"/>
                <a:cs typeface="Times New Roman" panose="02020603050405020304" pitchFamily="18" charset="0"/>
              </a:rPr>
              <a:t>PortfolioThis</a:t>
            </a:r>
            <a:r>
              <a:rPr lang="en-US" sz="2000" dirty="0">
                <a:latin typeface="Times New Roman" panose="02020603050405020304" pitchFamily="18" charset="0"/>
                <a:cs typeface="Times New Roman" panose="02020603050405020304" pitchFamily="18" charset="0"/>
              </a:rPr>
              <a:t> project is a simple yet effective personal website designed to introduce myself in a structured and organized way. The portfolio contains core sections like About Me, Education, Hobbies, Skills, and Contact, each accompanied by my profile image to personalize the experience. The main goal of this portfolio is to provide a clear overview of my academic journey, enabling visitors to quickly understand my background, qualifications, and skill set. The minimalistic design ensures that attention remains on my personal and educational details without distractions, making it easy for anyone, including teachers, peers, or recruiters, to get a concise introduction to who I 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63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ADE1E503-51E9-BB39-4C37-5BF0CAABB73F}"/>
              </a:ext>
            </a:extLst>
          </p:cNvPr>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6" name="TextBox 5">
            <a:extLst>
              <a:ext uri="{FF2B5EF4-FFF2-40B4-BE49-F238E27FC236}">
                <a16:creationId xmlns:a16="http://schemas.microsoft.com/office/drawing/2014/main" id="{46603810-A2F3-AAC7-3EFB-3F5688198CAD}"/>
              </a:ext>
            </a:extLst>
          </p:cNvPr>
          <p:cNvSpPr txBox="1"/>
          <p:nvPr/>
        </p:nvSpPr>
        <p:spPr>
          <a:xfrm>
            <a:off x="1202791" y="2128007"/>
            <a:ext cx="8444548" cy="2123658"/>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Recruiters and Hiring </a:t>
            </a:r>
            <a:r>
              <a:rPr lang="en-US" sz="2200" dirty="0" err="1">
                <a:latin typeface="Times New Roman" panose="02020603050405020304" pitchFamily="18" charset="0"/>
                <a:cs typeface="Times New Roman" panose="02020603050405020304" pitchFamily="18" charset="0"/>
              </a:rPr>
              <a:t>ManagersThe</a:t>
            </a:r>
            <a:r>
              <a:rPr lang="en-US" sz="2200" dirty="0">
                <a:latin typeface="Times New Roman" panose="02020603050405020304" pitchFamily="18" charset="0"/>
                <a:cs typeface="Times New Roman" panose="02020603050405020304" pitchFamily="18" charset="0"/>
              </a:rPr>
              <a:t> primary users of my digital portfolio are recruiters and hiring managers. They can easily view my profile, skills, and achievements in a structured manner, which helps them assess my suitability for internships and job opportunities. Unlike traditional resumes, my portfolio provides a clear and interactive overview, saving recruiters time and effort in evaluating my potential.</a:t>
            </a:r>
          </a:p>
        </p:txBody>
      </p:sp>
    </p:spTree>
    <p:extLst>
      <p:ext uri="{BB962C8B-B14F-4D97-AF65-F5344CB8AC3E}">
        <p14:creationId xmlns:p14="http://schemas.microsoft.com/office/powerpoint/2010/main" val="172817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D5A6EB79-342C-5FAB-248B-76073351997C}"/>
              </a:ext>
            </a:extLst>
          </p:cNvPr>
          <p:cNvPicPr/>
          <p:nvPr/>
        </p:nvPicPr>
        <p:blipFill>
          <a:blip r:embed="rId2" cstate="print"/>
          <a:stretch>
            <a:fillRect/>
          </a:stretch>
        </p:blipFill>
        <p:spPr>
          <a:xfrm>
            <a:off x="137763" y="2214606"/>
            <a:ext cx="2695574" cy="3248025"/>
          </a:xfrm>
          <a:prstGeom prst="rect">
            <a:avLst/>
          </a:prstGeom>
        </p:spPr>
      </p:pic>
      <p:sp>
        <p:nvSpPr>
          <p:cNvPr id="8" name="object 6">
            <a:extLst>
              <a:ext uri="{FF2B5EF4-FFF2-40B4-BE49-F238E27FC236}">
                <a16:creationId xmlns:a16="http://schemas.microsoft.com/office/drawing/2014/main" id="{65798951-485A-703B-B039-808A2972CF2D}"/>
              </a:ext>
            </a:extLst>
          </p:cNvPr>
          <p:cNvSpPr txBox="1">
            <a:spLocks noGrp="1"/>
          </p:cNvSpPr>
          <p:nvPr>
            <p:ph type="title"/>
          </p:nvPr>
        </p:nvSpPr>
        <p:spPr>
          <a:xfrm>
            <a:off x="1214437" y="102566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9" name="object 7">
            <a:extLst>
              <a:ext uri="{FF2B5EF4-FFF2-40B4-BE49-F238E27FC236}">
                <a16:creationId xmlns:a16="http://schemas.microsoft.com/office/drawing/2014/main" id="{C0EDCFA5-54CB-7075-F1DE-170C834790E8}"/>
              </a:ext>
            </a:extLst>
          </p:cNvPr>
          <p:cNvPicPr/>
          <p:nvPr/>
        </p:nvPicPr>
        <p:blipFill>
          <a:blip r:embed="rId3" cstate="print"/>
          <a:stretch>
            <a:fillRect/>
          </a:stretch>
        </p:blipFill>
        <p:spPr>
          <a:xfrm>
            <a:off x="676275" y="5897024"/>
            <a:ext cx="2143125" cy="200025"/>
          </a:xfrm>
          <a:prstGeom prst="rect">
            <a:avLst/>
          </a:prstGeom>
        </p:spPr>
      </p:pic>
      <p:sp>
        <p:nvSpPr>
          <p:cNvPr id="10" name="object 9">
            <a:extLst>
              <a:ext uri="{FF2B5EF4-FFF2-40B4-BE49-F238E27FC236}">
                <a16:creationId xmlns:a16="http://schemas.microsoft.com/office/drawing/2014/main" id="{DA3D4243-80F1-5E90-D14C-7E8D3E301253}"/>
              </a:ext>
            </a:extLst>
          </p:cNvPr>
          <p:cNvSpPr txBox="1">
            <a:spLocks/>
          </p:cNvSpPr>
          <p:nvPr/>
        </p:nvSpPr>
        <p:spPr>
          <a:xfrm>
            <a:off x="11353418" y="5902886"/>
            <a:ext cx="151129" cy="191770"/>
          </a:xfrm>
          <a:prstGeom prst="rect">
            <a:avLst/>
          </a:prstGeom>
        </p:spPr>
        <p:txBody>
          <a:bodyPr vert="horz" wrap="square" lIns="0" tIns="6985"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7</a:t>
            </a:fld>
            <a:endParaRPr lang="en-IN" spc="10" dirty="0"/>
          </a:p>
        </p:txBody>
      </p:sp>
      <p:sp>
        <p:nvSpPr>
          <p:cNvPr id="11" name="TextBox 10">
            <a:extLst>
              <a:ext uri="{FF2B5EF4-FFF2-40B4-BE49-F238E27FC236}">
                <a16:creationId xmlns:a16="http://schemas.microsoft.com/office/drawing/2014/main" id="{679F8E08-0E52-0031-A2C8-755260D41B37}"/>
              </a:ext>
            </a:extLst>
          </p:cNvPr>
          <p:cNvSpPr txBox="1"/>
          <p:nvPr/>
        </p:nvSpPr>
        <p:spPr>
          <a:xfrm>
            <a:off x="3116074" y="2458102"/>
            <a:ext cx="6858000" cy="1785104"/>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 Used to create the structure of the portfolio (headings, paragraphs, sections).</a:t>
            </a:r>
          </a:p>
          <a:p>
            <a:r>
              <a:rPr lang="en-US" sz="2200" b="1" dirty="0">
                <a:latin typeface="Times New Roman" panose="02020603050405020304" pitchFamily="18" charset="0"/>
                <a:cs typeface="Times New Roman" panose="02020603050405020304" pitchFamily="18" charset="0"/>
              </a:rPr>
              <a:t>CSS</a:t>
            </a:r>
            <a:r>
              <a:rPr lang="en-US" sz="2200" dirty="0">
                <a:latin typeface="Times New Roman" panose="02020603050405020304" pitchFamily="18" charset="0"/>
                <a:cs typeface="Times New Roman" panose="02020603050405020304" pitchFamily="18" charset="0"/>
              </a:rPr>
              <a:t> → Used to add design, colors, and styling.</a:t>
            </a:r>
          </a:p>
          <a:p>
            <a:r>
              <a:rPr lang="en-US" sz="2200" b="1" dirty="0">
                <a:latin typeface="Times New Roman" panose="02020603050405020304" pitchFamily="18" charset="0"/>
                <a:cs typeface="Times New Roman" panose="02020603050405020304" pitchFamily="18" charset="0"/>
              </a:rPr>
              <a:t>GitHub Pages</a:t>
            </a:r>
            <a:r>
              <a:rPr lang="en-US" sz="2200" dirty="0">
                <a:latin typeface="Times New Roman" panose="02020603050405020304" pitchFamily="18" charset="0"/>
                <a:cs typeface="Times New Roman" panose="02020603050405020304" pitchFamily="18" charset="0"/>
              </a:rPr>
              <a:t> → Used to host the portfolio online and share it easily.</a:t>
            </a:r>
          </a:p>
        </p:txBody>
      </p:sp>
    </p:spTree>
    <p:extLst>
      <p:ext uri="{BB962C8B-B14F-4D97-AF65-F5344CB8AC3E}">
        <p14:creationId xmlns:p14="http://schemas.microsoft.com/office/powerpoint/2010/main" val="202269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75C7B-F762-9F81-15E4-D284A077ADB7}"/>
              </a:ext>
            </a:extLst>
          </p:cNvPr>
          <p:cNvSpPr txBox="1"/>
          <p:nvPr/>
        </p:nvSpPr>
        <p:spPr>
          <a:xfrm>
            <a:off x="1333152" y="1725508"/>
            <a:ext cx="8561956" cy="3139321"/>
          </a:xfrm>
          <a:prstGeom prst="rect">
            <a:avLst/>
          </a:prstGeom>
          <a:noFill/>
        </p:spPr>
        <p:txBody>
          <a:bodyPr wrap="square">
            <a:spAutoFit/>
          </a:bodyPr>
          <a:lstStyle/>
          <a:p>
            <a:pPr>
              <a:buNone/>
            </a:pPr>
            <a:endParaRPr lang="en-US" sz="2200" dirty="0">
              <a:latin typeface="Times New Roman" panose="02020603050405020304" pitchFamily="18" charset="0"/>
              <a:cs typeface="Times New Roman" panose="02020603050405020304" pitchFamily="18" charset="0"/>
            </a:endParaRPr>
          </a:p>
          <a:p>
            <a:pPr>
              <a:buNone/>
            </a:pPr>
            <a:r>
              <a:rPr lang="en-US" sz="2200" dirty="0">
                <a:latin typeface="Times New Roman" panose="02020603050405020304" pitchFamily="18" charset="0"/>
                <a:cs typeface="Times New Roman" panose="02020603050405020304" pitchFamily="18" charset="0"/>
              </a:rPr>
              <a:t>Home → A welcome message with my name and profile image.</a:t>
            </a:r>
          </a:p>
          <a:p>
            <a:pPr>
              <a:buNone/>
            </a:pPr>
            <a:r>
              <a:rPr lang="en-US" sz="2200" dirty="0">
                <a:latin typeface="Times New Roman" panose="02020603050405020304" pitchFamily="18" charset="0"/>
                <a:cs typeface="Times New Roman" panose="02020603050405020304" pitchFamily="18" charset="0"/>
              </a:rPr>
              <a:t>About Me → A short paragraph about myself.</a:t>
            </a:r>
          </a:p>
          <a:p>
            <a:pPr>
              <a:buNone/>
            </a:pPr>
            <a:r>
              <a:rPr lang="en-US" sz="2200" dirty="0">
                <a:latin typeface="Times New Roman" panose="02020603050405020304" pitchFamily="18" charset="0"/>
                <a:cs typeface="Times New Roman" panose="02020603050405020304" pitchFamily="18" charset="0"/>
              </a:rPr>
              <a:t>Skills → A simple bullet or numbered list of my skills.</a:t>
            </a:r>
          </a:p>
          <a:p>
            <a:pPr>
              <a:buNone/>
            </a:pPr>
            <a:r>
              <a:rPr lang="en-US" sz="2200" dirty="0">
                <a:latin typeface="Times New Roman" panose="02020603050405020304" pitchFamily="18" charset="0"/>
                <a:cs typeface="Times New Roman" panose="02020603050405020304" pitchFamily="18" charset="0"/>
              </a:rPr>
              <a:t>Education → Details in table format or plain text (School, College, Year).</a:t>
            </a:r>
          </a:p>
          <a:p>
            <a:pPr>
              <a:buNone/>
            </a:pPr>
            <a:r>
              <a:rPr lang="en-US" sz="2200" dirty="0">
                <a:latin typeface="Times New Roman" panose="02020603050405020304" pitchFamily="18" charset="0"/>
                <a:cs typeface="Times New Roman" panose="02020603050405020304" pitchFamily="18" charset="0"/>
              </a:rPr>
              <a:t>Hobbies → A simple list of hobbies.</a:t>
            </a:r>
          </a:p>
          <a:p>
            <a:pPr>
              <a:buNone/>
            </a:pPr>
            <a:r>
              <a:rPr lang="en-US" sz="2200" dirty="0">
                <a:latin typeface="Times New Roman" panose="02020603050405020304" pitchFamily="18" charset="0"/>
                <a:cs typeface="Times New Roman" panose="02020603050405020304" pitchFamily="18" charset="0"/>
              </a:rPr>
              <a:t>Contact → My phone number, email, and address in plain text.</a:t>
            </a:r>
          </a:p>
          <a:p>
            <a:pPr>
              <a:buNone/>
            </a:pPr>
            <a:r>
              <a:rPr lang="en-US" sz="2200" dirty="0">
                <a:latin typeface="Times New Roman" panose="02020603050405020304" pitchFamily="18" charset="0"/>
                <a:cs typeface="Times New Roman" panose="02020603050405020304" pitchFamily="18" charset="0"/>
              </a:rPr>
              <a:t>Responsive → On mobile, everything stacks in a single column.</a:t>
            </a:r>
          </a:p>
          <a:p>
            <a:pPr>
              <a:buNone/>
            </a:pPr>
            <a:endParaRPr lang="en-US" sz="2200" dirty="0">
              <a:latin typeface="Times New Roman" panose="02020603050405020304" pitchFamily="18" charset="0"/>
              <a:cs typeface="Times New Roman" panose="02020603050405020304" pitchFamily="18" charset="0"/>
            </a:endParaRPr>
          </a:p>
        </p:txBody>
      </p:sp>
      <p:sp>
        <p:nvSpPr>
          <p:cNvPr id="5" name="object 8">
            <a:extLst>
              <a:ext uri="{FF2B5EF4-FFF2-40B4-BE49-F238E27FC236}">
                <a16:creationId xmlns:a16="http://schemas.microsoft.com/office/drawing/2014/main" id="{B667B950-4E74-C3D1-A1FE-9F36DBF4141C}"/>
              </a:ext>
            </a:extLst>
          </p:cNvPr>
          <p:cNvSpPr txBox="1"/>
          <p:nvPr/>
        </p:nvSpPr>
        <p:spPr>
          <a:xfrm>
            <a:off x="1216755" y="1029378"/>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Tree>
    <p:extLst>
      <p:ext uri="{BB962C8B-B14F-4D97-AF65-F5344CB8AC3E}">
        <p14:creationId xmlns:p14="http://schemas.microsoft.com/office/powerpoint/2010/main" val="14594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E2C446-0433-6993-846D-A9E6C25FD6EE}"/>
              </a:ext>
            </a:extLst>
          </p:cNvPr>
          <p:cNvSpPr>
            <a:spLocks noGrp="1"/>
          </p:cNvSpPr>
          <p:nvPr>
            <p:ph type="title"/>
          </p:nvPr>
        </p:nvSpPr>
        <p:spPr>
          <a:xfrm>
            <a:off x="755332" y="385444"/>
            <a:ext cx="10681335" cy="758190"/>
          </a:xfrm>
        </p:spPr>
        <p:txBody>
          <a:bodyPr/>
          <a:lstStyle/>
          <a:p>
            <a:r>
              <a:rPr lang="en-IN" dirty="0"/>
              <a:t>FEATURES AND FUNCTIONALITY</a:t>
            </a:r>
          </a:p>
        </p:txBody>
      </p:sp>
      <p:sp>
        <p:nvSpPr>
          <p:cNvPr id="5" name="TextBox 4">
            <a:extLst>
              <a:ext uri="{FF2B5EF4-FFF2-40B4-BE49-F238E27FC236}">
                <a16:creationId xmlns:a16="http://schemas.microsoft.com/office/drawing/2014/main" id="{17907205-96F3-A3E1-EC91-77AA1FBCF8DA}"/>
              </a:ext>
            </a:extLst>
          </p:cNvPr>
          <p:cNvSpPr txBox="1"/>
          <p:nvPr/>
        </p:nvSpPr>
        <p:spPr>
          <a:xfrm>
            <a:off x="1298196" y="2235667"/>
            <a:ext cx="8995095" cy="1785104"/>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Navigation bar with smooth scrolling – helps to move across sections easily.</a:t>
            </a:r>
          </a:p>
          <a:p>
            <a:r>
              <a:rPr lang="en-US" sz="2200" dirty="0">
                <a:latin typeface="Times New Roman" panose="02020603050405020304" pitchFamily="18" charset="0"/>
                <a:cs typeface="Times New Roman" panose="02020603050405020304" pitchFamily="18" charset="0"/>
              </a:rPr>
              <a:t>Project showcase with details – highlights my academic and personal works.</a:t>
            </a:r>
          </a:p>
          <a:p>
            <a:r>
              <a:rPr lang="en-US" sz="2200" dirty="0">
                <a:latin typeface="Times New Roman" panose="02020603050405020304" pitchFamily="18" charset="0"/>
                <a:cs typeface="Times New Roman" panose="02020603050405020304" pitchFamily="18" charset="0"/>
              </a:rPr>
              <a:t>Interactive hover effects – makes the portfolio engaging to explore.</a:t>
            </a:r>
          </a:p>
          <a:p>
            <a:r>
              <a:rPr lang="en-US" sz="2200" dirty="0">
                <a:latin typeface="Times New Roman" panose="02020603050405020304" pitchFamily="18" charset="0"/>
                <a:cs typeface="Times New Roman" panose="02020603050405020304" pitchFamily="18" charset="0"/>
              </a:rPr>
              <a:t>Responsive design – adjusts neatly on all devices.</a:t>
            </a:r>
          </a:p>
          <a:p>
            <a:r>
              <a:rPr lang="en-US" sz="2200" dirty="0">
                <a:latin typeface="Times New Roman" panose="02020603050405020304" pitchFamily="18" charset="0"/>
                <a:cs typeface="Times New Roman" panose="02020603050405020304" pitchFamily="18" charset="0"/>
              </a:rPr>
              <a:t>Organized layout – keeps sections clear and simple.</a:t>
            </a:r>
          </a:p>
        </p:txBody>
      </p:sp>
    </p:spTree>
    <p:extLst>
      <p:ext uri="{BB962C8B-B14F-4D97-AF65-F5344CB8AC3E}">
        <p14:creationId xmlns:p14="http://schemas.microsoft.com/office/powerpoint/2010/main" val="25511498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599</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Times New Roman</vt:lpstr>
      <vt:lpstr>Trebuchet MS</vt:lpstr>
      <vt:lpstr>Gallery</vt:lpstr>
      <vt:lpstr>PowerPoint Presentation</vt:lpstr>
      <vt:lpstr>PROJECT TITLE</vt:lpstr>
      <vt:lpstr>AGENDA</vt:lpstr>
      <vt:lpstr>PowerPoint Presentation</vt:lpstr>
      <vt:lpstr>PROJECT OVERVIEW</vt:lpstr>
      <vt:lpstr>WHO ARE THE END USERS?</vt:lpstr>
      <vt:lpstr>TOOLS AND TECHNIQUES</vt:lpstr>
      <vt:lpstr>PowerPoint Presentation</vt:lpstr>
      <vt:lpstr>FEATURES AND FUNCTIONALITY</vt:lpstr>
      <vt:lpstr>RESULTS AND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Abirami Thanga Ganesan</dc:creator>
  <cp:lastModifiedBy>Abirami Thanga Ganesan</cp:lastModifiedBy>
  <cp:revision>38</cp:revision>
  <dcterms:created xsi:type="dcterms:W3CDTF">2025-09-11T04:31:45Z</dcterms:created>
  <dcterms:modified xsi:type="dcterms:W3CDTF">2025-09-11T05:12:34Z</dcterms:modified>
</cp:coreProperties>
</file>