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7349ab11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c7349ab11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c7349ab11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c7349ab11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7349ab11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c7349ab11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2726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Айлез Ақтілек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921900" y="4239775"/>
            <a:ext cx="80433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Студент курса и будущий ML инженер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921899" y="1006125"/>
            <a:ext cx="71904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Презентацию подготовил: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по работе</a:t>
            </a:r>
            <a:endParaRPr/>
          </a:p>
        </p:txBody>
      </p:sp>
      <p:sp>
        <p:nvSpPr>
          <p:cNvPr id="196" name="Google Shape;196;p22"/>
          <p:cNvSpPr txBox="1"/>
          <p:nvPr/>
        </p:nvSpPr>
        <p:spPr>
          <a:xfrm>
            <a:off x="472600" y="1140625"/>
            <a:ext cx="8217300" cy="3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Работа была не из легких. Заранее закодированные признаки давали не очень качественное представление по данным. Выборка большая и анализировать их было задачей не из легких.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Пропусков, выбросов и аномалии выявлено не было.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Также не обнаружено прямых зависимостей целевой переменной от каких либо признаков.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Распределение значении целевой переменной были ненормализованными, что вело к недообучению модели во многих случаях, предсказывая только один класс.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Преодален большой путь, проделано много работы. Надеемся поработать над еще более сложными и интересными проектами в будущем!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ctrTitle"/>
          </p:nvPr>
        </p:nvSpPr>
        <p:spPr>
          <a:xfrm>
            <a:off x="598100" y="1775225"/>
            <a:ext cx="78963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</a:t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Название проекта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/>
              <a:t>Модель кредитного риск-менеджера</a:t>
            </a:r>
            <a:endParaRPr sz="1600"/>
          </a:p>
        </p:txBody>
      </p:sp>
      <p:grpSp>
        <p:nvGrpSpPr>
          <p:cNvPr id="98" name="Google Shape;98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9" name="Google Shape;99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Цель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/>
              <a:t>Оценка риска неуплаты клиента по кредиту</a:t>
            </a:r>
            <a:endParaRPr sz="1600"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4" name="Google Shape;104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Задача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/>
              <a:t>Обучить модель машинного обучения предсказывать дефолт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работы</a:t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Шаг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Анализ данных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ru" sz="1600"/>
              <a:t>Проверка датафрейма на пропуски, выбросы а также на зависимости переменных</a:t>
            </a:r>
            <a:endParaRPr sz="1600"/>
          </a:p>
        </p:txBody>
      </p:sp>
      <p:sp>
        <p:nvSpPr>
          <p:cNvPr id="116" name="Google Shape;116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Шаг </a:t>
            </a:r>
            <a:r>
              <a:rPr lang="ru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Кодирование и агрегация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ru" sz="1600"/>
              <a:t>Подготовка датафрейма для передачи к модели машинного обучения</a:t>
            </a:r>
            <a:endParaRPr sz="1600"/>
          </a:p>
        </p:txBody>
      </p:sp>
      <p:sp>
        <p:nvSpPr>
          <p:cNvPr id="119" name="Google Shape;119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Шаг </a:t>
            </a:r>
            <a:r>
              <a:rPr lang="ru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1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Обучение модели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ru" sz="1600"/>
              <a:t>Поиск оптимальных гиперпараметров и обучение лучшей модели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Желаемый результат</a:t>
            </a:r>
            <a:endParaRPr/>
          </a:p>
        </p:txBody>
      </p:sp>
      <p:sp>
        <p:nvSpPr>
          <p:cNvPr id="127" name="Google Shape;127;p1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Предсказания модели с оценкой больше 0,75 по метрике ROC-AUC</a:t>
            </a:r>
            <a:endParaRPr/>
          </a:p>
        </p:txBody>
      </p:sp>
      <p:sp>
        <p:nvSpPr>
          <p:cNvPr id="128" name="Google Shape;128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Модель должна не только показывать хорошие оценки по метрикам, но и классифицировать с хорошей точностью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idx="4294967295" type="title"/>
          </p:nvPr>
        </p:nvSpPr>
        <p:spPr>
          <a:xfrm>
            <a:off x="311700" y="99100"/>
            <a:ext cx="85206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/>
              <a:t>Корреляции признаков с целевой переменной</a:t>
            </a:r>
            <a:endParaRPr sz="2900"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1147750" y="4230575"/>
            <a:ext cx="51705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950" y="723100"/>
            <a:ext cx="7168251" cy="43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Фоновый значок указателя на временной шкале" id="145" name="Google Shape;145;p19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0.64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7" name="Google Shape;147;p19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48" name="Google Shape;148;p19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9" name="Google Shape;149;p19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19"/>
          <p:cNvSpPr txBox="1"/>
          <p:nvPr>
            <p:ph idx="4294967295" type="body"/>
          </p:nvPr>
        </p:nvSpPr>
        <p:spPr>
          <a:xfrm>
            <a:off x="318375" y="698325"/>
            <a:ext cx="23661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/>
              <a:t>RandomForestClassifier</a:t>
            </a:r>
            <a:endParaRPr sz="1600"/>
          </a:p>
        </p:txBody>
      </p:sp>
      <p:sp>
        <p:nvSpPr>
          <p:cNvPr descr="Фоновый значок указателя на временной шкале&#10;" id="151" name="Google Shape;151;p19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0.64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3" name="Google Shape;153;p19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54" name="Google Shape;154;p19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5" name="Google Shape;155;p19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19"/>
          <p:cNvSpPr txBox="1"/>
          <p:nvPr>
            <p:ph idx="4294967295" type="body"/>
          </p:nvPr>
        </p:nvSpPr>
        <p:spPr>
          <a:xfrm>
            <a:off x="1014475" y="3757725"/>
            <a:ext cx="2798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Нейронные сети в PyTorch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descr="Фоновый значок указателя на временной шкале&#10;" id="157" name="Google Shape;157;p19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0.65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9" name="Google Shape;159;p19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60" name="Google Shape;160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1" name="Google Shape;161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Google Shape;162;p19"/>
          <p:cNvSpPr txBox="1"/>
          <p:nvPr>
            <p:ph idx="4294967295" type="body"/>
          </p:nvPr>
        </p:nvSpPr>
        <p:spPr>
          <a:xfrm>
            <a:off x="3304100" y="698272"/>
            <a:ext cx="22428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CatBoostClassifier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descr="Фоновый значок указателя на временной шкале&#10;" id="163" name="Google Shape;163;p19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0.65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65" name="Google Shape;165;p19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66" name="Google Shape;166;p19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7" name="Google Shape;167;p19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19"/>
          <p:cNvSpPr txBox="1"/>
          <p:nvPr>
            <p:ph idx="4294967295" type="body"/>
          </p:nvPr>
        </p:nvSpPr>
        <p:spPr>
          <a:xfrm>
            <a:off x="5031050" y="3735375"/>
            <a:ext cx="22428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LGBMClassifier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descr="Фоновый значок указателя на временной шкале&#10;" id="169" name="Google Shape;169;p19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0.77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71" name="Google Shape;171;p19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72" name="Google Shape;172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3" name="Google Shape;173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19"/>
          <p:cNvSpPr txBox="1"/>
          <p:nvPr>
            <p:ph idx="4294967295" type="body"/>
          </p:nvPr>
        </p:nvSpPr>
        <p:spPr>
          <a:xfrm>
            <a:off x="6685979" y="456742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Финальная модель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/>
              <a:t>LGBMClassifier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5" name="Google Shape;175;p19"/>
          <p:cNvSpPr txBox="1"/>
          <p:nvPr/>
        </p:nvSpPr>
        <p:spPr>
          <a:xfrm>
            <a:off x="152800" y="4664025"/>
            <a:ext cx="87759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Заметка: у моделей маленький показатель потому что поиск изначально проводился на урезанных данных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188325" y="92400"/>
            <a:ext cx="87759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Показатели метрики на разных моделях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Матрица ошибок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721" y="1179100"/>
            <a:ext cx="4015800" cy="27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 txBox="1"/>
          <p:nvPr/>
        </p:nvSpPr>
        <p:spPr>
          <a:xfrm>
            <a:off x="5269650" y="3370375"/>
            <a:ext cx="32247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2"/>
                </a:solidFill>
                <a:highlight>
                  <a:srgbClr val="FFFFFF"/>
                </a:highlight>
              </a:rPr>
              <a:t>ROC AUC на тестовых данных для lgbm: 0.7723978259264267</a:t>
            </a:r>
            <a:endParaRPr sz="12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2"/>
                </a:solidFill>
                <a:highlight>
                  <a:srgbClr val="FFFFFF"/>
                </a:highlight>
              </a:rPr>
              <a:t>Recall на тестовых данных для lgbm: 0.6856312292358804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</a:t>
            </a:r>
            <a:endParaRPr/>
          </a:p>
        </p:txBody>
      </p:sp>
      <p:sp>
        <p:nvSpPr>
          <p:cNvPr id="189" name="Google Shape;189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Метрика ROC-AUC</a:t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700" y="589850"/>
            <a:ext cx="4146699" cy="366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