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0D134-F84F-1CBC-E6BE-96237833AA8D}" v="39" dt="2022-04-02T01:02:24.534"/>
    <p1510:client id="{A4ACF335-C91D-5065-F50A-FB7404A2C627}" v="580" dt="2022-04-02T02:04:28.801"/>
    <p1510:client id="{DE53F946-DF3F-9A76-6614-1B66E5C48A32}" v="17" dt="2022-04-10T08:43:15.076"/>
    <p1510:client id="{F960E7A0-D23C-CDAA-109B-EC68FCA2B194}" v="2" dt="2022-04-02T01:03:2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2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8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2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seas.harvard.edu/courses/cs281/papers/unscented.pdf" TargetMode="External"/><Relationship Id="rId7" Type="http://schemas.openxmlformats.org/officeDocument/2006/relationships/hyperlink" Target="https://ieeexplore.ieee.org/document/7734116" TargetMode="External"/><Relationship Id="rId2" Type="http://schemas.openxmlformats.org/officeDocument/2006/relationships/hyperlink" Target="https://in.mathworks.com/help/control/ug/extended-and-unscented-kalman-filter-algorithms-for-online-state-estimation.html?searchHighlight=extended+kalman+filter&amp;s_tid=doc_srchtitle&amp;s_eid=PSM_150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7530343" TargetMode="External"/><Relationship Id="rId5" Type="http://schemas.openxmlformats.org/officeDocument/2006/relationships/hyperlink" Target="https://academic.csuohio.edu/simond/pubs/ESDNonlinear.pdf" TargetMode="External"/><Relationship Id="rId4" Type="http://schemas.openxmlformats.org/officeDocument/2006/relationships/hyperlink" Target="https://in.mathworks.com/help/control/ug/nonlinear-state-estimation-using-unscented-kalman-fil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Kalman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Application in non-linear systems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41A15-AC09-B928-7EC7-96B64CE0B4ED}"/>
              </a:ext>
            </a:extLst>
          </p:cNvPr>
          <p:cNvSpPr txBox="1"/>
          <p:nvPr/>
        </p:nvSpPr>
        <p:spPr>
          <a:xfrm>
            <a:off x="9450729" y="593009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Aakash Goel</a:t>
            </a:r>
          </a:p>
          <a:p>
            <a:r>
              <a:rPr lang="en-US" dirty="0">
                <a:ea typeface="Calibri"/>
                <a:cs typeface="Calibri"/>
              </a:rPr>
              <a:t>2019MT10668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2277018-C475-3307-49D2-28414679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6" y="73573"/>
            <a:ext cx="11996055" cy="66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3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4DA1-24B0-069B-DFEE-A52258ED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Follow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8D53-F7F5-600A-2BFB-C6CB8595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Tuning of </a:t>
            </a:r>
            <a:r>
              <a:rPr lang="en-US" dirty="0" err="1">
                <a:ea typeface="Calibri"/>
                <a:cs typeface="Calibri"/>
              </a:rPr>
              <a:t>kalman</a:t>
            </a:r>
            <a:r>
              <a:rPr lang="en-US" dirty="0">
                <a:ea typeface="Calibri"/>
                <a:cs typeface="Calibri"/>
              </a:rPr>
              <a:t> filter parameters and initial state assumptions</a:t>
            </a:r>
          </a:p>
          <a:p>
            <a:r>
              <a:rPr lang="en-US" dirty="0">
                <a:ea typeface="Calibri"/>
                <a:cs typeface="Calibri"/>
              </a:rPr>
              <a:t>Normalized error visualization</a:t>
            </a:r>
          </a:p>
          <a:p>
            <a:r>
              <a:rPr lang="en-US" dirty="0">
                <a:ea typeface="Calibri"/>
                <a:cs typeface="Calibri"/>
              </a:rPr>
              <a:t>Implementation of particle filter for non-gaussian system</a:t>
            </a:r>
          </a:p>
          <a:p>
            <a:r>
              <a:rPr lang="en-US" dirty="0">
                <a:ea typeface="Calibri"/>
                <a:cs typeface="Calibri"/>
              </a:rPr>
              <a:t>Model a real system and compare results with actual hardware testing</a:t>
            </a:r>
          </a:p>
        </p:txBody>
      </p:sp>
    </p:spTree>
    <p:extLst>
      <p:ext uri="{BB962C8B-B14F-4D97-AF65-F5344CB8AC3E}">
        <p14:creationId xmlns:p14="http://schemas.microsoft.com/office/powerpoint/2010/main" val="17724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C1A0-B4F4-91F8-35C6-C9159AE1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Applications in electronics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FFC2-2F45-0BFD-9D17-A43A84D8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Battery pack state of charge estimation using ESC cell model</a:t>
            </a:r>
          </a:p>
          <a:p>
            <a:r>
              <a:rPr lang="en-US" dirty="0" err="1">
                <a:ea typeface="Calibri"/>
                <a:cs typeface="Calibri"/>
              </a:rPr>
              <a:t>Sensorless</a:t>
            </a:r>
            <a:r>
              <a:rPr lang="en-US" dirty="0">
                <a:ea typeface="Calibri"/>
                <a:cs typeface="Calibri"/>
              </a:rPr>
              <a:t> motor drive control and state estimation</a:t>
            </a:r>
          </a:p>
          <a:p>
            <a:r>
              <a:rPr lang="en-US" dirty="0">
                <a:ea typeface="Calibri"/>
                <a:cs typeface="Calibri"/>
              </a:rPr>
              <a:t>Automotive navigation systems and sensor fusion</a:t>
            </a:r>
          </a:p>
          <a:p>
            <a:r>
              <a:rPr lang="en-US" dirty="0">
                <a:ea typeface="Calibri"/>
                <a:cs typeface="Calibri"/>
              </a:rPr>
              <a:t>Image processing and noise removal</a:t>
            </a:r>
          </a:p>
        </p:txBody>
      </p:sp>
    </p:spTree>
    <p:extLst>
      <p:ext uri="{BB962C8B-B14F-4D97-AF65-F5344CB8AC3E}">
        <p14:creationId xmlns:p14="http://schemas.microsoft.com/office/powerpoint/2010/main" val="137269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A341-A9AD-A657-CBB0-3DB8DE6A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DC48-AA03-92D2-DD16-25C54049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https://in.mathworks.com/help/control/ug/extended-and-unscented-kalman-filter-algorithms-for-online-state-estimation.html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https://groups.seas.harvard.edu/courses/cs281/papers/unscented.pdf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https://in.mathworks.com/help/control/ug/nonlinear-state-estimation-using-unscented-kalman-filter.html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https://academic.csuohio.edu/simond/pubs/ESDNonlinear.pdf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https://ieeexplore.ieee.org/document/7530343</a:t>
            </a:r>
          </a:p>
          <a:p>
            <a:r>
              <a:rPr lang="en-US" sz="2000" dirty="0">
                <a:ea typeface="+mn-lt"/>
                <a:cs typeface="+mn-lt"/>
                <a:hlinkClick r:id="rId7"/>
              </a:rPr>
              <a:t>https://ieeexplore.ieee.org/document/7734116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2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1A46-913F-A9C3-ED30-FB659187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Linear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9705-E504-4053-519D-E73A8993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Kalman Filter is an </a:t>
            </a:r>
            <a:r>
              <a:rPr lang="en-US" b="1" dirty="0">
                <a:ea typeface="+mn-lt"/>
                <a:cs typeface="+mn-lt"/>
              </a:rPr>
              <a:t>optimal</a:t>
            </a:r>
            <a:r>
              <a:rPr lang="en-US" dirty="0">
                <a:ea typeface="+mn-lt"/>
                <a:cs typeface="+mn-lt"/>
              </a:rPr>
              <a:t> state observer</a:t>
            </a:r>
            <a:endParaRPr lang="en-US" dirty="0"/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Also called Linear Quadratic Estimation (</a:t>
            </a:r>
            <a:r>
              <a:rPr lang="en-US" b="1" dirty="0">
                <a:ea typeface="+mn-lt"/>
                <a:cs typeface="+mn-lt"/>
              </a:rPr>
              <a:t>LQE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Works for linear systems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Takes into account statistical noise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Combines estimated and measured readings from different sources using joint probability distribution to estimate an optimal reading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i="1" dirty="0">
                <a:ea typeface="+mn-lt"/>
                <a:cs typeface="+mn-lt"/>
              </a:rPr>
              <a:t>Process noise (</a:t>
            </a:r>
            <a:r>
              <a:rPr lang="en-US" b="1" dirty="0" err="1">
                <a:ea typeface="+mn-lt"/>
                <a:cs typeface="+mn-lt"/>
              </a:rPr>
              <a:t>w</a:t>
            </a:r>
            <a:r>
              <a:rPr lang="en-US" b="1" baseline="-25000" dirty="0" err="1">
                <a:ea typeface="+mn-lt"/>
                <a:cs typeface="+mn-lt"/>
              </a:rPr>
              <a:t>k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b="1" i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Noise due to inexact nature of modelled physical equations, such as deviations due to air pressure. Needs to be tuned.</a:t>
            </a:r>
          </a:p>
          <a:p>
            <a:pPr>
              <a:buNone/>
            </a:pPr>
            <a:r>
              <a:rPr lang="en-US" b="1" i="1" dirty="0">
                <a:ea typeface="+mn-lt"/>
                <a:cs typeface="+mn-lt"/>
              </a:rPr>
              <a:t>Measurement noise (</a:t>
            </a:r>
            <a:r>
              <a:rPr lang="en-US" b="1" dirty="0" err="1">
                <a:ea typeface="+mn-lt"/>
                <a:cs typeface="+mn-lt"/>
              </a:rPr>
              <a:t>v</a:t>
            </a:r>
            <a:r>
              <a:rPr lang="en-US" b="1" baseline="-25000" dirty="0" err="1">
                <a:ea typeface="+mn-lt"/>
                <a:cs typeface="+mn-lt"/>
              </a:rPr>
              <a:t>k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b="1" i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Noise characteristic to the sensor's working. Needs to be obtained from sensor calibration.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Both </a:t>
            </a:r>
            <a:r>
              <a:rPr lang="en-US" dirty="0" err="1">
                <a:ea typeface="+mn-lt"/>
                <a:cs typeface="+mn-lt"/>
              </a:rPr>
              <a:t>w</a:t>
            </a:r>
            <a:r>
              <a:rPr lang="en-US" baseline="-25000" dirty="0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v</a:t>
            </a:r>
            <a:r>
              <a:rPr lang="en-US" baseline="-25000" dirty="0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 can be assumed to be mutually uncorrelated white Gaussian noise processes.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697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B7E-9462-EF38-EA8A-29EA7B26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654"/>
            <a:ext cx="10515600" cy="194559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state-space equations of the system are: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control theory, a </a:t>
            </a:r>
            <a:r>
              <a:rPr lang="en-US" b="1" dirty="0">
                <a:ea typeface="+mn-lt"/>
                <a:cs typeface="+mn-lt"/>
              </a:rPr>
              <a:t>state observer</a:t>
            </a:r>
            <a:r>
              <a:rPr lang="en-US" dirty="0">
                <a:ea typeface="+mn-lt"/>
                <a:cs typeface="+mn-lt"/>
              </a:rPr>
              <a:t> or state estimator is a system that provides an estimate of the internal state of a given real system, from measurements of the input and output of the real system.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A8F922C-5CA6-F279-74EF-A2D3090B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87" y="890817"/>
            <a:ext cx="2233750" cy="767320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7AAEDC0-0E4D-B012-A3C9-F530BDCA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2241096"/>
            <a:ext cx="2752725" cy="3181350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8B7EC03-1B78-DFF0-463D-B2B88CBA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08852"/>
            <a:ext cx="8229600" cy="11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6C5C393-9A0C-8B6F-1F97-8CAC2C29C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92" b="299"/>
          <a:stretch/>
        </p:blipFill>
        <p:spPr>
          <a:xfrm>
            <a:off x="2841171" y="4472669"/>
            <a:ext cx="6781800" cy="2433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88D0-3705-5DD6-F0B7-E900FCA7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140"/>
            <a:ext cx="10515600" cy="486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In essence, Kalman filter has two steps: </a:t>
            </a:r>
            <a:r>
              <a:rPr lang="en-US" sz="2200" b="1" dirty="0">
                <a:ea typeface="Calibri"/>
                <a:cs typeface="Calibri"/>
              </a:rPr>
              <a:t>Predict </a:t>
            </a:r>
            <a:r>
              <a:rPr lang="en-US" sz="2200" dirty="0">
                <a:ea typeface="Calibri"/>
                <a:cs typeface="Calibri"/>
              </a:rPr>
              <a:t>and </a:t>
            </a:r>
            <a:r>
              <a:rPr lang="en-US" sz="2200" b="1" dirty="0">
                <a:ea typeface="Calibri"/>
                <a:cs typeface="Calibri"/>
              </a:rPr>
              <a:t>Update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C80ABA4-E591-331B-C8F5-F96F7EF0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58" y="905723"/>
            <a:ext cx="4963885" cy="1813495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2A40660-8CCE-72CE-7E31-B9A8F07DC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16" r="149" b="-901"/>
          <a:stretch/>
        </p:blipFill>
        <p:spPr>
          <a:xfrm>
            <a:off x="2923494" y="2737076"/>
            <a:ext cx="7281188" cy="102441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1B785D9-33DE-ADB6-6EE3-FFBEF4B788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2" t="15000" r="52" b="15000"/>
          <a:stretch/>
        </p:blipFill>
        <p:spPr>
          <a:xfrm>
            <a:off x="2837361" y="3614738"/>
            <a:ext cx="7282548" cy="10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92A2-4731-7D6E-A371-86204606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Non-linear systems</a:t>
            </a:r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5476A8A-655F-A57F-7108-C1BF8877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312" y="2703172"/>
            <a:ext cx="6004831" cy="2933699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C4DB3CF-D265-AD71-63F1-12E4FC5F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7" y="1643062"/>
            <a:ext cx="2500992" cy="88310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FE314CE-37B9-A84A-9328-BB0CBAAA9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18" y="2702380"/>
            <a:ext cx="5037364" cy="35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9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D0D9-C38D-3240-E6B1-E65171B8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4"/>
            <a:ext cx="10515600" cy="45470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Sigma points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2BC1C83-AE3F-1DDC-21DB-2FE50488A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67" y="1803854"/>
            <a:ext cx="4680666" cy="4351338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1209C0C-F803-BC69-DAE6-E6286891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72" y="3225374"/>
            <a:ext cx="3973285" cy="1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D95E-0590-5E66-634A-7E64851F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Modelling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BFBEC-EA9E-991E-7F3A-C9824B7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9669"/>
            <a:ext cx="5157787" cy="823912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Linear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76670-C906-ACCA-EF26-8FD8DF21A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3764606"/>
            <a:ext cx="5183188" cy="823912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Non-linear model</a:t>
            </a:r>
            <a:endParaRPr lang="en-US" dirty="0"/>
          </a:p>
        </p:txBody>
      </p:sp>
      <p:pic>
        <p:nvPicPr>
          <p:cNvPr id="33" name="Picture 33" descr="Diagram&#10;&#10;Description automatically generated">
            <a:extLst>
              <a:ext uri="{FF2B5EF4-FFF2-40B4-BE49-F238E27FC236}">
                <a16:creationId xmlns:a16="http://schemas.microsoft.com/office/drawing/2014/main" id="{778F9B30-B4A2-9B92-A521-82F6D634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8" y="1687750"/>
            <a:ext cx="7266972" cy="2074247"/>
          </a:xfrm>
          <a:prstGeom prst="rect">
            <a:avLst/>
          </a:prstGeom>
        </p:spPr>
      </p:pic>
      <p:pic>
        <p:nvPicPr>
          <p:cNvPr id="34" name="Picture 34" descr="Diagram&#10;&#10;Description automatically generated">
            <a:extLst>
              <a:ext uri="{FF2B5EF4-FFF2-40B4-BE49-F238E27FC236}">
                <a16:creationId xmlns:a16="http://schemas.microsoft.com/office/drawing/2014/main" id="{D5E3026F-9B36-AE0B-89C8-8E6BE922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63" y="4277464"/>
            <a:ext cx="6900439" cy="20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A193970-28C6-EEE0-FD02-C775AA48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5" y="432391"/>
            <a:ext cx="10384971" cy="36419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3D6CF70-5FDE-0A11-3D8C-85A6338D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35175"/>
            <a:ext cx="6716485" cy="23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2A15E35-3A7A-EA95-0724-B91E4DED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" y="1214376"/>
            <a:ext cx="12181112" cy="44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1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Kalman Filters</vt:lpstr>
      <vt:lpstr>Linear Kalman Filter</vt:lpstr>
      <vt:lpstr>PowerPoint Presentation</vt:lpstr>
      <vt:lpstr>PowerPoint Presentation</vt:lpstr>
      <vt:lpstr>Non-linear systems</vt:lpstr>
      <vt:lpstr>Sigma points</vt:lpstr>
      <vt:lpstr>Modelling</vt:lpstr>
      <vt:lpstr>PowerPoint Presentation</vt:lpstr>
      <vt:lpstr>PowerPoint Presentation</vt:lpstr>
      <vt:lpstr>PowerPoint Presentation</vt:lpstr>
      <vt:lpstr>Follow up</vt:lpstr>
      <vt:lpstr>Applications in electronics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Aakash Goel</cp:lastModifiedBy>
  <cp:revision>250</cp:revision>
  <dcterms:created xsi:type="dcterms:W3CDTF">2022-04-01T11:10:40Z</dcterms:created>
  <dcterms:modified xsi:type="dcterms:W3CDTF">2022-04-12T08:03:31Z</dcterms:modified>
</cp:coreProperties>
</file>